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8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6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5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1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7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44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7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8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1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1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4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054" y="2497010"/>
            <a:ext cx="5704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Calibri"/>
                <a:cs typeface="Calibri"/>
              </a:rPr>
              <a:t>Python</a:t>
            </a:r>
            <a:r>
              <a:rPr sz="4400" b="1" spc="-35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alibri"/>
                <a:cs typeface="Calibri"/>
              </a:rPr>
              <a:t>Programming</a:t>
            </a:r>
            <a:r>
              <a:rPr sz="4400" b="1" spc="-35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-</a:t>
            </a:r>
            <a:r>
              <a:rPr sz="4400" b="1" spc="-35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V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202" y="3895344"/>
            <a:ext cx="7304405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 smtClean="0">
                <a:solidFill>
                  <a:srgbClr val="888888"/>
                </a:solidFill>
                <a:latin typeface="Calibri"/>
                <a:cs typeface="Calibri"/>
              </a:rPr>
              <a:t>By</a:t>
            </a:r>
            <a:r>
              <a:rPr sz="3200" spc="-25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3200" spc="-5" dirty="0" err="1" smtClean="0">
                <a:solidFill>
                  <a:srgbClr val="888888"/>
                </a:solidFill>
                <a:latin typeface="Calibri"/>
                <a:cs typeface="Calibri"/>
              </a:rPr>
              <a:t>Ginni</a:t>
            </a:r>
            <a:r>
              <a:rPr lang="en-US" sz="3200" spc="-5" dirty="0" smtClean="0">
                <a:solidFill>
                  <a:srgbClr val="888888"/>
                </a:solidFill>
                <a:latin typeface="Calibri"/>
                <a:cs typeface="Calibri"/>
              </a:rPr>
              <a:t> Aggarwal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 smtClean="0">
                <a:solidFill>
                  <a:srgbClr val="888888"/>
                </a:solidFill>
                <a:latin typeface="Calibri"/>
                <a:cs typeface="Calibri"/>
              </a:rPr>
              <a:t>CDAC </a:t>
            </a:r>
            <a:r>
              <a:rPr sz="3200" spc="-5" dirty="0" smtClean="0">
                <a:solidFill>
                  <a:srgbClr val="888888"/>
                </a:solidFill>
                <a:latin typeface="Calibri"/>
                <a:cs typeface="Calibri"/>
              </a:rPr>
              <a:t>Noida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133599"/>
            <a:ext cx="5943599" cy="17055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5943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 smtClean="0"/>
              <a:t>Example</a:t>
            </a:r>
            <a:r>
              <a:rPr spc="-35" dirty="0" smtClean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5" dirty="0"/>
              <a:t>return</a:t>
            </a:r>
            <a:r>
              <a:rPr spc="-30" dirty="0"/>
              <a:t> </a:t>
            </a:r>
            <a:r>
              <a:rPr spc="-5" dirty="0"/>
              <a:t>None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018" y="533400"/>
            <a:ext cx="71116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 smtClean="0"/>
              <a:t>Scope</a:t>
            </a:r>
            <a:r>
              <a:rPr sz="4400" spc="-25" dirty="0" smtClean="0"/>
              <a:t> </a:t>
            </a:r>
            <a:r>
              <a:rPr sz="4400" spc="-5" dirty="0"/>
              <a:t>and</a:t>
            </a:r>
            <a:r>
              <a:rPr sz="4400" spc="-25" dirty="0"/>
              <a:t> </a:t>
            </a:r>
            <a:r>
              <a:rPr sz="4400" spc="-10" dirty="0"/>
              <a:t>Lifetime</a:t>
            </a:r>
            <a:r>
              <a:rPr sz="4400" spc="-25" dirty="0"/>
              <a:t> </a:t>
            </a:r>
            <a:r>
              <a:rPr sz="4400" spc="-5" dirty="0"/>
              <a:t>of</a:t>
            </a:r>
            <a:r>
              <a:rPr sz="4400" spc="-25" dirty="0"/>
              <a:t> </a:t>
            </a:r>
            <a:r>
              <a:rPr sz="4400" spc="-5" dirty="0"/>
              <a:t>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22957" y="1752600"/>
            <a:ext cx="7543801" cy="4369786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20040" marR="491490" indent="-293370">
              <a:lnSpc>
                <a:spcPts val="2780"/>
              </a:lnSpc>
              <a:spcBef>
                <a:spcPts val="475"/>
              </a:spcBef>
              <a:tabLst>
                <a:tab pos="320040" algn="l"/>
              </a:tabLst>
            </a:pPr>
            <a:r>
              <a:rPr dirty="0" smtClean="0">
                <a:latin typeface="Arial"/>
                <a:cs typeface="Arial"/>
              </a:rPr>
              <a:t>•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spc="-5" dirty="0" smtClean="0"/>
              <a:t>Scope </a:t>
            </a:r>
            <a:r>
              <a:rPr spc="-5" dirty="0"/>
              <a:t>of </a:t>
            </a:r>
            <a:r>
              <a:rPr dirty="0"/>
              <a:t>a </a:t>
            </a:r>
            <a:r>
              <a:rPr spc="-5" dirty="0"/>
              <a:t>variable is the portion of </a:t>
            </a:r>
            <a:r>
              <a:rPr dirty="0"/>
              <a:t>a </a:t>
            </a:r>
            <a:r>
              <a:rPr spc="-5" dirty="0"/>
              <a:t>program where the </a:t>
            </a:r>
            <a:r>
              <a:rPr spc="-575" dirty="0"/>
              <a:t> </a:t>
            </a:r>
            <a:r>
              <a:rPr lang="en-US" spc="-575" dirty="0" smtClean="0"/>
              <a:t>         </a:t>
            </a:r>
            <a:r>
              <a:rPr spc="-5" dirty="0" smtClean="0"/>
              <a:t>variable</a:t>
            </a:r>
            <a:r>
              <a:rPr spc="-10" dirty="0" smtClean="0"/>
              <a:t> </a:t>
            </a:r>
            <a:r>
              <a:rPr spc="-5" dirty="0"/>
              <a:t>is recognized.</a:t>
            </a:r>
          </a:p>
          <a:p>
            <a:pPr marL="320040" marR="544830" indent="-293370">
              <a:lnSpc>
                <a:spcPts val="2780"/>
              </a:lnSpc>
              <a:spcBef>
                <a:spcPts val="509"/>
              </a:spcBef>
              <a:tabLst>
                <a:tab pos="320040" algn="l"/>
              </a:tabLst>
            </a:pPr>
            <a:r>
              <a:rPr dirty="0" smtClean="0">
                <a:latin typeface="Arial"/>
                <a:cs typeface="Arial"/>
              </a:rPr>
              <a:t>•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spc="-5" dirty="0" smtClean="0"/>
              <a:t>Parameters </a:t>
            </a:r>
            <a:r>
              <a:rPr dirty="0"/>
              <a:t>and </a:t>
            </a:r>
            <a:r>
              <a:rPr spc="-5" dirty="0"/>
              <a:t>variables defined inside </a:t>
            </a:r>
            <a:r>
              <a:rPr dirty="0"/>
              <a:t>a </a:t>
            </a:r>
            <a:r>
              <a:rPr spc="-5" dirty="0"/>
              <a:t>function is not </a:t>
            </a:r>
            <a:r>
              <a:rPr spc="-575" dirty="0"/>
              <a:t> </a:t>
            </a:r>
            <a:r>
              <a:rPr spc="-5" dirty="0"/>
              <a:t>visible</a:t>
            </a:r>
            <a:r>
              <a:rPr spc="-10" dirty="0"/>
              <a:t> </a:t>
            </a:r>
            <a:r>
              <a:rPr spc="-5" dirty="0"/>
              <a:t>from</a:t>
            </a:r>
            <a:r>
              <a:rPr spc="-10" dirty="0"/>
              <a:t> </a:t>
            </a:r>
            <a:r>
              <a:rPr spc="-5" dirty="0"/>
              <a:t>outside.</a:t>
            </a:r>
            <a:r>
              <a:rPr spc="-10" dirty="0"/>
              <a:t> </a:t>
            </a:r>
            <a:r>
              <a:rPr spc="-5" dirty="0"/>
              <a:t>Hence,</a:t>
            </a:r>
            <a:r>
              <a:rPr spc="-10" dirty="0"/>
              <a:t> </a:t>
            </a:r>
            <a:r>
              <a:rPr spc="-5" dirty="0"/>
              <a:t>they</a:t>
            </a:r>
            <a:r>
              <a:rPr spc="-10" dirty="0"/>
              <a:t> </a:t>
            </a:r>
            <a:r>
              <a:rPr spc="-5" dirty="0"/>
              <a:t>have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local</a:t>
            </a:r>
            <a:r>
              <a:rPr spc="-10" dirty="0"/>
              <a:t> </a:t>
            </a:r>
            <a:r>
              <a:rPr spc="-5" dirty="0"/>
              <a:t>scope.</a:t>
            </a:r>
          </a:p>
          <a:p>
            <a:pPr marL="320040" marR="584200" indent="-293370">
              <a:lnSpc>
                <a:spcPts val="2780"/>
              </a:lnSpc>
              <a:spcBef>
                <a:spcPts val="515"/>
              </a:spcBef>
              <a:tabLst>
                <a:tab pos="320040" algn="l"/>
              </a:tabLst>
            </a:pPr>
            <a:r>
              <a:rPr dirty="0" smtClean="0">
                <a:latin typeface="Arial"/>
                <a:cs typeface="Arial"/>
              </a:rPr>
              <a:t>•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spc="-5" dirty="0" smtClean="0"/>
              <a:t>Lifetime </a:t>
            </a:r>
            <a:r>
              <a:rPr spc="-5" dirty="0"/>
              <a:t>of </a:t>
            </a:r>
            <a:r>
              <a:rPr dirty="0"/>
              <a:t>a </a:t>
            </a:r>
            <a:r>
              <a:rPr spc="-5" dirty="0"/>
              <a:t>variable is the period throughout which the </a:t>
            </a:r>
            <a:r>
              <a:rPr spc="-575" dirty="0"/>
              <a:t> </a:t>
            </a:r>
            <a:r>
              <a:rPr spc="-5" dirty="0"/>
              <a:t>variable</a:t>
            </a:r>
            <a:r>
              <a:rPr spc="-10" dirty="0"/>
              <a:t> </a:t>
            </a:r>
            <a:r>
              <a:rPr spc="-5" dirty="0"/>
              <a:t>exits in the</a:t>
            </a:r>
            <a:r>
              <a:rPr spc="-15" dirty="0"/>
              <a:t> </a:t>
            </a:r>
            <a:r>
              <a:rPr spc="-5" dirty="0"/>
              <a:t>memory.</a:t>
            </a:r>
          </a:p>
          <a:p>
            <a:pPr marL="320040" marR="453390" indent="-293370">
              <a:lnSpc>
                <a:spcPts val="2780"/>
              </a:lnSpc>
              <a:spcBef>
                <a:spcPts val="515"/>
              </a:spcBef>
              <a:tabLst>
                <a:tab pos="320040" algn="l"/>
              </a:tabLst>
            </a:pPr>
            <a:r>
              <a:rPr dirty="0" smtClean="0">
                <a:latin typeface="Arial"/>
                <a:cs typeface="Arial"/>
              </a:rPr>
              <a:t>•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spc="-5" dirty="0" smtClean="0"/>
              <a:t>The </a:t>
            </a:r>
            <a:r>
              <a:rPr spc="-5" dirty="0"/>
              <a:t>lifetime of variables inside </a:t>
            </a:r>
            <a:r>
              <a:rPr dirty="0"/>
              <a:t>a </a:t>
            </a:r>
            <a:r>
              <a:rPr spc="-5" dirty="0"/>
              <a:t>function is </a:t>
            </a:r>
            <a:r>
              <a:rPr dirty="0"/>
              <a:t>as </a:t>
            </a:r>
            <a:r>
              <a:rPr spc="-5" dirty="0"/>
              <a:t>long </a:t>
            </a:r>
            <a:r>
              <a:rPr dirty="0"/>
              <a:t>as </a:t>
            </a:r>
            <a:r>
              <a:rPr spc="-5" dirty="0"/>
              <a:t>the </a:t>
            </a:r>
            <a:r>
              <a:rPr spc="-575" dirty="0"/>
              <a:t> </a:t>
            </a:r>
            <a:r>
              <a:rPr spc="-5" dirty="0"/>
              <a:t>function</a:t>
            </a:r>
            <a:r>
              <a:rPr spc="-10" dirty="0"/>
              <a:t> </a:t>
            </a:r>
            <a:r>
              <a:rPr spc="-5" dirty="0"/>
              <a:t>executes.</a:t>
            </a:r>
          </a:p>
          <a:p>
            <a:pPr marL="0" indent="0">
              <a:lnSpc>
                <a:spcPct val="100000"/>
              </a:lnSpc>
              <a:spcBef>
                <a:spcPts val="140"/>
              </a:spcBef>
              <a:buNone/>
              <a:tabLst>
                <a:tab pos="320040" algn="l"/>
              </a:tabLst>
            </a:pPr>
            <a:r>
              <a:rPr lang="en-US" dirty="0" smtClean="0">
                <a:latin typeface="Arial"/>
                <a:cs typeface="Arial"/>
              </a:rPr>
              <a:t>	</a:t>
            </a:r>
            <a:r>
              <a:rPr dirty="0" smtClean="0">
                <a:latin typeface="Arial"/>
                <a:cs typeface="Arial"/>
              </a:rPr>
              <a:t>•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spc="-5" dirty="0" smtClean="0"/>
              <a:t>They</a:t>
            </a:r>
            <a:r>
              <a:rPr spc="-15" dirty="0" smtClean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spc="-5" dirty="0"/>
              <a:t>destroyed</a:t>
            </a:r>
            <a:r>
              <a:rPr spc="-15" dirty="0"/>
              <a:t> </a:t>
            </a:r>
            <a:r>
              <a:rPr spc="-5" dirty="0"/>
              <a:t>once</a:t>
            </a:r>
            <a:r>
              <a:rPr spc="-10" dirty="0"/>
              <a:t> </a:t>
            </a:r>
            <a:r>
              <a:rPr spc="-5" dirty="0"/>
              <a:t>we</a:t>
            </a:r>
            <a:r>
              <a:rPr spc="-10" dirty="0"/>
              <a:t> </a:t>
            </a:r>
            <a:r>
              <a:rPr spc="-5" dirty="0"/>
              <a:t>return</a:t>
            </a:r>
            <a:r>
              <a:rPr spc="-15" dirty="0"/>
              <a:t> </a:t>
            </a:r>
            <a:r>
              <a:rPr spc="-5" dirty="0"/>
              <a:t>from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function.</a:t>
            </a:r>
          </a:p>
          <a:p>
            <a:pPr marL="320040" marR="5080" indent="-293370">
              <a:lnSpc>
                <a:spcPts val="2780"/>
              </a:lnSpc>
              <a:spcBef>
                <a:spcPts val="555"/>
              </a:spcBef>
              <a:tabLst>
                <a:tab pos="320040" algn="l"/>
              </a:tabLst>
            </a:pPr>
            <a:r>
              <a:rPr dirty="0" smtClean="0">
                <a:latin typeface="Arial"/>
                <a:cs typeface="Arial"/>
              </a:rPr>
              <a:t>•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spc="-5" dirty="0" smtClean="0"/>
              <a:t>Hence</a:t>
            </a:r>
            <a:r>
              <a:rPr spc="-5" dirty="0"/>
              <a:t>, </a:t>
            </a:r>
            <a:r>
              <a:rPr dirty="0"/>
              <a:t>a </a:t>
            </a:r>
            <a:r>
              <a:rPr spc="-5" dirty="0"/>
              <a:t>function does not remember the value of </a:t>
            </a:r>
            <a:r>
              <a:rPr dirty="0"/>
              <a:t>a </a:t>
            </a:r>
            <a:r>
              <a:rPr spc="-5" dirty="0"/>
              <a:t>variable </a:t>
            </a:r>
            <a:r>
              <a:rPr spc="-575" dirty="0"/>
              <a:t> </a:t>
            </a:r>
            <a:r>
              <a:rPr spc="-5" dirty="0"/>
              <a:t>from</a:t>
            </a:r>
            <a:r>
              <a:rPr spc="-10" dirty="0"/>
              <a:t> </a:t>
            </a:r>
            <a:r>
              <a:rPr lang="en-US" spc="-10" dirty="0" smtClean="0"/>
              <a:t>   </a:t>
            </a:r>
            <a:r>
              <a:rPr spc="-5" dirty="0" smtClean="0"/>
              <a:t>its </a:t>
            </a:r>
            <a:r>
              <a:rPr spc="-5" dirty="0"/>
              <a:t>previous calls.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2928" y="302317"/>
            <a:ext cx="115697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5" dirty="0">
                <a:latin typeface="Calibri"/>
                <a:cs typeface="Calibri"/>
              </a:rPr>
              <a:t>Example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825" y="775208"/>
            <a:ext cx="4576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Scope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of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variable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inside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7825" y="1447800"/>
            <a:ext cx="7950200" cy="4508500"/>
            <a:chOff x="-12700" y="1435100"/>
            <a:chExt cx="7950200" cy="4508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524000"/>
              <a:ext cx="7350210" cy="32765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0" y="48006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0" y="228599"/>
                  </a:lnTo>
                  <a:lnTo>
                    <a:pt x="76199" y="228599"/>
                  </a:lnTo>
                  <a:lnTo>
                    <a:pt x="76199" y="0"/>
                  </a:lnTo>
                  <a:lnTo>
                    <a:pt x="228599" y="0"/>
                  </a:lnTo>
                  <a:lnTo>
                    <a:pt x="228599" y="228599"/>
                  </a:lnTo>
                  <a:lnTo>
                    <a:pt x="304799" y="228599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0" y="48006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599"/>
                  </a:moveTo>
                  <a:lnTo>
                    <a:pt x="76199" y="228599"/>
                  </a:lnTo>
                  <a:lnTo>
                    <a:pt x="76199" y="0"/>
                  </a:lnTo>
                  <a:lnTo>
                    <a:pt x="228599" y="0"/>
                  </a:lnTo>
                  <a:lnTo>
                    <a:pt x="228599" y="228599"/>
                  </a:lnTo>
                  <a:lnTo>
                    <a:pt x="304799" y="228599"/>
                  </a:lnTo>
                  <a:lnTo>
                    <a:pt x="152399" y="380999"/>
                  </a:lnTo>
                  <a:lnTo>
                    <a:pt x="0" y="228599"/>
                  </a:lnTo>
                  <a:close/>
                </a:path>
              </a:pathLst>
            </a:custGeom>
            <a:ln w="25399">
              <a:solidFill>
                <a:srgbClr val="385E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400" y="5181600"/>
              <a:ext cx="4085617" cy="7619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1447800"/>
              <a:ext cx="7924800" cy="1828800"/>
            </a:xfrm>
            <a:custGeom>
              <a:avLst/>
              <a:gdLst/>
              <a:ahLst/>
              <a:cxnLst/>
              <a:rect l="l" t="t" r="r" b="b"/>
              <a:pathLst>
                <a:path w="7924800" h="1828800">
                  <a:moveTo>
                    <a:pt x="0" y="0"/>
                  </a:moveTo>
                  <a:lnTo>
                    <a:pt x="7924799" y="0"/>
                  </a:lnTo>
                  <a:lnTo>
                    <a:pt x="7924799" y="1828799"/>
                  </a:lnTo>
                  <a:lnTo>
                    <a:pt x="0" y="18287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E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2013463"/>
              <a:ext cx="300355" cy="1949450"/>
            </a:xfrm>
            <a:custGeom>
              <a:avLst/>
              <a:gdLst/>
              <a:ahLst/>
              <a:cxnLst/>
              <a:rect l="l" t="t" r="r" b="b"/>
              <a:pathLst>
                <a:path w="300355" h="1949450">
                  <a:moveTo>
                    <a:pt x="0" y="1948936"/>
                  </a:moveTo>
                  <a:lnTo>
                    <a:pt x="299836" y="0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4420" y="1994962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90" h="31114">
                  <a:moveTo>
                    <a:pt x="21174" y="30716"/>
                  </a:moveTo>
                  <a:lnTo>
                    <a:pt x="12215" y="18500"/>
                  </a:lnTo>
                  <a:lnTo>
                    <a:pt x="0" y="27458"/>
                  </a:lnTo>
                  <a:lnTo>
                    <a:pt x="15062" y="0"/>
                  </a:lnTo>
                  <a:lnTo>
                    <a:pt x="21174" y="30716"/>
                  </a:lnTo>
                  <a:close/>
                </a:path>
              </a:pathLst>
            </a:custGeom>
            <a:solidFill>
              <a:srgbClr val="4A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4420" y="1994962"/>
              <a:ext cx="21590" cy="31115"/>
            </a:xfrm>
            <a:custGeom>
              <a:avLst/>
              <a:gdLst/>
              <a:ahLst/>
              <a:cxnLst/>
              <a:rect l="l" t="t" r="r" b="b"/>
              <a:pathLst>
                <a:path w="21590" h="31114">
                  <a:moveTo>
                    <a:pt x="12215" y="18500"/>
                  </a:moveTo>
                  <a:lnTo>
                    <a:pt x="21174" y="30716"/>
                  </a:lnTo>
                  <a:lnTo>
                    <a:pt x="15062" y="0"/>
                  </a:lnTo>
                  <a:lnTo>
                    <a:pt x="0" y="27458"/>
                  </a:lnTo>
                  <a:lnTo>
                    <a:pt x="12215" y="18500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33400"/>
            <a:ext cx="455484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Types</a:t>
            </a:r>
            <a:r>
              <a:rPr spc="-50" dirty="0" smtClean="0"/>
              <a:t>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732" y="1613408"/>
            <a:ext cx="7533005" cy="2059538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38784" marR="179705" indent="-297815">
              <a:lnSpc>
                <a:spcPts val="2850"/>
              </a:lnSpc>
              <a:spcBef>
                <a:spcPts val="220"/>
              </a:spcBef>
              <a:tabLst>
                <a:tab pos="438784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Basically, we can divide functions into the following two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types: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610235" algn="l"/>
              </a:tabLst>
            </a:pPr>
            <a:r>
              <a:rPr sz="2400" b="1" spc="-5" dirty="0" smtClean="0">
                <a:latin typeface="Calibri"/>
                <a:cs typeface="Calibri"/>
              </a:rPr>
              <a:t>1.</a:t>
            </a:r>
            <a:r>
              <a:rPr lang="en-US" sz="2400" b="1" spc="-5" dirty="0" smtClean="0">
                <a:latin typeface="Calibri"/>
                <a:cs typeface="Calibri"/>
              </a:rPr>
              <a:t>   </a:t>
            </a:r>
            <a:r>
              <a:rPr sz="2400" b="1" spc="-5" dirty="0" smtClean="0">
                <a:latin typeface="Calibri"/>
                <a:cs typeface="Calibri"/>
              </a:rPr>
              <a:t>Built-in</a:t>
            </a:r>
            <a:r>
              <a:rPr sz="2400" b="1" spc="-15" dirty="0" smtClean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Python.</a:t>
            </a:r>
            <a:endParaRPr sz="2400" dirty="0">
              <a:latin typeface="Calibri"/>
              <a:cs typeface="Calibri"/>
            </a:endParaRPr>
          </a:p>
          <a:p>
            <a:pPr marL="610235" marR="5080" indent="-598170">
              <a:lnSpc>
                <a:spcPct val="100499"/>
              </a:lnSpc>
              <a:spcBef>
                <a:spcPts val="480"/>
              </a:spcBef>
              <a:tabLst>
                <a:tab pos="610235" algn="l"/>
              </a:tabLst>
            </a:pPr>
            <a:r>
              <a:rPr sz="2400" b="1" spc="-5" dirty="0" smtClean="0">
                <a:latin typeface="Calibri"/>
                <a:cs typeface="Calibri"/>
              </a:rPr>
              <a:t>2.</a:t>
            </a:r>
            <a:r>
              <a:rPr lang="en-US" sz="2400" b="1" spc="-5" dirty="0" smtClean="0">
                <a:latin typeface="Calibri"/>
                <a:cs typeface="Calibri"/>
              </a:rPr>
              <a:t>   </a:t>
            </a:r>
            <a:r>
              <a:rPr sz="2400" b="1" spc="-5" dirty="0" smtClean="0">
                <a:latin typeface="Calibri"/>
                <a:cs typeface="Calibri"/>
              </a:rPr>
              <a:t>User-defined </a:t>
            </a:r>
            <a:r>
              <a:rPr sz="2400" b="1" spc="-5" dirty="0">
                <a:latin typeface="Calibri"/>
                <a:cs typeface="Calibri"/>
              </a:rPr>
              <a:t>functions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5" dirty="0">
                <a:latin typeface="Calibri"/>
                <a:cs typeface="Calibri"/>
              </a:rPr>
              <a:t>Functions defined by the </a:t>
            </a:r>
            <a:r>
              <a:rPr sz="2400" spc="-5" dirty="0" smtClean="0">
                <a:latin typeface="Calibri"/>
                <a:cs typeface="Calibri"/>
              </a:rPr>
              <a:t>users</a:t>
            </a:r>
            <a:endParaRPr lang="en-US" sz="2400" spc="-5" dirty="0" smtClean="0">
              <a:latin typeface="Calibri"/>
              <a:cs typeface="Calibri"/>
            </a:endParaRPr>
          </a:p>
          <a:p>
            <a:pPr marL="610235" marR="5080" indent="-598170">
              <a:lnSpc>
                <a:spcPct val="100499"/>
              </a:lnSpc>
              <a:spcBef>
                <a:spcPts val="480"/>
              </a:spcBef>
              <a:tabLst>
                <a:tab pos="610235" algn="l"/>
              </a:tabLst>
            </a:pP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Calibri"/>
                <a:cs typeface="Calibri"/>
              </a:rPr>
              <a:t>     </a:t>
            </a:r>
            <a:r>
              <a:rPr sz="2400" spc="-5" dirty="0" smtClean="0">
                <a:latin typeface="Calibri"/>
                <a:cs typeface="Calibri"/>
              </a:rPr>
              <a:t>themselves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849" y="246367"/>
            <a:ext cx="760412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 smtClean="0"/>
              <a:t>Python</a:t>
            </a:r>
            <a:r>
              <a:rPr sz="4400" spc="-30" dirty="0" smtClean="0"/>
              <a:t> </a:t>
            </a:r>
            <a:r>
              <a:rPr sz="4400" spc="-5" dirty="0"/>
              <a:t>Programming</a:t>
            </a:r>
            <a:r>
              <a:rPr sz="4400" spc="-30" dirty="0"/>
              <a:t> </a:t>
            </a:r>
            <a:r>
              <a:rPr sz="4400" spc="-10" dirty="0"/>
              <a:t>User-defined</a:t>
            </a:r>
            <a:r>
              <a:rPr sz="4400" spc="-35" dirty="0"/>
              <a:t> </a:t>
            </a:r>
            <a:r>
              <a:rPr sz="4400"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5" y="1828800"/>
            <a:ext cx="7846059" cy="273921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2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Functions that we define ourselves to do certain specific task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referred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user-defined functions</a:t>
            </a:r>
            <a:r>
              <a:rPr sz="2400" spc="-5" dirty="0" smtClean="0">
                <a:latin typeface="Calibri"/>
                <a:cs typeface="Calibri"/>
              </a:rPr>
              <a:t>.</a:t>
            </a:r>
            <a:endParaRPr lang="en-US" sz="2400" spc="-5" dirty="0" smtClean="0">
              <a:latin typeface="Calibri"/>
              <a:cs typeface="Calibri"/>
            </a:endParaRPr>
          </a:p>
          <a:p>
            <a:pPr marL="354965" marR="5080" indent="-342900">
              <a:lnSpc>
                <a:spcPts val="2850"/>
              </a:lnSpc>
              <a:spcBef>
                <a:spcPts val="220"/>
              </a:spcBef>
              <a:buFont typeface="Arial" panose="020B0604020202020204" pitchFamily="34" charset="0"/>
              <a:buChar char="•"/>
              <a:tabLst>
                <a:tab pos="309245" algn="l"/>
              </a:tabLst>
            </a:pPr>
            <a:r>
              <a:rPr lang="en-US" sz="2400" dirty="0" smtClean="0"/>
              <a:t>user-defined </a:t>
            </a:r>
            <a:r>
              <a:rPr lang="en-US" sz="2400" dirty="0"/>
              <a:t>function is a function written by the user to write any program code and execute specific actions.</a:t>
            </a:r>
            <a:endParaRPr sz="2400" dirty="0" smtClean="0">
              <a:latin typeface="Calibri"/>
              <a:cs typeface="Calibri"/>
            </a:endParaRPr>
          </a:p>
          <a:p>
            <a:pPr marL="309880" marR="312420" indent="-297815">
              <a:lnSpc>
                <a:spcPct val="100499"/>
              </a:lnSpc>
              <a:spcBef>
                <a:spcPts val="345"/>
              </a:spcBef>
              <a:tabLst>
                <a:tab pos="309245" algn="l"/>
              </a:tabLst>
            </a:pPr>
            <a:r>
              <a:rPr sz="2400" dirty="0" smtClean="0">
                <a:latin typeface="Arial"/>
                <a:cs typeface="Arial"/>
              </a:rPr>
              <a:t>•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Calibri"/>
                <a:cs typeface="Calibri"/>
              </a:rPr>
              <a:t>Functions that readily come with Python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called built-in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functions.</a:t>
            </a:r>
            <a:endParaRPr sz="2400" dirty="0">
              <a:latin typeface="Calibri"/>
              <a:cs typeface="Calibri"/>
            </a:endParaRPr>
          </a:p>
          <a:p>
            <a:pPr marL="309880" marR="37465" indent="-297815">
              <a:lnSpc>
                <a:spcPct val="100499"/>
              </a:lnSpc>
              <a:spcBef>
                <a:spcPts val="434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mtClean="0">
                <a:latin typeface="Arial"/>
                <a:cs typeface="Arial"/>
              </a:rPr>
              <a:t>•</a:t>
            </a:r>
            <a:r>
              <a:rPr sz="2400">
                <a:latin typeface="Arial"/>
                <a:cs typeface="Arial"/>
              </a:rPr>
              <a:t>	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70104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 smtClean="0"/>
              <a:t>Advantages</a:t>
            </a:r>
            <a:r>
              <a:rPr sz="4400" spc="-35" dirty="0" smtClean="0"/>
              <a:t> </a:t>
            </a:r>
            <a:r>
              <a:rPr sz="4400" spc="-5" dirty="0"/>
              <a:t>of</a:t>
            </a:r>
            <a:r>
              <a:rPr sz="4400" spc="-30" dirty="0"/>
              <a:t> </a:t>
            </a:r>
            <a:r>
              <a:rPr sz="4400" spc="-5" dirty="0"/>
              <a:t>user-defined</a:t>
            </a:r>
            <a:r>
              <a:rPr sz="4400" spc="-30" dirty="0"/>
              <a:t> </a:t>
            </a:r>
            <a:r>
              <a:rPr sz="4400"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981200"/>
            <a:ext cx="7971155" cy="30581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346710" indent="-297815">
              <a:lnSpc>
                <a:spcPts val="2850"/>
              </a:lnSpc>
              <a:spcBef>
                <a:spcPts val="22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User-defined functions help to decompose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large program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into small segments which makes program easy to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understand,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maintain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debug.</a:t>
            </a:r>
            <a:endParaRPr sz="2400" dirty="0">
              <a:latin typeface="Calibri"/>
              <a:cs typeface="Calibri"/>
            </a:endParaRPr>
          </a:p>
          <a:p>
            <a:pPr marL="309880" marR="5080" indent="-297815" algn="just">
              <a:lnSpc>
                <a:spcPct val="99700"/>
              </a:lnSpc>
              <a:spcBef>
                <a:spcPts val="36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Calibri"/>
                <a:cs typeface="Calibri"/>
              </a:rPr>
              <a:t>If repeated code occurs 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program. Function can be used 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include those codes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execute when needed by calling that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 dirty="0">
              <a:latin typeface="Calibri"/>
              <a:cs typeface="Calibri"/>
            </a:endParaRPr>
          </a:p>
          <a:p>
            <a:pPr marL="309880" marR="1086485" indent="-297815" algn="just">
              <a:lnSpc>
                <a:spcPct val="100499"/>
              </a:lnSpc>
              <a:spcBef>
                <a:spcPts val="43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Calibri"/>
                <a:cs typeface="Calibri"/>
              </a:rPr>
              <a:t>Programmers working on large project can divide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workload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making different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2505" y="350551"/>
            <a:ext cx="4449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Example</a:t>
            </a:r>
            <a:r>
              <a:rPr sz="2400" spc="-25" dirty="0"/>
              <a:t> </a:t>
            </a:r>
            <a:r>
              <a:rPr sz="2400" spc="-5" dirty="0"/>
              <a:t>of</a:t>
            </a:r>
            <a:r>
              <a:rPr sz="2400" spc="-25" dirty="0"/>
              <a:t> </a:t>
            </a:r>
            <a:r>
              <a:rPr sz="2400" dirty="0"/>
              <a:t>a</a:t>
            </a:r>
            <a:r>
              <a:rPr sz="2400" spc="-25" dirty="0"/>
              <a:t> </a:t>
            </a:r>
            <a:r>
              <a:rPr sz="2400" spc="-5" dirty="0"/>
              <a:t>user-defined</a:t>
            </a:r>
            <a:r>
              <a:rPr sz="2400" spc="-25" dirty="0"/>
              <a:t> </a:t>
            </a:r>
            <a:r>
              <a:rPr sz="2400" spc="-5" dirty="0"/>
              <a:t>function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096715"/>
            <a:ext cx="7772399" cy="37038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133599" y="4864100"/>
            <a:ext cx="3526790" cy="1384300"/>
            <a:chOff x="2133599" y="4864100"/>
            <a:chExt cx="3526790" cy="13843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599" y="5181600"/>
              <a:ext cx="3526366" cy="10667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81399" y="4876800"/>
              <a:ext cx="152400" cy="381000"/>
            </a:xfrm>
            <a:custGeom>
              <a:avLst/>
              <a:gdLst/>
              <a:ahLst/>
              <a:cxnLst/>
              <a:rect l="l" t="t" r="r" b="b"/>
              <a:pathLst>
                <a:path w="152400" h="381000">
                  <a:moveTo>
                    <a:pt x="76199" y="380999"/>
                  </a:moveTo>
                  <a:lnTo>
                    <a:pt x="0" y="304799"/>
                  </a:lnTo>
                  <a:lnTo>
                    <a:pt x="38099" y="304799"/>
                  </a:lnTo>
                  <a:lnTo>
                    <a:pt x="38099" y="0"/>
                  </a:lnTo>
                  <a:lnTo>
                    <a:pt x="114299" y="0"/>
                  </a:lnTo>
                  <a:lnTo>
                    <a:pt x="114299" y="304799"/>
                  </a:lnTo>
                  <a:lnTo>
                    <a:pt x="152399" y="304799"/>
                  </a:lnTo>
                  <a:lnTo>
                    <a:pt x="76199" y="3809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81399" y="4876800"/>
              <a:ext cx="152400" cy="381000"/>
            </a:xfrm>
            <a:custGeom>
              <a:avLst/>
              <a:gdLst/>
              <a:ahLst/>
              <a:cxnLst/>
              <a:rect l="l" t="t" r="r" b="b"/>
              <a:pathLst>
                <a:path w="152400" h="381000">
                  <a:moveTo>
                    <a:pt x="0" y="304799"/>
                  </a:moveTo>
                  <a:lnTo>
                    <a:pt x="38099" y="304799"/>
                  </a:lnTo>
                  <a:lnTo>
                    <a:pt x="38099" y="0"/>
                  </a:lnTo>
                  <a:lnTo>
                    <a:pt x="114299" y="0"/>
                  </a:lnTo>
                  <a:lnTo>
                    <a:pt x="114299" y="304799"/>
                  </a:lnTo>
                  <a:lnTo>
                    <a:pt x="152399" y="304799"/>
                  </a:lnTo>
                  <a:lnTo>
                    <a:pt x="76199" y="380999"/>
                  </a:lnTo>
                  <a:lnTo>
                    <a:pt x="0" y="304799"/>
                  </a:lnTo>
                  <a:close/>
                </a:path>
              </a:pathLst>
            </a:custGeom>
            <a:ln w="25399">
              <a:solidFill>
                <a:srgbClr val="385E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81000"/>
            <a:ext cx="65027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400" spc="-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92" y="1447800"/>
            <a:ext cx="678180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300162"/>
            <a:ext cx="6781800" cy="4562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1600" y="625953"/>
            <a:ext cx="5846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pc="-5" dirty="0" smtClean="0"/>
              <a:t>Python</a:t>
            </a:r>
            <a:r>
              <a:rPr lang="en-US" sz="3600" spc="-45" dirty="0" smtClean="0"/>
              <a:t> </a:t>
            </a:r>
            <a:r>
              <a:rPr lang="en-US" sz="3600" spc="-10" dirty="0" smtClean="0"/>
              <a:t>Function</a:t>
            </a:r>
            <a:r>
              <a:rPr lang="en-US" sz="3600" spc="-50" dirty="0" smtClean="0"/>
              <a:t> </a:t>
            </a:r>
            <a:r>
              <a:rPr lang="en-US" sz="3600" spc="-5" dirty="0" smtClean="0"/>
              <a:t>Arguments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913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397799"/>
            <a:ext cx="8347075" cy="15436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2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if we call </a:t>
            </a:r>
            <a:r>
              <a:rPr sz="2400" b="1" spc="-5" dirty="0">
                <a:latin typeface="Calibri"/>
                <a:cs typeface="Calibri"/>
              </a:rPr>
              <a:t>greet </a:t>
            </a:r>
            <a:r>
              <a:rPr sz="2400" spc="-5" dirty="0">
                <a:latin typeface="Calibri"/>
                <a:cs typeface="Calibri"/>
              </a:rPr>
              <a:t>function with different number of </a:t>
            </a:r>
            <a:r>
              <a:rPr sz="2400" dirty="0">
                <a:latin typeface="Calibri"/>
                <a:cs typeface="Calibri"/>
              </a:rPr>
              <a:t>arguments,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interpreter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 complain.</a:t>
            </a:r>
            <a:endParaRPr sz="2400" dirty="0">
              <a:latin typeface="Calibri"/>
              <a:cs typeface="Calibri"/>
            </a:endParaRPr>
          </a:p>
          <a:p>
            <a:pPr marL="309880" marR="127635" indent="-297815">
              <a:lnSpc>
                <a:spcPct val="100499"/>
              </a:lnSpc>
              <a:spcBef>
                <a:spcPts val="345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Below 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call to this function with one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dirty="0">
                <a:latin typeface="Calibri"/>
                <a:cs typeface="Calibri"/>
              </a:rPr>
              <a:t>arguments along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their respective error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6629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 smtClean="0"/>
              <a:t>Python</a:t>
            </a:r>
            <a:r>
              <a:rPr sz="4400" spc="-45" dirty="0" smtClean="0"/>
              <a:t> </a:t>
            </a:r>
            <a:r>
              <a:rPr sz="4400" spc="-10" dirty="0"/>
              <a:t>Function</a:t>
            </a:r>
            <a:r>
              <a:rPr sz="4400" spc="-50" dirty="0"/>
              <a:t> </a:t>
            </a:r>
            <a:r>
              <a:rPr sz="4400" spc="-5" dirty="0"/>
              <a:t>Arguments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344551"/>
            <a:ext cx="8347075" cy="19642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2600" y="3581400"/>
            <a:ext cx="685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Python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457200"/>
            <a:ext cx="490551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Python</a:t>
            </a:r>
            <a:r>
              <a:rPr spc="-8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5" y="1613408"/>
            <a:ext cx="7782559" cy="27571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515620" indent="-297815">
              <a:lnSpc>
                <a:spcPts val="2850"/>
              </a:lnSpc>
              <a:spcBef>
                <a:spcPts val="22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In Python, function 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group of related statements that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specific task.</a:t>
            </a:r>
            <a:endParaRPr sz="2400">
              <a:latin typeface="Calibri"/>
              <a:cs typeface="Calibri"/>
            </a:endParaRPr>
          </a:p>
          <a:p>
            <a:pPr marL="309880" marR="5080" indent="-297815">
              <a:lnSpc>
                <a:spcPct val="100499"/>
              </a:lnSpc>
              <a:spcBef>
                <a:spcPts val="345"/>
              </a:spcBef>
              <a:tabLst>
                <a:tab pos="378460" algn="l"/>
              </a:tabLst>
            </a:pPr>
            <a:r>
              <a:rPr sz="2400" dirty="0">
                <a:latin typeface="Arial"/>
                <a:cs typeface="Arial"/>
              </a:rPr>
              <a:t>•		</a:t>
            </a:r>
            <a:r>
              <a:rPr sz="2400" spc="-5" dirty="0">
                <a:latin typeface="Calibri"/>
                <a:cs typeface="Calibri"/>
              </a:rPr>
              <a:t>Functions help break our program into smaller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modular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chucks.</a:t>
            </a:r>
            <a:endParaRPr sz="2400">
              <a:latin typeface="Calibri"/>
              <a:cs typeface="Calibri"/>
            </a:endParaRPr>
          </a:p>
          <a:p>
            <a:pPr marL="309880" marR="324485" indent="-297815">
              <a:lnSpc>
                <a:spcPct val="100499"/>
              </a:lnSpc>
              <a:spcBef>
                <a:spcPts val="434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As our program grows larger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larger, functions make it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organized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manageable.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Furthermore,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avoids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repetition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makes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reusable.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457200"/>
            <a:ext cx="6629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 smtClean="0"/>
              <a:t>Variable</a:t>
            </a:r>
            <a:r>
              <a:rPr sz="4400" spc="-45" dirty="0" smtClean="0"/>
              <a:t> </a:t>
            </a:r>
            <a:r>
              <a:rPr sz="4400" spc="-10" dirty="0"/>
              <a:t>Function</a:t>
            </a:r>
            <a:r>
              <a:rPr sz="4400" spc="-50" dirty="0"/>
              <a:t> </a:t>
            </a:r>
            <a:r>
              <a:rPr sz="4400" spc="-5" dirty="0"/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676400"/>
            <a:ext cx="8564245" cy="294767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5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previous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example,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fixed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arguments.</a:t>
            </a:r>
          </a:p>
          <a:p>
            <a:pPr marL="309880" marR="5080" indent="-297815" algn="just">
              <a:lnSpc>
                <a:spcPct val="100499"/>
              </a:lnSpc>
              <a:spcBef>
                <a:spcPts val="434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In Python there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other ways to define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which can take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 of </a:t>
            </a:r>
            <a:r>
              <a:rPr sz="2400" dirty="0">
                <a:latin typeface="Calibri"/>
                <a:cs typeface="Calibri"/>
              </a:rPr>
              <a:t>arguments.</a:t>
            </a:r>
          </a:p>
          <a:p>
            <a:pPr marL="12700" algn="just">
              <a:lnSpc>
                <a:spcPct val="100000"/>
              </a:lnSpc>
              <a:spcBef>
                <a:spcPts val="45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Three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different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are:</a:t>
            </a:r>
          </a:p>
          <a:p>
            <a:pPr marL="283210" algn="just">
              <a:lnSpc>
                <a:spcPct val="100000"/>
              </a:lnSpc>
              <a:spcBef>
                <a:spcPts val="495"/>
              </a:spcBef>
              <a:tabLst>
                <a:tab pos="823594" algn="l"/>
              </a:tabLst>
            </a:pPr>
            <a:r>
              <a:rPr sz="2400" b="1" spc="-5" dirty="0">
                <a:latin typeface="Calibri"/>
                <a:cs typeface="Calibri"/>
              </a:rPr>
              <a:t>1.	Default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Arguments</a:t>
            </a:r>
            <a:endParaRPr sz="2400" dirty="0">
              <a:latin typeface="Calibri"/>
              <a:cs typeface="Calibri"/>
            </a:endParaRPr>
          </a:p>
          <a:p>
            <a:pPr marL="283210" algn="just">
              <a:lnSpc>
                <a:spcPct val="100000"/>
              </a:lnSpc>
              <a:spcBef>
                <a:spcPts val="495"/>
              </a:spcBef>
              <a:tabLst>
                <a:tab pos="823594" algn="l"/>
              </a:tabLst>
            </a:pPr>
            <a:r>
              <a:rPr sz="2400" b="1" spc="-5" dirty="0">
                <a:latin typeface="Calibri"/>
                <a:cs typeface="Calibri"/>
              </a:rPr>
              <a:t>2.	Keyword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Arguments</a:t>
            </a:r>
            <a:endParaRPr sz="2400" dirty="0">
              <a:latin typeface="Calibri"/>
              <a:cs typeface="Calibri"/>
            </a:endParaRPr>
          </a:p>
          <a:p>
            <a:pPr marL="283210" algn="just">
              <a:lnSpc>
                <a:spcPct val="100000"/>
              </a:lnSpc>
              <a:spcBef>
                <a:spcPts val="495"/>
              </a:spcBef>
              <a:tabLst>
                <a:tab pos="892810" algn="l"/>
              </a:tabLst>
            </a:pPr>
            <a:r>
              <a:rPr sz="2400" b="1" spc="-5" dirty="0" smtClean="0">
                <a:latin typeface="Calibri"/>
                <a:cs typeface="Calibri"/>
              </a:rPr>
              <a:t>3.</a:t>
            </a:r>
            <a:r>
              <a:rPr lang="en-US" sz="2400" b="1" spc="-5" dirty="0" smtClean="0">
                <a:latin typeface="Calibri"/>
                <a:cs typeface="Calibri"/>
              </a:rPr>
              <a:t>    </a:t>
            </a:r>
            <a:r>
              <a:rPr sz="2400" b="1" spc="-5" dirty="0" smtClean="0">
                <a:latin typeface="Calibri"/>
                <a:cs typeface="Calibri"/>
              </a:rPr>
              <a:t>Arbitrary</a:t>
            </a:r>
            <a:r>
              <a:rPr sz="2400" b="1" spc="-20" dirty="0" smtClean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Arguments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Variable-length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arguments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304800"/>
            <a:ext cx="472823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5" dirty="0"/>
              <a:t>Default</a:t>
            </a:r>
            <a:r>
              <a:rPr sz="4400" spc="-60" dirty="0"/>
              <a:t> </a:t>
            </a:r>
            <a:r>
              <a:rPr sz="4400" spc="10" dirty="0"/>
              <a:t>Arguments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71115" y="1196303"/>
            <a:ext cx="7713980" cy="123888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default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Python.</a:t>
            </a:r>
            <a:endParaRPr sz="2400" dirty="0">
              <a:latin typeface="Calibri"/>
              <a:cs typeface="Calibri"/>
            </a:endParaRPr>
          </a:p>
          <a:p>
            <a:pPr marL="309880" marR="5080" indent="-297815">
              <a:lnSpc>
                <a:spcPct val="100499"/>
              </a:lnSpc>
              <a:spcBef>
                <a:spcPts val="434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We can provide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default value to </a:t>
            </a:r>
            <a:r>
              <a:rPr sz="2400" dirty="0">
                <a:latin typeface="Calibri"/>
                <a:cs typeface="Calibri"/>
              </a:rPr>
              <a:t>an argument </a:t>
            </a:r>
            <a:r>
              <a:rPr sz="2400" spc="-5" dirty="0">
                <a:latin typeface="Calibri"/>
                <a:cs typeface="Calibri"/>
              </a:rPr>
              <a:t>by using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assignment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operator (=).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115" y="2819400"/>
            <a:ext cx="8187085" cy="33527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133600"/>
            <a:ext cx="8055032" cy="2743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381000"/>
            <a:ext cx="4423437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5" dirty="0"/>
              <a:t>Default</a:t>
            </a:r>
            <a:r>
              <a:rPr sz="4400" spc="-60" dirty="0"/>
              <a:t> </a:t>
            </a:r>
            <a:r>
              <a:rPr sz="4400" spc="10" dirty="0"/>
              <a:t>Arguments</a:t>
            </a:r>
            <a:endParaRPr sz="4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115" y="1022858"/>
            <a:ext cx="8618220" cy="202946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default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value.</a:t>
            </a:r>
            <a:endParaRPr sz="2400" dirty="0">
              <a:latin typeface="Calibri"/>
              <a:cs typeface="Calibri"/>
            </a:endParaRPr>
          </a:p>
          <a:p>
            <a:pPr marL="309880" marR="5080" indent="-297815">
              <a:lnSpc>
                <a:spcPct val="100499"/>
              </a:lnSpc>
              <a:spcBef>
                <a:spcPts val="434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But once we 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default </a:t>
            </a:r>
            <a:r>
              <a:rPr sz="2400" dirty="0">
                <a:latin typeface="Calibri"/>
                <a:cs typeface="Calibri"/>
              </a:rPr>
              <a:t>argument, all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arguments </a:t>
            </a:r>
            <a:r>
              <a:rPr sz="2400" spc="-5" dirty="0">
                <a:latin typeface="Calibri"/>
                <a:cs typeface="Calibri"/>
              </a:rPr>
              <a:t>to its right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5" dirty="0">
                <a:latin typeface="Calibri"/>
                <a:cs typeface="Calibri"/>
              </a:rPr>
              <a:t> have default values.</a:t>
            </a:r>
            <a:endParaRPr sz="2400" dirty="0">
              <a:latin typeface="Calibri"/>
              <a:cs typeface="Calibri"/>
            </a:endParaRPr>
          </a:p>
          <a:p>
            <a:pPr marL="309880" marR="398780" indent="-297815">
              <a:lnSpc>
                <a:spcPct val="100499"/>
              </a:lnSpc>
              <a:spcBef>
                <a:spcPts val="434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This means to say, non-default </a:t>
            </a:r>
            <a:r>
              <a:rPr sz="2400" dirty="0">
                <a:latin typeface="Calibri"/>
                <a:cs typeface="Calibri"/>
              </a:rPr>
              <a:t>arguments </a:t>
            </a:r>
            <a:r>
              <a:rPr sz="2400" spc="-5" dirty="0">
                <a:latin typeface="Calibri"/>
                <a:cs typeface="Calibri"/>
              </a:rPr>
              <a:t>cannot follow default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0363" y="310013"/>
            <a:ext cx="289941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Default</a:t>
            </a:r>
            <a:r>
              <a:rPr sz="2850" spc="-60" dirty="0"/>
              <a:t> </a:t>
            </a:r>
            <a:r>
              <a:rPr sz="2850" spc="10" dirty="0"/>
              <a:t>Arguments</a:t>
            </a:r>
            <a:endParaRPr sz="28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822" y="3657600"/>
            <a:ext cx="8433459" cy="23545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904" y="391382"/>
            <a:ext cx="3039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Keyword</a:t>
            </a:r>
            <a:r>
              <a:rPr sz="2800" spc="-90" dirty="0"/>
              <a:t> </a:t>
            </a:r>
            <a:r>
              <a:rPr sz="2800" spc="-5" dirty="0"/>
              <a:t>Arguments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47315" y="1308608"/>
            <a:ext cx="8220075" cy="34867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569595" indent="-297815">
              <a:lnSpc>
                <a:spcPts val="2850"/>
              </a:lnSpc>
              <a:spcBef>
                <a:spcPts val="22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When we call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with some values, these values get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according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their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position.</a:t>
            </a:r>
            <a:endParaRPr sz="2400">
              <a:latin typeface="Calibri"/>
              <a:cs typeface="Calibri"/>
            </a:endParaRPr>
          </a:p>
          <a:p>
            <a:pPr marL="309880" marR="5080" indent="-297815">
              <a:lnSpc>
                <a:spcPct val="99500"/>
              </a:lnSpc>
              <a:spcBef>
                <a:spcPts val="375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For example, in the </a:t>
            </a:r>
            <a:r>
              <a:rPr sz="2400" dirty="0">
                <a:latin typeface="Calibri"/>
                <a:cs typeface="Calibri"/>
              </a:rPr>
              <a:t>above </a:t>
            </a:r>
            <a:r>
              <a:rPr sz="2400" spc="-5" dirty="0">
                <a:latin typeface="Calibri"/>
                <a:cs typeface="Calibri"/>
              </a:rPr>
              <a:t>function greet(), when we called it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greet("Bruce","How do you do?"), the value "Bruce" gets </a:t>
            </a:r>
            <a:r>
              <a:rPr sz="2400" dirty="0">
                <a:latin typeface="Calibri"/>
                <a:cs typeface="Calibri"/>
              </a:rPr>
              <a:t> assigned </a:t>
            </a:r>
            <a:r>
              <a:rPr sz="2400" spc="-5" dirty="0">
                <a:latin typeface="Calibri"/>
                <a:cs typeface="Calibri"/>
              </a:rPr>
              <a:t>to the </a:t>
            </a:r>
            <a:r>
              <a:rPr sz="2400" dirty="0">
                <a:latin typeface="Calibri"/>
                <a:cs typeface="Calibri"/>
              </a:rPr>
              <a:t>argument </a:t>
            </a:r>
            <a:r>
              <a:rPr sz="2400" i="1" spc="-5" dirty="0">
                <a:latin typeface="Calibri"/>
                <a:cs typeface="Calibri"/>
              </a:rPr>
              <a:t>name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similarly "How do you do?"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 </a:t>
            </a:r>
            <a:r>
              <a:rPr sz="2400" i="1" dirty="0">
                <a:latin typeface="Calibri"/>
                <a:cs typeface="Calibri"/>
              </a:rPr>
              <a:t>msg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keyword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arguments.</a:t>
            </a:r>
            <a:endParaRPr sz="2400">
              <a:latin typeface="Calibri"/>
              <a:cs typeface="Calibri"/>
            </a:endParaRPr>
          </a:p>
          <a:p>
            <a:pPr marL="309880" marR="265430" indent="-297815">
              <a:lnSpc>
                <a:spcPct val="100499"/>
              </a:lnSpc>
              <a:spcBef>
                <a:spcPts val="48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When we call functions in this way, the order (position) of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 be changed.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5" y="1158240"/>
            <a:ext cx="82264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Following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calls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 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above function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are all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valid and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produce 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same result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904" y="391382"/>
            <a:ext cx="3039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Keyword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Arguments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1625" y="4724400"/>
            <a:ext cx="8226425" cy="1256030"/>
            <a:chOff x="80493" y="4724400"/>
            <a:chExt cx="9031605" cy="12560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93" y="4724400"/>
              <a:ext cx="9031309" cy="12556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76399" y="5943599"/>
              <a:ext cx="2133600" cy="1905"/>
            </a:xfrm>
            <a:custGeom>
              <a:avLst/>
              <a:gdLst/>
              <a:ahLst/>
              <a:cxnLst/>
              <a:rect l="l" t="t" r="r" b="b"/>
              <a:pathLst>
                <a:path w="2133600" h="1904">
                  <a:moveTo>
                    <a:pt x="0" y="0"/>
                  </a:moveTo>
                  <a:lnTo>
                    <a:pt x="2133599" y="1587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1828799"/>
            <a:ext cx="6400799" cy="243917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315" y="974547"/>
            <a:ext cx="8431530" cy="25666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09880" marR="17780" indent="-297815">
              <a:lnSpc>
                <a:spcPts val="2630"/>
              </a:lnSpc>
              <a:spcBef>
                <a:spcPts val="395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we can mix positional </a:t>
            </a:r>
            <a:r>
              <a:rPr sz="2400" dirty="0">
                <a:latin typeface="Calibri"/>
                <a:cs typeface="Calibri"/>
              </a:rPr>
              <a:t>arguments </a:t>
            </a:r>
            <a:r>
              <a:rPr sz="2400" spc="-5" dirty="0">
                <a:latin typeface="Calibri"/>
                <a:cs typeface="Calibri"/>
              </a:rPr>
              <a:t>with keyword </a:t>
            </a:r>
            <a:r>
              <a:rPr sz="2400" dirty="0">
                <a:latin typeface="Calibri"/>
                <a:cs typeface="Calibri"/>
              </a:rPr>
              <a:t>arguments </a:t>
            </a:r>
            <a:r>
              <a:rPr sz="2400" spc="-5" dirty="0">
                <a:latin typeface="Calibri"/>
                <a:cs typeface="Calibri"/>
              </a:rPr>
              <a:t>during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 call.</a:t>
            </a:r>
            <a:endParaRPr sz="2400">
              <a:latin typeface="Calibri"/>
              <a:cs typeface="Calibri"/>
            </a:endParaRPr>
          </a:p>
          <a:p>
            <a:pPr marL="309880" marR="239395" indent="-297815">
              <a:lnSpc>
                <a:spcPts val="2590"/>
              </a:lnSpc>
              <a:spcBef>
                <a:spcPts val="50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But we must keep in mind that keyword </a:t>
            </a:r>
            <a:r>
              <a:rPr sz="2400" dirty="0">
                <a:latin typeface="Calibri"/>
                <a:cs typeface="Calibri"/>
              </a:rPr>
              <a:t>arguments </a:t>
            </a:r>
            <a:r>
              <a:rPr sz="2400" spc="-5" dirty="0">
                <a:latin typeface="Calibri"/>
                <a:cs typeface="Calibri"/>
              </a:rPr>
              <a:t>must follow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positional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arguments.</a:t>
            </a:r>
            <a:endParaRPr sz="2400">
              <a:latin typeface="Calibri"/>
              <a:cs typeface="Calibri"/>
            </a:endParaRPr>
          </a:p>
          <a:p>
            <a:pPr marL="309880" marR="5080" indent="-297815">
              <a:lnSpc>
                <a:spcPts val="2590"/>
              </a:lnSpc>
              <a:spcBef>
                <a:spcPts val="52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Having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positional </a:t>
            </a:r>
            <a:r>
              <a:rPr sz="2400" dirty="0">
                <a:latin typeface="Calibri"/>
                <a:cs typeface="Calibri"/>
              </a:rPr>
              <a:t>argument after </a:t>
            </a:r>
            <a:r>
              <a:rPr sz="2400" spc="-5" dirty="0">
                <a:latin typeface="Calibri"/>
                <a:cs typeface="Calibri"/>
              </a:rPr>
              <a:t>keyword </a:t>
            </a:r>
            <a:r>
              <a:rPr sz="2400" dirty="0">
                <a:latin typeface="Calibri"/>
                <a:cs typeface="Calibri"/>
              </a:rPr>
              <a:t>arguments </a:t>
            </a:r>
            <a:r>
              <a:rPr sz="2400" spc="-5" dirty="0">
                <a:latin typeface="Calibri"/>
                <a:cs typeface="Calibri"/>
              </a:rPr>
              <a:t>will result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errors.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904" y="269144"/>
            <a:ext cx="3039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Keyword</a:t>
            </a:r>
            <a:r>
              <a:rPr sz="2800" spc="-90" dirty="0"/>
              <a:t> </a:t>
            </a:r>
            <a:r>
              <a:rPr sz="2800" spc="-5" dirty="0"/>
              <a:t>Arguments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794500"/>
            <a:ext cx="7901502" cy="280144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792" y="348113"/>
            <a:ext cx="769175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dirty="0"/>
              <a:t>Arbitrary</a:t>
            </a:r>
            <a:r>
              <a:rPr sz="2850" spc="5" dirty="0"/>
              <a:t> Arguments</a:t>
            </a:r>
            <a:r>
              <a:rPr sz="2850" spc="10" dirty="0"/>
              <a:t> or </a:t>
            </a:r>
            <a:r>
              <a:rPr sz="2850" spc="5" dirty="0"/>
              <a:t>Variable-length arguments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575915" y="1613408"/>
            <a:ext cx="7517765" cy="23342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431165" indent="-297815">
              <a:lnSpc>
                <a:spcPts val="2850"/>
              </a:lnSpc>
              <a:spcBef>
                <a:spcPts val="22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Sometimes, we do not know in </a:t>
            </a:r>
            <a:r>
              <a:rPr sz="2400" dirty="0">
                <a:latin typeface="Calibri"/>
                <a:cs typeface="Calibri"/>
              </a:rPr>
              <a:t>advance </a:t>
            </a:r>
            <a:r>
              <a:rPr sz="2400" spc="-5" dirty="0">
                <a:latin typeface="Calibri"/>
                <a:cs typeface="Calibri"/>
              </a:rPr>
              <a:t>the number 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 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  <a:p>
            <a:pPr marL="309880" marR="224154" indent="-297815">
              <a:lnSpc>
                <a:spcPct val="100499"/>
              </a:lnSpc>
              <a:spcBef>
                <a:spcPts val="345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Python </a:t>
            </a:r>
            <a:r>
              <a:rPr sz="2400" dirty="0">
                <a:latin typeface="Calibri"/>
                <a:cs typeface="Calibri"/>
              </a:rPr>
              <a:t>allows </a:t>
            </a:r>
            <a:r>
              <a:rPr sz="2400" spc="-5" dirty="0">
                <a:latin typeface="Calibri"/>
                <a:cs typeface="Calibri"/>
              </a:rPr>
              <a:t>us to handle this kind of situation through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arbitrary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arguments.</a:t>
            </a:r>
            <a:endParaRPr sz="2400">
              <a:latin typeface="Calibri"/>
              <a:cs typeface="Calibri"/>
            </a:endParaRPr>
          </a:p>
          <a:p>
            <a:pPr marL="309880" marR="5080" indent="-297815">
              <a:lnSpc>
                <a:spcPct val="100499"/>
              </a:lnSpc>
              <a:spcBef>
                <a:spcPts val="434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In the function definition we use </a:t>
            </a:r>
            <a:r>
              <a:rPr sz="2400" dirty="0">
                <a:latin typeface="Calibri"/>
                <a:cs typeface="Calibri"/>
              </a:rPr>
              <a:t>an asterisk </a:t>
            </a:r>
            <a:r>
              <a:rPr sz="2400" spc="-5" dirty="0">
                <a:latin typeface="Calibri"/>
                <a:cs typeface="Calibri"/>
              </a:rPr>
              <a:t>(*) before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parameter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 denote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 kind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270" y="167620"/>
            <a:ext cx="106807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5" dirty="0"/>
              <a:t>Example.</a:t>
            </a:r>
            <a:endParaRPr sz="2150"/>
          </a:p>
        </p:txBody>
      </p:sp>
      <p:grpSp>
        <p:nvGrpSpPr>
          <p:cNvPr id="3" name="object 3"/>
          <p:cNvGrpSpPr/>
          <p:nvPr/>
        </p:nvGrpSpPr>
        <p:grpSpPr>
          <a:xfrm>
            <a:off x="685800" y="609601"/>
            <a:ext cx="6781800" cy="5886450"/>
            <a:chOff x="685800" y="609601"/>
            <a:chExt cx="6781800" cy="5886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609601"/>
              <a:ext cx="6781799" cy="41887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0" y="5105399"/>
              <a:ext cx="1828799" cy="13904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86200" y="48006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0" y="228599"/>
                  </a:lnTo>
                  <a:lnTo>
                    <a:pt x="76199" y="228599"/>
                  </a:lnTo>
                  <a:lnTo>
                    <a:pt x="76199" y="0"/>
                  </a:lnTo>
                  <a:lnTo>
                    <a:pt x="228599" y="0"/>
                  </a:lnTo>
                  <a:lnTo>
                    <a:pt x="228599" y="228599"/>
                  </a:lnTo>
                  <a:lnTo>
                    <a:pt x="304799" y="228599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6200" y="48006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228599"/>
                  </a:moveTo>
                  <a:lnTo>
                    <a:pt x="76199" y="228599"/>
                  </a:lnTo>
                  <a:lnTo>
                    <a:pt x="76199" y="0"/>
                  </a:lnTo>
                  <a:lnTo>
                    <a:pt x="228599" y="0"/>
                  </a:lnTo>
                  <a:lnTo>
                    <a:pt x="228599" y="228599"/>
                  </a:lnTo>
                  <a:lnTo>
                    <a:pt x="304799" y="228599"/>
                  </a:lnTo>
                  <a:lnTo>
                    <a:pt x="152399" y="380999"/>
                  </a:lnTo>
                  <a:lnTo>
                    <a:pt x="0" y="228599"/>
                  </a:lnTo>
                  <a:close/>
                </a:path>
              </a:pathLst>
            </a:custGeom>
            <a:ln w="25399">
              <a:solidFill>
                <a:srgbClr val="385E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7315" y="310013"/>
            <a:ext cx="268605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/>
              <a:t>Python</a:t>
            </a:r>
            <a:r>
              <a:rPr sz="2850" spc="-50" dirty="0"/>
              <a:t> </a:t>
            </a:r>
            <a:r>
              <a:rPr sz="2850" spc="5" dirty="0"/>
              <a:t>Recursion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575915" y="1613408"/>
            <a:ext cx="7704455" cy="19665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231140" indent="-297815">
              <a:lnSpc>
                <a:spcPts val="2850"/>
              </a:lnSpc>
              <a:spcBef>
                <a:spcPts val="22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Recursion is the process of defining something in terms 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itself.</a:t>
            </a:r>
            <a:endParaRPr sz="2400">
              <a:latin typeface="Calibri"/>
              <a:cs typeface="Calibri"/>
            </a:endParaRPr>
          </a:p>
          <a:p>
            <a:pPr marL="309880" marR="443230" indent="-297815">
              <a:lnSpc>
                <a:spcPct val="100499"/>
              </a:lnSpc>
              <a:spcBef>
                <a:spcPts val="345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physical world example would be to place two parallel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mirrors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facing each other.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Any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would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reflected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recursively.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360" y="187775"/>
            <a:ext cx="28378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Syntax</a:t>
            </a:r>
            <a:r>
              <a:rPr sz="2850" spc="-20" dirty="0"/>
              <a:t> </a:t>
            </a:r>
            <a:r>
              <a:rPr sz="2850" spc="10" dirty="0"/>
              <a:t>of</a:t>
            </a:r>
            <a:r>
              <a:rPr sz="2850" spc="-20" dirty="0"/>
              <a:t> </a:t>
            </a:r>
            <a:r>
              <a:rPr sz="2850" spc="5" dirty="0"/>
              <a:t>Function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066801" y="2624004"/>
            <a:ext cx="7543800" cy="3998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Components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of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definition:</a:t>
            </a:r>
            <a:endParaRPr sz="24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81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5" dirty="0">
                <a:latin typeface="Calibri"/>
                <a:cs typeface="Calibri"/>
              </a:rPr>
              <a:t>Keyword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marks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start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header</a:t>
            </a:r>
            <a:endParaRPr sz="20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75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uniquely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it.</a:t>
            </a:r>
            <a:endParaRPr sz="2000" dirty="0">
              <a:latin typeface="Calibri"/>
              <a:cs typeface="Calibri"/>
            </a:endParaRPr>
          </a:p>
          <a:p>
            <a:pPr marL="355600" marR="5080" indent="-304800">
              <a:lnSpc>
                <a:spcPts val="2380"/>
              </a:lnSpc>
              <a:spcBef>
                <a:spcPts val="47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5" dirty="0">
                <a:latin typeface="Calibri"/>
                <a:cs typeface="Calibri"/>
              </a:rPr>
              <a:t>Parameters (arguments) through which we pass values to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function. They </a:t>
            </a:r>
            <a:r>
              <a:rPr sz="2000" dirty="0">
                <a:latin typeface="Calibri"/>
                <a:cs typeface="Calibri"/>
              </a:rPr>
              <a:t>are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optional.</a:t>
            </a:r>
            <a:endParaRPr sz="20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20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(:)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header.</a:t>
            </a:r>
            <a:endParaRPr sz="20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75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5" dirty="0">
                <a:latin typeface="Calibri"/>
                <a:cs typeface="Calibri"/>
              </a:rPr>
              <a:t>Optional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(docstring)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does</a:t>
            </a:r>
            <a:endParaRPr sz="20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75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valid python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statements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make up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 body.</a:t>
            </a:r>
            <a:endParaRPr sz="20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75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function.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762000"/>
            <a:ext cx="6764020" cy="1752600"/>
            <a:chOff x="914400" y="762000"/>
            <a:chExt cx="6764020" cy="1752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762000"/>
              <a:ext cx="6763557" cy="17525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28800" y="1295400"/>
              <a:ext cx="3581400" cy="685800"/>
            </a:xfrm>
            <a:custGeom>
              <a:avLst/>
              <a:gdLst/>
              <a:ahLst/>
              <a:cxnLst/>
              <a:rect l="l" t="t" r="r" b="b"/>
              <a:pathLst>
                <a:path w="3581400" h="685800">
                  <a:moveTo>
                    <a:pt x="0" y="0"/>
                  </a:moveTo>
                  <a:lnTo>
                    <a:pt x="3581399" y="0"/>
                  </a:lnTo>
                  <a:lnTo>
                    <a:pt x="35813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E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486" y="302317"/>
            <a:ext cx="354711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Python</a:t>
            </a:r>
            <a:r>
              <a:rPr sz="2500" spc="-15" dirty="0"/>
              <a:t> </a:t>
            </a:r>
            <a:r>
              <a:rPr sz="2500" dirty="0"/>
              <a:t>Recursive</a:t>
            </a:r>
            <a:r>
              <a:rPr sz="2500" spc="-15" dirty="0"/>
              <a:t> </a:t>
            </a:r>
            <a:r>
              <a:rPr sz="2500" dirty="0"/>
              <a:t>Function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575915" y="1556258"/>
            <a:ext cx="7510780" cy="12998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Python,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possible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itself.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construct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recursive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1298" y="218179"/>
            <a:ext cx="4053204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5" dirty="0">
                <a:latin typeface="Calibri"/>
                <a:cs typeface="Calibri"/>
              </a:rPr>
              <a:t>Example</a:t>
            </a:r>
            <a:r>
              <a:rPr sz="2500" b="1" spc="-10" dirty="0">
                <a:latin typeface="Calibri"/>
                <a:cs typeface="Calibri"/>
              </a:rPr>
              <a:t> </a:t>
            </a:r>
            <a:r>
              <a:rPr sz="2500" b="1" spc="5" dirty="0">
                <a:latin typeface="Calibri"/>
                <a:cs typeface="Calibri"/>
              </a:rPr>
              <a:t>of</a:t>
            </a:r>
            <a:r>
              <a:rPr sz="2500" b="1" spc="-1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recursive</a:t>
            </a:r>
            <a:r>
              <a:rPr sz="2500" b="1" spc="-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function: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625" y="775208"/>
            <a:ext cx="428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To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find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factorial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of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integer: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4500" y="1282700"/>
            <a:ext cx="8166100" cy="5346700"/>
            <a:chOff x="444500" y="1282700"/>
            <a:chExt cx="8166100" cy="53467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295400"/>
              <a:ext cx="8153399" cy="44618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7512" y="6096000"/>
              <a:ext cx="2902687" cy="5333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05200" y="5791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0" y="152399"/>
                  </a:lnTo>
                  <a:lnTo>
                    <a:pt x="76199" y="152399"/>
                  </a:lnTo>
                  <a:lnTo>
                    <a:pt x="76199" y="0"/>
                  </a:lnTo>
                  <a:lnTo>
                    <a:pt x="228599" y="0"/>
                  </a:lnTo>
                  <a:lnTo>
                    <a:pt x="228599" y="152399"/>
                  </a:lnTo>
                  <a:lnTo>
                    <a:pt x="304799" y="152399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1295400"/>
              <a:ext cx="6553200" cy="4800600"/>
            </a:xfrm>
            <a:custGeom>
              <a:avLst/>
              <a:gdLst/>
              <a:ahLst/>
              <a:cxnLst/>
              <a:rect l="l" t="t" r="r" b="b"/>
              <a:pathLst>
                <a:path w="6553200" h="4800600">
                  <a:moveTo>
                    <a:pt x="3047999" y="4648199"/>
                  </a:moveTo>
                  <a:lnTo>
                    <a:pt x="3124199" y="4648199"/>
                  </a:lnTo>
                  <a:lnTo>
                    <a:pt x="3124199" y="4495799"/>
                  </a:lnTo>
                  <a:lnTo>
                    <a:pt x="3276599" y="4495799"/>
                  </a:lnTo>
                  <a:lnTo>
                    <a:pt x="3276599" y="4648199"/>
                  </a:lnTo>
                  <a:lnTo>
                    <a:pt x="3352799" y="4648199"/>
                  </a:lnTo>
                  <a:lnTo>
                    <a:pt x="3200399" y="4800599"/>
                  </a:lnTo>
                  <a:lnTo>
                    <a:pt x="3047999" y="4648199"/>
                  </a:lnTo>
                  <a:close/>
                </a:path>
                <a:path w="6553200" h="4800600">
                  <a:moveTo>
                    <a:pt x="0" y="0"/>
                  </a:moveTo>
                  <a:lnTo>
                    <a:pt x="6553199" y="0"/>
                  </a:lnTo>
                  <a:lnTo>
                    <a:pt x="6553199" y="2895599"/>
                  </a:lnTo>
                  <a:lnTo>
                    <a:pt x="0" y="28955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85E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500" y="271913"/>
            <a:ext cx="3694429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Advantages</a:t>
            </a:r>
            <a:r>
              <a:rPr sz="2850" spc="-30" dirty="0"/>
              <a:t> </a:t>
            </a:r>
            <a:r>
              <a:rPr sz="2850" spc="10" dirty="0"/>
              <a:t>of</a:t>
            </a:r>
            <a:r>
              <a:rPr sz="2850" spc="-30" dirty="0"/>
              <a:t> </a:t>
            </a:r>
            <a:r>
              <a:rPr sz="2850" spc="5" dirty="0"/>
              <a:t>recursion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271115" y="1556258"/>
            <a:ext cx="8100059" cy="202946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Recursive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clean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elegant.</a:t>
            </a:r>
            <a:endParaRPr sz="2400">
              <a:latin typeface="Calibri"/>
              <a:cs typeface="Calibri"/>
            </a:endParaRPr>
          </a:p>
          <a:p>
            <a:pPr marL="309880" marR="5080" indent="-297815">
              <a:lnSpc>
                <a:spcPct val="100499"/>
              </a:lnSpc>
              <a:spcBef>
                <a:spcPts val="434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complex task can be broken down into simpler sub-problems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recursion.</a:t>
            </a:r>
            <a:endParaRPr sz="2400">
              <a:latin typeface="Calibri"/>
              <a:cs typeface="Calibri"/>
            </a:endParaRPr>
          </a:p>
          <a:p>
            <a:pPr marL="309880" marR="149225" indent="-297815">
              <a:lnSpc>
                <a:spcPct val="100499"/>
              </a:lnSpc>
              <a:spcBef>
                <a:spcPts val="434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Sequence generation is easier with recursion than using some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nested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iteration.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533400"/>
            <a:ext cx="62416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 smtClean="0"/>
              <a:t>Disadvantages</a:t>
            </a:r>
            <a:r>
              <a:rPr sz="4400" spc="-50" dirty="0" smtClean="0"/>
              <a:t> </a:t>
            </a:r>
            <a:r>
              <a:rPr sz="4400" spc="-5" dirty="0"/>
              <a:t>of</a:t>
            </a:r>
            <a:r>
              <a:rPr sz="4400" spc="-45" dirty="0"/>
              <a:t> </a:t>
            </a:r>
            <a:r>
              <a:rPr sz="4400" spc="-5" dirty="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5" y="1613408"/>
            <a:ext cx="7945755" cy="19665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899160" indent="-297815">
              <a:lnSpc>
                <a:spcPts val="2850"/>
              </a:lnSpc>
              <a:spcBef>
                <a:spcPts val="22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Sometimes the logic behind recursion is hard to follow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through.</a:t>
            </a:r>
            <a:endParaRPr sz="2400">
              <a:latin typeface="Calibri"/>
              <a:cs typeface="Calibri"/>
            </a:endParaRPr>
          </a:p>
          <a:p>
            <a:pPr marL="309880" marR="5080" indent="-297815">
              <a:lnSpc>
                <a:spcPct val="100499"/>
              </a:lnSpc>
              <a:spcBef>
                <a:spcPts val="345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Recursive calls </a:t>
            </a:r>
            <a:r>
              <a:rPr sz="240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expensive (inefficient)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they take up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lot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memory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time.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Recursive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hard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debug.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6371" y="310013"/>
            <a:ext cx="33254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/>
              <a:t>Example</a:t>
            </a:r>
            <a:r>
              <a:rPr sz="2850" spc="-20" dirty="0"/>
              <a:t> </a:t>
            </a:r>
            <a:r>
              <a:rPr sz="2850" spc="10" dirty="0"/>
              <a:t>of</a:t>
            </a:r>
            <a:r>
              <a:rPr sz="2850" spc="-20" dirty="0"/>
              <a:t> </a:t>
            </a:r>
            <a:r>
              <a:rPr sz="2850" spc="10" dirty="0"/>
              <a:t>a</a:t>
            </a:r>
            <a:r>
              <a:rPr sz="2850" spc="-20" dirty="0"/>
              <a:t> </a:t>
            </a:r>
            <a:r>
              <a:rPr sz="2850" spc="5" dirty="0"/>
              <a:t>function</a:t>
            </a:r>
            <a:endParaRPr sz="2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99" y="1600200"/>
            <a:ext cx="8494889" cy="2133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495800"/>
            <a:ext cx="6558642" cy="1142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642843"/>
            <a:ext cx="387889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 smtClean="0"/>
              <a:t>Function</a:t>
            </a:r>
            <a:r>
              <a:rPr spc="-85" dirty="0" smtClean="0"/>
              <a:t> </a:t>
            </a:r>
            <a:r>
              <a:rPr spc="-5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905000"/>
            <a:ext cx="7863205" cy="15436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5080" indent="-297815">
              <a:lnSpc>
                <a:spcPts val="2850"/>
              </a:lnSpc>
              <a:spcBef>
                <a:spcPts val="22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Once we have defined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function, we can call it from </a:t>
            </a:r>
            <a:r>
              <a:rPr sz="2400" dirty="0">
                <a:latin typeface="Calibri"/>
                <a:cs typeface="Calibri"/>
              </a:rPr>
              <a:t>another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program 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even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Python prompt.</a:t>
            </a:r>
            <a:endParaRPr sz="2400" dirty="0">
              <a:latin typeface="Calibri"/>
              <a:cs typeface="Calibri"/>
            </a:endParaRPr>
          </a:p>
          <a:p>
            <a:pPr marL="309880" marR="541655" indent="-297815">
              <a:lnSpc>
                <a:spcPct val="100499"/>
              </a:lnSpc>
              <a:spcBef>
                <a:spcPts val="345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To call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we simply type the function name 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appropriate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parameters.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959354"/>
            <a:ext cx="6558642" cy="1142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433864"/>
            <a:ext cx="41666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 smtClean="0"/>
              <a:t>Docstring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47315" y="1308608"/>
            <a:ext cx="8382634" cy="39763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9880" marR="332105" indent="-297815">
              <a:lnSpc>
                <a:spcPts val="2850"/>
              </a:lnSpc>
              <a:spcBef>
                <a:spcPts val="22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The first string </a:t>
            </a:r>
            <a:r>
              <a:rPr sz="2400" dirty="0">
                <a:latin typeface="Calibri"/>
                <a:cs typeface="Calibri"/>
              </a:rPr>
              <a:t>after </a:t>
            </a:r>
            <a:r>
              <a:rPr sz="2400" spc="-5" dirty="0">
                <a:latin typeface="Calibri"/>
                <a:cs typeface="Calibri"/>
              </a:rPr>
              <a:t>the function header is called the docstring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short 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documentation string.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explain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brief,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does.</a:t>
            </a:r>
            <a:endParaRPr sz="2400" dirty="0">
              <a:latin typeface="Calibri"/>
              <a:cs typeface="Calibri"/>
            </a:endParaRPr>
          </a:p>
          <a:p>
            <a:pPr marL="309880" marR="875030" indent="-297815">
              <a:lnSpc>
                <a:spcPct val="100499"/>
              </a:lnSpc>
              <a:spcBef>
                <a:spcPts val="480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Although optional, documentation 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good programming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practice.</a:t>
            </a:r>
            <a:endParaRPr sz="2400" dirty="0">
              <a:latin typeface="Calibri"/>
              <a:cs typeface="Calibri"/>
            </a:endParaRPr>
          </a:p>
          <a:p>
            <a:pPr marL="309880" marR="44450" indent="-297815">
              <a:lnSpc>
                <a:spcPct val="100499"/>
              </a:lnSpc>
              <a:spcBef>
                <a:spcPts val="434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In the previous example, we 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docstring immediately below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 header.</a:t>
            </a:r>
            <a:endParaRPr sz="2400" dirty="0">
              <a:latin typeface="Calibri"/>
              <a:cs typeface="Calibri"/>
            </a:endParaRPr>
          </a:p>
          <a:p>
            <a:pPr marL="309880" marR="5080" indent="-297815">
              <a:lnSpc>
                <a:spcPct val="100499"/>
              </a:lnSpc>
              <a:spcBef>
                <a:spcPts val="434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We generally use triple quotes so that docstring can extend up 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multiple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lines.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309245" algn="l"/>
                <a:tab pos="4388485" algn="l"/>
                <a:tab pos="520763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This string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available </a:t>
            </a:r>
            <a:r>
              <a:rPr sz="2400" spc="-5" dirty="0">
                <a:latin typeface="Calibri"/>
                <a:cs typeface="Calibri"/>
              </a:rPr>
              <a:t>to us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b="1" i="1" spc="-5" dirty="0">
                <a:latin typeface="Calibri"/>
                <a:cs typeface="Calibri"/>
              </a:rPr>
              <a:t>doc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attribute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286000"/>
            <a:ext cx="7439571" cy="2362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3237" y="457200"/>
            <a:ext cx="34046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 smtClean="0"/>
              <a:t>Docstring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373006"/>
            <a:ext cx="5328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The</a:t>
            </a:r>
            <a:r>
              <a:rPr spc="-50" dirty="0" smtClean="0"/>
              <a:t> </a:t>
            </a:r>
            <a:r>
              <a:rPr spc="-5" dirty="0"/>
              <a:t>return</a:t>
            </a:r>
            <a:r>
              <a:rPr spc="-45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5" y="1613408"/>
            <a:ext cx="7950200" cy="87121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09880" marR="5080" indent="-297815">
              <a:lnSpc>
                <a:spcPct val="98300"/>
              </a:lnSpc>
              <a:spcBef>
                <a:spcPts val="145"/>
              </a:spcBef>
              <a:tabLst>
                <a:tab pos="30924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The return statement is used to exit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go back 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place from where 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was </a:t>
            </a:r>
            <a:r>
              <a:rPr sz="2400" spc="5" dirty="0">
                <a:latin typeface="Calibri"/>
                <a:cs typeface="Calibri"/>
              </a:rPr>
              <a:t>called</a:t>
            </a:r>
            <a:r>
              <a:rPr sz="3200" spc="5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2743200"/>
            <a:ext cx="4038599" cy="1565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329" y="4561778"/>
            <a:ext cx="2919413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4785267"/>
            <a:ext cx="1043917" cy="13056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304800"/>
            <a:ext cx="48089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 smtClean="0"/>
              <a:t>Example</a:t>
            </a:r>
            <a:r>
              <a:rPr spc="-50" dirty="0" smtClean="0"/>
              <a:t>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5" dirty="0"/>
              <a:t>return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295399"/>
            <a:ext cx="6495900" cy="4495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7600" y="4876800"/>
            <a:ext cx="685799" cy="13845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1724</TotalTime>
  <Words>224</Words>
  <Application>Microsoft Office PowerPoint</Application>
  <PresentationFormat>On-screen Show (4:3)</PresentationFormat>
  <Paragraphs>112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Retrospect</vt:lpstr>
      <vt:lpstr>PowerPoint Presentation</vt:lpstr>
      <vt:lpstr>Python Functions</vt:lpstr>
      <vt:lpstr>Syntax of Function</vt:lpstr>
      <vt:lpstr>Example of a function</vt:lpstr>
      <vt:lpstr>Function Call</vt:lpstr>
      <vt:lpstr>Docstring</vt:lpstr>
      <vt:lpstr>Docstring</vt:lpstr>
      <vt:lpstr>The return statement</vt:lpstr>
      <vt:lpstr>Example of return</vt:lpstr>
      <vt:lpstr>Example of return None</vt:lpstr>
      <vt:lpstr>Scope and Lifetime of variables</vt:lpstr>
      <vt:lpstr>PowerPoint Presentation</vt:lpstr>
      <vt:lpstr>Types of Functions</vt:lpstr>
      <vt:lpstr>Python Programming User-defined Functions</vt:lpstr>
      <vt:lpstr>Advantages of user-defined functions</vt:lpstr>
      <vt:lpstr>Example of a user-defined function</vt:lpstr>
      <vt:lpstr>PowerPoint Presentation</vt:lpstr>
      <vt:lpstr>PowerPoint Presentation</vt:lpstr>
      <vt:lpstr>Python Function Arguments</vt:lpstr>
      <vt:lpstr>Variable Function Arguments</vt:lpstr>
      <vt:lpstr>Default Arguments</vt:lpstr>
      <vt:lpstr>Default Arguments</vt:lpstr>
      <vt:lpstr>Default Arguments</vt:lpstr>
      <vt:lpstr>Keyword Arguments</vt:lpstr>
      <vt:lpstr>PowerPoint Presentation</vt:lpstr>
      <vt:lpstr>Keyword Arguments</vt:lpstr>
      <vt:lpstr>Arbitrary Arguments or Variable-length arguments</vt:lpstr>
      <vt:lpstr>Example.</vt:lpstr>
      <vt:lpstr>Python Recursion</vt:lpstr>
      <vt:lpstr>Python Recursive Function</vt:lpstr>
      <vt:lpstr>PowerPoint Presentation</vt:lpstr>
      <vt:lpstr>Advantages of recursion</vt:lpstr>
      <vt:lpstr>Disadvantages of 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ginni aggarwal</cp:lastModifiedBy>
  <cp:revision>13</cp:revision>
  <dcterms:created xsi:type="dcterms:W3CDTF">2022-11-11T03:48:30Z</dcterms:created>
  <dcterms:modified xsi:type="dcterms:W3CDTF">2024-03-06T04:15:37Z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