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hmedlahlou/accidents-in-france-from-2005-to-201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546" y="752340"/>
            <a:ext cx="12192000" cy="1668887"/>
          </a:xfrm>
        </p:spPr>
        <p:txBody>
          <a:bodyPr/>
          <a:lstStyle/>
          <a:p>
            <a:r>
              <a:rPr lang="en-US" sz="5400" dirty="0" smtClean="0"/>
              <a:t>Predicting Traffic Accident Severity</a:t>
            </a:r>
            <a:endParaRPr lang="en-US" sz="5400" dirty="0"/>
          </a:p>
        </p:txBody>
      </p:sp>
      <p:sp>
        <p:nvSpPr>
          <p:cNvPr id="3" name="Subtitle 2"/>
          <p:cNvSpPr>
            <a:spLocks noGrp="1"/>
          </p:cNvSpPr>
          <p:nvPr>
            <p:ph type="subTitle" idx="1"/>
          </p:nvPr>
        </p:nvSpPr>
        <p:spPr>
          <a:xfrm>
            <a:off x="2854966" y="3412220"/>
            <a:ext cx="8825658" cy="861420"/>
          </a:xfrm>
        </p:spPr>
        <p:txBody>
          <a:bodyPr/>
          <a:lstStyle/>
          <a:p>
            <a:r>
              <a:rPr lang="en-US" dirty="0" smtClean="0"/>
              <a:t>Applied Data Science Capstone Project </a:t>
            </a:r>
          </a:p>
          <a:p>
            <a:r>
              <a:rPr lang="en-US" dirty="0"/>
              <a:t>	</a:t>
            </a:r>
            <a:r>
              <a:rPr lang="en-US" dirty="0" smtClean="0"/>
              <a:t>					    By Gaurav </a:t>
            </a:r>
            <a:r>
              <a:rPr lang="en-US" dirty="0" err="1" smtClean="0"/>
              <a:t>Tomar</a:t>
            </a:r>
            <a:endParaRPr lang="en-US" dirty="0"/>
          </a:p>
        </p:txBody>
      </p:sp>
    </p:spTree>
    <p:extLst>
      <p:ext uri="{BB962C8B-B14F-4D97-AF65-F5344CB8AC3E}">
        <p14:creationId xmlns:p14="http://schemas.microsoft.com/office/powerpoint/2010/main" val="346333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04293" y="1550642"/>
            <a:ext cx="8946541" cy="4195481"/>
          </a:xfrm>
        </p:spPr>
        <p:txBody>
          <a:bodyPr>
            <a:normAutofit/>
          </a:bodyPr>
          <a:lstStyle/>
          <a:p>
            <a:pPr marL="0" indent="0">
              <a:buNone/>
            </a:pPr>
            <a:r>
              <a:rPr lang="en-US" sz="2800" dirty="0"/>
              <a:t>Road accident has become one of the most cause of deaths in world. It is 8th leading cause of death in the world and estimated to become 7th leading cause by year 2030. It's time when we should analyze the factor that are causing road accident and we can ensure to take </a:t>
            </a:r>
            <a:r>
              <a:rPr lang="en-US" sz="2800" dirty="0" smtClean="0"/>
              <a:t>precautionary </a:t>
            </a:r>
            <a:r>
              <a:rPr lang="en-US" sz="2800" dirty="0"/>
              <a:t>measures to minimize the road accident in coming days. </a:t>
            </a:r>
          </a:p>
        </p:txBody>
      </p:sp>
    </p:spTree>
    <p:extLst>
      <p:ext uri="{BB962C8B-B14F-4D97-AF65-F5344CB8AC3E}">
        <p14:creationId xmlns:p14="http://schemas.microsoft.com/office/powerpoint/2010/main" val="156804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1104293" y="1679431"/>
            <a:ext cx="8946541" cy="4195481"/>
          </a:xfrm>
        </p:spPr>
        <p:txBody>
          <a:bodyPr>
            <a:normAutofit fontScale="77500" lnSpcReduction="20000"/>
          </a:bodyPr>
          <a:lstStyle/>
          <a:p>
            <a:r>
              <a:rPr lang="en-US" dirty="0" smtClean="0"/>
              <a:t>All the records accidents in </a:t>
            </a:r>
            <a:r>
              <a:rPr lang="en-US" dirty="0"/>
              <a:t>F</a:t>
            </a:r>
            <a:r>
              <a:rPr lang="en-US" dirty="0" smtClean="0"/>
              <a:t>rance from [2005 to 2016</a:t>
            </a:r>
            <a:r>
              <a:rPr lang="en-US" dirty="0" smtClean="0"/>
              <a:t>].</a:t>
            </a:r>
          </a:p>
          <a:p>
            <a:r>
              <a:rPr lang="en-US" dirty="0" smtClean="0"/>
              <a:t>Initial dataset from the </a:t>
            </a:r>
            <a:r>
              <a:rPr lang="en-US" dirty="0" err="1" smtClean="0"/>
              <a:t>kaggle</a:t>
            </a:r>
            <a:r>
              <a:rPr lang="en-US" dirty="0"/>
              <a:t> </a:t>
            </a:r>
            <a:r>
              <a:rPr lang="en-US" dirty="0" smtClean="0"/>
              <a:t>from </a:t>
            </a:r>
            <a:r>
              <a:rPr lang="en-US" dirty="0" smtClean="0">
                <a:hlinkClick r:id="rId2"/>
              </a:rPr>
              <a:t>here</a:t>
            </a:r>
            <a:endParaRPr lang="en-US" dirty="0" smtClean="0"/>
          </a:p>
          <a:p>
            <a:r>
              <a:rPr lang="en-US" dirty="0" smtClean="0"/>
              <a:t> </a:t>
            </a:r>
            <a:r>
              <a:rPr lang="en-US" dirty="0"/>
              <a:t>The features of the datasets:</a:t>
            </a:r>
          </a:p>
          <a:p>
            <a:r>
              <a:rPr lang="en-US" dirty="0"/>
              <a:t>In the characteristics dataset, We'll keep the following features , "lighting", </a:t>
            </a:r>
            <a:r>
              <a:rPr lang="en-US" dirty="0" smtClean="0"/>
              <a:t>"localization"(</a:t>
            </a:r>
            <a:r>
              <a:rPr lang="en-US" dirty="0" err="1"/>
              <a:t>agg</a:t>
            </a:r>
            <a:r>
              <a:rPr lang="en-US" dirty="0"/>
              <a:t>), "type of intersection", "atmospheric conditions", "type of collisions", "department", "</a:t>
            </a:r>
            <a:r>
              <a:rPr lang="en-US" dirty="0" smtClean="0"/>
              <a:t>address</a:t>
            </a:r>
            <a:r>
              <a:rPr lang="en-US" dirty="0"/>
              <a:t>", "time" and the coordinates. We added two new features from this original dataset, "date" and "weekend" indicating if the accident occurred during the weekend or not.</a:t>
            </a:r>
          </a:p>
          <a:p>
            <a:r>
              <a:rPr lang="en-US" dirty="0"/>
              <a:t>In the places dataset, we'll keep the following features: "road </a:t>
            </a:r>
            <a:r>
              <a:rPr lang="en-US" dirty="0" err="1"/>
              <a:t>categorie</a:t>
            </a:r>
            <a:r>
              <a:rPr lang="en-US" dirty="0"/>
              <a:t>", "traffic regime", "number of traffic lanes", "road profile", "road shape", "surface condition", "situation", "school nearby" and "infrastructure".</a:t>
            </a:r>
          </a:p>
          <a:p>
            <a:r>
              <a:rPr lang="en-US" dirty="0"/>
              <a:t>We have created the following features from the user datasets:</a:t>
            </a:r>
          </a:p>
          <a:p>
            <a:r>
              <a:rPr lang="en-US" dirty="0" err="1"/>
              <a:t>num_us</a:t>
            </a:r>
            <a:r>
              <a:rPr lang="en-US" dirty="0"/>
              <a:t> : total number of users involved in the accident. </a:t>
            </a:r>
            <a:r>
              <a:rPr lang="en-US" dirty="0" err="1"/>
              <a:t>ped</a:t>
            </a:r>
            <a:r>
              <a:rPr lang="en-US" dirty="0"/>
              <a:t> : </a:t>
            </a:r>
            <a:r>
              <a:rPr lang="en-US" dirty="0" err="1"/>
              <a:t>Wether</a:t>
            </a:r>
            <a:r>
              <a:rPr lang="en-US" dirty="0"/>
              <a:t> there are pedestrians involved or not. </a:t>
            </a:r>
            <a:r>
              <a:rPr lang="en-US" dirty="0" err="1"/>
              <a:t>critic_age</a:t>
            </a:r>
            <a:r>
              <a:rPr lang="en-US" dirty="0"/>
              <a:t> : If there is any user in between 17 and 31 </a:t>
            </a:r>
            <a:r>
              <a:rPr lang="en-US" dirty="0" err="1"/>
              <a:t>y.o</a:t>
            </a:r>
            <a:r>
              <a:rPr lang="en-US" dirty="0"/>
              <a:t>. </a:t>
            </a:r>
            <a:r>
              <a:rPr lang="en-US" dirty="0" err="1"/>
              <a:t>sev</a:t>
            </a:r>
            <a:r>
              <a:rPr lang="en-US" dirty="0"/>
              <a:t> : maximum gravity suffered by any user involved in the accident: 0 = </a:t>
            </a:r>
            <a:r>
              <a:rPr lang="en-US" dirty="0" err="1"/>
              <a:t>Unscathered</a:t>
            </a:r>
            <a:r>
              <a:rPr lang="en-US" dirty="0"/>
              <a:t> or Light injury 1 = Hospitalized </a:t>
            </a:r>
            <a:r>
              <a:rPr lang="en-US" dirty="0" err="1"/>
              <a:t>wonded</a:t>
            </a:r>
            <a:r>
              <a:rPr lang="en-US" dirty="0"/>
              <a:t> or Death I used the holiday dataset to craft a new feature indicating the accident </a:t>
            </a:r>
            <a:r>
              <a:rPr lang="en-US" dirty="0" err="1"/>
              <a:t>accurred</a:t>
            </a:r>
            <a:r>
              <a:rPr lang="en-US" dirty="0"/>
              <a:t> during a holiday.</a:t>
            </a:r>
          </a:p>
          <a:p>
            <a:pPr marL="0" indent="0">
              <a:buNone/>
            </a:pPr>
            <a:endParaRPr lang="en-US" dirty="0"/>
          </a:p>
        </p:txBody>
      </p:sp>
    </p:spTree>
    <p:extLst>
      <p:ext uri="{BB962C8B-B14F-4D97-AF65-F5344CB8AC3E}">
        <p14:creationId xmlns:p14="http://schemas.microsoft.com/office/powerpoint/2010/main" val="127755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a:t>
            </a:r>
            <a:endParaRPr lang="en-US" dirty="0"/>
          </a:p>
        </p:txBody>
      </p:sp>
      <p:sp>
        <p:nvSpPr>
          <p:cNvPr id="3" name="Content Placeholder 2"/>
          <p:cNvSpPr>
            <a:spLocks noGrp="1"/>
          </p:cNvSpPr>
          <p:nvPr>
            <p:ph idx="1"/>
          </p:nvPr>
        </p:nvSpPr>
        <p:spPr>
          <a:xfrm>
            <a:off x="1104293" y="1152983"/>
            <a:ext cx="8946541" cy="4195481"/>
          </a:xfrm>
        </p:spPr>
        <p:txBody>
          <a:bodyPr/>
          <a:lstStyle/>
          <a:p>
            <a:r>
              <a:rPr lang="en-US" dirty="0" smtClean="0"/>
              <a:t>The target feature a binary classifier, describing the accident severity.</a:t>
            </a:r>
          </a:p>
          <a:p>
            <a:pPr marL="0" indent="0">
              <a:buNone/>
            </a:pPr>
            <a:r>
              <a:rPr lang="en-US" dirty="0"/>
              <a:t>	</a:t>
            </a:r>
            <a:r>
              <a:rPr lang="en-US" dirty="0" smtClean="0"/>
              <a:t>0: low severity</a:t>
            </a:r>
          </a:p>
          <a:p>
            <a:pPr marL="0" indent="0">
              <a:buNone/>
            </a:pPr>
            <a:r>
              <a:rPr lang="en-US" dirty="0"/>
              <a:t>	</a:t>
            </a:r>
            <a:r>
              <a:rPr lang="en-US" dirty="0" smtClean="0"/>
              <a:t>1: high severity, from hospitalized wounded injury to death.</a:t>
            </a:r>
          </a:p>
          <a:p>
            <a:r>
              <a:rPr lang="en-US" dirty="0" smtClean="0"/>
              <a:t>It is balanced labelled dataset with more cases of lower severity.</a:t>
            </a:r>
            <a:endParaRPr lang="en-US" dirty="0"/>
          </a:p>
        </p:txBody>
      </p:sp>
      <p:pic>
        <p:nvPicPr>
          <p:cNvPr id="4" name="Picture 3"/>
          <p:cNvPicPr>
            <a:picLocks noChangeAspect="1"/>
          </p:cNvPicPr>
          <p:nvPr/>
        </p:nvPicPr>
        <p:blipFill>
          <a:blip r:embed="rId2"/>
          <a:stretch>
            <a:fillRect/>
          </a:stretch>
        </p:blipFill>
        <p:spPr>
          <a:xfrm>
            <a:off x="2189408" y="3250723"/>
            <a:ext cx="7212169" cy="3387437"/>
          </a:xfrm>
          <a:prstGeom prst="rect">
            <a:avLst/>
          </a:prstGeom>
        </p:spPr>
      </p:pic>
    </p:spTree>
    <p:extLst>
      <p:ext uri="{BB962C8B-B14F-4D97-AF65-F5344CB8AC3E}">
        <p14:creationId xmlns:p14="http://schemas.microsoft.com/office/powerpoint/2010/main" val="14822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657" y="664306"/>
            <a:ext cx="8639557" cy="873806"/>
          </a:xfrm>
        </p:spPr>
        <p:txBody>
          <a:bodyPr/>
          <a:lstStyle/>
          <a:p>
            <a:r>
              <a:rPr lang="en-US" dirty="0" smtClean="0"/>
              <a:t>Accidents per year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98753" y="2052918"/>
            <a:ext cx="9543464" cy="3680675"/>
          </a:xfrm>
          <a:prstGeom prst="rect">
            <a:avLst/>
          </a:prstGeom>
        </p:spPr>
      </p:pic>
    </p:spTree>
    <p:extLst>
      <p:ext uri="{BB962C8B-B14F-4D97-AF65-F5344CB8AC3E}">
        <p14:creationId xmlns:p14="http://schemas.microsoft.com/office/powerpoint/2010/main" val="165150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models:</a:t>
            </a:r>
            <a:endParaRPr lang="en-US" dirty="0"/>
          </a:p>
        </p:txBody>
      </p:sp>
      <p:sp>
        <p:nvSpPr>
          <p:cNvPr id="3" name="Content Placeholder 2"/>
          <p:cNvSpPr>
            <a:spLocks noGrp="1"/>
          </p:cNvSpPr>
          <p:nvPr>
            <p:ph idx="1"/>
          </p:nvPr>
        </p:nvSpPr>
        <p:spPr>
          <a:xfrm>
            <a:off x="1104293" y="1152983"/>
            <a:ext cx="8946541" cy="4195481"/>
          </a:xfrm>
        </p:spPr>
        <p:txBody>
          <a:bodyPr>
            <a:normAutofit fontScale="85000" lnSpcReduction="10000"/>
          </a:bodyPr>
          <a:lstStyle/>
          <a:p>
            <a:pPr marL="0" indent="0">
              <a:buNone/>
            </a:pPr>
            <a:r>
              <a:rPr lang="en-US" dirty="0" smtClean="0"/>
              <a:t>Random Forest:</a:t>
            </a:r>
          </a:p>
          <a:p>
            <a:pPr marL="457200" lvl="1" indent="0">
              <a:buNone/>
            </a:pPr>
            <a:r>
              <a:rPr lang="en-US" dirty="0"/>
              <a:t>10 decision trees</a:t>
            </a:r>
          </a:p>
          <a:p>
            <a:pPr marL="457200" lvl="1" indent="0">
              <a:buNone/>
            </a:pPr>
            <a:r>
              <a:rPr lang="en-US" dirty="0"/>
              <a:t>Maximum depth of 12 features</a:t>
            </a:r>
            <a:br>
              <a:rPr lang="en-US" dirty="0"/>
            </a:br>
            <a:endParaRPr lang="en-US" dirty="0"/>
          </a:p>
          <a:p>
            <a:pPr marL="0" indent="0">
              <a:buNone/>
            </a:pPr>
            <a:r>
              <a:rPr lang="en-US" dirty="0" smtClean="0"/>
              <a:t>Logistic regression:</a:t>
            </a:r>
          </a:p>
          <a:p>
            <a:pPr marL="0" indent="0">
              <a:buNone/>
            </a:pPr>
            <a:r>
              <a:rPr lang="en-US" dirty="0"/>
              <a:t> </a:t>
            </a:r>
            <a:r>
              <a:rPr lang="en-US" dirty="0" smtClean="0"/>
              <a:t>c = 0.001</a:t>
            </a:r>
          </a:p>
          <a:p>
            <a:pPr marL="0" indent="0">
              <a:buNone/>
            </a:pPr>
            <a:endParaRPr lang="en-US" dirty="0"/>
          </a:p>
          <a:p>
            <a:pPr marL="0" indent="0">
              <a:buNone/>
            </a:pPr>
            <a:r>
              <a:rPr lang="en-US" dirty="0" smtClean="0"/>
              <a:t>KNN:</a:t>
            </a:r>
          </a:p>
          <a:p>
            <a:pPr marL="0" indent="0">
              <a:buNone/>
            </a:pPr>
            <a:r>
              <a:rPr lang="en-US" dirty="0" smtClean="0"/>
              <a:t>K=16</a:t>
            </a:r>
            <a:endParaRPr lang="en-US" dirty="0"/>
          </a:p>
          <a:p>
            <a:pPr marL="0" indent="0">
              <a:buNone/>
            </a:pPr>
            <a:endParaRPr lang="en-US" dirty="0" smtClean="0"/>
          </a:p>
          <a:p>
            <a:pPr marL="0" indent="0">
              <a:buNone/>
            </a:pPr>
            <a:r>
              <a:rPr lang="en-US" dirty="0" smtClean="0"/>
              <a:t>SVM:</a:t>
            </a:r>
          </a:p>
          <a:p>
            <a:pPr marL="0" indent="0">
              <a:buNone/>
            </a:pPr>
            <a:r>
              <a:rPr lang="en-US" dirty="0" smtClean="0"/>
              <a:t>Due to computation inefficiency, training size was reduced to 75000 samples.</a:t>
            </a:r>
          </a:p>
        </p:txBody>
      </p:sp>
    </p:spTree>
    <p:extLst>
      <p:ext uri="{BB962C8B-B14F-4D97-AF65-F5344CB8AC3E}">
        <p14:creationId xmlns:p14="http://schemas.microsoft.com/office/powerpoint/2010/main" val="191556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3312" y="2052918"/>
            <a:ext cx="9065556" cy="3227420"/>
          </a:xfrm>
          <a:prstGeom prst="rect">
            <a:avLst/>
          </a:prstGeom>
        </p:spPr>
      </p:pic>
    </p:spTree>
    <p:extLst>
      <p:ext uri="{BB962C8B-B14F-4D97-AF65-F5344CB8AC3E}">
        <p14:creationId xmlns:p14="http://schemas.microsoft.com/office/powerpoint/2010/main" val="668596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TotalTime>
  <Words>348</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Predicting Traffic Accident Severity</vt:lpstr>
      <vt:lpstr>Introduction:</vt:lpstr>
      <vt:lpstr>Data:</vt:lpstr>
      <vt:lpstr>EDA: </vt:lpstr>
      <vt:lpstr>Accidents per year</vt:lpstr>
      <vt:lpstr>Classification models:</vt:lpstr>
      <vt:lpstr>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Traffic Accident Severity</dc:title>
  <dc:creator>GT</dc:creator>
  <cp:lastModifiedBy>GT</cp:lastModifiedBy>
  <cp:revision>12</cp:revision>
  <dcterms:created xsi:type="dcterms:W3CDTF">2020-10-17T15:58:00Z</dcterms:created>
  <dcterms:modified xsi:type="dcterms:W3CDTF">2020-10-18T09:25:13Z</dcterms:modified>
</cp:coreProperties>
</file>