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0"/>
  </p:notesMasterIdLst>
  <p:sldIdLst>
    <p:sldId id="256" r:id="rId2"/>
    <p:sldId id="257" r:id="rId3"/>
    <p:sldId id="264" r:id="rId4"/>
    <p:sldId id="265" r:id="rId5"/>
    <p:sldId id="258" r:id="rId6"/>
    <p:sldId id="260" r:id="rId7"/>
    <p:sldId id="261" r:id="rId8"/>
    <p:sldId id="262" r:id="rId9"/>
    <p:sldId id="263" r:id="rId10"/>
    <p:sldId id="267" r:id="rId11"/>
    <p:sldId id="268" r:id="rId12"/>
    <p:sldId id="266" r:id="rId13"/>
    <p:sldId id="269" r:id="rId14"/>
    <p:sldId id="273" r:id="rId15"/>
    <p:sldId id="275" r:id="rId16"/>
    <p:sldId id="286" r:id="rId17"/>
    <p:sldId id="285" r:id="rId18"/>
    <p:sldId id="288" r:id="rId19"/>
  </p:sldIdLst>
  <p:sldSz cx="9907588" cy="6858000"/>
  <p:notesSz cx="7102475" cy="10234613"/>
  <p:defaultTextStyle>
    <a:defPPr>
      <a:defRPr lang="en-GB"/>
    </a:defPPr>
    <a:lvl1pPr algn="l" defTabSz="449263" rtl="0" eaLnBrk="0" fontAlgn="base" hangingPunct="0">
      <a:spcBef>
        <a:spcPct val="0"/>
      </a:spcBef>
      <a:spcAft>
        <a:spcPct val="0"/>
      </a:spcAft>
      <a:defRPr sz="2400" kern="1200">
        <a:solidFill>
          <a:schemeClr val="bg1"/>
        </a:solidFill>
        <a:latin typeface="Times New Roman" panose="02020603050405020304" pitchFamily="18" charset="0"/>
        <a:ea typeface="Microsoft YaHei" panose="020B0503020204020204" pitchFamily="34" charset="-122"/>
        <a:cs typeface="+mn-cs"/>
      </a:defRPr>
    </a:lvl1pPr>
    <a:lvl2pPr marL="742950" indent="-285750" algn="l" defTabSz="449263" rtl="0" eaLnBrk="0" fontAlgn="base" hangingPunct="0">
      <a:spcBef>
        <a:spcPct val="0"/>
      </a:spcBef>
      <a:spcAft>
        <a:spcPct val="0"/>
      </a:spcAft>
      <a:defRPr sz="2400" kern="1200">
        <a:solidFill>
          <a:schemeClr val="bg1"/>
        </a:solidFill>
        <a:latin typeface="Times New Roman" panose="02020603050405020304" pitchFamily="18" charset="0"/>
        <a:ea typeface="Microsoft YaHei" panose="020B0503020204020204" pitchFamily="34" charset="-122"/>
        <a:cs typeface="+mn-cs"/>
      </a:defRPr>
    </a:lvl2pPr>
    <a:lvl3pPr marL="1143000" indent="-228600" algn="l" defTabSz="449263" rtl="0" eaLnBrk="0" fontAlgn="base" hangingPunct="0">
      <a:spcBef>
        <a:spcPct val="0"/>
      </a:spcBef>
      <a:spcAft>
        <a:spcPct val="0"/>
      </a:spcAft>
      <a:defRPr sz="2400" kern="1200">
        <a:solidFill>
          <a:schemeClr val="bg1"/>
        </a:solidFill>
        <a:latin typeface="Times New Roman" panose="02020603050405020304" pitchFamily="18" charset="0"/>
        <a:ea typeface="Microsoft YaHei" panose="020B0503020204020204" pitchFamily="34" charset="-122"/>
        <a:cs typeface="+mn-cs"/>
      </a:defRPr>
    </a:lvl3pPr>
    <a:lvl4pPr marL="1600200" indent="-228600" algn="l" defTabSz="449263" rtl="0" eaLnBrk="0" fontAlgn="base" hangingPunct="0">
      <a:spcBef>
        <a:spcPct val="0"/>
      </a:spcBef>
      <a:spcAft>
        <a:spcPct val="0"/>
      </a:spcAft>
      <a:defRPr sz="2400" kern="1200">
        <a:solidFill>
          <a:schemeClr val="bg1"/>
        </a:solidFill>
        <a:latin typeface="Times New Roman" panose="02020603050405020304" pitchFamily="18" charset="0"/>
        <a:ea typeface="Microsoft YaHei" panose="020B0503020204020204" pitchFamily="34" charset="-122"/>
        <a:cs typeface="+mn-cs"/>
      </a:defRPr>
    </a:lvl4pPr>
    <a:lvl5pPr marL="2057400" indent="-228600" algn="l" defTabSz="449263" rtl="0" eaLnBrk="0" fontAlgn="base" hangingPunct="0">
      <a:spcBef>
        <a:spcPct val="0"/>
      </a:spcBef>
      <a:spcAft>
        <a:spcPct val="0"/>
      </a:spcAft>
      <a:defRPr sz="2400" kern="1200">
        <a:solidFill>
          <a:schemeClr val="bg1"/>
        </a:solidFill>
        <a:latin typeface="Times New Roman" panose="02020603050405020304" pitchFamily="18" charset="0"/>
        <a:ea typeface="Microsoft YaHei" panose="020B0503020204020204" pitchFamily="34" charset="-122"/>
        <a:cs typeface="+mn-cs"/>
      </a:defRPr>
    </a:lvl5pPr>
    <a:lvl6pPr marL="2286000" algn="l" defTabSz="914400" rtl="0" eaLnBrk="1" latinLnBrk="0" hangingPunct="1">
      <a:defRPr sz="2400" kern="1200">
        <a:solidFill>
          <a:schemeClr val="bg1"/>
        </a:solidFill>
        <a:latin typeface="Times New Roman" panose="02020603050405020304" pitchFamily="18" charset="0"/>
        <a:ea typeface="Microsoft YaHei" panose="020B0503020204020204" pitchFamily="34" charset="-122"/>
        <a:cs typeface="+mn-cs"/>
      </a:defRPr>
    </a:lvl6pPr>
    <a:lvl7pPr marL="2743200" algn="l" defTabSz="914400" rtl="0" eaLnBrk="1" latinLnBrk="0" hangingPunct="1">
      <a:defRPr sz="2400" kern="1200">
        <a:solidFill>
          <a:schemeClr val="bg1"/>
        </a:solidFill>
        <a:latin typeface="Times New Roman" panose="02020603050405020304" pitchFamily="18" charset="0"/>
        <a:ea typeface="Microsoft YaHei" panose="020B0503020204020204" pitchFamily="34" charset="-122"/>
        <a:cs typeface="+mn-cs"/>
      </a:defRPr>
    </a:lvl7pPr>
    <a:lvl8pPr marL="3200400" algn="l" defTabSz="914400" rtl="0" eaLnBrk="1" latinLnBrk="0" hangingPunct="1">
      <a:defRPr sz="2400" kern="1200">
        <a:solidFill>
          <a:schemeClr val="bg1"/>
        </a:solidFill>
        <a:latin typeface="Times New Roman" panose="02020603050405020304" pitchFamily="18" charset="0"/>
        <a:ea typeface="Microsoft YaHei" panose="020B0503020204020204" pitchFamily="34" charset="-122"/>
        <a:cs typeface="+mn-cs"/>
      </a:defRPr>
    </a:lvl8pPr>
    <a:lvl9pPr marL="3657600" algn="l" defTabSz="914400" rtl="0" eaLnBrk="1" latinLnBrk="0" hangingPunct="1">
      <a:defRPr sz="2400" kern="1200">
        <a:solidFill>
          <a:schemeClr val="bg1"/>
        </a:solidFill>
        <a:latin typeface="Times New Roman" panose="02020603050405020304" pitchFamily="18" charset="0"/>
        <a:ea typeface="Microsoft YaHei" panose="020B0503020204020204" pitchFamily="34"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9" d="100"/>
          <a:sy n="79" d="100"/>
        </p:scale>
        <p:origin x="1382" y="72"/>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AutoShape 1">
            <a:extLst>
              <a:ext uri="{FF2B5EF4-FFF2-40B4-BE49-F238E27FC236}">
                <a16:creationId xmlns:a16="http://schemas.microsoft.com/office/drawing/2014/main" id="{42352E81-15EA-8485-D002-9262A882287C}"/>
              </a:ext>
            </a:extLst>
          </p:cNvPr>
          <p:cNvSpPr>
            <a:spLocks noChangeArrowheads="1"/>
          </p:cNvSpPr>
          <p:nvPr/>
        </p:nvSpPr>
        <p:spPr bwMode="auto">
          <a:xfrm>
            <a:off x="0" y="0"/>
            <a:ext cx="7102475" cy="10234613"/>
          </a:xfrm>
          <a:prstGeom prst="roundRect">
            <a:avLst>
              <a:gd name="adj" fmla="val 19"/>
            </a:avLst>
          </a:prstGeom>
          <a:solidFill>
            <a:srgbClr val="FFFFFF"/>
          </a:solidFill>
          <a:ln>
            <a:noFill/>
          </a:ln>
          <a:effectLst/>
          <a:extLst>
            <a:ext uri="{91240B29-F687-4F45-9708-019B960494DF}">
              <a14:hiddenLine xmlns:a14="http://schemas.microsoft.com/office/drawing/2010/main" w="9360" cap="sq">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l-GR" altLang="el-GR"/>
          </a:p>
        </p:txBody>
      </p:sp>
      <p:sp>
        <p:nvSpPr>
          <p:cNvPr id="2051" name="AutoShape 2">
            <a:extLst>
              <a:ext uri="{FF2B5EF4-FFF2-40B4-BE49-F238E27FC236}">
                <a16:creationId xmlns:a16="http://schemas.microsoft.com/office/drawing/2014/main" id="{D1A6DBD9-4195-D647-D6BF-9A91C3C2859D}"/>
              </a:ext>
            </a:extLst>
          </p:cNvPr>
          <p:cNvSpPr>
            <a:spLocks noChangeArrowheads="1"/>
          </p:cNvSpPr>
          <p:nvPr/>
        </p:nvSpPr>
        <p:spPr bwMode="auto">
          <a:xfrm>
            <a:off x="0" y="0"/>
            <a:ext cx="7102475" cy="10234613"/>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l-GR" altLang="el-GR"/>
          </a:p>
        </p:txBody>
      </p:sp>
      <p:sp>
        <p:nvSpPr>
          <p:cNvPr id="2052" name="AutoShape 3">
            <a:extLst>
              <a:ext uri="{FF2B5EF4-FFF2-40B4-BE49-F238E27FC236}">
                <a16:creationId xmlns:a16="http://schemas.microsoft.com/office/drawing/2014/main" id="{0DAA6D82-AAF9-908B-B3E6-D62360866B64}"/>
              </a:ext>
            </a:extLst>
          </p:cNvPr>
          <p:cNvSpPr>
            <a:spLocks noChangeArrowheads="1"/>
          </p:cNvSpPr>
          <p:nvPr/>
        </p:nvSpPr>
        <p:spPr bwMode="auto">
          <a:xfrm>
            <a:off x="0" y="0"/>
            <a:ext cx="7102475" cy="10234613"/>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l-GR" altLang="el-GR"/>
          </a:p>
        </p:txBody>
      </p:sp>
      <p:sp>
        <p:nvSpPr>
          <p:cNvPr id="2053" name="AutoShape 4">
            <a:extLst>
              <a:ext uri="{FF2B5EF4-FFF2-40B4-BE49-F238E27FC236}">
                <a16:creationId xmlns:a16="http://schemas.microsoft.com/office/drawing/2014/main" id="{41754CC1-053F-860B-1DC9-4A1A3D5D3303}"/>
              </a:ext>
            </a:extLst>
          </p:cNvPr>
          <p:cNvSpPr>
            <a:spLocks noChangeArrowheads="1"/>
          </p:cNvSpPr>
          <p:nvPr/>
        </p:nvSpPr>
        <p:spPr bwMode="auto">
          <a:xfrm>
            <a:off x="0" y="0"/>
            <a:ext cx="7102475" cy="10234613"/>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l-GR" altLang="el-GR"/>
          </a:p>
        </p:txBody>
      </p:sp>
      <p:sp>
        <p:nvSpPr>
          <p:cNvPr id="2054" name="AutoShape 5">
            <a:extLst>
              <a:ext uri="{FF2B5EF4-FFF2-40B4-BE49-F238E27FC236}">
                <a16:creationId xmlns:a16="http://schemas.microsoft.com/office/drawing/2014/main" id="{00E55452-D9A7-2CFF-30A6-1B0D1EBB7E41}"/>
              </a:ext>
            </a:extLst>
          </p:cNvPr>
          <p:cNvSpPr>
            <a:spLocks noChangeArrowheads="1"/>
          </p:cNvSpPr>
          <p:nvPr/>
        </p:nvSpPr>
        <p:spPr bwMode="auto">
          <a:xfrm>
            <a:off x="0" y="0"/>
            <a:ext cx="7102475" cy="10234613"/>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l-GR" altLang="el-GR"/>
          </a:p>
        </p:txBody>
      </p:sp>
      <p:sp>
        <p:nvSpPr>
          <p:cNvPr id="2055" name="AutoShape 6">
            <a:extLst>
              <a:ext uri="{FF2B5EF4-FFF2-40B4-BE49-F238E27FC236}">
                <a16:creationId xmlns:a16="http://schemas.microsoft.com/office/drawing/2014/main" id="{3F65662A-9ED3-7E18-055D-694FCF158A57}"/>
              </a:ext>
            </a:extLst>
          </p:cNvPr>
          <p:cNvSpPr>
            <a:spLocks noChangeArrowheads="1"/>
          </p:cNvSpPr>
          <p:nvPr/>
        </p:nvSpPr>
        <p:spPr bwMode="auto">
          <a:xfrm>
            <a:off x="0" y="0"/>
            <a:ext cx="7102475" cy="10234613"/>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l-GR" altLang="el-GR"/>
          </a:p>
        </p:txBody>
      </p:sp>
      <p:sp>
        <p:nvSpPr>
          <p:cNvPr id="2" name="Rectangle 7">
            <a:extLst>
              <a:ext uri="{FF2B5EF4-FFF2-40B4-BE49-F238E27FC236}">
                <a16:creationId xmlns:a16="http://schemas.microsoft.com/office/drawing/2014/main" id="{24CE4C06-E80F-788E-1FCF-80E52926D313}"/>
              </a:ext>
            </a:extLst>
          </p:cNvPr>
          <p:cNvSpPr>
            <a:spLocks noGrp="1" noChangeArrowheads="1"/>
          </p:cNvSpPr>
          <p:nvPr>
            <p:ph type="hdr"/>
          </p:nvPr>
        </p:nvSpPr>
        <p:spPr bwMode="auto">
          <a:xfrm>
            <a:off x="-1588" y="9525"/>
            <a:ext cx="3067051" cy="468313"/>
          </a:xfrm>
          <a:prstGeom prst="rect">
            <a:avLst/>
          </a:prstGeom>
          <a:noFill/>
          <a:ln>
            <a:noFill/>
          </a:ln>
          <a:effectLst/>
        </p:spPr>
        <p:txBody>
          <a:bodyPr vert="horz" wrap="square" lIns="18000" tIns="0" rIns="18000" bIns="0" numCol="1" anchor="t" anchorCtr="0" compatLnSpc="1">
            <a:prstTxWarp prst="textNoShape">
              <a:avLst/>
            </a:prstTxWarp>
          </a:bodyPr>
          <a:lstStyle>
            <a:lvl1pPr>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i="1">
                <a:solidFill>
                  <a:srgbClr val="000000"/>
                </a:solidFill>
                <a:cs typeface="Segoe UI" panose="020B0502040204020203" pitchFamily="34" charset="0"/>
              </a:defRPr>
            </a:lvl1pPr>
          </a:lstStyle>
          <a:p>
            <a:pPr>
              <a:defRPr/>
            </a:pPr>
            <a:endParaRPr lang="en-GB" altLang="el-GR"/>
          </a:p>
        </p:txBody>
      </p:sp>
      <p:sp>
        <p:nvSpPr>
          <p:cNvPr id="2056" name="Rectangle 8">
            <a:extLst>
              <a:ext uri="{FF2B5EF4-FFF2-40B4-BE49-F238E27FC236}">
                <a16:creationId xmlns:a16="http://schemas.microsoft.com/office/drawing/2014/main" id="{C3CC011F-CDC0-30F4-1F74-2D32FEB5D902}"/>
              </a:ext>
            </a:extLst>
          </p:cNvPr>
          <p:cNvSpPr>
            <a:spLocks noGrp="1" noChangeArrowheads="1"/>
          </p:cNvSpPr>
          <p:nvPr>
            <p:ph type="dt"/>
          </p:nvPr>
        </p:nvSpPr>
        <p:spPr bwMode="auto">
          <a:xfrm>
            <a:off x="4025900" y="9525"/>
            <a:ext cx="3067050" cy="468313"/>
          </a:xfrm>
          <a:prstGeom prst="rect">
            <a:avLst/>
          </a:prstGeom>
          <a:noFill/>
          <a:ln>
            <a:noFill/>
          </a:ln>
          <a:effectLst/>
        </p:spPr>
        <p:txBody>
          <a:bodyPr vert="horz" wrap="square" lIns="18000" tIns="0" rIns="18000" bIns="0" numCol="1" anchor="t" anchorCtr="0" compatLnSpc="1">
            <a:prstTxWarp prst="textNoShape">
              <a:avLst/>
            </a:prstTxWarp>
          </a:bodyPr>
          <a:lstStyle>
            <a:lvl1pPr algn="r">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i="1">
                <a:solidFill>
                  <a:srgbClr val="000000"/>
                </a:solidFill>
                <a:cs typeface="Segoe UI" panose="020B0502040204020203" pitchFamily="34" charset="0"/>
              </a:defRPr>
            </a:lvl1pPr>
          </a:lstStyle>
          <a:p>
            <a:pPr>
              <a:defRPr/>
            </a:pPr>
            <a:endParaRPr lang="en-GB" altLang="el-GR"/>
          </a:p>
        </p:txBody>
      </p:sp>
      <p:sp>
        <p:nvSpPr>
          <p:cNvPr id="2057" name="Rectangle 9">
            <a:extLst>
              <a:ext uri="{FF2B5EF4-FFF2-40B4-BE49-F238E27FC236}">
                <a16:creationId xmlns:a16="http://schemas.microsoft.com/office/drawing/2014/main" id="{08064661-0DB8-D586-2535-919CDA54E062}"/>
              </a:ext>
            </a:extLst>
          </p:cNvPr>
          <p:cNvSpPr>
            <a:spLocks noGrp="1" noChangeArrowheads="1"/>
          </p:cNvSpPr>
          <p:nvPr>
            <p:ph type="ftr"/>
          </p:nvPr>
        </p:nvSpPr>
        <p:spPr bwMode="auto">
          <a:xfrm>
            <a:off x="-1588" y="9747250"/>
            <a:ext cx="3067051" cy="468313"/>
          </a:xfrm>
          <a:prstGeom prst="rect">
            <a:avLst/>
          </a:prstGeom>
          <a:noFill/>
          <a:ln>
            <a:noFill/>
          </a:ln>
          <a:effectLst/>
        </p:spPr>
        <p:txBody>
          <a:bodyPr vert="horz" wrap="square" lIns="18000" tIns="0" rIns="18000" bIns="0" numCol="1" anchor="b" anchorCtr="0" compatLnSpc="1">
            <a:prstTxWarp prst="textNoShape">
              <a:avLst/>
            </a:prstTxWarp>
          </a:bodyPr>
          <a:lstStyle>
            <a:lvl1pPr>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i="1">
                <a:solidFill>
                  <a:srgbClr val="000000"/>
                </a:solidFill>
                <a:cs typeface="Segoe UI" panose="020B0502040204020203" pitchFamily="34" charset="0"/>
              </a:defRPr>
            </a:lvl1pPr>
          </a:lstStyle>
          <a:p>
            <a:pPr>
              <a:defRPr/>
            </a:pPr>
            <a:endParaRPr lang="en-GB" altLang="el-GR"/>
          </a:p>
        </p:txBody>
      </p:sp>
      <p:sp>
        <p:nvSpPr>
          <p:cNvPr id="2058" name="Rectangle 10">
            <a:extLst>
              <a:ext uri="{FF2B5EF4-FFF2-40B4-BE49-F238E27FC236}">
                <a16:creationId xmlns:a16="http://schemas.microsoft.com/office/drawing/2014/main" id="{9C4E05E3-C467-94AF-D5EA-355BB421E91D}"/>
              </a:ext>
            </a:extLst>
          </p:cNvPr>
          <p:cNvSpPr>
            <a:spLocks noGrp="1" noChangeArrowheads="1"/>
          </p:cNvSpPr>
          <p:nvPr>
            <p:ph type="sldNum"/>
          </p:nvPr>
        </p:nvSpPr>
        <p:spPr bwMode="auto">
          <a:xfrm>
            <a:off x="4025900" y="9747250"/>
            <a:ext cx="3067050" cy="468313"/>
          </a:xfrm>
          <a:prstGeom prst="rect">
            <a:avLst/>
          </a:prstGeom>
          <a:noFill/>
          <a:ln>
            <a:noFill/>
          </a:ln>
          <a:effectLst/>
        </p:spPr>
        <p:txBody>
          <a:bodyPr vert="horz" wrap="square" lIns="18000" tIns="0" rIns="18000" bIns="0" numCol="1" anchor="b" anchorCtr="0" compatLnSpc="1">
            <a:prstTxWarp prst="textNoShape">
              <a:avLst/>
            </a:prstTxWarp>
          </a:bodyPr>
          <a:lstStyle>
            <a:lvl1pPr algn="r">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000" i="1">
                <a:solidFill>
                  <a:srgbClr val="000000"/>
                </a:solidFill>
                <a:cs typeface="Segoe UI" panose="020B0502040204020203" pitchFamily="34" charset="0"/>
              </a:defRPr>
            </a:lvl1pPr>
          </a:lstStyle>
          <a:p>
            <a:pPr>
              <a:defRPr/>
            </a:pPr>
            <a:fld id="{E17DA7AC-5B36-43DE-BF9A-782BEF1F396C}" type="slidenum">
              <a:rPr lang="en-GB" altLang="el-GR"/>
              <a:pPr>
                <a:defRPr/>
              </a:pPr>
              <a:t>‹#›</a:t>
            </a:fld>
            <a:endParaRPr lang="en-GB" altLang="el-GR"/>
          </a:p>
        </p:txBody>
      </p:sp>
      <p:sp>
        <p:nvSpPr>
          <p:cNvPr id="2059" name="Rectangle 11">
            <a:extLst>
              <a:ext uri="{FF2B5EF4-FFF2-40B4-BE49-F238E27FC236}">
                <a16:creationId xmlns:a16="http://schemas.microsoft.com/office/drawing/2014/main" id="{11C3A55D-2DD9-C7BE-91B8-495C6DA2A69B}"/>
              </a:ext>
            </a:extLst>
          </p:cNvPr>
          <p:cNvSpPr>
            <a:spLocks noGrp="1" noChangeArrowheads="1"/>
          </p:cNvSpPr>
          <p:nvPr>
            <p:ph type="body"/>
          </p:nvPr>
        </p:nvSpPr>
        <p:spPr bwMode="auto">
          <a:xfrm>
            <a:off x="946150" y="4864100"/>
            <a:ext cx="5199063" cy="4300538"/>
          </a:xfrm>
          <a:prstGeom prst="rect">
            <a:avLst/>
          </a:prstGeom>
          <a:noFill/>
          <a:ln>
            <a:noFill/>
          </a:ln>
          <a:effectLst/>
        </p:spPr>
        <p:txBody>
          <a:bodyPr vert="horz" wrap="square" lIns="92520" tIns="47160" rIns="92520" bIns="47160" numCol="1" anchor="t" anchorCtr="0" compatLnSpc="1">
            <a:prstTxWarp prst="textNoShape">
              <a:avLst/>
            </a:prstTxWarp>
          </a:bodyPr>
          <a:lstStyle/>
          <a:p>
            <a:pPr lvl="0"/>
            <a:endParaRPr lang="el-GR" altLang="el-GR" noProof="0"/>
          </a:p>
        </p:txBody>
      </p:sp>
      <p:sp>
        <p:nvSpPr>
          <p:cNvPr id="2061" name="Rectangle 12">
            <a:extLst>
              <a:ext uri="{FF2B5EF4-FFF2-40B4-BE49-F238E27FC236}">
                <a16:creationId xmlns:a16="http://schemas.microsoft.com/office/drawing/2014/main" id="{4F35D018-76B1-19EA-03E8-57AC3560E4B0}"/>
              </a:ext>
            </a:extLst>
          </p:cNvPr>
          <p:cNvSpPr>
            <a:spLocks noGrp="1" noRot="1" noChangeAspect="1" noChangeArrowheads="1"/>
          </p:cNvSpPr>
          <p:nvPr>
            <p:ph type="sldImg"/>
          </p:nvPr>
        </p:nvSpPr>
        <p:spPr bwMode="auto">
          <a:xfrm>
            <a:off x="963613" y="898525"/>
            <a:ext cx="5168900" cy="3575050"/>
          </a:xfrm>
          <a:prstGeom prst="rect">
            <a:avLst/>
          </a:prstGeom>
          <a:noFill/>
          <a:ln w="1260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 name="Rectangle 13">
            <a:extLst>
              <a:ext uri="{FF2B5EF4-FFF2-40B4-BE49-F238E27FC236}">
                <a16:creationId xmlns:a16="http://schemas.microsoft.com/office/drawing/2014/main" id="{27D14F3B-2751-21BA-486B-FD6D8008085B}"/>
              </a:ext>
            </a:extLst>
          </p:cNvPr>
          <p:cNvSpPr>
            <a:spLocks noChangeArrowheads="1"/>
          </p:cNvSpPr>
          <p:nvPr/>
        </p:nvSpPr>
        <p:spPr bwMode="auto">
          <a:xfrm>
            <a:off x="6392863" y="9826625"/>
            <a:ext cx="900112" cy="292100"/>
          </a:xfrm>
          <a:prstGeom prst="rect">
            <a:avLst/>
          </a:prstGeom>
          <a:noFill/>
          <a:ln>
            <a:noFill/>
          </a:ln>
          <a:effectLst/>
        </p:spPr>
        <p:txBody>
          <a:bodyPr wrap="none" lIns="92520" tIns="47160" rIns="92520" bIns="47160" anchor="ctr">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icrosoft YaHei" panose="020B0503020204020204" pitchFamily="34" charset="-122"/>
              </a:defRPr>
            </a:lvl9pPr>
          </a:lstStyle>
          <a:p>
            <a:pPr algn="r">
              <a:buSzPct val="100000"/>
              <a:defRPr/>
            </a:pPr>
            <a:fld id="{A36D9D23-80BC-49DD-80D7-01BD85440C6A}" type="slidenum">
              <a:rPr lang="en-GB" altLang="el-GR" sz="1300" smtClean="0"/>
              <a:pPr algn="r">
                <a:buSzPct val="100000"/>
                <a:defRPr/>
              </a:pPr>
              <a:t>‹#›</a:t>
            </a:fld>
            <a:endParaRPr lang="en-GB" altLang="el-GR" sz="1300"/>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10">
            <a:extLst>
              <a:ext uri="{FF2B5EF4-FFF2-40B4-BE49-F238E27FC236}">
                <a16:creationId xmlns:a16="http://schemas.microsoft.com/office/drawing/2014/main" id="{E2AFB893-3DC0-03B1-5E71-9BBA1D67068B}"/>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2A5B3917-FBAC-4377-BDEB-A9FE6DC0665F}" type="slidenum">
              <a:rPr lang="en-GB" altLang="el-GR" sz="1000" smtClean="0"/>
              <a:pPr>
                <a:spcBef>
                  <a:spcPct val="0"/>
                </a:spcBef>
                <a:buClrTx/>
                <a:buFontTx/>
                <a:buNone/>
              </a:pPr>
              <a:t>1</a:t>
            </a:fld>
            <a:endParaRPr lang="en-GB" altLang="el-GR" sz="1000"/>
          </a:p>
        </p:txBody>
      </p:sp>
      <p:sp>
        <p:nvSpPr>
          <p:cNvPr id="4099" name="Rectangle 1">
            <a:extLst>
              <a:ext uri="{FF2B5EF4-FFF2-40B4-BE49-F238E27FC236}">
                <a16:creationId xmlns:a16="http://schemas.microsoft.com/office/drawing/2014/main" id="{C57293A2-B166-4CD6-7309-1F106F1284FF}"/>
              </a:ext>
            </a:extLst>
          </p:cNvPr>
          <p:cNvSpPr>
            <a:spLocks noGrp="1" noRot="1" noChangeAspect="1" noChangeArrowheads="1" noTextEdit="1"/>
          </p:cNvSpPr>
          <p:nvPr>
            <p:ph type="sldImg"/>
          </p:nvPr>
        </p:nvSpPr>
        <p:spPr>
          <a:xfrm>
            <a:off x="963613" y="898525"/>
            <a:ext cx="5178425" cy="358457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100" name="Rectangle 2">
            <a:extLst>
              <a:ext uri="{FF2B5EF4-FFF2-40B4-BE49-F238E27FC236}">
                <a16:creationId xmlns:a16="http://schemas.microsoft.com/office/drawing/2014/main" id="{437D8E14-5855-2563-DF72-FB472D6661C2}"/>
              </a:ext>
            </a:extLst>
          </p:cNvPr>
          <p:cNvSpPr>
            <a:spLocks noGrp="1" noChangeArrowheads="1"/>
          </p:cNvSpPr>
          <p:nvPr>
            <p:ph type="body" idx="1"/>
          </p:nvPr>
        </p:nvSpPr>
        <p:spPr>
          <a:xfrm>
            <a:off x="946150" y="4864100"/>
            <a:ext cx="5208588" cy="4310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l-GR" altLang="el-G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10">
            <a:extLst>
              <a:ext uri="{FF2B5EF4-FFF2-40B4-BE49-F238E27FC236}">
                <a16:creationId xmlns:a16="http://schemas.microsoft.com/office/drawing/2014/main" id="{6FA78A9A-3376-3B5A-1342-BA14B2E3AAF2}"/>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84D3EEBB-BC69-4FFA-8799-96D3B724D603}" type="slidenum">
              <a:rPr lang="en-GB" altLang="el-GR" sz="1000" smtClean="0"/>
              <a:pPr>
                <a:spcBef>
                  <a:spcPct val="0"/>
                </a:spcBef>
                <a:buClrTx/>
                <a:buFontTx/>
                <a:buNone/>
              </a:pPr>
              <a:t>2</a:t>
            </a:fld>
            <a:endParaRPr lang="en-GB" altLang="el-GR" sz="1000"/>
          </a:p>
        </p:txBody>
      </p:sp>
      <p:sp>
        <p:nvSpPr>
          <p:cNvPr id="6147" name="Rectangle 1">
            <a:extLst>
              <a:ext uri="{FF2B5EF4-FFF2-40B4-BE49-F238E27FC236}">
                <a16:creationId xmlns:a16="http://schemas.microsoft.com/office/drawing/2014/main" id="{324099E5-7662-637E-8FF5-25E21D77A238}"/>
              </a:ext>
            </a:extLst>
          </p:cNvPr>
          <p:cNvSpPr>
            <a:spLocks noGrp="1" noRot="1" noChangeAspect="1" noChangeArrowheads="1" noTextEdit="1"/>
          </p:cNvSpPr>
          <p:nvPr>
            <p:ph type="sldImg"/>
          </p:nvPr>
        </p:nvSpPr>
        <p:spPr>
          <a:xfrm>
            <a:off x="963613" y="898525"/>
            <a:ext cx="5178425" cy="358457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8" name="Rectangle 2">
            <a:extLst>
              <a:ext uri="{FF2B5EF4-FFF2-40B4-BE49-F238E27FC236}">
                <a16:creationId xmlns:a16="http://schemas.microsoft.com/office/drawing/2014/main" id="{4211B58E-5531-2905-E735-E0C7F1B29215}"/>
              </a:ext>
            </a:extLst>
          </p:cNvPr>
          <p:cNvSpPr>
            <a:spLocks noGrp="1" noChangeArrowheads="1"/>
          </p:cNvSpPr>
          <p:nvPr>
            <p:ph type="body" idx="1"/>
          </p:nvPr>
        </p:nvSpPr>
        <p:spPr>
          <a:xfrm>
            <a:off x="946150" y="4864100"/>
            <a:ext cx="5208588" cy="4310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l-GR" altLang="el-G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0">
            <a:extLst>
              <a:ext uri="{FF2B5EF4-FFF2-40B4-BE49-F238E27FC236}">
                <a16:creationId xmlns:a16="http://schemas.microsoft.com/office/drawing/2014/main" id="{2CF8EF21-C563-D4EB-DA87-1AF8286E2AEF}"/>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35DCA006-9003-458B-9551-C2EC2EF53A96}" type="slidenum">
              <a:rPr lang="en-GB" altLang="el-GR" sz="1000" smtClean="0"/>
              <a:pPr>
                <a:spcBef>
                  <a:spcPct val="0"/>
                </a:spcBef>
                <a:buClrTx/>
                <a:buFontTx/>
                <a:buNone/>
              </a:pPr>
              <a:t>3</a:t>
            </a:fld>
            <a:endParaRPr lang="en-GB" altLang="el-GR" sz="1000"/>
          </a:p>
        </p:txBody>
      </p:sp>
      <p:sp>
        <p:nvSpPr>
          <p:cNvPr id="8195" name="Rectangle 1">
            <a:extLst>
              <a:ext uri="{FF2B5EF4-FFF2-40B4-BE49-F238E27FC236}">
                <a16:creationId xmlns:a16="http://schemas.microsoft.com/office/drawing/2014/main" id="{80D91DBB-FA30-4B15-14BA-97157FD6428B}"/>
              </a:ext>
            </a:extLst>
          </p:cNvPr>
          <p:cNvSpPr>
            <a:spLocks noGrp="1" noRot="1" noChangeAspect="1" noChangeArrowheads="1" noTextEdit="1"/>
          </p:cNvSpPr>
          <p:nvPr>
            <p:ph type="sldImg"/>
          </p:nvPr>
        </p:nvSpPr>
        <p:spPr>
          <a:xfrm>
            <a:off x="963613" y="898525"/>
            <a:ext cx="5178425" cy="358457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196" name="Rectangle 2">
            <a:extLst>
              <a:ext uri="{FF2B5EF4-FFF2-40B4-BE49-F238E27FC236}">
                <a16:creationId xmlns:a16="http://schemas.microsoft.com/office/drawing/2014/main" id="{F9ABB22F-9915-376B-10F3-6550D6789302}"/>
              </a:ext>
            </a:extLst>
          </p:cNvPr>
          <p:cNvSpPr>
            <a:spLocks noGrp="1" noChangeArrowheads="1"/>
          </p:cNvSpPr>
          <p:nvPr>
            <p:ph type="body" idx="1"/>
          </p:nvPr>
        </p:nvSpPr>
        <p:spPr>
          <a:xfrm>
            <a:off x="946150" y="4864100"/>
            <a:ext cx="5208588" cy="4310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l-GR" altLang="el-G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2" name="Rectangle 10">
            <a:extLst>
              <a:ext uri="{FF2B5EF4-FFF2-40B4-BE49-F238E27FC236}">
                <a16:creationId xmlns:a16="http://schemas.microsoft.com/office/drawing/2014/main" id="{C94D76FF-C83A-C0A7-AE4D-ABB6A815C149}"/>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8CDBB9E-AB2C-499D-860F-9BC89CA27E08}" type="slidenum">
              <a:rPr lang="en-GB" altLang="el-GR" sz="1000" smtClean="0"/>
              <a:pPr>
                <a:spcBef>
                  <a:spcPct val="0"/>
                </a:spcBef>
                <a:buClrTx/>
                <a:buFontTx/>
                <a:buNone/>
              </a:pPr>
              <a:t>4</a:t>
            </a:fld>
            <a:endParaRPr lang="en-GB" altLang="el-GR" sz="1000"/>
          </a:p>
        </p:txBody>
      </p:sp>
      <p:sp>
        <p:nvSpPr>
          <p:cNvPr id="10243" name="Rectangle 1">
            <a:extLst>
              <a:ext uri="{FF2B5EF4-FFF2-40B4-BE49-F238E27FC236}">
                <a16:creationId xmlns:a16="http://schemas.microsoft.com/office/drawing/2014/main" id="{62ECF748-E8DD-65C9-A5A4-B71C36FEB6F8}"/>
              </a:ext>
            </a:extLst>
          </p:cNvPr>
          <p:cNvSpPr>
            <a:spLocks noGrp="1" noRot="1" noChangeAspect="1" noChangeArrowheads="1" noTextEdit="1"/>
          </p:cNvSpPr>
          <p:nvPr>
            <p:ph type="sldImg"/>
          </p:nvPr>
        </p:nvSpPr>
        <p:spPr>
          <a:xfrm>
            <a:off x="963613" y="898525"/>
            <a:ext cx="5178425" cy="358457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4" name="Rectangle 2">
            <a:extLst>
              <a:ext uri="{FF2B5EF4-FFF2-40B4-BE49-F238E27FC236}">
                <a16:creationId xmlns:a16="http://schemas.microsoft.com/office/drawing/2014/main" id="{F1E30638-A357-C003-E805-FDC2AE3ABA64}"/>
              </a:ext>
            </a:extLst>
          </p:cNvPr>
          <p:cNvSpPr>
            <a:spLocks noGrp="1" noChangeArrowheads="1"/>
          </p:cNvSpPr>
          <p:nvPr>
            <p:ph type="body" idx="1"/>
          </p:nvPr>
        </p:nvSpPr>
        <p:spPr>
          <a:xfrm>
            <a:off x="946150" y="4864100"/>
            <a:ext cx="5208588" cy="4310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l-GR" altLang="el-G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90" name="Rectangle 10">
            <a:extLst>
              <a:ext uri="{FF2B5EF4-FFF2-40B4-BE49-F238E27FC236}">
                <a16:creationId xmlns:a16="http://schemas.microsoft.com/office/drawing/2014/main" id="{B1B7B5D2-F22A-D734-2CD2-AD89FADECFB4}"/>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C1B7F6A2-47CE-4E0F-A241-2F2F71D5B099}" type="slidenum">
              <a:rPr lang="en-GB" altLang="el-GR" sz="1000" smtClean="0"/>
              <a:pPr>
                <a:spcBef>
                  <a:spcPct val="0"/>
                </a:spcBef>
                <a:buClrTx/>
                <a:buFontTx/>
                <a:buNone/>
              </a:pPr>
              <a:t>5</a:t>
            </a:fld>
            <a:endParaRPr lang="en-GB" altLang="el-GR" sz="1000"/>
          </a:p>
        </p:txBody>
      </p:sp>
      <p:sp>
        <p:nvSpPr>
          <p:cNvPr id="12291" name="Rectangle 1">
            <a:extLst>
              <a:ext uri="{FF2B5EF4-FFF2-40B4-BE49-F238E27FC236}">
                <a16:creationId xmlns:a16="http://schemas.microsoft.com/office/drawing/2014/main" id="{29D1835E-F900-4F6B-A830-368C2F65AF6D}"/>
              </a:ext>
            </a:extLst>
          </p:cNvPr>
          <p:cNvSpPr>
            <a:spLocks noGrp="1" noRot="1" noChangeAspect="1" noChangeArrowheads="1" noTextEdit="1"/>
          </p:cNvSpPr>
          <p:nvPr>
            <p:ph type="sldImg"/>
          </p:nvPr>
        </p:nvSpPr>
        <p:spPr>
          <a:xfrm>
            <a:off x="963613" y="898525"/>
            <a:ext cx="5178425" cy="358457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292" name="Rectangle 2">
            <a:extLst>
              <a:ext uri="{FF2B5EF4-FFF2-40B4-BE49-F238E27FC236}">
                <a16:creationId xmlns:a16="http://schemas.microsoft.com/office/drawing/2014/main" id="{8C410736-F133-1BB9-6CD5-E3A3650A7C7F}"/>
              </a:ext>
            </a:extLst>
          </p:cNvPr>
          <p:cNvSpPr>
            <a:spLocks noGrp="1" noChangeArrowheads="1"/>
          </p:cNvSpPr>
          <p:nvPr>
            <p:ph type="body" idx="1"/>
          </p:nvPr>
        </p:nvSpPr>
        <p:spPr>
          <a:xfrm>
            <a:off x="946150" y="4864100"/>
            <a:ext cx="5208588" cy="4310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l-GR" altLang="el-G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8" name="Rectangle 10">
            <a:extLst>
              <a:ext uri="{FF2B5EF4-FFF2-40B4-BE49-F238E27FC236}">
                <a16:creationId xmlns:a16="http://schemas.microsoft.com/office/drawing/2014/main" id="{8589D202-23AE-1575-D4B0-61BFEFF90C7F}"/>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ClrTx/>
              <a:buFontTx/>
              <a:buNone/>
            </a:pPr>
            <a:fld id="{079E7AA7-8AB1-4939-9662-4EE957F6F496}" type="slidenum">
              <a:rPr lang="en-GB" altLang="el-GR" sz="1000" smtClean="0"/>
              <a:pPr>
                <a:spcBef>
                  <a:spcPct val="0"/>
                </a:spcBef>
                <a:buClrTx/>
                <a:buFontTx/>
                <a:buNone/>
              </a:pPr>
              <a:t>6</a:t>
            </a:fld>
            <a:endParaRPr lang="en-GB" altLang="el-GR" sz="1000"/>
          </a:p>
        </p:txBody>
      </p:sp>
      <p:sp>
        <p:nvSpPr>
          <p:cNvPr id="14339" name="Rectangle 1">
            <a:extLst>
              <a:ext uri="{FF2B5EF4-FFF2-40B4-BE49-F238E27FC236}">
                <a16:creationId xmlns:a16="http://schemas.microsoft.com/office/drawing/2014/main" id="{E4AFBAA7-C3CF-EA68-9B1A-497492A2A1EA}"/>
              </a:ext>
            </a:extLst>
          </p:cNvPr>
          <p:cNvSpPr>
            <a:spLocks noGrp="1" noRot="1" noChangeAspect="1" noChangeArrowheads="1" noTextEdit="1"/>
          </p:cNvSpPr>
          <p:nvPr>
            <p:ph type="sldImg"/>
          </p:nvPr>
        </p:nvSpPr>
        <p:spPr>
          <a:xfrm>
            <a:off x="963613" y="898525"/>
            <a:ext cx="5178425" cy="358457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40" name="Rectangle 2">
            <a:extLst>
              <a:ext uri="{FF2B5EF4-FFF2-40B4-BE49-F238E27FC236}">
                <a16:creationId xmlns:a16="http://schemas.microsoft.com/office/drawing/2014/main" id="{36372E87-7D0D-D9AB-D7B7-F359BB86D122}"/>
              </a:ext>
            </a:extLst>
          </p:cNvPr>
          <p:cNvSpPr>
            <a:spLocks noGrp="1" noChangeArrowheads="1"/>
          </p:cNvSpPr>
          <p:nvPr>
            <p:ph type="body" idx="1"/>
          </p:nvPr>
        </p:nvSpPr>
        <p:spPr>
          <a:xfrm>
            <a:off x="946150" y="4864100"/>
            <a:ext cx="5208588" cy="43100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l-GR" altLang="el-G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Τίτλος 1"/>
          <p:cNvSpPr>
            <a:spLocks noGrp="1"/>
          </p:cNvSpPr>
          <p:nvPr>
            <p:ph type="ctrTitle"/>
          </p:nvPr>
        </p:nvSpPr>
        <p:spPr>
          <a:xfrm>
            <a:off x="1238250" y="1122363"/>
            <a:ext cx="7431088" cy="2387600"/>
          </a:xfrm>
        </p:spPr>
        <p:txBody>
          <a:bodyPr anchor="b"/>
          <a:lstStyle>
            <a:lvl1pPr algn="ctr">
              <a:defRPr sz="6000"/>
            </a:lvl1pPr>
          </a:lstStyle>
          <a:p>
            <a:r>
              <a:rPr lang="el-GR"/>
              <a:t>Κάντε κλικ για να επεξεργαστείτε τον τίτλο υποδείγματος</a:t>
            </a:r>
          </a:p>
        </p:txBody>
      </p:sp>
      <p:sp>
        <p:nvSpPr>
          <p:cNvPr id="3" name="Υπότιτλος 2"/>
          <p:cNvSpPr>
            <a:spLocks noGrp="1"/>
          </p:cNvSpPr>
          <p:nvPr>
            <p:ph type="subTitle" idx="1"/>
          </p:nvPr>
        </p:nvSpPr>
        <p:spPr>
          <a:xfrm>
            <a:off x="1238250" y="3602038"/>
            <a:ext cx="743108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a:t>Κάντε κλικ για να επεξεργαστείτε τον υπότιτλο του υποδείγματος</a:t>
            </a:r>
          </a:p>
        </p:txBody>
      </p:sp>
    </p:spTree>
    <p:extLst>
      <p:ext uri="{BB962C8B-B14F-4D97-AF65-F5344CB8AC3E}">
        <p14:creationId xmlns:p14="http://schemas.microsoft.com/office/powerpoint/2010/main" val="3030936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κατακόρυφου κειμένου 2"/>
          <p:cNvSpPr>
            <a:spLocks noGrp="1"/>
          </p:cNvSpPr>
          <p:nvPr>
            <p:ph type="body" orient="vert" idx="1"/>
          </p:nvPr>
        </p:nvSpPr>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Tree>
    <p:extLst>
      <p:ext uri="{BB962C8B-B14F-4D97-AF65-F5344CB8AC3E}">
        <p14:creationId xmlns:p14="http://schemas.microsoft.com/office/powerpoint/2010/main" val="2788689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Κατακόρυφος τίτλος 1"/>
          <p:cNvSpPr>
            <a:spLocks noGrp="1"/>
          </p:cNvSpPr>
          <p:nvPr>
            <p:ph type="title" orient="vert"/>
          </p:nvPr>
        </p:nvSpPr>
        <p:spPr>
          <a:xfrm>
            <a:off x="7213600" y="381000"/>
            <a:ext cx="2301875" cy="5857875"/>
          </a:xfrm>
        </p:spPr>
        <p:txBody>
          <a:bodyPr vert="eaVert"/>
          <a:lstStyle/>
          <a:p>
            <a:r>
              <a:rPr lang="el-GR"/>
              <a:t>Κάντε κλικ για να επεξεργαστείτε τον τίτλο υποδείγματος</a:t>
            </a:r>
          </a:p>
        </p:txBody>
      </p:sp>
      <p:sp>
        <p:nvSpPr>
          <p:cNvPr id="3" name="Θέση κατακόρυφου κειμένου 2"/>
          <p:cNvSpPr>
            <a:spLocks noGrp="1"/>
          </p:cNvSpPr>
          <p:nvPr>
            <p:ph type="body" orient="vert" idx="1"/>
          </p:nvPr>
        </p:nvSpPr>
        <p:spPr>
          <a:xfrm>
            <a:off x="304800" y="381000"/>
            <a:ext cx="6756400" cy="5857875"/>
          </a:xfrm>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Tree>
    <p:extLst>
      <p:ext uri="{BB962C8B-B14F-4D97-AF65-F5344CB8AC3E}">
        <p14:creationId xmlns:p14="http://schemas.microsoft.com/office/powerpoint/2010/main" val="36046641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Τίτλος και Πίνακας">
    <p:spTree>
      <p:nvGrpSpPr>
        <p:cNvPr id="1" name=""/>
        <p:cNvGrpSpPr/>
        <p:nvPr/>
      </p:nvGrpSpPr>
      <p:grpSpPr>
        <a:xfrm>
          <a:off x="0" y="0"/>
          <a:ext cx="0" cy="0"/>
          <a:chOff x="0" y="0"/>
          <a:chExt cx="0" cy="0"/>
        </a:xfrm>
      </p:grpSpPr>
      <p:sp>
        <p:nvSpPr>
          <p:cNvPr id="2" name="Τίτλος 1"/>
          <p:cNvSpPr>
            <a:spLocks noGrp="1"/>
          </p:cNvSpPr>
          <p:nvPr>
            <p:ph type="title"/>
          </p:nvPr>
        </p:nvSpPr>
        <p:spPr>
          <a:xfrm>
            <a:off x="304800" y="381000"/>
            <a:ext cx="9210675" cy="676275"/>
          </a:xfrm>
        </p:spPr>
        <p:txBody>
          <a:bodyPr/>
          <a:lstStyle/>
          <a:p>
            <a:r>
              <a:rPr lang="el-GR"/>
              <a:t>Κάντε κλικ για να επεξεργαστείτε τον τίτλο υποδείγματος</a:t>
            </a:r>
          </a:p>
        </p:txBody>
      </p:sp>
      <p:sp>
        <p:nvSpPr>
          <p:cNvPr id="3" name="Θέση πίνακα 2"/>
          <p:cNvSpPr>
            <a:spLocks noGrp="1"/>
          </p:cNvSpPr>
          <p:nvPr>
            <p:ph type="tbl" idx="1"/>
          </p:nvPr>
        </p:nvSpPr>
        <p:spPr>
          <a:xfrm>
            <a:off x="382588" y="1371600"/>
            <a:ext cx="9101137" cy="4867275"/>
          </a:xfrm>
        </p:spPr>
        <p:txBody>
          <a:bodyPr/>
          <a:lstStyle/>
          <a:p>
            <a:pPr lvl="0"/>
            <a:endParaRPr lang="el-GR" noProof="0"/>
          </a:p>
        </p:txBody>
      </p:sp>
    </p:spTree>
    <p:extLst>
      <p:ext uri="{BB962C8B-B14F-4D97-AF65-F5344CB8AC3E}">
        <p14:creationId xmlns:p14="http://schemas.microsoft.com/office/powerpoint/2010/main" val="704061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περιεχομένου 2"/>
          <p:cNvSpPr>
            <a:spLocks noGrp="1"/>
          </p:cNvSpPr>
          <p:nvPr>
            <p:ph idx="1"/>
          </p:nvPr>
        </p:nvSpPr>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Tree>
    <p:extLst>
      <p:ext uri="{BB962C8B-B14F-4D97-AF65-F5344CB8AC3E}">
        <p14:creationId xmlns:p14="http://schemas.microsoft.com/office/powerpoint/2010/main" val="19846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Τίτλος 1"/>
          <p:cNvSpPr>
            <a:spLocks noGrp="1"/>
          </p:cNvSpPr>
          <p:nvPr>
            <p:ph type="title"/>
          </p:nvPr>
        </p:nvSpPr>
        <p:spPr>
          <a:xfrm>
            <a:off x="676275" y="1709738"/>
            <a:ext cx="8545513" cy="2852737"/>
          </a:xfrm>
        </p:spPr>
        <p:txBody>
          <a:bodyPr anchor="b"/>
          <a:lstStyle>
            <a:lvl1pPr>
              <a:defRPr sz="6000"/>
            </a:lvl1pPr>
          </a:lstStyle>
          <a:p>
            <a:r>
              <a:rPr lang="el-GR"/>
              <a:t>Κάντε κλικ για να επεξεργαστείτε τον τίτλο υποδείγματος</a:t>
            </a:r>
          </a:p>
        </p:txBody>
      </p:sp>
      <p:sp>
        <p:nvSpPr>
          <p:cNvPr id="3" name="Θέση κειμένου 2"/>
          <p:cNvSpPr>
            <a:spLocks noGrp="1"/>
          </p:cNvSpPr>
          <p:nvPr>
            <p:ph type="body" idx="1"/>
          </p:nvPr>
        </p:nvSpPr>
        <p:spPr>
          <a:xfrm>
            <a:off x="676275" y="4589463"/>
            <a:ext cx="8545513"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l-GR"/>
              <a:t>Στυλ κειμένου υποδείγματος</a:t>
            </a:r>
          </a:p>
        </p:txBody>
      </p:sp>
    </p:spTree>
    <p:extLst>
      <p:ext uri="{BB962C8B-B14F-4D97-AF65-F5344CB8AC3E}">
        <p14:creationId xmlns:p14="http://schemas.microsoft.com/office/powerpoint/2010/main" val="905820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a:t>Κάντε κλικ για να επεξεργαστείτε τον τίτλο υποδείγματος</a:t>
            </a:r>
          </a:p>
        </p:txBody>
      </p:sp>
      <p:sp>
        <p:nvSpPr>
          <p:cNvPr id="3" name="Θέση περιεχομένου 2"/>
          <p:cNvSpPr>
            <a:spLocks noGrp="1"/>
          </p:cNvSpPr>
          <p:nvPr>
            <p:ph sz="half" idx="1"/>
          </p:nvPr>
        </p:nvSpPr>
        <p:spPr>
          <a:xfrm>
            <a:off x="382588" y="1371600"/>
            <a:ext cx="4473575" cy="4867275"/>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περιεχομένου 3"/>
          <p:cNvSpPr>
            <a:spLocks noGrp="1"/>
          </p:cNvSpPr>
          <p:nvPr>
            <p:ph sz="half" idx="2"/>
          </p:nvPr>
        </p:nvSpPr>
        <p:spPr>
          <a:xfrm>
            <a:off x="5008563" y="1371600"/>
            <a:ext cx="4475162" cy="4867275"/>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Tree>
    <p:extLst>
      <p:ext uri="{BB962C8B-B14F-4D97-AF65-F5344CB8AC3E}">
        <p14:creationId xmlns:p14="http://schemas.microsoft.com/office/powerpoint/2010/main" val="3628077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Τίτλος 1"/>
          <p:cNvSpPr>
            <a:spLocks noGrp="1"/>
          </p:cNvSpPr>
          <p:nvPr>
            <p:ph type="title"/>
          </p:nvPr>
        </p:nvSpPr>
        <p:spPr>
          <a:xfrm>
            <a:off x="682625" y="365125"/>
            <a:ext cx="8545513" cy="1325563"/>
          </a:xfrm>
        </p:spPr>
        <p:txBody>
          <a:bodyPr/>
          <a:lstStyle/>
          <a:p>
            <a:r>
              <a:rPr lang="el-GR"/>
              <a:t>Κάντε κλικ για να επεξεργαστείτε τον τίτλο υποδείγματος</a:t>
            </a:r>
          </a:p>
        </p:txBody>
      </p:sp>
      <p:sp>
        <p:nvSpPr>
          <p:cNvPr id="3" name="Θέση κειμένου 2"/>
          <p:cNvSpPr>
            <a:spLocks noGrp="1"/>
          </p:cNvSpPr>
          <p:nvPr>
            <p:ph type="body" idx="1"/>
          </p:nvPr>
        </p:nvSpPr>
        <p:spPr>
          <a:xfrm>
            <a:off x="682625" y="1681163"/>
            <a:ext cx="419100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4" name="Θέση περιεχομένου 3"/>
          <p:cNvSpPr>
            <a:spLocks noGrp="1"/>
          </p:cNvSpPr>
          <p:nvPr>
            <p:ph sz="half" idx="2"/>
          </p:nvPr>
        </p:nvSpPr>
        <p:spPr>
          <a:xfrm>
            <a:off x="682625" y="2505075"/>
            <a:ext cx="4191000" cy="368458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5" name="Θέση κειμένου 4"/>
          <p:cNvSpPr>
            <a:spLocks noGrp="1"/>
          </p:cNvSpPr>
          <p:nvPr>
            <p:ph type="body" sz="quarter" idx="3"/>
          </p:nvPr>
        </p:nvSpPr>
        <p:spPr>
          <a:xfrm>
            <a:off x="5016500" y="1681163"/>
            <a:ext cx="421163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6" name="Θέση περιεχομένου 5"/>
          <p:cNvSpPr>
            <a:spLocks noGrp="1"/>
          </p:cNvSpPr>
          <p:nvPr>
            <p:ph sz="quarter" idx="4"/>
          </p:nvPr>
        </p:nvSpPr>
        <p:spPr>
          <a:xfrm>
            <a:off x="5016500" y="2505075"/>
            <a:ext cx="4211638" cy="3684588"/>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Tree>
    <p:extLst>
      <p:ext uri="{BB962C8B-B14F-4D97-AF65-F5344CB8AC3E}">
        <p14:creationId xmlns:p14="http://schemas.microsoft.com/office/powerpoint/2010/main" val="3070165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a:t>Κάντε κλικ για να επεξεργαστείτε τον τίτλο υποδείγματος</a:t>
            </a:r>
          </a:p>
        </p:txBody>
      </p:sp>
    </p:spTree>
    <p:extLst>
      <p:ext uri="{BB962C8B-B14F-4D97-AF65-F5344CB8AC3E}">
        <p14:creationId xmlns:p14="http://schemas.microsoft.com/office/powerpoint/2010/main" val="3665803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Tree>
    <p:extLst>
      <p:ext uri="{BB962C8B-B14F-4D97-AF65-F5344CB8AC3E}">
        <p14:creationId xmlns:p14="http://schemas.microsoft.com/office/powerpoint/2010/main" val="4019361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Τίτλος 1"/>
          <p:cNvSpPr>
            <a:spLocks noGrp="1"/>
          </p:cNvSpPr>
          <p:nvPr>
            <p:ph type="title"/>
          </p:nvPr>
        </p:nvSpPr>
        <p:spPr>
          <a:xfrm>
            <a:off x="682625" y="457200"/>
            <a:ext cx="3195638" cy="1600200"/>
          </a:xfrm>
        </p:spPr>
        <p:txBody>
          <a:bodyPr anchor="b"/>
          <a:lstStyle>
            <a:lvl1pPr>
              <a:defRPr sz="3200"/>
            </a:lvl1pPr>
          </a:lstStyle>
          <a:p>
            <a:r>
              <a:rPr lang="el-GR"/>
              <a:t>Κάντε κλικ για να επεξεργαστείτε τον τίτλο υποδείγματος</a:t>
            </a:r>
          </a:p>
        </p:txBody>
      </p:sp>
      <p:sp>
        <p:nvSpPr>
          <p:cNvPr id="3" name="Θέση περιεχομένου 2"/>
          <p:cNvSpPr>
            <a:spLocks noGrp="1"/>
          </p:cNvSpPr>
          <p:nvPr>
            <p:ph idx="1"/>
          </p:nvPr>
        </p:nvSpPr>
        <p:spPr>
          <a:xfrm>
            <a:off x="4211638" y="987425"/>
            <a:ext cx="50165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p>
        </p:txBody>
      </p:sp>
      <p:sp>
        <p:nvSpPr>
          <p:cNvPr id="4" name="Θέση κειμένου 3"/>
          <p:cNvSpPr>
            <a:spLocks noGrp="1"/>
          </p:cNvSpPr>
          <p:nvPr>
            <p:ph type="body" sz="half" idx="2"/>
          </p:nvPr>
        </p:nvSpPr>
        <p:spPr>
          <a:xfrm>
            <a:off x="682625" y="2057400"/>
            <a:ext cx="319563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Tree>
    <p:extLst>
      <p:ext uri="{BB962C8B-B14F-4D97-AF65-F5344CB8AC3E}">
        <p14:creationId xmlns:p14="http://schemas.microsoft.com/office/powerpoint/2010/main" val="2544085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Τίτλος 1"/>
          <p:cNvSpPr>
            <a:spLocks noGrp="1"/>
          </p:cNvSpPr>
          <p:nvPr>
            <p:ph type="title"/>
          </p:nvPr>
        </p:nvSpPr>
        <p:spPr>
          <a:xfrm>
            <a:off x="682625" y="457200"/>
            <a:ext cx="3195638" cy="1600200"/>
          </a:xfrm>
        </p:spPr>
        <p:txBody>
          <a:bodyPr anchor="b"/>
          <a:lstStyle>
            <a:lvl1pPr>
              <a:defRPr sz="3200"/>
            </a:lvl1pPr>
          </a:lstStyle>
          <a:p>
            <a:r>
              <a:rPr lang="el-GR"/>
              <a:t>Κάντε κλικ για να επεξεργαστείτε τον τίτλο υποδείγματος</a:t>
            </a:r>
          </a:p>
        </p:txBody>
      </p:sp>
      <p:sp>
        <p:nvSpPr>
          <p:cNvPr id="3" name="Θέση εικόνας 2"/>
          <p:cNvSpPr>
            <a:spLocks noGrp="1"/>
          </p:cNvSpPr>
          <p:nvPr>
            <p:ph type="pic" idx="1"/>
          </p:nvPr>
        </p:nvSpPr>
        <p:spPr>
          <a:xfrm>
            <a:off x="4211638" y="987425"/>
            <a:ext cx="50165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l-GR" noProof="0"/>
          </a:p>
        </p:txBody>
      </p:sp>
      <p:sp>
        <p:nvSpPr>
          <p:cNvPr id="4" name="Θέση κειμένου 3"/>
          <p:cNvSpPr>
            <a:spLocks noGrp="1"/>
          </p:cNvSpPr>
          <p:nvPr>
            <p:ph type="body" sz="half" idx="2"/>
          </p:nvPr>
        </p:nvSpPr>
        <p:spPr>
          <a:xfrm>
            <a:off x="682625" y="2057400"/>
            <a:ext cx="319563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Tree>
    <p:extLst>
      <p:ext uri="{BB962C8B-B14F-4D97-AF65-F5344CB8AC3E}">
        <p14:creationId xmlns:p14="http://schemas.microsoft.com/office/powerpoint/2010/main" val="446843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Text Box 1">
            <a:extLst>
              <a:ext uri="{FF2B5EF4-FFF2-40B4-BE49-F238E27FC236}">
                <a16:creationId xmlns:a16="http://schemas.microsoft.com/office/drawing/2014/main" id="{8395400B-EA7D-C66B-15C5-A14EC285EDA2}"/>
              </a:ext>
            </a:extLst>
          </p:cNvPr>
          <p:cNvSpPr txBox="1">
            <a:spLocks noChangeArrowheads="1"/>
          </p:cNvSpPr>
          <p:nvPr/>
        </p:nvSpPr>
        <p:spPr bwMode="auto">
          <a:xfrm>
            <a:off x="382588" y="6477000"/>
            <a:ext cx="3046412" cy="22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l-GR" altLang="el-GR"/>
          </a:p>
        </p:txBody>
      </p:sp>
      <p:sp>
        <p:nvSpPr>
          <p:cNvPr id="1027" name="Line 2">
            <a:extLst>
              <a:ext uri="{FF2B5EF4-FFF2-40B4-BE49-F238E27FC236}">
                <a16:creationId xmlns:a16="http://schemas.microsoft.com/office/drawing/2014/main" id="{902C98B5-9E54-C6D3-9E42-9210060BD14F}"/>
              </a:ext>
            </a:extLst>
          </p:cNvPr>
          <p:cNvSpPr>
            <a:spLocks noChangeShapeType="1"/>
          </p:cNvSpPr>
          <p:nvPr/>
        </p:nvSpPr>
        <p:spPr bwMode="auto">
          <a:xfrm>
            <a:off x="228600" y="1143000"/>
            <a:ext cx="9486900" cy="3175"/>
          </a:xfrm>
          <a:prstGeom prst="line">
            <a:avLst/>
          </a:prstGeom>
          <a:noFill/>
          <a:ln w="50760" cap="sq">
            <a:solidFill>
              <a:srgbClr val="063DE8"/>
            </a:solidFill>
            <a:miter lim="800000"/>
            <a:headEnd/>
            <a:tailEnd/>
          </a:ln>
          <a:effectLst>
            <a:outerShdw dist="107933" dir="2700000" algn="ctr" rotWithShape="0">
              <a:srgbClr val="EAEC5E"/>
            </a:outerShdw>
          </a:effectLst>
          <a:extLst>
            <a:ext uri="{909E8E84-426E-40DD-AFC4-6F175D3DCCD1}">
              <a14:hiddenFill xmlns:a14="http://schemas.microsoft.com/office/drawing/2010/main">
                <a:noFill/>
              </a14:hiddenFill>
            </a:ext>
          </a:extLst>
        </p:spPr>
        <p:txBody>
          <a:bodyPr/>
          <a:lstStyle/>
          <a:p>
            <a:endParaRPr lang="el-GR"/>
          </a:p>
        </p:txBody>
      </p:sp>
      <p:sp>
        <p:nvSpPr>
          <p:cNvPr id="2" name="Rectangle 3">
            <a:extLst>
              <a:ext uri="{FF2B5EF4-FFF2-40B4-BE49-F238E27FC236}">
                <a16:creationId xmlns:a16="http://schemas.microsoft.com/office/drawing/2014/main" id="{9859E519-7560-F019-19E1-00B32B70A1FE}"/>
              </a:ext>
            </a:extLst>
          </p:cNvPr>
          <p:cNvSpPr>
            <a:spLocks noChangeArrowheads="1"/>
          </p:cNvSpPr>
          <p:nvPr/>
        </p:nvSpPr>
        <p:spPr bwMode="auto">
          <a:xfrm>
            <a:off x="9129713" y="6400800"/>
            <a:ext cx="619125" cy="274638"/>
          </a:xfrm>
          <a:prstGeom prst="rect">
            <a:avLst/>
          </a:prstGeom>
          <a:noFill/>
          <a:ln>
            <a:noFill/>
          </a:ln>
          <a:effectLst/>
        </p:spPr>
        <p:txBody>
          <a:bodyPr lIns="92160" tIns="46080" rIns="92160" bIns="46080">
            <a:spAutoFit/>
          </a:bodyP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icrosoft YaHei" panose="020B0503020204020204" pitchFamily="34" charset="-122"/>
              </a:defRPr>
            </a:lvl1pPr>
            <a:lvl2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icrosoft YaHei" panose="020B0503020204020204" pitchFamily="34" charset="-122"/>
              </a:defRPr>
            </a:lvl2pPr>
            <a:lvl3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icrosoft YaHei" panose="020B0503020204020204" pitchFamily="34" charset="-122"/>
              </a:defRPr>
            </a:lvl3pPr>
            <a:lvl4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icrosoft YaHei" panose="020B0503020204020204" pitchFamily="34" charset="-122"/>
              </a:defRPr>
            </a:lvl4pPr>
            <a:lvl5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icrosoft YaHei" panose="020B0503020204020204" pitchFamily="34" charset="-122"/>
              </a:defRPr>
            </a:lvl5pPr>
            <a:lvl6pPr marL="25146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icrosoft YaHei" panose="020B0503020204020204" pitchFamily="34" charset="-122"/>
              </a:defRPr>
            </a:lvl6pPr>
            <a:lvl7pPr marL="29718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icrosoft YaHei" panose="020B0503020204020204" pitchFamily="34" charset="-122"/>
              </a:defRPr>
            </a:lvl7pPr>
            <a:lvl8pPr marL="34290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icrosoft YaHei" panose="020B0503020204020204" pitchFamily="34" charset="-122"/>
              </a:defRPr>
            </a:lvl8pPr>
            <a:lvl9pPr marL="3886200" indent="-228600" defTabSz="449263" eaLnBrk="0" fontAlgn="base" hangingPunct="0">
              <a:spcBef>
                <a:spcPct val="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Times New Roman" panose="02020603050405020304" pitchFamily="18" charset="0"/>
                <a:ea typeface="Microsoft YaHei" panose="020B0503020204020204" pitchFamily="34" charset="-122"/>
              </a:defRPr>
            </a:lvl9pPr>
          </a:lstStyle>
          <a:p>
            <a:pPr algn="r">
              <a:buSzPct val="100000"/>
              <a:defRPr/>
            </a:pPr>
            <a:fld id="{146F1991-0297-446E-B723-9E7398E4572D}" type="slidenum">
              <a:rPr lang="el-GR" altLang="el-GR" sz="1200" smtClean="0"/>
              <a:pPr algn="r">
                <a:buSzPct val="100000"/>
                <a:defRPr/>
              </a:pPr>
              <a:t>‹#›</a:t>
            </a:fld>
            <a:endParaRPr lang="el-GR" altLang="el-GR" sz="1200"/>
          </a:p>
        </p:txBody>
      </p:sp>
      <p:sp>
        <p:nvSpPr>
          <p:cNvPr id="1029" name="Rectangle 4">
            <a:extLst>
              <a:ext uri="{FF2B5EF4-FFF2-40B4-BE49-F238E27FC236}">
                <a16:creationId xmlns:a16="http://schemas.microsoft.com/office/drawing/2014/main" id="{138BD25F-D51A-2B1A-2923-BD6190CA2B28}"/>
              </a:ext>
            </a:extLst>
          </p:cNvPr>
          <p:cNvSpPr>
            <a:spLocks noGrp="1" noChangeArrowheads="1"/>
          </p:cNvSpPr>
          <p:nvPr>
            <p:ph type="body" idx="1"/>
          </p:nvPr>
        </p:nvSpPr>
        <p:spPr bwMode="auto">
          <a:xfrm>
            <a:off x="382588" y="1371600"/>
            <a:ext cx="9101137" cy="4867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60" tIns="46080" rIns="92160" bIns="46080" numCol="1" anchor="t" anchorCtr="0" compatLnSpc="1">
            <a:prstTxWarp prst="textNoShape">
              <a:avLst/>
            </a:prstTxWarp>
          </a:bodyPr>
          <a:lstStyle/>
          <a:p>
            <a:pPr lvl="0"/>
            <a:r>
              <a:rPr lang="en-GB" altLang="el-GR"/>
              <a:t>Πατήστε για επεξεργασία της μορφής κειμένου διάρθρωσης</a:t>
            </a:r>
          </a:p>
          <a:p>
            <a:pPr lvl="1"/>
            <a:r>
              <a:rPr lang="en-GB" altLang="el-GR"/>
              <a:t>Δεύτερο επίπεδο διάρθρωσης</a:t>
            </a:r>
          </a:p>
          <a:p>
            <a:pPr lvl="2"/>
            <a:r>
              <a:rPr lang="en-GB" altLang="el-GR"/>
              <a:t>Τρίτο επίπεδο διάρθρωσης</a:t>
            </a:r>
          </a:p>
          <a:p>
            <a:pPr lvl="3"/>
            <a:r>
              <a:rPr lang="en-GB" altLang="el-GR"/>
              <a:t>Τέταρτο επίπεδο διάρθρωσης</a:t>
            </a:r>
          </a:p>
          <a:p>
            <a:pPr lvl="4"/>
            <a:r>
              <a:rPr lang="en-GB" altLang="el-GR"/>
              <a:t>Πέμπτο επίπεδο διάρθρωσης</a:t>
            </a:r>
          </a:p>
          <a:p>
            <a:pPr lvl="4"/>
            <a:r>
              <a:rPr lang="en-GB" altLang="el-GR"/>
              <a:t>Έκτο επίπεδο διάρθρωσης</a:t>
            </a:r>
          </a:p>
          <a:p>
            <a:pPr lvl="4"/>
            <a:r>
              <a:rPr lang="en-GB" altLang="el-GR"/>
              <a:t>Έβδομο επίπεδο διάρθρωσης</a:t>
            </a:r>
          </a:p>
        </p:txBody>
      </p:sp>
      <p:sp>
        <p:nvSpPr>
          <p:cNvPr id="1030" name="Rectangle 5">
            <a:extLst>
              <a:ext uri="{FF2B5EF4-FFF2-40B4-BE49-F238E27FC236}">
                <a16:creationId xmlns:a16="http://schemas.microsoft.com/office/drawing/2014/main" id="{473E8B5E-E3DC-C5B7-48A6-EF02FE639571}"/>
              </a:ext>
            </a:extLst>
          </p:cNvPr>
          <p:cNvSpPr>
            <a:spLocks noChangeArrowheads="1"/>
          </p:cNvSpPr>
          <p:nvPr/>
        </p:nvSpPr>
        <p:spPr bwMode="auto">
          <a:xfrm>
            <a:off x="152400" y="138113"/>
            <a:ext cx="9601200" cy="6630987"/>
          </a:xfrm>
          <a:prstGeom prst="rect">
            <a:avLst/>
          </a:prstGeom>
          <a:noFill/>
          <a:ln w="6480" cap="sq">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l-GR" altLang="el-GR"/>
          </a:p>
        </p:txBody>
      </p:sp>
      <p:sp>
        <p:nvSpPr>
          <p:cNvPr id="1031" name="Rectangle 6">
            <a:extLst>
              <a:ext uri="{FF2B5EF4-FFF2-40B4-BE49-F238E27FC236}">
                <a16:creationId xmlns:a16="http://schemas.microsoft.com/office/drawing/2014/main" id="{9DB2F26B-49FD-6CFC-0AB3-38DCF92845E4}"/>
              </a:ext>
            </a:extLst>
          </p:cNvPr>
          <p:cNvSpPr>
            <a:spLocks noGrp="1" noChangeArrowheads="1"/>
          </p:cNvSpPr>
          <p:nvPr>
            <p:ph type="title"/>
          </p:nvPr>
        </p:nvSpPr>
        <p:spPr bwMode="auto">
          <a:xfrm>
            <a:off x="304800" y="381000"/>
            <a:ext cx="9210675" cy="676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ltLang="el-GR"/>
              <a:t>Πατήστε για επεξεργασία της μορφής κειμένου του τίτλου</a:t>
            </a:r>
          </a:p>
        </p:txBody>
      </p:sp>
      <p:sp>
        <p:nvSpPr>
          <p:cNvPr id="1032" name="Line 7">
            <a:extLst>
              <a:ext uri="{FF2B5EF4-FFF2-40B4-BE49-F238E27FC236}">
                <a16:creationId xmlns:a16="http://schemas.microsoft.com/office/drawing/2014/main" id="{39DA57B7-67AB-A9A5-9E0E-54975E91DDC3}"/>
              </a:ext>
            </a:extLst>
          </p:cNvPr>
          <p:cNvSpPr>
            <a:spLocks noChangeShapeType="1"/>
          </p:cNvSpPr>
          <p:nvPr/>
        </p:nvSpPr>
        <p:spPr bwMode="auto">
          <a:xfrm>
            <a:off x="228600" y="6426200"/>
            <a:ext cx="9486900" cy="1588"/>
          </a:xfrm>
          <a:prstGeom prst="line">
            <a:avLst/>
          </a:prstGeom>
          <a:noFill/>
          <a:ln w="28440" cap="sq">
            <a:solidFill>
              <a:srgbClr val="063DE8"/>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l-G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49263" rtl="0" eaLnBrk="0" fontAlgn="base" hangingPunct="0">
        <a:spcBef>
          <a:spcPct val="0"/>
        </a:spcBef>
        <a:spcAft>
          <a:spcPct val="0"/>
        </a:spcAft>
        <a:buClr>
          <a:srgbClr val="000000"/>
        </a:buClr>
        <a:buSzPct val="100000"/>
        <a:buFont typeface="Times New Roman" panose="02020603050405020304" pitchFamily="18" charset="0"/>
        <a:defRPr sz="3200" kern="1200">
          <a:solidFill>
            <a:srgbClr val="063DE8"/>
          </a:solidFill>
          <a:latin typeface="+mj-lt"/>
          <a:ea typeface="+mj-ea"/>
          <a:cs typeface="+mj-cs"/>
        </a:defRPr>
      </a:lvl1pPr>
      <a:lvl2pPr algn="ctr" defTabSz="449263" rtl="0" eaLnBrk="0" fontAlgn="base" hangingPunct="0">
        <a:spcBef>
          <a:spcPct val="0"/>
        </a:spcBef>
        <a:spcAft>
          <a:spcPct val="0"/>
        </a:spcAft>
        <a:buClr>
          <a:srgbClr val="000000"/>
        </a:buClr>
        <a:buSzPct val="100000"/>
        <a:buFont typeface="Times New Roman" panose="02020603050405020304" pitchFamily="18" charset="0"/>
        <a:defRPr sz="3200">
          <a:solidFill>
            <a:srgbClr val="063DE8"/>
          </a:solidFill>
          <a:latin typeface="Times New Roman" panose="02020603050405020304" pitchFamily="18" charset="0"/>
          <a:ea typeface="Microsoft YaHei" panose="020B0503020204020204" pitchFamily="34" charset="-122"/>
        </a:defRPr>
      </a:lvl2pPr>
      <a:lvl3pPr algn="ctr" defTabSz="449263" rtl="0" eaLnBrk="0" fontAlgn="base" hangingPunct="0">
        <a:spcBef>
          <a:spcPct val="0"/>
        </a:spcBef>
        <a:spcAft>
          <a:spcPct val="0"/>
        </a:spcAft>
        <a:buClr>
          <a:srgbClr val="000000"/>
        </a:buClr>
        <a:buSzPct val="100000"/>
        <a:buFont typeface="Times New Roman" panose="02020603050405020304" pitchFamily="18" charset="0"/>
        <a:defRPr sz="3200">
          <a:solidFill>
            <a:srgbClr val="063DE8"/>
          </a:solidFill>
          <a:latin typeface="Times New Roman" panose="02020603050405020304" pitchFamily="18" charset="0"/>
          <a:ea typeface="Microsoft YaHei" panose="020B0503020204020204" pitchFamily="34" charset="-122"/>
        </a:defRPr>
      </a:lvl3pPr>
      <a:lvl4pPr algn="ctr" defTabSz="449263" rtl="0" eaLnBrk="0" fontAlgn="base" hangingPunct="0">
        <a:spcBef>
          <a:spcPct val="0"/>
        </a:spcBef>
        <a:spcAft>
          <a:spcPct val="0"/>
        </a:spcAft>
        <a:buClr>
          <a:srgbClr val="000000"/>
        </a:buClr>
        <a:buSzPct val="100000"/>
        <a:buFont typeface="Times New Roman" panose="02020603050405020304" pitchFamily="18" charset="0"/>
        <a:defRPr sz="3200">
          <a:solidFill>
            <a:srgbClr val="063DE8"/>
          </a:solidFill>
          <a:latin typeface="Times New Roman" panose="02020603050405020304" pitchFamily="18" charset="0"/>
          <a:ea typeface="Microsoft YaHei" panose="020B0503020204020204" pitchFamily="34" charset="-122"/>
        </a:defRPr>
      </a:lvl4pPr>
      <a:lvl5pPr algn="ctr" defTabSz="449263" rtl="0" eaLnBrk="0" fontAlgn="base" hangingPunct="0">
        <a:spcBef>
          <a:spcPct val="0"/>
        </a:spcBef>
        <a:spcAft>
          <a:spcPct val="0"/>
        </a:spcAft>
        <a:buClr>
          <a:srgbClr val="000000"/>
        </a:buClr>
        <a:buSzPct val="100000"/>
        <a:buFont typeface="Times New Roman" panose="02020603050405020304" pitchFamily="18" charset="0"/>
        <a:defRPr sz="3200">
          <a:solidFill>
            <a:srgbClr val="063DE8"/>
          </a:solidFill>
          <a:latin typeface="Times New Roman" panose="02020603050405020304" pitchFamily="18" charset="0"/>
          <a:ea typeface="Microsoft YaHei" panose="020B0503020204020204" pitchFamily="34" charset="-122"/>
        </a:defRPr>
      </a:lvl5pPr>
      <a:lvl6pPr marL="25146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3200">
          <a:solidFill>
            <a:srgbClr val="063DE8"/>
          </a:solidFill>
          <a:latin typeface="Times New Roman" panose="02020603050405020304" pitchFamily="18" charset="0"/>
          <a:ea typeface="Microsoft YaHei" panose="020B0503020204020204" pitchFamily="34" charset="-122"/>
        </a:defRPr>
      </a:lvl6pPr>
      <a:lvl7pPr marL="29718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3200">
          <a:solidFill>
            <a:srgbClr val="063DE8"/>
          </a:solidFill>
          <a:latin typeface="Times New Roman" panose="02020603050405020304" pitchFamily="18" charset="0"/>
          <a:ea typeface="Microsoft YaHei" panose="020B0503020204020204" pitchFamily="34" charset="-122"/>
        </a:defRPr>
      </a:lvl7pPr>
      <a:lvl8pPr marL="34290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3200">
          <a:solidFill>
            <a:srgbClr val="063DE8"/>
          </a:solidFill>
          <a:latin typeface="Times New Roman" panose="02020603050405020304" pitchFamily="18" charset="0"/>
          <a:ea typeface="Microsoft YaHei" panose="020B0503020204020204" pitchFamily="34" charset="-122"/>
        </a:defRPr>
      </a:lvl8pPr>
      <a:lvl9pPr marL="3886200" indent="-228600" algn="ctr" defTabSz="449263" rtl="0" eaLnBrk="0" fontAlgn="base" hangingPunct="0">
        <a:spcBef>
          <a:spcPct val="0"/>
        </a:spcBef>
        <a:spcAft>
          <a:spcPct val="0"/>
        </a:spcAft>
        <a:buClr>
          <a:srgbClr val="000000"/>
        </a:buClr>
        <a:buSzPct val="100000"/>
        <a:buFont typeface="Times New Roman" panose="02020603050405020304" pitchFamily="18" charset="0"/>
        <a:defRPr sz="3200">
          <a:solidFill>
            <a:srgbClr val="063DE8"/>
          </a:solidFill>
          <a:latin typeface="Times New Roman" panose="02020603050405020304" pitchFamily="18" charset="0"/>
          <a:ea typeface="Microsoft YaHei" panose="020B0503020204020204" pitchFamily="34" charset="-122"/>
        </a:defRPr>
      </a:lvl9pPr>
    </p:titleStyle>
    <p:bodyStyle>
      <a:lvl1pPr marL="342900" indent="-342900" algn="l" defTabSz="449263" rtl="0" eaLnBrk="0" fontAlgn="base" hangingPunct="0">
        <a:spcBef>
          <a:spcPts val="600"/>
        </a:spcBef>
        <a:spcAft>
          <a:spcPct val="0"/>
        </a:spcAft>
        <a:buClr>
          <a:srgbClr val="000000"/>
        </a:buClr>
        <a:buSzPct val="100000"/>
        <a:buFont typeface="Times New Roman" panose="02020603050405020304" pitchFamily="18" charset="0"/>
        <a:defRPr sz="2400" kern="1200">
          <a:solidFill>
            <a:srgbClr val="000000"/>
          </a:solidFill>
          <a:latin typeface="+mn-lt"/>
          <a:ea typeface="+mn-ea"/>
          <a:cs typeface="+mn-cs"/>
        </a:defRPr>
      </a:lvl1pPr>
      <a:lvl2pPr marL="742950" indent="-285750" algn="l" defTabSz="449263" rtl="0" eaLnBrk="0" fontAlgn="base" hangingPunct="0">
        <a:spcBef>
          <a:spcPts val="550"/>
        </a:spcBef>
        <a:spcAft>
          <a:spcPct val="0"/>
        </a:spcAft>
        <a:buClr>
          <a:srgbClr val="000000"/>
        </a:buClr>
        <a:buSzPct val="100000"/>
        <a:buFont typeface="Times New Roman" panose="02020603050405020304" pitchFamily="18" charset="0"/>
        <a:defRPr sz="2200" kern="1200">
          <a:solidFill>
            <a:srgbClr val="000000"/>
          </a:solidFill>
          <a:latin typeface="+mn-lt"/>
          <a:ea typeface="+mn-ea"/>
          <a:cs typeface="+mn-cs"/>
        </a:defRPr>
      </a:lvl2pPr>
      <a:lvl3pPr marL="11430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3pPr>
      <a:lvl4pPr marL="1600200" indent="-228600" algn="l" defTabSz="449263" rtl="0" eaLnBrk="0" fontAlgn="base" hangingPunct="0">
        <a:spcBef>
          <a:spcPts val="500"/>
        </a:spcBef>
        <a:spcAft>
          <a:spcPct val="0"/>
        </a:spcAft>
        <a:buClr>
          <a:srgbClr val="000000"/>
        </a:buClr>
        <a:buSzPct val="100000"/>
        <a:buFont typeface="Times New Roman" panose="02020603050405020304" pitchFamily="18" charset="0"/>
        <a:defRPr sz="2000" kern="1200">
          <a:solidFill>
            <a:srgbClr val="000000"/>
          </a:solidFill>
          <a:latin typeface="+mn-lt"/>
          <a:ea typeface="+mn-ea"/>
          <a:cs typeface="+mn-cs"/>
        </a:defRPr>
      </a:lvl4pPr>
      <a:lvl5pPr marL="2057400" indent="-228600" algn="l" defTabSz="449263" rtl="0" eaLnBrk="0" fontAlgn="base" hangingPunct="0">
        <a:spcBef>
          <a:spcPts val="450"/>
        </a:spcBef>
        <a:spcAft>
          <a:spcPct val="0"/>
        </a:spcAft>
        <a:buClr>
          <a:srgbClr val="000000"/>
        </a:buClr>
        <a:buSzPct val="100000"/>
        <a:buFont typeface="Times New Roman" panose="02020603050405020304" pitchFamily="18" charset="0"/>
        <a:defRPr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Rectangle 1">
            <a:extLst>
              <a:ext uri="{FF2B5EF4-FFF2-40B4-BE49-F238E27FC236}">
                <a16:creationId xmlns:a16="http://schemas.microsoft.com/office/drawing/2014/main" id="{4022FEC4-47F3-7A43-19E0-6B6B8583C33A}"/>
              </a:ext>
            </a:extLst>
          </p:cNvPr>
          <p:cNvSpPr>
            <a:spLocks noGrp="1" noChangeArrowheads="1"/>
          </p:cNvSpPr>
          <p:nvPr>
            <p:ph type="body"/>
          </p:nvPr>
        </p:nvSpPr>
        <p:spPr>
          <a:xfrm>
            <a:off x="382588" y="1371600"/>
            <a:ext cx="9110662" cy="4876800"/>
          </a:xfrm>
        </p:spPr>
        <p:txBody>
          <a:bodyPr lIns="92160" tIns="46080" rIns="92160" bIns="46080" anchor="t"/>
          <a:lstStyle/>
          <a:p>
            <a:pPr marL="284163" indent="-274638">
              <a:spcBef>
                <a:spcPts val="1100"/>
              </a:spcBef>
              <a:buClrTx/>
              <a:buSzPct val="60000"/>
              <a:buFontTx/>
              <a:buNone/>
              <a:tabLst>
                <a:tab pos="284163" algn="l"/>
                <a:tab pos="388938" algn="l"/>
                <a:tab pos="838200" algn="l"/>
                <a:tab pos="1287463" algn="l"/>
                <a:tab pos="1736725" algn="l"/>
                <a:tab pos="2185988" algn="l"/>
                <a:tab pos="2635250" algn="l"/>
                <a:tab pos="3084513" algn="l"/>
                <a:tab pos="3533775" algn="l"/>
                <a:tab pos="3983038" algn="l"/>
                <a:tab pos="4432300" algn="l"/>
                <a:tab pos="4881563" algn="l"/>
                <a:tab pos="5330825" algn="l"/>
                <a:tab pos="5780088" algn="l"/>
                <a:tab pos="6229350" algn="l"/>
                <a:tab pos="6678613" algn="l"/>
                <a:tab pos="7127875" algn="l"/>
                <a:tab pos="7577138" algn="l"/>
                <a:tab pos="8026400" algn="l"/>
                <a:tab pos="8475663" algn="l"/>
                <a:tab pos="8924925" algn="l"/>
                <a:tab pos="8985250" algn="l"/>
              </a:tabLst>
              <a:defRPr/>
            </a:pPr>
            <a:r>
              <a:rPr lang="en-US" altLang="el-GR" sz="4400" dirty="0"/>
              <a:t>Exam timetabling with local search</a:t>
            </a:r>
            <a:endParaRPr lang="el-GR" altLang="el-GR" sz="4400" dirty="0"/>
          </a:p>
          <a:p>
            <a:pPr marL="284163" indent="-274638">
              <a:spcBef>
                <a:spcPts val="1100"/>
              </a:spcBef>
              <a:buClrTx/>
              <a:buSzPct val="60000"/>
              <a:buFontTx/>
              <a:buNone/>
              <a:tabLst>
                <a:tab pos="284163" algn="l"/>
                <a:tab pos="388938" algn="l"/>
                <a:tab pos="838200" algn="l"/>
                <a:tab pos="1287463" algn="l"/>
                <a:tab pos="1736725" algn="l"/>
                <a:tab pos="2185988" algn="l"/>
                <a:tab pos="2635250" algn="l"/>
                <a:tab pos="3084513" algn="l"/>
                <a:tab pos="3533775" algn="l"/>
                <a:tab pos="3983038" algn="l"/>
                <a:tab pos="4432300" algn="l"/>
                <a:tab pos="4881563" algn="l"/>
                <a:tab pos="5330825" algn="l"/>
                <a:tab pos="5780088" algn="l"/>
                <a:tab pos="6229350" algn="l"/>
                <a:tab pos="6678613" algn="l"/>
                <a:tab pos="7127875" algn="l"/>
                <a:tab pos="7577138" algn="l"/>
                <a:tab pos="8026400" algn="l"/>
                <a:tab pos="8475663" algn="l"/>
                <a:tab pos="8924925" algn="l"/>
                <a:tab pos="8985250" algn="l"/>
              </a:tabLst>
              <a:defRPr/>
            </a:pPr>
            <a:endParaRPr lang="el-GR" altLang="el-GR" sz="4400" dirty="0"/>
          </a:p>
          <a:p>
            <a:pPr marL="284163" indent="-274638">
              <a:spcBef>
                <a:spcPts val="850"/>
              </a:spcBef>
              <a:buClrTx/>
              <a:buSzPct val="60000"/>
              <a:buFontTx/>
              <a:buNone/>
              <a:tabLst>
                <a:tab pos="284163" algn="l"/>
                <a:tab pos="388938" algn="l"/>
                <a:tab pos="838200" algn="l"/>
                <a:tab pos="1287463" algn="l"/>
                <a:tab pos="1736725" algn="l"/>
                <a:tab pos="2185988" algn="l"/>
                <a:tab pos="2635250" algn="l"/>
                <a:tab pos="3084513" algn="l"/>
                <a:tab pos="3533775" algn="l"/>
                <a:tab pos="3983038" algn="l"/>
                <a:tab pos="4432300" algn="l"/>
                <a:tab pos="4881563" algn="l"/>
                <a:tab pos="5330825" algn="l"/>
                <a:tab pos="5780088" algn="l"/>
                <a:tab pos="6229350" algn="l"/>
                <a:tab pos="6678613" algn="l"/>
                <a:tab pos="7127875" algn="l"/>
                <a:tab pos="7577138" algn="l"/>
                <a:tab pos="8026400" algn="l"/>
                <a:tab pos="8475663" algn="l"/>
                <a:tab pos="8924925" algn="l"/>
                <a:tab pos="8985250" algn="l"/>
              </a:tabLst>
              <a:defRPr/>
            </a:pPr>
            <a:endParaRPr lang="el-GR" altLang="el-GR" sz="3400" b="1" dirty="0">
              <a:solidFill>
                <a:srgbClr val="FC0128"/>
              </a:solidFill>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Εικόνα 4">
            <a:extLst>
              <a:ext uri="{FF2B5EF4-FFF2-40B4-BE49-F238E27FC236}">
                <a16:creationId xmlns:a16="http://schemas.microsoft.com/office/drawing/2014/main" id="{2ABD2F97-547D-66E4-044D-ACBBBA82E8AF}"/>
              </a:ext>
            </a:extLst>
          </p:cNvPr>
          <p:cNvPicPr>
            <a:picLocks noChangeAspect="1"/>
          </p:cNvPicPr>
          <p:nvPr/>
        </p:nvPicPr>
        <p:blipFill>
          <a:blip r:embed="rId2"/>
          <a:stretch>
            <a:fillRect/>
          </a:stretch>
        </p:blipFill>
        <p:spPr>
          <a:xfrm>
            <a:off x="201266" y="2393349"/>
            <a:ext cx="9443873" cy="3267899"/>
          </a:xfrm>
          <a:prstGeom prst="rect">
            <a:avLst/>
          </a:prstGeom>
        </p:spPr>
      </p:pic>
      <p:sp>
        <p:nvSpPr>
          <p:cNvPr id="17410" name="Τίτλος 1">
            <a:extLst>
              <a:ext uri="{FF2B5EF4-FFF2-40B4-BE49-F238E27FC236}">
                <a16:creationId xmlns:a16="http://schemas.microsoft.com/office/drawing/2014/main" id="{29A77940-6A92-1254-06B3-77BF34915368}"/>
              </a:ext>
            </a:extLst>
          </p:cNvPr>
          <p:cNvSpPr>
            <a:spLocks noGrp="1" noChangeArrowheads="1"/>
          </p:cNvSpPr>
          <p:nvPr>
            <p:ph type="title"/>
          </p:nvPr>
        </p:nvSpPr>
        <p:spPr/>
        <p:txBody>
          <a:bodyPr/>
          <a:lstStyle/>
          <a:p>
            <a:r>
              <a:rPr lang="el-GR" altLang="el-GR" dirty="0"/>
              <a:t>8</a:t>
            </a:r>
            <a:r>
              <a:rPr lang="el-GR" altLang="el-GR" baseline="30000" dirty="0"/>
              <a:t>ο</a:t>
            </a:r>
            <a:r>
              <a:rPr lang="en-US" altLang="el-GR" dirty="0"/>
              <a:t> </a:t>
            </a:r>
            <a:r>
              <a:rPr lang="el-GR" altLang="el-GR" dirty="0"/>
              <a:t>εξάμηνο</a:t>
            </a:r>
          </a:p>
        </p:txBody>
      </p:sp>
      <p:sp>
        <p:nvSpPr>
          <p:cNvPr id="17413" name="TextBox 5">
            <a:extLst>
              <a:ext uri="{FF2B5EF4-FFF2-40B4-BE49-F238E27FC236}">
                <a16:creationId xmlns:a16="http://schemas.microsoft.com/office/drawing/2014/main" id="{D6CEF81D-44FF-0591-4ED5-ADB4F973E3C4}"/>
              </a:ext>
            </a:extLst>
          </p:cNvPr>
          <p:cNvSpPr txBox="1">
            <a:spLocks noChangeArrowheads="1"/>
          </p:cNvSpPr>
          <p:nvPr/>
        </p:nvSpPr>
        <p:spPr bwMode="auto">
          <a:xfrm>
            <a:off x="3944938" y="1516063"/>
            <a:ext cx="2393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l-GR" altLang="el-GR" sz="2000">
                <a:solidFill>
                  <a:srgbClr val="FF0000"/>
                </a:solidFill>
              </a:rPr>
              <a:t>Απόσταση </a:t>
            </a:r>
            <a:r>
              <a:rPr lang="en-US" altLang="el-GR" sz="2000">
                <a:solidFill>
                  <a:srgbClr val="FF0000"/>
                </a:solidFill>
              </a:rPr>
              <a:t>&gt;2 </a:t>
            </a:r>
            <a:r>
              <a:rPr lang="el-GR" altLang="el-GR" sz="2000">
                <a:solidFill>
                  <a:srgbClr val="FF0000"/>
                </a:solidFill>
              </a:rPr>
              <a:t>ημέρες</a:t>
            </a:r>
          </a:p>
        </p:txBody>
      </p:sp>
      <p:cxnSp>
        <p:nvCxnSpPr>
          <p:cNvPr id="17414" name="Ευθύγραμμο βέλος σύνδεσης 6">
            <a:extLst>
              <a:ext uri="{FF2B5EF4-FFF2-40B4-BE49-F238E27FC236}">
                <a16:creationId xmlns:a16="http://schemas.microsoft.com/office/drawing/2014/main" id="{DB71F1FA-5BB2-4651-8DED-E36E30FDC5EA}"/>
              </a:ext>
            </a:extLst>
          </p:cNvPr>
          <p:cNvCxnSpPr>
            <a:cxnSpLocks noChangeShapeType="1"/>
          </p:cNvCxnSpPr>
          <p:nvPr/>
        </p:nvCxnSpPr>
        <p:spPr bwMode="auto">
          <a:xfrm flipH="1" flipV="1">
            <a:off x="3513634" y="3140968"/>
            <a:ext cx="2592288" cy="1656184"/>
          </a:xfrm>
          <a:prstGeom prst="straightConnector1">
            <a:avLst/>
          </a:prstGeom>
          <a:noFill/>
          <a:ln w="9525" algn="ctr">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15" name="Ευθύγραμμο βέλος σύνδεσης 8">
            <a:extLst>
              <a:ext uri="{FF2B5EF4-FFF2-40B4-BE49-F238E27FC236}">
                <a16:creationId xmlns:a16="http://schemas.microsoft.com/office/drawing/2014/main" id="{9F790356-F869-6496-B765-842AF6A549E7}"/>
              </a:ext>
            </a:extLst>
          </p:cNvPr>
          <p:cNvCxnSpPr>
            <a:cxnSpLocks noChangeShapeType="1"/>
          </p:cNvCxnSpPr>
          <p:nvPr/>
        </p:nvCxnSpPr>
        <p:spPr bwMode="auto">
          <a:xfrm>
            <a:off x="1713434" y="4581128"/>
            <a:ext cx="4536504" cy="405228"/>
          </a:xfrm>
          <a:prstGeom prst="straightConnector1">
            <a:avLst/>
          </a:prstGeom>
          <a:noFill/>
          <a:ln w="9525" algn="ctr">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Ευθύγραμμο βέλος σύνδεσης 6">
            <a:extLst>
              <a:ext uri="{FF2B5EF4-FFF2-40B4-BE49-F238E27FC236}">
                <a16:creationId xmlns:a16="http://schemas.microsoft.com/office/drawing/2014/main" id="{9488BAE8-3F00-1AC6-6328-1A8CEA5CE11A}"/>
              </a:ext>
            </a:extLst>
          </p:cNvPr>
          <p:cNvCxnSpPr>
            <a:cxnSpLocks noChangeShapeType="1"/>
          </p:cNvCxnSpPr>
          <p:nvPr/>
        </p:nvCxnSpPr>
        <p:spPr bwMode="auto">
          <a:xfrm flipH="1">
            <a:off x="1713434" y="3140968"/>
            <a:ext cx="1008112" cy="1368152"/>
          </a:xfrm>
          <a:prstGeom prst="straightConnector1">
            <a:avLst/>
          </a:prstGeom>
          <a:noFill/>
          <a:ln w="9525" algn="ctr">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336366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Εικόνα 2">
            <a:extLst>
              <a:ext uri="{FF2B5EF4-FFF2-40B4-BE49-F238E27FC236}">
                <a16:creationId xmlns:a16="http://schemas.microsoft.com/office/drawing/2014/main" id="{3B582DF3-8713-694B-CEC5-1A6D3A9C410F}"/>
              </a:ext>
            </a:extLst>
          </p:cNvPr>
          <p:cNvPicPr>
            <a:picLocks noChangeAspect="1"/>
          </p:cNvPicPr>
          <p:nvPr/>
        </p:nvPicPr>
        <p:blipFill>
          <a:blip r:embed="rId2"/>
          <a:stretch>
            <a:fillRect/>
          </a:stretch>
        </p:blipFill>
        <p:spPr>
          <a:xfrm>
            <a:off x="201267" y="2299890"/>
            <a:ext cx="9528388" cy="3289350"/>
          </a:xfrm>
          <a:prstGeom prst="rect">
            <a:avLst/>
          </a:prstGeom>
        </p:spPr>
      </p:pic>
      <p:sp>
        <p:nvSpPr>
          <p:cNvPr id="17410" name="Τίτλος 1">
            <a:extLst>
              <a:ext uri="{FF2B5EF4-FFF2-40B4-BE49-F238E27FC236}">
                <a16:creationId xmlns:a16="http://schemas.microsoft.com/office/drawing/2014/main" id="{29A77940-6A92-1254-06B3-77BF34915368}"/>
              </a:ext>
            </a:extLst>
          </p:cNvPr>
          <p:cNvSpPr>
            <a:spLocks noGrp="1" noChangeArrowheads="1"/>
          </p:cNvSpPr>
          <p:nvPr>
            <p:ph type="title"/>
          </p:nvPr>
        </p:nvSpPr>
        <p:spPr/>
        <p:txBody>
          <a:bodyPr/>
          <a:lstStyle/>
          <a:p>
            <a:r>
              <a:rPr lang="el-GR" altLang="el-GR" dirty="0"/>
              <a:t>8</a:t>
            </a:r>
            <a:r>
              <a:rPr lang="el-GR" altLang="el-GR" baseline="30000" dirty="0"/>
              <a:t>ο</a:t>
            </a:r>
            <a:r>
              <a:rPr lang="en-US" altLang="el-GR" dirty="0"/>
              <a:t> </a:t>
            </a:r>
            <a:r>
              <a:rPr lang="el-GR" altLang="el-GR" dirty="0"/>
              <a:t>εξάμηνο</a:t>
            </a:r>
          </a:p>
        </p:txBody>
      </p:sp>
      <p:sp>
        <p:nvSpPr>
          <p:cNvPr id="17413" name="TextBox 5">
            <a:extLst>
              <a:ext uri="{FF2B5EF4-FFF2-40B4-BE49-F238E27FC236}">
                <a16:creationId xmlns:a16="http://schemas.microsoft.com/office/drawing/2014/main" id="{D6CEF81D-44FF-0591-4ED5-ADB4F973E3C4}"/>
              </a:ext>
            </a:extLst>
          </p:cNvPr>
          <p:cNvSpPr txBox="1">
            <a:spLocks noChangeArrowheads="1"/>
          </p:cNvSpPr>
          <p:nvPr/>
        </p:nvSpPr>
        <p:spPr bwMode="auto">
          <a:xfrm>
            <a:off x="3944938" y="1516063"/>
            <a:ext cx="2393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l-GR" altLang="el-GR" sz="2000">
                <a:solidFill>
                  <a:srgbClr val="FF0000"/>
                </a:solidFill>
              </a:rPr>
              <a:t>Απόσταση </a:t>
            </a:r>
            <a:r>
              <a:rPr lang="en-US" altLang="el-GR" sz="2000">
                <a:solidFill>
                  <a:srgbClr val="FF0000"/>
                </a:solidFill>
              </a:rPr>
              <a:t>&gt;2 </a:t>
            </a:r>
            <a:r>
              <a:rPr lang="el-GR" altLang="el-GR" sz="2000">
                <a:solidFill>
                  <a:srgbClr val="FF0000"/>
                </a:solidFill>
              </a:rPr>
              <a:t>ημέρες</a:t>
            </a:r>
          </a:p>
        </p:txBody>
      </p:sp>
      <p:cxnSp>
        <p:nvCxnSpPr>
          <p:cNvPr id="17414" name="Ευθύγραμμο βέλος σύνδεσης 6">
            <a:extLst>
              <a:ext uri="{FF2B5EF4-FFF2-40B4-BE49-F238E27FC236}">
                <a16:creationId xmlns:a16="http://schemas.microsoft.com/office/drawing/2014/main" id="{DB71F1FA-5BB2-4651-8DED-E36E30FDC5EA}"/>
              </a:ext>
            </a:extLst>
          </p:cNvPr>
          <p:cNvCxnSpPr>
            <a:cxnSpLocks noChangeShapeType="1"/>
          </p:cNvCxnSpPr>
          <p:nvPr/>
        </p:nvCxnSpPr>
        <p:spPr bwMode="auto">
          <a:xfrm flipH="1">
            <a:off x="5042744" y="3573016"/>
            <a:ext cx="1135186" cy="1080120"/>
          </a:xfrm>
          <a:prstGeom prst="straightConnector1">
            <a:avLst/>
          </a:prstGeom>
          <a:noFill/>
          <a:ln w="9525" algn="ctr">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15" name="Ευθύγραμμο βέλος σύνδεσης 8">
            <a:extLst>
              <a:ext uri="{FF2B5EF4-FFF2-40B4-BE49-F238E27FC236}">
                <a16:creationId xmlns:a16="http://schemas.microsoft.com/office/drawing/2014/main" id="{9F790356-F869-6496-B765-842AF6A549E7}"/>
              </a:ext>
            </a:extLst>
          </p:cNvPr>
          <p:cNvCxnSpPr>
            <a:cxnSpLocks noChangeShapeType="1"/>
          </p:cNvCxnSpPr>
          <p:nvPr/>
        </p:nvCxnSpPr>
        <p:spPr bwMode="auto">
          <a:xfrm>
            <a:off x="3513634" y="3944565"/>
            <a:ext cx="936104" cy="780579"/>
          </a:xfrm>
          <a:prstGeom prst="straightConnector1">
            <a:avLst/>
          </a:prstGeom>
          <a:noFill/>
          <a:ln w="9525" algn="ctr">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 name="Ευθύγραμμο βέλος σύνδεσης 6">
            <a:extLst>
              <a:ext uri="{FF2B5EF4-FFF2-40B4-BE49-F238E27FC236}">
                <a16:creationId xmlns:a16="http://schemas.microsoft.com/office/drawing/2014/main" id="{9488BAE8-3F00-1AC6-6328-1A8CEA5CE11A}"/>
              </a:ext>
            </a:extLst>
          </p:cNvPr>
          <p:cNvCxnSpPr>
            <a:cxnSpLocks noChangeShapeType="1"/>
          </p:cNvCxnSpPr>
          <p:nvPr/>
        </p:nvCxnSpPr>
        <p:spPr bwMode="auto">
          <a:xfrm flipH="1">
            <a:off x="3545508" y="3429000"/>
            <a:ext cx="2704430" cy="483058"/>
          </a:xfrm>
          <a:prstGeom prst="straightConnector1">
            <a:avLst/>
          </a:prstGeom>
          <a:noFill/>
          <a:ln w="9525" algn="ctr">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540944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Τίτλος 1">
            <a:extLst>
              <a:ext uri="{FF2B5EF4-FFF2-40B4-BE49-F238E27FC236}">
                <a16:creationId xmlns:a16="http://schemas.microsoft.com/office/drawing/2014/main" id="{9B1D682B-1F42-C1C4-FB2B-A5027CF520A0}"/>
              </a:ext>
            </a:extLst>
          </p:cNvPr>
          <p:cNvSpPr>
            <a:spLocks noGrp="1" noChangeArrowheads="1"/>
          </p:cNvSpPr>
          <p:nvPr>
            <p:ph type="title"/>
          </p:nvPr>
        </p:nvSpPr>
        <p:spPr/>
        <p:txBody>
          <a:bodyPr/>
          <a:lstStyle/>
          <a:p>
            <a:r>
              <a:rPr lang="el-GR" altLang="el-GR" dirty="0"/>
              <a:t>Άλλοι περιορισμοί</a:t>
            </a:r>
          </a:p>
        </p:txBody>
      </p:sp>
      <p:sp>
        <p:nvSpPr>
          <p:cNvPr id="18435" name="Θέση περιεχομένου 2">
            <a:extLst>
              <a:ext uri="{FF2B5EF4-FFF2-40B4-BE49-F238E27FC236}">
                <a16:creationId xmlns:a16="http://schemas.microsoft.com/office/drawing/2014/main" id="{7781BAFD-CE61-7174-4243-918F3DA9A36A}"/>
              </a:ext>
            </a:extLst>
          </p:cNvPr>
          <p:cNvSpPr>
            <a:spLocks noGrp="1" noChangeArrowheads="1"/>
          </p:cNvSpPr>
          <p:nvPr>
            <p:ph idx="1"/>
          </p:nvPr>
        </p:nvSpPr>
        <p:spPr>
          <a:xfrm>
            <a:off x="273274" y="1371600"/>
            <a:ext cx="9210675" cy="4867275"/>
          </a:xfrm>
        </p:spPr>
        <p:txBody>
          <a:bodyPr/>
          <a:lstStyle/>
          <a:p>
            <a:pPr>
              <a:buFont typeface="Arial" panose="020B0604020202020204" pitchFamily="34" charset="0"/>
              <a:buChar char="•"/>
            </a:pPr>
            <a:r>
              <a:rPr lang="el-GR" altLang="el-GR" b="1" dirty="0"/>
              <a:t>Σε διαφορετικά </a:t>
            </a:r>
            <a:r>
              <a:rPr lang="en-US" altLang="el-GR" b="1" dirty="0"/>
              <a:t>time slots:</a:t>
            </a:r>
            <a:endParaRPr lang="el-GR" altLang="el-GR" b="1" dirty="0"/>
          </a:p>
          <a:p>
            <a:pPr lvl="1">
              <a:buFont typeface="Arial" panose="020B0604020202020204" pitchFamily="34" charset="0"/>
              <a:buChar char="•"/>
            </a:pPr>
            <a:r>
              <a:rPr lang="el-GR" altLang="el-GR" sz="2000" dirty="0"/>
              <a:t>Διακριτά Μαθηματικά – Εφαρμοσμένα Μαθηματικά – Βάσεις Δεδομένων – Ανάλυση &amp; Σχεδίαση Αλγορίθμων</a:t>
            </a:r>
          </a:p>
          <a:p>
            <a:pPr lvl="1">
              <a:buFont typeface="Arial" panose="020B0604020202020204" pitchFamily="34" charset="0"/>
              <a:buChar char="•"/>
            </a:pPr>
            <a:r>
              <a:rPr lang="el-GR" altLang="el-GR" sz="2000" dirty="0"/>
              <a:t>Ηλεκτρικά Κυκλώματα Ι – Ηλεκτρονική Ι – Ηλεκτρικές Μηχανές – Ηλεκτρονικά Ισχύος Ι</a:t>
            </a:r>
          </a:p>
          <a:p>
            <a:pPr lvl="1">
              <a:buFont typeface="Arial" panose="020B0604020202020204" pitchFamily="34" charset="0"/>
              <a:buChar char="•"/>
            </a:pPr>
            <a:r>
              <a:rPr lang="el-GR" altLang="el-GR" sz="2000" dirty="0"/>
              <a:t>Πιθανότητες &amp; Στατιστική – Αριθμητική Ανάλυση – Συστήματα Επικοινωνιών</a:t>
            </a:r>
          </a:p>
          <a:p>
            <a:pPr lvl="1">
              <a:buFont typeface="Arial" panose="020B0604020202020204" pitchFamily="34" charset="0"/>
              <a:buChar char="•"/>
            </a:pPr>
            <a:r>
              <a:rPr lang="el-GR" altLang="el-GR" sz="2000" dirty="0"/>
              <a:t>Αντικ. Προγραμματισμός – Τεχνολογία Λογισμικού</a:t>
            </a:r>
          </a:p>
          <a:p>
            <a:pPr>
              <a:buFont typeface="Arial" panose="020B0604020202020204" pitchFamily="34" charset="0"/>
              <a:buChar char="•"/>
            </a:pPr>
            <a:endParaRPr lang="el-GR" altLang="el-GR" sz="2000" dirty="0"/>
          </a:p>
          <a:p>
            <a:pPr>
              <a:buFont typeface="Arial" panose="020B0604020202020204" pitchFamily="34" charset="0"/>
              <a:buChar char="•"/>
            </a:pPr>
            <a:endParaRPr lang="el-GR" altLang="el-GR" sz="2000" dirty="0"/>
          </a:p>
          <a:p>
            <a:pPr>
              <a:buFont typeface="Arial" panose="020B0604020202020204" pitchFamily="34" charset="0"/>
              <a:buChar char="•"/>
            </a:pPr>
            <a:endParaRPr lang="el-GR" altLang="el-GR" dirty="0"/>
          </a:p>
          <a:p>
            <a:pPr>
              <a:buFont typeface="Arial" panose="020B0604020202020204" pitchFamily="34" charset="0"/>
              <a:buChar char="•"/>
            </a:pPr>
            <a:endParaRPr lang="el-GR" altLang="el-GR" dirty="0"/>
          </a:p>
          <a:p>
            <a:pPr>
              <a:buFont typeface="Arial" panose="020B0604020202020204" pitchFamily="34" charset="0"/>
              <a:buChar char="•"/>
            </a:pPr>
            <a:endParaRPr lang="el-GR" altLang="el-G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Τίτλος 1">
            <a:extLst>
              <a:ext uri="{FF2B5EF4-FFF2-40B4-BE49-F238E27FC236}">
                <a16:creationId xmlns:a16="http://schemas.microsoft.com/office/drawing/2014/main" id="{9B1D682B-1F42-C1C4-FB2B-A5027CF520A0}"/>
              </a:ext>
            </a:extLst>
          </p:cNvPr>
          <p:cNvSpPr>
            <a:spLocks noGrp="1" noChangeArrowheads="1"/>
          </p:cNvSpPr>
          <p:nvPr>
            <p:ph type="title"/>
          </p:nvPr>
        </p:nvSpPr>
        <p:spPr/>
        <p:txBody>
          <a:bodyPr/>
          <a:lstStyle/>
          <a:p>
            <a:r>
              <a:rPr lang="el-GR" altLang="el-GR" dirty="0"/>
              <a:t>Στόχος</a:t>
            </a:r>
          </a:p>
        </p:txBody>
      </p:sp>
      <p:sp>
        <p:nvSpPr>
          <p:cNvPr id="18435" name="Θέση περιεχομένου 2">
            <a:extLst>
              <a:ext uri="{FF2B5EF4-FFF2-40B4-BE49-F238E27FC236}">
                <a16:creationId xmlns:a16="http://schemas.microsoft.com/office/drawing/2014/main" id="{7781BAFD-CE61-7174-4243-918F3DA9A36A}"/>
              </a:ext>
            </a:extLst>
          </p:cNvPr>
          <p:cNvSpPr>
            <a:spLocks noGrp="1" noChangeArrowheads="1"/>
          </p:cNvSpPr>
          <p:nvPr>
            <p:ph idx="1"/>
          </p:nvPr>
        </p:nvSpPr>
        <p:spPr>
          <a:xfrm>
            <a:off x="273274" y="1371600"/>
            <a:ext cx="9210675" cy="4867275"/>
          </a:xfrm>
        </p:spPr>
        <p:txBody>
          <a:bodyPr/>
          <a:lstStyle/>
          <a:p>
            <a:pPr>
              <a:buFont typeface="Arial" panose="020B0604020202020204" pitchFamily="34" charset="0"/>
              <a:buChar char="•"/>
            </a:pPr>
            <a:r>
              <a:rPr lang="el-GR" altLang="el-GR" b="1" dirty="0"/>
              <a:t>Ο στόχος είναι να κατασκευαστεί εφικτό πρόγραμμα της εξεταστικής με όσο το δυνατόν λιγότερες ημέρες εξετάσεων</a:t>
            </a:r>
          </a:p>
          <a:p>
            <a:pPr lvl="1">
              <a:buFont typeface="Arial" panose="020B0604020202020204" pitchFamily="34" charset="0"/>
              <a:buChar char="•"/>
            </a:pPr>
            <a:r>
              <a:rPr lang="el-GR" altLang="el-GR" sz="2400" dirty="0"/>
              <a:t>Για να το επιτύχετε αυτό, μπορείτε να ξεκινήσετε με πολλές διαθέσιμες ημέρες (π.χ. 4 εβδομάδες -&gt; 20 ημέρες), να τρέξετε τους αλγορίθμους σας, και εφόσον βρίσκουν λύσεις, να μειώσετε σταδιακά το πλήθος των διαθέσιμων ημερών μέχρι να μην μπορούν οι αλγόριθμοι να βρουν λύσεις</a:t>
            </a:r>
          </a:p>
          <a:p>
            <a:pPr lvl="2">
              <a:buFont typeface="Arial" panose="020B0604020202020204" pitchFamily="34" charset="0"/>
              <a:buChar char="•"/>
            </a:pPr>
            <a:r>
              <a:rPr lang="el-GR" altLang="el-GR" sz="2200" dirty="0"/>
              <a:t>Προσοχή: Οι αλγόριθμοι τοπικής αναζήτησης δεν είναι πλήρεις. Άρα η αδυναμία εύρεσης λύσης σε μία εκτέλεση δεν σημαίνει ότι δεν υπάρχει λύση</a:t>
            </a:r>
          </a:p>
          <a:p>
            <a:pPr lvl="2">
              <a:buFont typeface="Arial" panose="020B0604020202020204" pitchFamily="34" charset="0"/>
              <a:buChar char="•"/>
            </a:pPr>
            <a:r>
              <a:rPr lang="el-GR" altLang="el-GR" sz="2200" dirty="0"/>
              <a:t>Για να πειστείτε ότι μάλλον δεν υπάρχει λύση για ένα συγκεκριμένο πλήθος ημερών, πρέπει να τρέξετε πολλά πειράματα</a:t>
            </a:r>
          </a:p>
          <a:p>
            <a:pPr>
              <a:buFont typeface="Arial" panose="020B0604020202020204" pitchFamily="34" charset="0"/>
              <a:buChar char="•"/>
            </a:pPr>
            <a:endParaRPr lang="el-GR" altLang="el-GR" sz="2000" dirty="0"/>
          </a:p>
          <a:p>
            <a:pPr>
              <a:buFont typeface="Arial" panose="020B0604020202020204" pitchFamily="34" charset="0"/>
              <a:buChar char="•"/>
            </a:pPr>
            <a:endParaRPr lang="el-GR" altLang="el-GR" sz="2000" dirty="0"/>
          </a:p>
          <a:p>
            <a:pPr>
              <a:buFont typeface="Arial" panose="020B0604020202020204" pitchFamily="34" charset="0"/>
              <a:buChar char="•"/>
            </a:pPr>
            <a:endParaRPr lang="el-GR" altLang="el-GR" dirty="0"/>
          </a:p>
          <a:p>
            <a:pPr>
              <a:buFont typeface="Arial" panose="020B0604020202020204" pitchFamily="34" charset="0"/>
              <a:buChar char="•"/>
            </a:pPr>
            <a:endParaRPr lang="el-GR" altLang="el-GR" dirty="0"/>
          </a:p>
          <a:p>
            <a:pPr>
              <a:buFont typeface="Arial" panose="020B0604020202020204" pitchFamily="34" charset="0"/>
              <a:buChar char="•"/>
            </a:pPr>
            <a:endParaRPr lang="el-GR" altLang="el-GR" dirty="0"/>
          </a:p>
        </p:txBody>
      </p:sp>
    </p:spTree>
    <p:extLst>
      <p:ext uri="{BB962C8B-B14F-4D97-AF65-F5344CB8AC3E}">
        <p14:creationId xmlns:p14="http://schemas.microsoft.com/office/powerpoint/2010/main" val="6427393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48743A62-5955-D60B-5718-EF071282ED77}"/>
              </a:ext>
            </a:extLst>
          </p:cNvPr>
          <p:cNvSpPr>
            <a:spLocks noGrp="1" noChangeArrowheads="1"/>
          </p:cNvSpPr>
          <p:nvPr>
            <p:ph type="title"/>
          </p:nvPr>
        </p:nvSpPr>
        <p:spPr/>
        <p:txBody>
          <a:bodyPr/>
          <a:lstStyle/>
          <a:p>
            <a:r>
              <a:rPr lang="el-GR" altLang="el-GR"/>
              <a:t>Εργασία 2 - Τοπική Αναζήτηση</a:t>
            </a:r>
          </a:p>
        </p:txBody>
      </p:sp>
      <p:sp>
        <p:nvSpPr>
          <p:cNvPr id="6147" name="Rectangle 3">
            <a:extLst>
              <a:ext uri="{FF2B5EF4-FFF2-40B4-BE49-F238E27FC236}">
                <a16:creationId xmlns:a16="http://schemas.microsoft.com/office/drawing/2014/main" id="{82A1FA40-691F-1251-D93B-0314BB894794}"/>
              </a:ext>
            </a:extLst>
          </p:cNvPr>
          <p:cNvSpPr>
            <a:spLocks noGrp="1" noChangeArrowheads="1"/>
          </p:cNvSpPr>
          <p:nvPr>
            <p:ph type="body" idx="1"/>
          </p:nvPr>
        </p:nvSpPr>
        <p:spPr/>
        <p:txBody>
          <a:bodyPr/>
          <a:lstStyle/>
          <a:p>
            <a:r>
              <a:rPr lang="el-GR" altLang="el-GR" dirty="0"/>
              <a:t>Θεωρώντας αναπαράσταση του προβλήματος κατασκευής προγράμματος εξεταστικής</a:t>
            </a:r>
            <a:r>
              <a:rPr lang="en-US" altLang="el-GR" dirty="0"/>
              <a:t> </a:t>
            </a:r>
            <a:r>
              <a:rPr lang="el-GR" altLang="el-GR" dirty="0"/>
              <a:t>ως </a:t>
            </a:r>
            <a:r>
              <a:rPr lang="en-US" altLang="el-GR" dirty="0"/>
              <a:t>CSP</a:t>
            </a:r>
            <a:r>
              <a:rPr lang="el-GR" altLang="el-GR" dirty="0"/>
              <a:t> υλοποιήστε πρόγραμμα που το επιλύει χρησιμοποιώντας τις εξής μεθόδους τοπικής αναζήτησης: </a:t>
            </a:r>
            <a:endParaRPr lang="en-US" altLang="el-GR" dirty="0"/>
          </a:p>
          <a:p>
            <a:pPr lvl="1"/>
            <a:r>
              <a:rPr lang="el-GR" altLang="el-GR" dirty="0"/>
              <a:t> </a:t>
            </a:r>
            <a:r>
              <a:rPr lang="en-US" altLang="el-GR" u="sng" dirty="0"/>
              <a:t>min-conflicts with restarts </a:t>
            </a:r>
            <a:r>
              <a:rPr lang="en-US" altLang="el-GR" dirty="0"/>
              <a:t>(version 1 </a:t>
            </a:r>
            <a:r>
              <a:rPr lang="el-GR" altLang="el-GR" dirty="0"/>
              <a:t>από τις διαφάνειες) </a:t>
            </a:r>
          </a:p>
          <a:p>
            <a:pPr lvl="1"/>
            <a:r>
              <a:rPr lang="el-GR" altLang="el-GR" dirty="0"/>
              <a:t> </a:t>
            </a:r>
            <a:r>
              <a:rPr lang="en-US" altLang="el-GR" u="sng" dirty="0"/>
              <a:t>min-conflicts with random walk and random restarts</a:t>
            </a:r>
            <a:endParaRPr lang="el-GR" altLang="el-GR" dirty="0"/>
          </a:p>
          <a:p>
            <a:pPr lvl="1"/>
            <a:r>
              <a:rPr lang="en-US" altLang="el-GR" dirty="0"/>
              <a:t>(version </a:t>
            </a:r>
            <a:r>
              <a:rPr lang="el-GR" altLang="el-GR" dirty="0"/>
              <a:t>2</a:t>
            </a:r>
            <a:r>
              <a:rPr lang="en-US" altLang="el-GR" dirty="0"/>
              <a:t> </a:t>
            </a:r>
            <a:r>
              <a:rPr lang="el-GR" altLang="el-GR" dirty="0"/>
              <a:t>από τις διαφάνειες)</a:t>
            </a:r>
            <a:endParaRPr lang="el-GR" altLang="el-GR" u="sng" dirty="0"/>
          </a:p>
          <a:p>
            <a:pPr lvl="1"/>
            <a:r>
              <a:rPr lang="en-US" altLang="el-GR" dirty="0"/>
              <a:t> </a:t>
            </a:r>
            <a:r>
              <a:rPr lang="en-US" altLang="el-GR" u="sng" dirty="0"/>
              <a:t>tabu search</a:t>
            </a:r>
            <a:r>
              <a:rPr lang="el-GR" altLang="el-GR" u="sng" dirty="0"/>
              <a:t> </a:t>
            </a:r>
            <a:r>
              <a:rPr lang="en-US" altLang="el-GR" u="sng" dirty="0"/>
              <a:t>with random restarts</a:t>
            </a:r>
            <a:endParaRPr lang="el-GR" altLang="el-GR" u="sng" dirty="0"/>
          </a:p>
          <a:p>
            <a:r>
              <a:rPr lang="el-GR" altLang="el-GR" dirty="0"/>
              <a:t>Η αποτίμηση των καταστάσεων γίνεται σύμφωνα με το πλήθος των συγκρούσεων (δηλ. το πλήθος των περιορισμών που παραβιάζονται)</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47F80E57-3A85-0D0A-AF10-CC7DF25DBC6C}"/>
              </a:ext>
            </a:extLst>
          </p:cNvPr>
          <p:cNvSpPr>
            <a:spLocks noGrp="1" noChangeArrowheads="1"/>
          </p:cNvSpPr>
          <p:nvPr>
            <p:ph type="title"/>
          </p:nvPr>
        </p:nvSpPr>
        <p:spPr/>
        <p:txBody>
          <a:bodyPr/>
          <a:lstStyle/>
          <a:p>
            <a:r>
              <a:rPr lang="el-GR" altLang="el-GR"/>
              <a:t>Παράμετροι εισόδου</a:t>
            </a:r>
          </a:p>
        </p:txBody>
      </p:sp>
      <p:sp>
        <p:nvSpPr>
          <p:cNvPr id="7171" name="Rectangle 3">
            <a:extLst>
              <a:ext uri="{FF2B5EF4-FFF2-40B4-BE49-F238E27FC236}">
                <a16:creationId xmlns:a16="http://schemas.microsoft.com/office/drawing/2014/main" id="{02B6ADF3-2E67-4BB4-47AE-04F3C80D969F}"/>
              </a:ext>
            </a:extLst>
          </p:cNvPr>
          <p:cNvSpPr>
            <a:spLocks noGrp="1" noChangeArrowheads="1"/>
          </p:cNvSpPr>
          <p:nvPr>
            <p:ph type="body" idx="1"/>
          </p:nvPr>
        </p:nvSpPr>
        <p:spPr>
          <a:xfrm>
            <a:off x="383382" y="1270000"/>
            <a:ext cx="9142412" cy="5105400"/>
          </a:xfrm>
        </p:spPr>
        <p:txBody>
          <a:bodyPr/>
          <a:lstStyle/>
          <a:p>
            <a:pPr marL="457200" indent="-457200"/>
            <a:r>
              <a:rPr lang="en-US" altLang="el-GR" sz="2000" dirty="0"/>
              <a:t>T</a:t>
            </a:r>
            <a:r>
              <a:rPr lang="el-GR" altLang="el-GR" sz="2000" dirty="0"/>
              <a:t>ο πρόγραμμα σας πρέπει να δέχεται ως παραμέτρους εισόδου: </a:t>
            </a:r>
          </a:p>
          <a:p>
            <a:pPr marL="893763" lvl="1" indent="-419100">
              <a:buSzTx/>
              <a:buFont typeface="Marlett" pitchFamily="2" charset="2"/>
              <a:buAutoNum type="arabicParenR"/>
            </a:pPr>
            <a:r>
              <a:rPr lang="el-GR" altLang="el-GR" sz="2000" dirty="0"/>
              <a:t>Το πλήθος </a:t>
            </a:r>
            <a:r>
              <a:rPr lang="en-US" altLang="el-GR" sz="2000" i="1" dirty="0"/>
              <a:t>days</a:t>
            </a:r>
            <a:r>
              <a:rPr lang="en-US" altLang="el-GR" sz="2000" dirty="0"/>
              <a:t> </a:t>
            </a:r>
            <a:r>
              <a:rPr lang="el-GR" altLang="el-GR" sz="2000" dirty="0"/>
              <a:t>των διαθέσιμων ημερών,</a:t>
            </a:r>
          </a:p>
          <a:p>
            <a:pPr marL="893763" lvl="1" indent="-419100">
              <a:buSzTx/>
              <a:buFont typeface="Marlett" pitchFamily="2" charset="2"/>
              <a:buAutoNum type="arabicParenR"/>
            </a:pPr>
            <a:r>
              <a:rPr lang="el-GR" altLang="el-GR" sz="2000" dirty="0"/>
              <a:t>το όριο κινήσεων</a:t>
            </a:r>
            <a:r>
              <a:rPr lang="en-US" altLang="el-GR" sz="2000" dirty="0"/>
              <a:t> (</a:t>
            </a:r>
            <a:r>
              <a:rPr lang="en-US" altLang="el-GR" sz="2000" i="1" dirty="0" err="1"/>
              <a:t>maxChanges</a:t>
            </a:r>
            <a:r>
              <a:rPr lang="en-US" altLang="el-GR" sz="2000" dirty="0"/>
              <a:t>) </a:t>
            </a:r>
            <a:r>
              <a:rPr lang="el-GR" altLang="el-GR" sz="2000" dirty="0"/>
              <a:t>που μπορούν να κάνουν οι μέθοδοι, </a:t>
            </a:r>
          </a:p>
          <a:p>
            <a:pPr marL="893763" lvl="1" indent="-419100">
              <a:buSzTx/>
              <a:buFont typeface="Marlett" pitchFamily="2" charset="2"/>
              <a:buAutoNum type="arabicParenR"/>
            </a:pPr>
            <a:r>
              <a:rPr lang="el-GR" altLang="el-GR" sz="2000" dirty="0"/>
              <a:t>το όριο επανεκκινήσεων </a:t>
            </a:r>
            <a:r>
              <a:rPr lang="en-US" altLang="el-GR" sz="2000" dirty="0"/>
              <a:t>(</a:t>
            </a:r>
            <a:r>
              <a:rPr lang="en-US" altLang="el-GR" sz="2000" i="1" dirty="0" err="1"/>
              <a:t>maxTries</a:t>
            </a:r>
            <a:r>
              <a:rPr lang="en-US" altLang="el-GR" sz="2000" dirty="0"/>
              <a:t>) </a:t>
            </a:r>
            <a:r>
              <a:rPr lang="el-GR" altLang="el-GR" sz="2000" dirty="0"/>
              <a:t>που μπορούν να κάνουν όσες μέθοδοι χρησιμοποιούν επανεκκινήσεις,</a:t>
            </a:r>
          </a:p>
          <a:p>
            <a:pPr marL="893763" lvl="1" indent="-419100">
              <a:buSzTx/>
              <a:buFont typeface="Marlett" pitchFamily="2" charset="2"/>
              <a:buAutoNum type="arabicParenR"/>
            </a:pPr>
            <a:r>
              <a:rPr lang="el-GR" altLang="el-GR" sz="2000" dirty="0"/>
              <a:t>την πιθανότητα επιλογής τυχαίας κίνησης </a:t>
            </a:r>
            <a:r>
              <a:rPr lang="en-US" altLang="el-GR" sz="2000" i="1" dirty="0"/>
              <a:t>p</a:t>
            </a:r>
            <a:r>
              <a:rPr lang="en-US" altLang="el-GR" sz="2000" dirty="0"/>
              <a:t> </a:t>
            </a:r>
            <a:r>
              <a:rPr lang="el-GR" altLang="el-GR" sz="2000" dirty="0"/>
              <a:t>για τις μεθόδους που χρησιμοποιούν </a:t>
            </a:r>
            <a:r>
              <a:rPr lang="en-US" altLang="el-GR" sz="2000" dirty="0"/>
              <a:t>random walk.</a:t>
            </a:r>
          </a:p>
          <a:p>
            <a:pPr marL="893763" lvl="1" indent="-419100">
              <a:buSzTx/>
              <a:buFont typeface="Marlett" pitchFamily="2" charset="2"/>
              <a:buAutoNum type="arabicParenR"/>
            </a:pPr>
            <a:r>
              <a:rPr lang="el-GR" altLang="el-GR" sz="2000" dirty="0"/>
              <a:t>Το μέγεθος της </a:t>
            </a:r>
            <a:r>
              <a:rPr lang="en-US" altLang="el-GR" sz="2000" dirty="0"/>
              <a:t>tabu list </a:t>
            </a:r>
            <a:r>
              <a:rPr lang="el-GR" altLang="el-GR" sz="2000" dirty="0"/>
              <a:t>για τις </a:t>
            </a:r>
            <a:r>
              <a:rPr lang="en-US" altLang="el-GR" sz="2000" dirty="0"/>
              <a:t>tabu </a:t>
            </a:r>
            <a:r>
              <a:rPr lang="el-GR" altLang="el-GR" sz="2000" dirty="0"/>
              <a:t>μεθόδους</a:t>
            </a:r>
          </a:p>
          <a:p>
            <a:pPr marL="457200" indent="-457200">
              <a:buSzTx/>
            </a:pPr>
            <a:endParaRPr lang="en-US" altLang="el-GR" sz="2000" dirty="0"/>
          </a:p>
          <a:p>
            <a:pPr marL="893763" lvl="1" indent="-419100">
              <a:buSzTx/>
              <a:buFont typeface="Marlett" pitchFamily="2" charset="2"/>
              <a:buAutoNum type="arabicParenR"/>
            </a:pPr>
            <a:endParaRPr lang="el-GR" altLang="el-GR" sz="2000" dirty="0"/>
          </a:p>
          <a:p>
            <a:pPr marL="457200" indent="-457200"/>
            <a:r>
              <a:rPr lang="el-GR" altLang="el-GR" sz="2000" dirty="0"/>
              <a:t>Πρέπει να κατασκευάζεται μια τυχαία αρχική κατάσταση (τυχαία τοποθέτηση των μαθημάτων σε </a:t>
            </a:r>
            <a:r>
              <a:rPr lang="en-US" altLang="el-GR" sz="2000" dirty="0"/>
              <a:t>time slots</a:t>
            </a:r>
            <a:r>
              <a:rPr lang="el-GR" altLang="el-GR" sz="2000" dirty="0"/>
              <a:t>) και να επιλύεται το πρόβλημα που προκύπτει</a:t>
            </a:r>
            <a:r>
              <a:rPr lang="en-US" altLang="el-GR" sz="2000" dirty="0"/>
              <a:t>,</a:t>
            </a:r>
            <a:r>
              <a:rPr lang="el-GR" altLang="el-GR" sz="2000" dirty="0"/>
              <a:t> και με τις τρεις μεθόδους.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544A5CA0-5BBD-ED6C-AF6A-1028CB6D79C2}"/>
              </a:ext>
            </a:extLst>
          </p:cNvPr>
          <p:cNvSpPr>
            <a:spLocks noGrp="1" noChangeArrowheads="1"/>
          </p:cNvSpPr>
          <p:nvPr>
            <p:ph type="title"/>
          </p:nvPr>
        </p:nvSpPr>
        <p:spPr/>
        <p:txBody>
          <a:bodyPr/>
          <a:lstStyle/>
          <a:p>
            <a:r>
              <a:rPr lang="el-GR" altLang="el-GR"/>
              <a:t>Παράμετροι εξόδου</a:t>
            </a:r>
          </a:p>
        </p:txBody>
      </p:sp>
      <p:sp>
        <p:nvSpPr>
          <p:cNvPr id="8195" name="Rectangle 3">
            <a:extLst>
              <a:ext uri="{FF2B5EF4-FFF2-40B4-BE49-F238E27FC236}">
                <a16:creationId xmlns:a16="http://schemas.microsoft.com/office/drawing/2014/main" id="{377F9D24-9725-1768-48C5-AE09997B5A8C}"/>
              </a:ext>
            </a:extLst>
          </p:cNvPr>
          <p:cNvSpPr>
            <a:spLocks noGrp="1" noChangeArrowheads="1"/>
          </p:cNvSpPr>
          <p:nvPr>
            <p:ph type="body" idx="1"/>
          </p:nvPr>
        </p:nvSpPr>
        <p:spPr/>
        <p:txBody>
          <a:bodyPr/>
          <a:lstStyle/>
          <a:p>
            <a:r>
              <a:rPr lang="el-GR" altLang="el-GR" sz="2000" dirty="0"/>
              <a:t>Αφού ολοκληρωθεί ο κάθε αλγόριθμος πρέπει να τυπώνεται το πλήθος των κινήσεων που εκτέλεσε (δηλ. το πλήθος μετακινήσεων μαθημάτων) και το πλήθος των συγκρούσεων που υπάρχουν στην καλύτερη κατάσταση που βρήκε καθ’ όλη την διάρκεια εκτέλεσής του. Αν το πλήθος αυτό είναι 0 τότε έχει βρεθεί λύση.</a:t>
            </a:r>
          </a:p>
          <a:p>
            <a:endParaRPr lang="el-GR" altLang="el-GR" sz="2000" dirty="0"/>
          </a:p>
          <a:p>
            <a:r>
              <a:rPr lang="el-GR" altLang="el-GR" sz="2000" dirty="0"/>
              <a:t>Ο κάθε αλγόριθμος πρέπει να εκτελείται 20 φορές και να υπολογίζονται τα εξής:</a:t>
            </a:r>
          </a:p>
          <a:p>
            <a:pPr lvl="1"/>
            <a:r>
              <a:rPr lang="el-GR" altLang="el-GR" sz="1800" dirty="0"/>
              <a:t> το πλήθος των εκτελέσεων στις οποίες βρήκε λύση</a:t>
            </a:r>
          </a:p>
          <a:p>
            <a:pPr lvl="1"/>
            <a:r>
              <a:rPr lang="el-GR" altLang="el-GR" sz="1800" dirty="0"/>
              <a:t> ο μέσος όρος των κινήσεων που εκτελέστηκαν</a:t>
            </a:r>
          </a:p>
          <a:p>
            <a:pPr lvl="1"/>
            <a:r>
              <a:rPr lang="el-GR" altLang="el-GR" sz="1800" dirty="0"/>
              <a:t> ο μέσος όρος των συγκρούσεων στις καλύτερες καταστάσεις που βρήκε</a:t>
            </a:r>
          </a:p>
          <a:p>
            <a:pPr lvl="1"/>
            <a:r>
              <a:rPr lang="el-GR" altLang="el-GR" sz="1800" dirty="0"/>
              <a:t> ο μέσος χρόνος εκτέλεσης</a:t>
            </a:r>
          </a:p>
          <a:p>
            <a:endParaRPr lang="el-GR" altLang="el-GR" sz="2000" dirty="0"/>
          </a:p>
          <a:p>
            <a:r>
              <a:rPr lang="el-GR" altLang="el-GR" sz="2000" dirty="0"/>
              <a:t>Τα παραπάνω στατιστικά πρέπει να συγκεντρωθούν σε πίνακα για όλους του αλγορίθμους ώστε να είναι εύκολη η σύγκρισή τους</a:t>
            </a:r>
          </a:p>
          <a:p>
            <a:endParaRPr lang="el-GR" altLang="el-GR" sz="2000" dirty="0"/>
          </a:p>
          <a:p>
            <a:pPr marL="858838" lvl="2" indent="0"/>
            <a:endParaRPr lang="el-GR" altLang="el-GR" sz="1800" b="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10BC6734-736B-BC0D-7312-A9950B0E3D20}"/>
              </a:ext>
            </a:extLst>
          </p:cNvPr>
          <p:cNvSpPr>
            <a:spLocks noGrp="1" noChangeArrowheads="1"/>
          </p:cNvSpPr>
          <p:nvPr>
            <p:ph type="title"/>
          </p:nvPr>
        </p:nvSpPr>
        <p:spPr/>
        <p:txBody>
          <a:bodyPr/>
          <a:lstStyle/>
          <a:p>
            <a:r>
              <a:rPr lang="el-GR" altLang="el-GR"/>
              <a:t>Θέματα Υλοποίησης</a:t>
            </a:r>
          </a:p>
        </p:txBody>
      </p:sp>
      <p:sp>
        <p:nvSpPr>
          <p:cNvPr id="1459203" name="Rectangle 3">
            <a:extLst>
              <a:ext uri="{FF2B5EF4-FFF2-40B4-BE49-F238E27FC236}">
                <a16:creationId xmlns:a16="http://schemas.microsoft.com/office/drawing/2014/main" id="{3EEFCA1B-5057-86B9-E694-D97B158F4298}"/>
              </a:ext>
            </a:extLst>
          </p:cNvPr>
          <p:cNvSpPr>
            <a:spLocks noGrp="1" noChangeArrowheads="1"/>
          </p:cNvSpPr>
          <p:nvPr>
            <p:ph type="body" idx="1"/>
          </p:nvPr>
        </p:nvSpPr>
        <p:spPr>
          <a:xfrm>
            <a:off x="383382" y="1371600"/>
            <a:ext cx="9142412" cy="5054600"/>
          </a:xfrm>
        </p:spPr>
        <p:txBody>
          <a:bodyPr/>
          <a:lstStyle/>
          <a:p>
            <a:r>
              <a:rPr lang="el-GR" altLang="el-GR" sz="2000" b="1" dirty="0"/>
              <a:t>Για κάθε αλγόριθμο, η αρχική κατάσταση θα είναι μια τυχαία ανάθεση τιμής σε κάθε μεταβλητή </a:t>
            </a:r>
            <a:r>
              <a:rPr lang="el-GR" altLang="el-GR" sz="2000" dirty="0"/>
              <a:t>(δηλ. τοποθέτηση μαθήματος σε </a:t>
            </a:r>
            <a:r>
              <a:rPr lang="en-US" altLang="el-GR" sz="2000" dirty="0"/>
              <a:t>time slot</a:t>
            </a:r>
            <a:r>
              <a:rPr lang="el-GR" altLang="el-GR" sz="2000" dirty="0"/>
              <a:t>)</a:t>
            </a:r>
          </a:p>
          <a:p>
            <a:pPr lvl="1"/>
            <a:r>
              <a:rPr lang="el-GR" altLang="el-GR" sz="1800" dirty="0"/>
              <a:t> Πως θα αναπαρασταθεί η αρχική κατάσταση? Ένας </a:t>
            </a:r>
            <a:r>
              <a:rPr lang="el-GR" altLang="el-GR" sz="2000" dirty="0"/>
              <a:t>μονοδιάστατος πίνακας αρκεί</a:t>
            </a:r>
          </a:p>
          <a:p>
            <a:r>
              <a:rPr lang="el-GR" altLang="el-GR" sz="2000" dirty="0"/>
              <a:t>Πως θα αναπαρασταθούν οι υπόλοιπες καταστάσεις?</a:t>
            </a:r>
          </a:p>
          <a:p>
            <a:pPr lvl="1"/>
            <a:r>
              <a:rPr lang="el-GR" altLang="el-GR" sz="2000" dirty="0"/>
              <a:t> </a:t>
            </a:r>
            <a:r>
              <a:rPr lang="el-GR" altLang="el-GR" sz="2000" u="sng" dirty="0"/>
              <a:t>Δεν υπάρχουν</a:t>
            </a:r>
            <a:r>
              <a:rPr lang="el-GR" altLang="el-GR" sz="2000" dirty="0"/>
              <a:t>. Θυμηθείτε ότι μόνο μια κατάσταση διατηρείται στη μνήμη και σε κάθε βήμα τροποποιείται με την αλλαγή της τιμής μια μεταβλητής</a:t>
            </a:r>
          </a:p>
          <a:p>
            <a:r>
              <a:rPr lang="el-GR" altLang="el-GR" sz="2000" dirty="0"/>
              <a:t>Πως γίνεται μια τοπική κίνηση?</a:t>
            </a:r>
          </a:p>
          <a:p>
            <a:pPr lvl="1"/>
            <a:r>
              <a:rPr lang="el-GR" altLang="el-GR" sz="2000" dirty="0"/>
              <a:t> πρέπει να ελέγξετε όλες τις καταστάσεις που προκύπτουν από τη μετακίνηση</a:t>
            </a:r>
            <a:r>
              <a:rPr lang="en-US" altLang="el-GR" sz="2000" dirty="0"/>
              <a:t> </a:t>
            </a:r>
            <a:r>
              <a:rPr lang="el-GR" altLang="el-GR" sz="2000" dirty="0"/>
              <a:t>ενός μαθήματος σε διαφορετικό </a:t>
            </a:r>
            <a:r>
              <a:rPr lang="en-US" altLang="el-GR" sz="2000" dirty="0"/>
              <a:t>time slot</a:t>
            </a:r>
            <a:r>
              <a:rPr lang="el-GR" altLang="el-GR" sz="2000" dirty="0"/>
              <a:t> και να επιλέξετε μια σύμφωνα με τον αλγόριθμο</a:t>
            </a:r>
          </a:p>
          <a:p>
            <a:r>
              <a:rPr lang="el-GR" altLang="el-GR" sz="2000" dirty="0"/>
              <a:t>Πως θα υλοποιηθεί το τεστ στόχου?</a:t>
            </a:r>
            <a:endParaRPr lang="en-US" altLang="el-GR" sz="2000" dirty="0"/>
          </a:p>
          <a:p>
            <a:pPr lvl="1"/>
            <a:r>
              <a:rPr lang="en-US" altLang="el-GR" sz="2000" dirty="0"/>
              <a:t> </a:t>
            </a:r>
            <a:r>
              <a:rPr lang="el-GR" altLang="el-GR" sz="2000" dirty="0"/>
              <a:t>πρέπει να ελέγξετε αν το πλήθος των συγκρούσεων είναι 0 ή όχι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459203">
                                            <p:txEl>
                                              <p:pRg st="0" end="0"/>
                                            </p:txEl>
                                          </p:spTgt>
                                        </p:tgtEl>
                                        <p:attrNameLst>
                                          <p:attrName>style.visibility</p:attrName>
                                        </p:attrNameLst>
                                      </p:cBhvr>
                                      <p:to>
                                        <p:strVal val="visible"/>
                                      </p:to>
                                    </p:set>
                                    <p:animEffect transition="in" filter="box(in)">
                                      <p:cBhvr>
                                        <p:cTn id="7" dur="500"/>
                                        <p:tgtEl>
                                          <p:spTgt spid="14592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459203">
                                            <p:txEl>
                                              <p:pRg st="1" end="1"/>
                                            </p:txEl>
                                          </p:spTgt>
                                        </p:tgtEl>
                                        <p:attrNameLst>
                                          <p:attrName>style.visibility</p:attrName>
                                        </p:attrNameLst>
                                      </p:cBhvr>
                                      <p:to>
                                        <p:strVal val="visible"/>
                                      </p:to>
                                    </p:set>
                                    <p:animEffect transition="in" filter="box(in)">
                                      <p:cBhvr>
                                        <p:cTn id="12" dur="500"/>
                                        <p:tgtEl>
                                          <p:spTgt spid="14592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459203">
                                            <p:txEl>
                                              <p:pRg st="2" end="2"/>
                                            </p:txEl>
                                          </p:spTgt>
                                        </p:tgtEl>
                                        <p:attrNameLst>
                                          <p:attrName>style.visibility</p:attrName>
                                        </p:attrNameLst>
                                      </p:cBhvr>
                                      <p:to>
                                        <p:strVal val="visible"/>
                                      </p:to>
                                    </p:set>
                                    <p:animEffect transition="in" filter="box(in)">
                                      <p:cBhvr>
                                        <p:cTn id="17" dur="500"/>
                                        <p:tgtEl>
                                          <p:spTgt spid="145920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1459203">
                                            <p:txEl>
                                              <p:pRg st="3" end="3"/>
                                            </p:txEl>
                                          </p:spTgt>
                                        </p:tgtEl>
                                        <p:attrNameLst>
                                          <p:attrName>style.visibility</p:attrName>
                                        </p:attrNameLst>
                                      </p:cBhvr>
                                      <p:to>
                                        <p:strVal val="visible"/>
                                      </p:to>
                                    </p:set>
                                    <p:animEffect transition="in" filter="box(in)">
                                      <p:cBhvr>
                                        <p:cTn id="22" dur="500"/>
                                        <p:tgtEl>
                                          <p:spTgt spid="145920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1459203">
                                            <p:txEl>
                                              <p:pRg st="4" end="4"/>
                                            </p:txEl>
                                          </p:spTgt>
                                        </p:tgtEl>
                                        <p:attrNameLst>
                                          <p:attrName>style.visibility</p:attrName>
                                        </p:attrNameLst>
                                      </p:cBhvr>
                                      <p:to>
                                        <p:strVal val="visible"/>
                                      </p:to>
                                    </p:set>
                                    <p:animEffect transition="in" filter="box(in)">
                                      <p:cBhvr>
                                        <p:cTn id="27" dur="500"/>
                                        <p:tgtEl>
                                          <p:spTgt spid="1459203">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1459203">
                                            <p:txEl>
                                              <p:pRg st="5" end="5"/>
                                            </p:txEl>
                                          </p:spTgt>
                                        </p:tgtEl>
                                        <p:attrNameLst>
                                          <p:attrName>style.visibility</p:attrName>
                                        </p:attrNameLst>
                                      </p:cBhvr>
                                      <p:to>
                                        <p:strVal val="visible"/>
                                      </p:to>
                                    </p:set>
                                    <p:animEffect transition="in" filter="box(in)">
                                      <p:cBhvr>
                                        <p:cTn id="32" dur="500"/>
                                        <p:tgtEl>
                                          <p:spTgt spid="1459203">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1459203">
                                            <p:txEl>
                                              <p:pRg st="6" end="6"/>
                                            </p:txEl>
                                          </p:spTgt>
                                        </p:tgtEl>
                                        <p:attrNameLst>
                                          <p:attrName>style.visibility</p:attrName>
                                        </p:attrNameLst>
                                      </p:cBhvr>
                                      <p:to>
                                        <p:strVal val="visible"/>
                                      </p:to>
                                    </p:set>
                                    <p:animEffect transition="in" filter="box(in)">
                                      <p:cBhvr>
                                        <p:cTn id="37" dur="500"/>
                                        <p:tgtEl>
                                          <p:spTgt spid="1459203">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1459203">
                                            <p:txEl>
                                              <p:pRg st="7" end="7"/>
                                            </p:txEl>
                                          </p:spTgt>
                                        </p:tgtEl>
                                        <p:attrNameLst>
                                          <p:attrName>style.visibility</p:attrName>
                                        </p:attrNameLst>
                                      </p:cBhvr>
                                      <p:to>
                                        <p:strVal val="visible"/>
                                      </p:to>
                                    </p:set>
                                    <p:animEffect transition="in" filter="box(in)">
                                      <p:cBhvr>
                                        <p:cTn id="42" dur="500"/>
                                        <p:tgtEl>
                                          <p:spTgt spid="145920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9203" grpId="0" build="p" bldLvl="2"/>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0C5BEA56-1E01-8E27-3CA1-2482E883E6A0}"/>
              </a:ext>
            </a:extLst>
          </p:cNvPr>
          <p:cNvSpPr>
            <a:spLocks noGrp="1" noChangeArrowheads="1"/>
          </p:cNvSpPr>
          <p:nvPr>
            <p:ph type="title"/>
          </p:nvPr>
        </p:nvSpPr>
        <p:spPr/>
        <p:txBody>
          <a:bodyPr/>
          <a:lstStyle/>
          <a:p>
            <a:r>
              <a:rPr lang="el-GR" altLang="el-GR"/>
              <a:t>Θέματα Υλοποίησης</a:t>
            </a:r>
          </a:p>
        </p:txBody>
      </p:sp>
      <p:sp>
        <p:nvSpPr>
          <p:cNvPr id="1459203" name="Rectangle 3">
            <a:extLst>
              <a:ext uri="{FF2B5EF4-FFF2-40B4-BE49-F238E27FC236}">
                <a16:creationId xmlns:a16="http://schemas.microsoft.com/office/drawing/2014/main" id="{F63A17E9-6E8A-E49A-95F9-422EB78419E0}"/>
              </a:ext>
            </a:extLst>
          </p:cNvPr>
          <p:cNvSpPr>
            <a:spLocks noGrp="1" noChangeArrowheads="1"/>
          </p:cNvSpPr>
          <p:nvPr>
            <p:ph type="body" idx="1"/>
          </p:nvPr>
        </p:nvSpPr>
        <p:spPr>
          <a:xfrm>
            <a:off x="383382" y="1371600"/>
            <a:ext cx="9142412" cy="5054600"/>
          </a:xfrm>
        </p:spPr>
        <p:txBody>
          <a:bodyPr/>
          <a:lstStyle/>
          <a:p>
            <a:pPr>
              <a:defRPr/>
            </a:pPr>
            <a:r>
              <a:rPr lang="el-GR" altLang="el-GR" sz="2000" b="1" dirty="0"/>
              <a:t>Ποιες πρέπει να είναι οι τιμές των διαφόρων παραμέτρων εισόδου</a:t>
            </a:r>
            <a:r>
              <a:rPr lang="el-GR" altLang="el-GR" sz="2000" dirty="0"/>
              <a:t>?</a:t>
            </a:r>
          </a:p>
          <a:p>
            <a:pPr lvl="1">
              <a:defRPr/>
            </a:pPr>
            <a:r>
              <a:rPr lang="el-GR" altLang="el-GR" sz="1800" dirty="0"/>
              <a:t>Αυτό είναι δύσκολο να απαντηθεί χωρίς να εκτελεστούν πειράματα. Ενδεικτικά:</a:t>
            </a:r>
          </a:p>
          <a:p>
            <a:pPr lvl="1">
              <a:defRPr/>
            </a:pPr>
            <a:endParaRPr lang="el-GR" altLang="el-GR" sz="1800" dirty="0"/>
          </a:p>
          <a:p>
            <a:pPr marL="509588" indent="-419100">
              <a:buSzTx/>
              <a:buFont typeface="Marlett" pitchFamily="2" charset="2"/>
              <a:buAutoNum type="arabicParenR"/>
              <a:defRPr/>
            </a:pPr>
            <a:r>
              <a:rPr lang="el-GR" altLang="el-GR" sz="2000" dirty="0"/>
              <a:t>Η τιμή του </a:t>
            </a:r>
            <a:r>
              <a:rPr lang="en-US" altLang="el-GR" sz="2000" i="1" dirty="0"/>
              <a:t>days</a:t>
            </a:r>
            <a:r>
              <a:rPr lang="en-US" altLang="el-GR" sz="2000" dirty="0"/>
              <a:t> </a:t>
            </a:r>
            <a:r>
              <a:rPr lang="el-GR" altLang="el-GR" sz="2000" dirty="0"/>
              <a:t>προσδιορίζει το μέγεθος των πεδίων τιμών. Δοκιμάστε </a:t>
            </a:r>
            <a:r>
              <a:rPr lang="en-US" altLang="el-GR" sz="2000" i="1" dirty="0"/>
              <a:t>days</a:t>
            </a:r>
            <a:r>
              <a:rPr lang="en-US" altLang="el-GR" sz="2000" dirty="0"/>
              <a:t>=20,19,18,…</a:t>
            </a:r>
            <a:endParaRPr lang="el-GR" altLang="el-GR" sz="2000" dirty="0"/>
          </a:p>
          <a:p>
            <a:pPr marL="509588" indent="-419100">
              <a:buSzTx/>
              <a:buFont typeface="Marlett" pitchFamily="2" charset="2"/>
              <a:buAutoNum type="arabicParenR"/>
              <a:defRPr/>
            </a:pPr>
            <a:r>
              <a:rPr lang="el-GR" altLang="el-GR" sz="2000" dirty="0"/>
              <a:t>Για το όριο κινήσεων</a:t>
            </a:r>
            <a:r>
              <a:rPr lang="en-US" altLang="el-GR" sz="2000" dirty="0"/>
              <a:t> (</a:t>
            </a:r>
            <a:r>
              <a:rPr lang="en-US" altLang="el-GR" sz="2000" i="1" dirty="0" err="1"/>
              <a:t>maxChanges</a:t>
            </a:r>
            <a:r>
              <a:rPr lang="en-US" altLang="el-GR" sz="2000" dirty="0"/>
              <a:t>) </a:t>
            </a:r>
            <a:r>
              <a:rPr lang="el-GR" altLang="el-GR" sz="2000" dirty="0"/>
              <a:t>που μπορούν να κάνουν οι μέθοδοι δοκιμάστε 10, 20, 50, 100, …. </a:t>
            </a:r>
          </a:p>
          <a:p>
            <a:pPr marL="509588" indent="-419100">
              <a:buSzTx/>
              <a:buFont typeface="Marlett" pitchFamily="2" charset="2"/>
              <a:buAutoNum type="arabicParenR"/>
              <a:defRPr/>
            </a:pPr>
            <a:r>
              <a:rPr lang="el-GR" altLang="el-GR" sz="2000" dirty="0"/>
              <a:t>Για το όριο επανεκκινήσεων </a:t>
            </a:r>
            <a:r>
              <a:rPr lang="en-US" altLang="el-GR" sz="2000" dirty="0"/>
              <a:t>(</a:t>
            </a:r>
            <a:r>
              <a:rPr lang="en-US" altLang="el-GR" sz="2000" i="1" dirty="0" err="1"/>
              <a:t>maxTries</a:t>
            </a:r>
            <a:r>
              <a:rPr lang="en-US" altLang="el-GR" sz="2000" dirty="0"/>
              <a:t>) </a:t>
            </a:r>
            <a:r>
              <a:rPr lang="el-GR" altLang="el-GR" sz="2000" dirty="0"/>
              <a:t>που μπορούν να κάνουν όσες μέθοδοι χρησιμοποιούν επανεκκινήσεις δοκιμάστε 10,20,50,100.</a:t>
            </a:r>
          </a:p>
          <a:p>
            <a:pPr marL="509588" indent="-419100">
              <a:buSzTx/>
              <a:buFont typeface="Marlett" pitchFamily="2" charset="2"/>
              <a:buAutoNum type="arabicParenR"/>
              <a:defRPr/>
            </a:pPr>
            <a:r>
              <a:rPr lang="el-GR" altLang="el-GR" sz="2000" dirty="0"/>
              <a:t>Για την πιθανότητα επιλογής τυχαίας κίνησης </a:t>
            </a:r>
            <a:r>
              <a:rPr lang="en-US" altLang="el-GR" sz="2000" dirty="0"/>
              <a:t>p </a:t>
            </a:r>
            <a:r>
              <a:rPr lang="el-GR" altLang="el-GR" sz="2000" dirty="0"/>
              <a:t>για τις μεθόδους που χρησιμοποιούν </a:t>
            </a:r>
            <a:r>
              <a:rPr lang="en-US" altLang="el-GR" sz="2000" dirty="0"/>
              <a:t>random walk</a:t>
            </a:r>
            <a:r>
              <a:rPr lang="el-GR" altLang="el-GR" sz="2000" dirty="0"/>
              <a:t> δοκιμάστε 0.05, 0,1, 0.15, 0,2 (γενικά πρέπει να έχει χαμηλή τιμή)</a:t>
            </a:r>
            <a:endParaRPr lang="en-US" altLang="el-GR" sz="2000" dirty="0"/>
          </a:p>
          <a:p>
            <a:pPr marL="509588" indent="-419100">
              <a:buSzTx/>
              <a:buFont typeface="Marlett" pitchFamily="2" charset="2"/>
              <a:buAutoNum type="arabicParenR"/>
              <a:defRPr/>
            </a:pPr>
            <a:r>
              <a:rPr lang="el-GR" altLang="el-GR" sz="2000" dirty="0"/>
              <a:t>Για το μέγεθος της </a:t>
            </a:r>
            <a:r>
              <a:rPr lang="en-US" altLang="el-GR" sz="2000" dirty="0"/>
              <a:t>tabu list </a:t>
            </a:r>
            <a:r>
              <a:rPr lang="el-GR" altLang="el-GR" sz="2000" dirty="0"/>
              <a:t>για τις </a:t>
            </a:r>
            <a:r>
              <a:rPr lang="en-US" altLang="el-GR" sz="2000" dirty="0"/>
              <a:t>tabu </a:t>
            </a:r>
            <a:r>
              <a:rPr lang="el-GR" altLang="el-GR" sz="2000" dirty="0"/>
              <a:t>μεθόδους δοκιμάστε 2,5,10,15,20 (γενικά δεν πρέπει να πάρει μεγάλες τιμές)</a:t>
            </a:r>
          </a:p>
          <a:p>
            <a:pPr marL="474663" lvl="1" indent="0">
              <a:defRPr/>
            </a:pPr>
            <a:endParaRPr lang="el-GR" altLang="el-GR" sz="18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459203">
                                            <p:txEl>
                                              <p:pRg st="0" end="0"/>
                                            </p:txEl>
                                          </p:spTgt>
                                        </p:tgtEl>
                                        <p:attrNameLst>
                                          <p:attrName>style.visibility</p:attrName>
                                        </p:attrNameLst>
                                      </p:cBhvr>
                                      <p:to>
                                        <p:strVal val="visible"/>
                                      </p:to>
                                    </p:set>
                                    <p:animEffect transition="in" filter="box(in)">
                                      <p:cBhvr>
                                        <p:cTn id="7" dur="500"/>
                                        <p:tgtEl>
                                          <p:spTgt spid="14592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459203">
                                            <p:txEl>
                                              <p:pRg st="1" end="1"/>
                                            </p:txEl>
                                          </p:spTgt>
                                        </p:tgtEl>
                                        <p:attrNameLst>
                                          <p:attrName>style.visibility</p:attrName>
                                        </p:attrNameLst>
                                      </p:cBhvr>
                                      <p:to>
                                        <p:strVal val="visible"/>
                                      </p:to>
                                    </p:set>
                                    <p:animEffect transition="in" filter="box(in)">
                                      <p:cBhvr>
                                        <p:cTn id="12" dur="500"/>
                                        <p:tgtEl>
                                          <p:spTgt spid="14592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459203">
                                            <p:txEl>
                                              <p:pRg st="3" end="3"/>
                                            </p:txEl>
                                          </p:spTgt>
                                        </p:tgtEl>
                                        <p:attrNameLst>
                                          <p:attrName>style.visibility</p:attrName>
                                        </p:attrNameLst>
                                      </p:cBhvr>
                                      <p:to>
                                        <p:strVal val="visible"/>
                                      </p:to>
                                    </p:set>
                                    <p:animEffect transition="in" filter="box(in)">
                                      <p:cBhvr>
                                        <p:cTn id="17" dur="500"/>
                                        <p:tgtEl>
                                          <p:spTgt spid="145920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1459203">
                                            <p:txEl>
                                              <p:pRg st="4" end="4"/>
                                            </p:txEl>
                                          </p:spTgt>
                                        </p:tgtEl>
                                        <p:attrNameLst>
                                          <p:attrName>style.visibility</p:attrName>
                                        </p:attrNameLst>
                                      </p:cBhvr>
                                      <p:to>
                                        <p:strVal val="visible"/>
                                      </p:to>
                                    </p:set>
                                    <p:animEffect transition="in" filter="box(in)">
                                      <p:cBhvr>
                                        <p:cTn id="22" dur="500"/>
                                        <p:tgtEl>
                                          <p:spTgt spid="145920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nodeType="clickEffect">
                                  <p:stCondLst>
                                    <p:cond delay="0"/>
                                  </p:stCondLst>
                                  <p:childTnLst>
                                    <p:set>
                                      <p:cBhvr>
                                        <p:cTn id="26" dur="1" fill="hold">
                                          <p:stCondLst>
                                            <p:cond delay="0"/>
                                          </p:stCondLst>
                                        </p:cTn>
                                        <p:tgtEl>
                                          <p:spTgt spid="1459203">
                                            <p:txEl>
                                              <p:pRg st="5" end="5"/>
                                            </p:txEl>
                                          </p:spTgt>
                                        </p:tgtEl>
                                        <p:attrNameLst>
                                          <p:attrName>style.visibility</p:attrName>
                                        </p:attrNameLst>
                                      </p:cBhvr>
                                      <p:to>
                                        <p:strVal val="visible"/>
                                      </p:to>
                                    </p:set>
                                    <p:animEffect transition="in" filter="box(in)">
                                      <p:cBhvr>
                                        <p:cTn id="27" dur="500"/>
                                        <p:tgtEl>
                                          <p:spTgt spid="1459203">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1459203">
                                            <p:txEl>
                                              <p:pRg st="6" end="6"/>
                                            </p:txEl>
                                          </p:spTgt>
                                        </p:tgtEl>
                                        <p:attrNameLst>
                                          <p:attrName>style.visibility</p:attrName>
                                        </p:attrNameLst>
                                      </p:cBhvr>
                                      <p:to>
                                        <p:strVal val="visible"/>
                                      </p:to>
                                    </p:set>
                                    <p:animEffect transition="in" filter="box(in)">
                                      <p:cBhvr>
                                        <p:cTn id="32" dur="500"/>
                                        <p:tgtEl>
                                          <p:spTgt spid="1459203">
                                            <p:txEl>
                                              <p:pRg st="6" end="6"/>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nodeType="clickEffect">
                                  <p:stCondLst>
                                    <p:cond delay="0"/>
                                  </p:stCondLst>
                                  <p:childTnLst>
                                    <p:set>
                                      <p:cBhvr>
                                        <p:cTn id="36" dur="1" fill="hold">
                                          <p:stCondLst>
                                            <p:cond delay="0"/>
                                          </p:stCondLst>
                                        </p:cTn>
                                        <p:tgtEl>
                                          <p:spTgt spid="1459203">
                                            <p:txEl>
                                              <p:pRg st="7" end="7"/>
                                            </p:txEl>
                                          </p:spTgt>
                                        </p:tgtEl>
                                        <p:attrNameLst>
                                          <p:attrName>style.visibility</p:attrName>
                                        </p:attrNameLst>
                                      </p:cBhvr>
                                      <p:to>
                                        <p:strVal val="visible"/>
                                      </p:to>
                                    </p:set>
                                    <p:animEffect transition="in" filter="box(in)">
                                      <p:cBhvr>
                                        <p:cTn id="37" dur="500"/>
                                        <p:tgtEl>
                                          <p:spTgt spid="145920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9203" grpId="0" build="p" bldLvl="2"/>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1">
            <a:extLst>
              <a:ext uri="{FF2B5EF4-FFF2-40B4-BE49-F238E27FC236}">
                <a16:creationId xmlns:a16="http://schemas.microsoft.com/office/drawing/2014/main" id="{510676B3-DC53-258D-4384-A86B80D9B37B}"/>
              </a:ext>
            </a:extLst>
          </p:cNvPr>
          <p:cNvSpPr>
            <a:spLocks noGrp="1" noChangeArrowheads="1"/>
          </p:cNvSpPr>
          <p:nvPr>
            <p:ph type="title"/>
          </p:nvPr>
        </p:nvSpPr>
        <p:spPr>
          <a:xfrm>
            <a:off x="304800" y="381000"/>
            <a:ext cx="9220200" cy="685800"/>
          </a:xfrm>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lang="el-GR" altLang="el-GR"/>
              <a:t>Χρονοπρογραμματισμός εξετάσεων</a:t>
            </a:r>
            <a:endParaRPr lang="en-US" altLang="el-GR"/>
          </a:p>
        </p:txBody>
      </p:sp>
      <p:sp>
        <p:nvSpPr>
          <p:cNvPr id="5123" name="Rectangle 2">
            <a:extLst>
              <a:ext uri="{FF2B5EF4-FFF2-40B4-BE49-F238E27FC236}">
                <a16:creationId xmlns:a16="http://schemas.microsoft.com/office/drawing/2014/main" id="{2E80CC92-8265-C600-3FF4-906EB9425AEE}"/>
              </a:ext>
            </a:extLst>
          </p:cNvPr>
          <p:cNvSpPr>
            <a:spLocks noChangeArrowheads="1"/>
          </p:cNvSpPr>
          <p:nvPr/>
        </p:nvSpPr>
        <p:spPr bwMode="auto">
          <a:xfrm>
            <a:off x="304800" y="3733800"/>
            <a:ext cx="9113838" cy="2489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l-GR" altLang="el-GR"/>
          </a:p>
        </p:txBody>
      </p:sp>
      <p:sp>
        <p:nvSpPr>
          <p:cNvPr id="5124" name="Rectangle 3">
            <a:extLst>
              <a:ext uri="{FF2B5EF4-FFF2-40B4-BE49-F238E27FC236}">
                <a16:creationId xmlns:a16="http://schemas.microsoft.com/office/drawing/2014/main" id="{4943DFE9-0155-3D7D-9747-10D45A264645}"/>
              </a:ext>
            </a:extLst>
          </p:cNvPr>
          <p:cNvSpPr>
            <a:spLocks noChangeArrowheads="1"/>
          </p:cNvSpPr>
          <p:nvPr/>
        </p:nvSpPr>
        <p:spPr bwMode="auto">
          <a:xfrm>
            <a:off x="523875" y="1574800"/>
            <a:ext cx="9001125" cy="480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a:buClr>
                <a:srgbClr val="000000"/>
              </a:buClr>
              <a:buSzPct val="100000"/>
              <a:buFont typeface="Times New Roman" panose="02020603050405020304" pitchFamily="18" charset="0"/>
              <a:buNone/>
            </a:pPr>
            <a:endParaRPr lang="el-GR" altLang="el-GR"/>
          </a:p>
        </p:txBody>
      </p:sp>
      <p:sp>
        <p:nvSpPr>
          <p:cNvPr id="5125" name="Rectangle 4">
            <a:extLst>
              <a:ext uri="{FF2B5EF4-FFF2-40B4-BE49-F238E27FC236}">
                <a16:creationId xmlns:a16="http://schemas.microsoft.com/office/drawing/2014/main" id="{5C503408-D170-DEAF-7623-D86F4718DFD6}"/>
              </a:ext>
            </a:extLst>
          </p:cNvPr>
          <p:cNvSpPr>
            <a:spLocks noChangeArrowheads="1"/>
          </p:cNvSpPr>
          <p:nvPr/>
        </p:nvSpPr>
        <p:spPr bwMode="auto">
          <a:xfrm>
            <a:off x="382588" y="1371600"/>
            <a:ext cx="9110662" cy="487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465A4"/>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160" tIns="46080" rIns="92160" bIns="46080"/>
          <a:lstStyle>
            <a:lvl1pPr marL="274638" indent="-274638">
              <a:spcBef>
                <a:spcPts val="600"/>
              </a:spcBef>
              <a:buClr>
                <a:srgbClr val="000000"/>
              </a:buClr>
              <a:buSzPct val="100000"/>
              <a:buFont typeface="Times New Roman" panose="02020603050405020304" pitchFamily="18" charset="0"/>
              <a:tabLst>
                <a:tab pos="274638" algn="l"/>
                <a:tab pos="722313" algn="l"/>
                <a:tab pos="1171575" algn="l"/>
                <a:tab pos="1620838" algn="l"/>
                <a:tab pos="2070100" algn="l"/>
                <a:tab pos="2519363" algn="l"/>
                <a:tab pos="2968625" algn="l"/>
                <a:tab pos="3417888" algn="l"/>
                <a:tab pos="3867150" algn="l"/>
                <a:tab pos="4316413" algn="l"/>
                <a:tab pos="4765675" algn="l"/>
                <a:tab pos="5214938" algn="l"/>
                <a:tab pos="5664200" algn="l"/>
                <a:tab pos="6113463" algn="l"/>
                <a:tab pos="6562725" algn="l"/>
                <a:tab pos="7011988" algn="l"/>
                <a:tab pos="7461250" algn="l"/>
                <a:tab pos="7910513" algn="l"/>
                <a:tab pos="8359775" algn="l"/>
                <a:tab pos="8809038" algn="l"/>
                <a:tab pos="9258300" algn="l"/>
              </a:tabLst>
              <a:defRPr sz="2400">
                <a:solidFill>
                  <a:srgbClr val="000000"/>
                </a:solidFill>
                <a:latin typeface="Times New Roman" panose="02020603050405020304" pitchFamily="18" charset="0"/>
                <a:ea typeface="Microsoft YaHei" panose="020B0503020204020204" pitchFamily="34" charset="-122"/>
              </a:defRPr>
            </a:lvl1pPr>
            <a:lvl2pPr marL="658813" indent="-193675">
              <a:spcBef>
                <a:spcPts val="550"/>
              </a:spcBef>
              <a:buClr>
                <a:srgbClr val="000000"/>
              </a:buClr>
              <a:buSzPct val="100000"/>
              <a:buFont typeface="Times New Roman" panose="02020603050405020304" pitchFamily="18" charset="0"/>
              <a:tabLst>
                <a:tab pos="274638" algn="l"/>
                <a:tab pos="722313" algn="l"/>
                <a:tab pos="1171575" algn="l"/>
                <a:tab pos="1620838" algn="l"/>
                <a:tab pos="2070100" algn="l"/>
                <a:tab pos="2519363" algn="l"/>
                <a:tab pos="2968625" algn="l"/>
                <a:tab pos="3417888" algn="l"/>
                <a:tab pos="3867150" algn="l"/>
                <a:tab pos="4316413" algn="l"/>
                <a:tab pos="4765675" algn="l"/>
                <a:tab pos="5214938" algn="l"/>
                <a:tab pos="5664200" algn="l"/>
                <a:tab pos="6113463" algn="l"/>
                <a:tab pos="6562725" algn="l"/>
                <a:tab pos="7011988" algn="l"/>
                <a:tab pos="7461250" algn="l"/>
                <a:tab pos="7910513" algn="l"/>
                <a:tab pos="8359775" algn="l"/>
                <a:tab pos="8809038" algn="l"/>
                <a:tab pos="9258300" algn="l"/>
              </a:tabLst>
              <a:defRPr sz="2200">
                <a:solidFill>
                  <a:srgbClr val="000000"/>
                </a:solidFill>
                <a:latin typeface="Times New Roman" panose="02020603050405020304" pitchFamily="18" charset="0"/>
                <a:ea typeface="Microsoft YaHei" panose="020B0503020204020204" pitchFamily="34" charset="-122"/>
              </a:defRPr>
            </a:lvl2pPr>
            <a:lvl3pPr marL="1027113" indent="-174625">
              <a:spcBef>
                <a:spcPts val="500"/>
              </a:spcBef>
              <a:buClr>
                <a:srgbClr val="000000"/>
              </a:buClr>
              <a:buSzPct val="100000"/>
              <a:buFont typeface="Times New Roman" panose="02020603050405020304" pitchFamily="18" charset="0"/>
              <a:tabLst>
                <a:tab pos="274638" algn="l"/>
                <a:tab pos="722313" algn="l"/>
                <a:tab pos="1171575" algn="l"/>
                <a:tab pos="1620838" algn="l"/>
                <a:tab pos="2070100" algn="l"/>
                <a:tab pos="2519363" algn="l"/>
                <a:tab pos="2968625" algn="l"/>
                <a:tab pos="3417888" algn="l"/>
                <a:tab pos="3867150" algn="l"/>
                <a:tab pos="4316413" algn="l"/>
                <a:tab pos="4765675" algn="l"/>
                <a:tab pos="5214938" algn="l"/>
                <a:tab pos="5664200" algn="l"/>
                <a:tab pos="6113463" algn="l"/>
                <a:tab pos="6562725" algn="l"/>
                <a:tab pos="7011988" algn="l"/>
                <a:tab pos="7461250" algn="l"/>
                <a:tab pos="7910513" algn="l"/>
                <a:tab pos="8359775" algn="l"/>
                <a:tab pos="8809038" algn="l"/>
                <a:tab pos="9258300" algn="l"/>
              </a:tabLst>
              <a:defRPr sz="2000">
                <a:solidFill>
                  <a:srgbClr val="000000"/>
                </a:solidFill>
                <a:latin typeface="Times New Roman" panose="02020603050405020304" pitchFamily="18"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274638" algn="l"/>
                <a:tab pos="722313" algn="l"/>
                <a:tab pos="1171575" algn="l"/>
                <a:tab pos="1620838" algn="l"/>
                <a:tab pos="2070100" algn="l"/>
                <a:tab pos="2519363" algn="l"/>
                <a:tab pos="2968625" algn="l"/>
                <a:tab pos="3417888" algn="l"/>
                <a:tab pos="3867150" algn="l"/>
                <a:tab pos="4316413" algn="l"/>
                <a:tab pos="4765675" algn="l"/>
                <a:tab pos="5214938" algn="l"/>
                <a:tab pos="5664200" algn="l"/>
                <a:tab pos="6113463" algn="l"/>
                <a:tab pos="6562725" algn="l"/>
                <a:tab pos="7011988" algn="l"/>
                <a:tab pos="7461250" algn="l"/>
                <a:tab pos="7910513" algn="l"/>
                <a:tab pos="8359775" algn="l"/>
                <a:tab pos="8809038" algn="l"/>
                <a:tab pos="9258300" algn="l"/>
              </a:tabLst>
              <a:defRPr sz="2000">
                <a:solidFill>
                  <a:srgbClr val="000000"/>
                </a:solidFill>
                <a:latin typeface="Times New Roman" panose="02020603050405020304" pitchFamily="18" charset="0"/>
                <a:ea typeface="Microsoft YaHei" panose="020B0503020204020204" pitchFamily="34" charset="-122"/>
              </a:defRPr>
            </a:lvl4pPr>
            <a:lvl5pPr>
              <a:spcBef>
                <a:spcPts val="450"/>
              </a:spcBef>
              <a:buClr>
                <a:srgbClr val="000000"/>
              </a:buClr>
              <a:buSzPct val="100000"/>
              <a:buFont typeface="Times New Roman" panose="02020603050405020304" pitchFamily="18" charset="0"/>
              <a:tabLst>
                <a:tab pos="274638" algn="l"/>
                <a:tab pos="722313" algn="l"/>
                <a:tab pos="1171575" algn="l"/>
                <a:tab pos="1620838" algn="l"/>
                <a:tab pos="2070100" algn="l"/>
                <a:tab pos="2519363" algn="l"/>
                <a:tab pos="2968625" algn="l"/>
                <a:tab pos="3417888" algn="l"/>
                <a:tab pos="3867150" algn="l"/>
                <a:tab pos="4316413" algn="l"/>
                <a:tab pos="4765675" algn="l"/>
                <a:tab pos="5214938" algn="l"/>
                <a:tab pos="5664200" algn="l"/>
                <a:tab pos="6113463" algn="l"/>
                <a:tab pos="6562725" algn="l"/>
                <a:tab pos="7011988" algn="l"/>
                <a:tab pos="7461250" algn="l"/>
                <a:tab pos="7910513" algn="l"/>
                <a:tab pos="8359775" algn="l"/>
                <a:tab pos="8809038" algn="l"/>
                <a:tab pos="9258300" algn="l"/>
              </a:tabLst>
              <a:defRPr>
                <a:solidFill>
                  <a:srgbClr val="000000"/>
                </a:solidFill>
                <a:latin typeface="Times New Roman" panose="02020603050405020304" pitchFamily="18" charset="0"/>
                <a:ea typeface="Microsoft YaHei" panose="020B0503020204020204" pitchFamily="34" charset="-122"/>
              </a:defRPr>
            </a:lvl5pPr>
            <a:lvl6pPr marL="2514600" indent="-228600" defTabSz="449263" eaLnBrk="0" fontAlgn="base" hangingPunct="0">
              <a:spcBef>
                <a:spcPts val="450"/>
              </a:spcBef>
              <a:spcAft>
                <a:spcPct val="0"/>
              </a:spcAft>
              <a:buClr>
                <a:srgbClr val="000000"/>
              </a:buClr>
              <a:buSzPct val="100000"/>
              <a:buFont typeface="Times New Roman" panose="02020603050405020304" pitchFamily="18" charset="0"/>
              <a:tabLst>
                <a:tab pos="274638" algn="l"/>
                <a:tab pos="722313" algn="l"/>
                <a:tab pos="1171575" algn="l"/>
                <a:tab pos="1620838" algn="l"/>
                <a:tab pos="2070100" algn="l"/>
                <a:tab pos="2519363" algn="l"/>
                <a:tab pos="2968625" algn="l"/>
                <a:tab pos="3417888" algn="l"/>
                <a:tab pos="3867150" algn="l"/>
                <a:tab pos="4316413" algn="l"/>
                <a:tab pos="4765675" algn="l"/>
                <a:tab pos="5214938" algn="l"/>
                <a:tab pos="5664200" algn="l"/>
                <a:tab pos="6113463" algn="l"/>
                <a:tab pos="6562725" algn="l"/>
                <a:tab pos="7011988" algn="l"/>
                <a:tab pos="7461250" algn="l"/>
                <a:tab pos="7910513" algn="l"/>
                <a:tab pos="8359775" algn="l"/>
                <a:tab pos="8809038" algn="l"/>
                <a:tab pos="9258300" algn="l"/>
              </a:tabLst>
              <a:defRPr>
                <a:solidFill>
                  <a:srgbClr val="000000"/>
                </a:solidFill>
                <a:latin typeface="Times New Roman" panose="02020603050405020304" pitchFamily="18" charset="0"/>
                <a:ea typeface="Microsoft YaHei" panose="020B0503020204020204" pitchFamily="34" charset="-122"/>
              </a:defRPr>
            </a:lvl6pPr>
            <a:lvl7pPr marL="2971800" indent="-228600" defTabSz="449263" eaLnBrk="0" fontAlgn="base" hangingPunct="0">
              <a:spcBef>
                <a:spcPts val="450"/>
              </a:spcBef>
              <a:spcAft>
                <a:spcPct val="0"/>
              </a:spcAft>
              <a:buClr>
                <a:srgbClr val="000000"/>
              </a:buClr>
              <a:buSzPct val="100000"/>
              <a:buFont typeface="Times New Roman" panose="02020603050405020304" pitchFamily="18" charset="0"/>
              <a:tabLst>
                <a:tab pos="274638" algn="l"/>
                <a:tab pos="722313" algn="l"/>
                <a:tab pos="1171575" algn="l"/>
                <a:tab pos="1620838" algn="l"/>
                <a:tab pos="2070100" algn="l"/>
                <a:tab pos="2519363" algn="l"/>
                <a:tab pos="2968625" algn="l"/>
                <a:tab pos="3417888" algn="l"/>
                <a:tab pos="3867150" algn="l"/>
                <a:tab pos="4316413" algn="l"/>
                <a:tab pos="4765675" algn="l"/>
                <a:tab pos="5214938" algn="l"/>
                <a:tab pos="5664200" algn="l"/>
                <a:tab pos="6113463" algn="l"/>
                <a:tab pos="6562725" algn="l"/>
                <a:tab pos="7011988" algn="l"/>
                <a:tab pos="7461250" algn="l"/>
                <a:tab pos="7910513" algn="l"/>
                <a:tab pos="8359775" algn="l"/>
                <a:tab pos="8809038" algn="l"/>
                <a:tab pos="9258300" algn="l"/>
              </a:tabLst>
              <a:defRPr>
                <a:solidFill>
                  <a:srgbClr val="000000"/>
                </a:solidFill>
                <a:latin typeface="Times New Roman" panose="02020603050405020304" pitchFamily="18" charset="0"/>
                <a:ea typeface="Microsoft YaHei" panose="020B0503020204020204" pitchFamily="34" charset="-122"/>
              </a:defRPr>
            </a:lvl7pPr>
            <a:lvl8pPr marL="3429000" indent="-228600" defTabSz="449263" eaLnBrk="0" fontAlgn="base" hangingPunct="0">
              <a:spcBef>
                <a:spcPts val="450"/>
              </a:spcBef>
              <a:spcAft>
                <a:spcPct val="0"/>
              </a:spcAft>
              <a:buClr>
                <a:srgbClr val="000000"/>
              </a:buClr>
              <a:buSzPct val="100000"/>
              <a:buFont typeface="Times New Roman" panose="02020603050405020304" pitchFamily="18" charset="0"/>
              <a:tabLst>
                <a:tab pos="274638" algn="l"/>
                <a:tab pos="722313" algn="l"/>
                <a:tab pos="1171575" algn="l"/>
                <a:tab pos="1620838" algn="l"/>
                <a:tab pos="2070100" algn="l"/>
                <a:tab pos="2519363" algn="l"/>
                <a:tab pos="2968625" algn="l"/>
                <a:tab pos="3417888" algn="l"/>
                <a:tab pos="3867150" algn="l"/>
                <a:tab pos="4316413" algn="l"/>
                <a:tab pos="4765675" algn="l"/>
                <a:tab pos="5214938" algn="l"/>
                <a:tab pos="5664200" algn="l"/>
                <a:tab pos="6113463" algn="l"/>
                <a:tab pos="6562725" algn="l"/>
                <a:tab pos="7011988" algn="l"/>
                <a:tab pos="7461250" algn="l"/>
                <a:tab pos="7910513" algn="l"/>
                <a:tab pos="8359775" algn="l"/>
                <a:tab pos="8809038" algn="l"/>
                <a:tab pos="9258300" algn="l"/>
              </a:tabLst>
              <a:defRPr>
                <a:solidFill>
                  <a:srgbClr val="000000"/>
                </a:solidFill>
                <a:latin typeface="Times New Roman" panose="02020603050405020304" pitchFamily="18" charset="0"/>
                <a:ea typeface="Microsoft YaHei" panose="020B0503020204020204" pitchFamily="34" charset="-122"/>
              </a:defRPr>
            </a:lvl8pPr>
            <a:lvl9pPr marL="3886200" indent="-228600" defTabSz="449263" eaLnBrk="0" fontAlgn="base" hangingPunct="0">
              <a:spcBef>
                <a:spcPts val="450"/>
              </a:spcBef>
              <a:spcAft>
                <a:spcPct val="0"/>
              </a:spcAft>
              <a:buClr>
                <a:srgbClr val="000000"/>
              </a:buClr>
              <a:buSzPct val="100000"/>
              <a:buFont typeface="Times New Roman" panose="02020603050405020304" pitchFamily="18" charset="0"/>
              <a:tabLst>
                <a:tab pos="274638" algn="l"/>
                <a:tab pos="722313" algn="l"/>
                <a:tab pos="1171575" algn="l"/>
                <a:tab pos="1620838" algn="l"/>
                <a:tab pos="2070100" algn="l"/>
                <a:tab pos="2519363" algn="l"/>
                <a:tab pos="2968625" algn="l"/>
                <a:tab pos="3417888" algn="l"/>
                <a:tab pos="3867150" algn="l"/>
                <a:tab pos="4316413" algn="l"/>
                <a:tab pos="4765675" algn="l"/>
                <a:tab pos="5214938" algn="l"/>
                <a:tab pos="5664200" algn="l"/>
                <a:tab pos="6113463" algn="l"/>
                <a:tab pos="6562725" algn="l"/>
                <a:tab pos="7011988" algn="l"/>
                <a:tab pos="7461250" algn="l"/>
                <a:tab pos="7910513" algn="l"/>
                <a:tab pos="8359775" algn="l"/>
                <a:tab pos="8809038" algn="l"/>
                <a:tab pos="9258300" algn="l"/>
              </a:tabLst>
              <a:defRPr>
                <a:solidFill>
                  <a:srgbClr val="000000"/>
                </a:solidFill>
                <a:latin typeface="Times New Roman" panose="02020603050405020304" pitchFamily="18" charset="0"/>
                <a:ea typeface="Microsoft YaHei" panose="020B0503020204020204" pitchFamily="34" charset="-122"/>
              </a:defRPr>
            </a:lvl9pPr>
          </a:lstStyle>
          <a:p>
            <a:pPr>
              <a:buClr>
                <a:srgbClr val="063DE8"/>
              </a:buClr>
              <a:buSzPct val="60000"/>
              <a:buFont typeface="Marlett" pitchFamily="2" charset="2"/>
              <a:buChar char=""/>
            </a:pPr>
            <a:r>
              <a:rPr lang="el-GR" altLang="el-GR" dirty="0"/>
              <a:t>Η χρονοπρογραμματισμός εξετάσεων </a:t>
            </a:r>
            <a:r>
              <a:rPr lang="en-US" altLang="el-GR" dirty="0"/>
              <a:t>(exam timetabling) </a:t>
            </a:r>
            <a:r>
              <a:rPr lang="el-GR" altLang="el-GR" dirty="0"/>
              <a:t>είναι ένα δύσκολο συνδυαστικό πρόβλημα το οποίο αφορά τον προγραμματισμό της εξέτασης συγκεκριμένων μαθημάτων σε συγκεκριμένες ημέρες και ώρες κατά την διάρκεια μιας εξεταστικής περιόδου</a:t>
            </a:r>
            <a:r>
              <a:rPr lang="en-US" altLang="el-GR" dirty="0"/>
              <a:t>. </a:t>
            </a:r>
          </a:p>
          <a:p>
            <a:pPr lvl="1">
              <a:spcBef>
                <a:spcPts val="600"/>
              </a:spcBef>
              <a:buClr>
                <a:srgbClr val="063DE8"/>
              </a:buClr>
              <a:buSzPct val="60000"/>
              <a:buFont typeface="Marlett" pitchFamily="2" charset="2"/>
              <a:buChar char=""/>
            </a:pPr>
            <a:r>
              <a:rPr lang="en-US" altLang="el-GR" sz="2400" dirty="0"/>
              <a:t> </a:t>
            </a:r>
            <a:r>
              <a:rPr lang="el-GR" altLang="el-GR" sz="2400" dirty="0"/>
              <a:t>Η επίλυση από ανθρώπινους λύτες είναι μια δύσκολη και χρονοβόρος διαδικασία</a:t>
            </a:r>
          </a:p>
          <a:p>
            <a:pPr lvl="1">
              <a:spcBef>
                <a:spcPts val="600"/>
              </a:spcBef>
              <a:buClr>
                <a:srgbClr val="063DE8"/>
              </a:buClr>
              <a:buSzPct val="60000"/>
              <a:buFont typeface="Marlett" pitchFamily="2" charset="2"/>
              <a:buChar char=""/>
            </a:pPr>
            <a:r>
              <a:rPr lang="el-GR" altLang="el-GR" sz="2400" dirty="0"/>
              <a:t>Αυτοματοποιημένες μέθοδοι μπορούν να προσφέρουν λύσεις ή να υποβοηθήσουν την διαδικασία</a:t>
            </a:r>
          </a:p>
          <a:p>
            <a:pPr>
              <a:buClr>
                <a:srgbClr val="063DE8"/>
              </a:buClr>
              <a:buSzPct val="60000"/>
              <a:buFont typeface="Marlett" pitchFamily="2" charset="2"/>
              <a:buChar char=""/>
            </a:pPr>
            <a:r>
              <a:rPr lang="el-GR" altLang="el-GR" dirty="0"/>
              <a:t>Η εργασία αυτή αφορά την </a:t>
            </a:r>
            <a:r>
              <a:rPr lang="el-GR" altLang="el-GR" dirty="0" err="1"/>
              <a:t>μοντελοποίηση</a:t>
            </a:r>
            <a:r>
              <a:rPr lang="el-GR" altLang="el-GR" dirty="0"/>
              <a:t> ενός τέτοιου προβλήματος </a:t>
            </a:r>
            <a:r>
              <a:rPr lang="en-US" altLang="el-GR" dirty="0"/>
              <a:t> </a:t>
            </a:r>
            <a:r>
              <a:rPr lang="el-GR" altLang="el-GR" dirty="0"/>
              <a:t>ως </a:t>
            </a:r>
            <a:r>
              <a:rPr lang="en-US" altLang="el-GR" dirty="0"/>
              <a:t>CSP </a:t>
            </a:r>
            <a:r>
              <a:rPr lang="el-GR" altLang="el-GR" dirty="0"/>
              <a:t>και η επίλυσή του με τεχνικές τοπικής αναζήτησης</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a:extLst>
              <a:ext uri="{FF2B5EF4-FFF2-40B4-BE49-F238E27FC236}">
                <a16:creationId xmlns:a16="http://schemas.microsoft.com/office/drawing/2014/main" id="{1954BC6D-798E-CAB2-CD11-F50CF62DA101}"/>
              </a:ext>
            </a:extLst>
          </p:cNvPr>
          <p:cNvSpPr>
            <a:spLocks noGrp="1" noChangeArrowheads="1"/>
          </p:cNvSpPr>
          <p:nvPr>
            <p:ph type="title"/>
          </p:nvPr>
        </p:nvSpPr>
        <p:spPr>
          <a:xfrm>
            <a:off x="304800" y="381000"/>
            <a:ext cx="9220200" cy="685800"/>
          </a:xfrm>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lang="el-GR" altLang="el-GR"/>
              <a:t>Προγραμματισμός εξεταστικής στο ΤΗΜΜΥ</a:t>
            </a:r>
          </a:p>
        </p:txBody>
      </p:sp>
      <p:sp>
        <p:nvSpPr>
          <p:cNvPr id="7171" name="Rectangle 2">
            <a:extLst>
              <a:ext uri="{FF2B5EF4-FFF2-40B4-BE49-F238E27FC236}">
                <a16:creationId xmlns:a16="http://schemas.microsoft.com/office/drawing/2014/main" id="{B292B8E3-7439-A3ED-85DD-274682CAB15D}"/>
              </a:ext>
            </a:extLst>
          </p:cNvPr>
          <p:cNvSpPr>
            <a:spLocks noGrp="1" noChangeArrowheads="1"/>
          </p:cNvSpPr>
          <p:nvPr>
            <p:ph type="body" idx="1"/>
          </p:nvPr>
        </p:nvSpPr>
        <p:spPr>
          <a:xfrm>
            <a:off x="382588" y="1298575"/>
            <a:ext cx="9110662" cy="4876800"/>
          </a:xfrm>
        </p:spPr>
        <p:txBody>
          <a:bodyPr/>
          <a:lstStyle/>
          <a:p>
            <a:pPr marL="457200" indent="-457200">
              <a:buClr>
                <a:srgbClr val="063DE8"/>
              </a:buClr>
              <a:buSzPct val="60000"/>
              <a:buFont typeface="Marlett" pitchFamily="2" charset="2"/>
              <a:buChar char=""/>
              <a:tabLst>
                <a:tab pos="457200" algn="l"/>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Lst>
            </a:pPr>
            <a:r>
              <a:rPr lang="el-GR" altLang="el-GR" b="1" dirty="0"/>
              <a:t>Υποθέσεις</a:t>
            </a:r>
            <a:r>
              <a:rPr lang="el-GR" altLang="el-GR" dirty="0"/>
              <a:t>:</a:t>
            </a:r>
          </a:p>
          <a:p>
            <a:pPr marL="857250" lvl="1" indent="-457200">
              <a:buClr>
                <a:srgbClr val="063DE8"/>
              </a:buClr>
              <a:buSzPct val="60000"/>
              <a:buFont typeface="Marlett" pitchFamily="2" charset="2"/>
              <a:buChar char=""/>
              <a:tabLst>
                <a:tab pos="457200" algn="l"/>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Lst>
            </a:pPr>
            <a:r>
              <a:rPr lang="el-GR" altLang="el-GR" dirty="0"/>
              <a:t>Μας ενδιαφέρει η εξεταστική του Ιουνίου μόνο για το ΤΗΜΜΥ</a:t>
            </a:r>
          </a:p>
          <a:p>
            <a:pPr marL="857250" lvl="1" indent="-457200">
              <a:buClr>
                <a:srgbClr val="063DE8"/>
              </a:buClr>
              <a:buSzPct val="60000"/>
              <a:buFont typeface="Marlett" pitchFamily="2" charset="2"/>
              <a:buChar char=""/>
              <a:tabLst>
                <a:tab pos="457200" algn="l"/>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Lst>
            </a:pPr>
            <a:r>
              <a:rPr lang="el-GR" altLang="el-GR" dirty="0"/>
              <a:t>Η διάρκεια εξέτασης όλων των μαθημάτων (θεωρητικών και εργαστηριακών) είναι 3 ώρες</a:t>
            </a:r>
          </a:p>
          <a:p>
            <a:pPr marL="857250" lvl="1" indent="-457200">
              <a:buClr>
                <a:srgbClr val="063DE8"/>
              </a:buClr>
              <a:buSzPct val="60000"/>
              <a:buFont typeface="Marlett" pitchFamily="2" charset="2"/>
              <a:buChar char=""/>
              <a:tabLst>
                <a:tab pos="457200" algn="l"/>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Lst>
            </a:pPr>
            <a:r>
              <a:rPr lang="el-GR" altLang="el-GR" dirty="0"/>
              <a:t>Σε κάθε ημέρα της εξεταστικής περιόδου υπάρχουν 3 </a:t>
            </a:r>
            <a:r>
              <a:rPr lang="en-US" altLang="el-GR" dirty="0"/>
              <a:t>time slots </a:t>
            </a:r>
            <a:r>
              <a:rPr lang="el-GR" altLang="el-GR" dirty="0"/>
              <a:t>όπου μπορεί να τοποθετηθεί ένα μάθημα (δηλ. 9-12, 12-3 και 3-6)</a:t>
            </a:r>
          </a:p>
          <a:p>
            <a:pPr marL="857250" lvl="1" indent="-457200">
              <a:buClr>
                <a:srgbClr val="063DE8"/>
              </a:buClr>
              <a:buSzPct val="60000"/>
              <a:buFont typeface="Marlett" pitchFamily="2" charset="2"/>
              <a:buChar char=""/>
              <a:tabLst>
                <a:tab pos="457200" algn="l"/>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Lst>
            </a:pPr>
            <a:r>
              <a:rPr lang="el-GR" altLang="el-GR" dirty="0"/>
              <a:t>Για κάθε μάθημα που έχει θεωρητικό και εργαστηριακό μέρος, πρέπει να εξετάζεται πρώτα η θεωρία και αργότερα το εργαστήριο</a:t>
            </a:r>
          </a:p>
          <a:p>
            <a:pPr marL="857250" lvl="1" indent="-457200">
              <a:buClr>
                <a:srgbClr val="063DE8"/>
              </a:buClr>
              <a:buSzPct val="60000"/>
              <a:buFont typeface="Marlett" pitchFamily="2" charset="2"/>
              <a:buChar char=""/>
              <a:tabLst>
                <a:tab pos="457200" algn="l"/>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Lst>
            </a:pPr>
            <a:r>
              <a:rPr lang="el-GR" altLang="el-GR" dirty="0"/>
              <a:t>Υπάρχει μόνο μία διαθέσιμη αίθουσα (το αμφιθέατρο), η χωρητικότητα της οποίας επαρκεί για κάθε μάθημα</a:t>
            </a:r>
          </a:p>
          <a:p>
            <a:pPr marL="1257300" lvl="2" indent="-457200">
              <a:buClr>
                <a:srgbClr val="063DE8"/>
              </a:buClr>
              <a:buSzPct val="60000"/>
              <a:buFont typeface="Marlett" pitchFamily="2" charset="2"/>
              <a:buChar char=""/>
              <a:tabLst>
                <a:tab pos="457200" algn="l"/>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Lst>
            </a:pPr>
            <a:r>
              <a:rPr lang="el-GR" altLang="el-GR" dirty="0"/>
              <a:t>Υποθέστε ότι και τα εργαστήρια μπορούν να εξεταστούν στο αμφιθέατρο</a:t>
            </a:r>
            <a:endParaRPr lang="en-US" altLang="el-GR" dirty="0"/>
          </a:p>
          <a:p>
            <a:pPr marL="857250" lvl="1" indent="-457200">
              <a:buClr>
                <a:srgbClr val="063DE8"/>
              </a:buClr>
              <a:buSzPct val="60000"/>
              <a:buFont typeface="Marlett" pitchFamily="2" charset="2"/>
              <a:buChar char=""/>
              <a:tabLst>
                <a:tab pos="457200" algn="l"/>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Lst>
            </a:pPr>
            <a:endParaRPr lang="el-GR" altLang="el-GR"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a:extLst>
              <a:ext uri="{FF2B5EF4-FFF2-40B4-BE49-F238E27FC236}">
                <a16:creationId xmlns:a16="http://schemas.microsoft.com/office/drawing/2014/main" id="{4E0B5895-B626-6FC3-BBDF-B75824BACCEC}"/>
              </a:ext>
            </a:extLst>
          </p:cNvPr>
          <p:cNvSpPr>
            <a:spLocks noGrp="1" noChangeArrowheads="1"/>
          </p:cNvSpPr>
          <p:nvPr>
            <p:ph type="title"/>
          </p:nvPr>
        </p:nvSpPr>
        <p:spPr>
          <a:xfrm>
            <a:off x="382588" y="339725"/>
            <a:ext cx="9220200" cy="685800"/>
          </a:xfrm>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lang="el-GR" altLang="el-GR"/>
              <a:t>Μεταβλητές και πεδία τιμών</a:t>
            </a:r>
          </a:p>
        </p:txBody>
      </p:sp>
      <p:sp>
        <p:nvSpPr>
          <p:cNvPr id="9219" name="Rectangle 2">
            <a:extLst>
              <a:ext uri="{FF2B5EF4-FFF2-40B4-BE49-F238E27FC236}">
                <a16:creationId xmlns:a16="http://schemas.microsoft.com/office/drawing/2014/main" id="{B84F6C78-0812-659F-0F0E-FB80B7E632D4}"/>
              </a:ext>
            </a:extLst>
          </p:cNvPr>
          <p:cNvSpPr>
            <a:spLocks noGrp="1" noChangeArrowheads="1"/>
          </p:cNvSpPr>
          <p:nvPr>
            <p:ph type="body" idx="1"/>
          </p:nvPr>
        </p:nvSpPr>
        <p:spPr>
          <a:xfrm>
            <a:off x="382588" y="1298575"/>
            <a:ext cx="9110662" cy="4876800"/>
          </a:xfrm>
        </p:spPr>
        <p:txBody>
          <a:bodyPr/>
          <a:lstStyle/>
          <a:p>
            <a:pPr marL="457200" indent="-457200">
              <a:buClr>
                <a:srgbClr val="063DE8"/>
              </a:buClr>
              <a:buSzPct val="60000"/>
              <a:buFont typeface="Marlett" pitchFamily="2" charset="2"/>
              <a:buChar char=""/>
              <a:tabLst>
                <a:tab pos="457200" algn="l"/>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Lst>
            </a:pPr>
            <a:r>
              <a:rPr lang="el-GR" altLang="el-GR" b="1" dirty="0"/>
              <a:t>Μεταβλητές</a:t>
            </a:r>
            <a:r>
              <a:rPr lang="el-GR" altLang="el-GR" dirty="0"/>
              <a:t>:</a:t>
            </a:r>
          </a:p>
          <a:p>
            <a:pPr marL="857250" lvl="1" indent="-457200">
              <a:buClr>
                <a:srgbClr val="063DE8"/>
              </a:buClr>
              <a:buSzPct val="60000"/>
              <a:buFont typeface="Marlett" pitchFamily="2" charset="2"/>
              <a:buChar char=""/>
              <a:tabLst>
                <a:tab pos="457200" algn="l"/>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Lst>
            </a:pPr>
            <a:r>
              <a:rPr lang="el-GR" altLang="el-GR" dirty="0"/>
              <a:t> Για κάθε μάθημα που θα εξεταστεί (είτε πρόκειται για θεωρητικό είτε για εργαστήριο) υπάρχει μια μεταβλητή.</a:t>
            </a:r>
            <a:endParaRPr lang="en-US" altLang="el-GR" dirty="0"/>
          </a:p>
          <a:p>
            <a:pPr marL="457200" indent="-457200">
              <a:buClr>
                <a:srgbClr val="063DE8"/>
              </a:buClr>
              <a:buSzPct val="60000"/>
              <a:buFont typeface="Marlett" pitchFamily="2" charset="2"/>
              <a:buChar char=""/>
              <a:tabLst>
                <a:tab pos="457200" algn="l"/>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Lst>
            </a:pPr>
            <a:r>
              <a:rPr lang="el-GR" altLang="el-GR" b="1" dirty="0"/>
              <a:t>Πεδία τιμών</a:t>
            </a:r>
            <a:r>
              <a:rPr lang="el-GR" altLang="el-GR" dirty="0"/>
              <a:t>:</a:t>
            </a:r>
          </a:p>
          <a:p>
            <a:pPr marL="857250" lvl="1" indent="-457200">
              <a:buClr>
                <a:srgbClr val="063DE8"/>
              </a:buClr>
              <a:buSzPct val="60000"/>
              <a:buFont typeface="Marlett" pitchFamily="2" charset="2"/>
              <a:buChar char=""/>
              <a:tabLst>
                <a:tab pos="457200" algn="l"/>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Lst>
            </a:pPr>
            <a:r>
              <a:rPr lang="el-GR" altLang="el-GR" dirty="0"/>
              <a:t>Το πεδίο τιμών της κάθε μεταβλητής περιλαμβάνει όλα τα πιθανά </a:t>
            </a:r>
            <a:r>
              <a:rPr lang="en-US" altLang="el-GR" dirty="0"/>
              <a:t>time slots</a:t>
            </a:r>
            <a:r>
              <a:rPr lang="el-GR" altLang="el-GR" dirty="0"/>
              <a:t>.</a:t>
            </a:r>
            <a:endParaRPr lang="en-US" altLang="el-GR" dirty="0"/>
          </a:p>
          <a:p>
            <a:pPr marL="857250" lvl="1" indent="-457200">
              <a:buClr>
                <a:srgbClr val="063DE8"/>
              </a:buClr>
              <a:buSzPct val="60000"/>
              <a:buFont typeface="Marlett" pitchFamily="2" charset="2"/>
              <a:buChar char=""/>
              <a:tabLst>
                <a:tab pos="457200" algn="l"/>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Lst>
            </a:pPr>
            <a:r>
              <a:rPr lang="el-GR" altLang="el-GR" dirty="0"/>
              <a:t>Π.χ. αν έχουμε δύο εβδομάδες (10 ημέρες) για τις εξετάσεις τότε κάθε μεταβλητή έχει 10</a:t>
            </a:r>
            <a:r>
              <a:rPr lang="en-US" altLang="el-GR" dirty="0"/>
              <a:t> × </a:t>
            </a:r>
            <a:r>
              <a:rPr lang="el-GR" altLang="el-GR" dirty="0"/>
              <a:t>3</a:t>
            </a:r>
            <a:r>
              <a:rPr lang="en-US" altLang="el-GR" dirty="0"/>
              <a:t> </a:t>
            </a:r>
            <a:r>
              <a:rPr lang="el-GR" altLang="el-GR" dirty="0"/>
              <a:t>=</a:t>
            </a:r>
            <a:r>
              <a:rPr lang="en-US" altLang="el-GR" dirty="0"/>
              <a:t> </a:t>
            </a:r>
            <a:r>
              <a:rPr lang="el-GR" altLang="el-GR" dirty="0"/>
              <a:t>30 τιμές.</a:t>
            </a:r>
          </a:p>
          <a:p>
            <a:pPr marL="800100" lvl="2" indent="0">
              <a:buClr>
                <a:srgbClr val="063DE8"/>
              </a:buClr>
              <a:buSzPct val="60000"/>
              <a:tabLst>
                <a:tab pos="457200" algn="l"/>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Lst>
            </a:pPr>
            <a:endParaRPr lang="el-GR" altLang="el-GR"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1">
            <a:extLst>
              <a:ext uri="{FF2B5EF4-FFF2-40B4-BE49-F238E27FC236}">
                <a16:creationId xmlns:a16="http://schemas.microsoft.com/office/drawing/2014/main" id="{0DEFC123-484A-20DD-70C4-630CDFDE64A8}"/>
              </a:ext>
            </a:extLst>
          </p:cNvPr>
          <p:cNvSpPr>
            <a:spLocks noGrp="1" noChangeArrowheads="1"/>
          </p:cNvSpPr>
          <p:nvPr>
            <p:ph type="title"/>
          </p:nvPr>
        </p:nvSpPr>
        <p:spPr>
          <a:xfrm>
            <a:off x="304800" y="381000"/>
            <a:ext cx="9220200" cy="685800"/>
          </a:xfrm>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lang="el-GR" altLang="el-GR"/>
              <a:t>Περιορισμοί</a:t>
            </a:r>
          </a:p>
        </p:txBody>
      </p:sp>
      <p:sp>
        <p:nvSpPr>
          <p:cNvPr id="11267" name="Rectangle 2">
            <a:extLst>
              <a:ext uri="{FF2B5EF4-FFF2-40B4-BE49-F238E27FC236}">
                <a16:creationId xmlns:a16="http://schemas.microsoft.com/office/drawing/2014/main" id="{476C31E0-7026-453C-B531-2F6C88B21E94}"/>
              </a:ext>
            </a:extLst>
          </p:cNvPr>
          <p:cNvSpPr>
            <a:spLocks noGrp="1" noChangeArrowheads="1"/>
          </p:cNvSpPr>
          <p:nvPr>
            <p:ph type="body" idx="1"/>
          </p:nvPr>
        </p:nvSpPr>
        <p:spPr>
          <a:xfrm>
            <a:off x="382588" y="1298575"/>
            <a:ext cx="9110662" cy="4876800"/>
          </a:xfrm>
        </p:spPr>
        <p:txBody>
          <a:bodyPr/>
          <a:lstStyle/>
          <a:p>
            <a:pPr marL="457200" indent="-457200">
              <a:buClr>
                <a:srgbClr val="063DE8"/>
              </a:buClr>
              <a:buSzPct val="60000"/>
              <a:buFont typeface="Marlett" pitchFamily="2" charset="2"/>
              <a:buChar char=""/>
              <a:tabLst>
                <a:tab pos="457200" algn="l"/>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Lst>
            </a:pPr>
            <a:r>
              <a:rPr lang="el-GR" altLang="el-GR" sz="2000" dirty="0"/>
              <a:t>Τα μαθήματα του ίδιου εξαμήνου πρέπει να εξετάζονται σε διαφορετικές ημέρες</a:t>
            </a:r>
            <a:r>
              <a:rPr lang="el-GR" altLang="el-GR" sz="2000" b="1" dirty="0"/>
              <a:t> </a:t>
            </a:r>
          </a:p>
          <a:p>
            <a:pPr marL="857250" lvl="1" indent="-457200">
              <a:buClr>
                <a:srgbClr val="063DE8"/>
              </a:buClr>
              <a:buSzPct val="60000"/>
              <a:buFont typeface="Marlett" pitchFamily="2" charset="2"/>
              <a:buChar char=""/>
              <a:tabLst>
                <a:tab pos="457200" algn="l"/>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Lst>
            </a:pPr>
            <a:r>
              <a:rPr lang="el-GR" altLang="el-GR" sz="2000" b="1" dirty="0"/>
              <a:t>Τι μορφή έχουν αυτοί οι περιορισμοί</a:t>
            </a:r>
            <a:r>
              <a:rPr lang="en-US" altLang="el-GR" sz="2000" b="1" dirty="0"/>
              <a:t>;</a:t>
            </a:r>
          </a:p>
          <a:p>
            <a:pPr marL="457200" indent="-457200">
              <a:buClr>
                <a:srgbClr val="063DE8"/>
              </a:buClr>
              <a:buSzPct val="60000"/>
              <a:buFont typeface="Marlett" pitchFamily="2" charset="2"/>
              <a:buChar char=""/>
              <a:tabLst>
                <a:tab pos="457200" algn="l"/>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Lst>
            </a:pPr>
            <a:r>
              <a:rPr lang="el-GR" altLang="el-GR" sz="2000" dirty="0"/>
              <a:t>Σε όσα μαθήματα περιλαμβάνουν εργαστήριο, η εξέταση του εργαστηρίου πρέπει να γίνεται μετά την εξέταση της θεωρίας, αλλά την ίδια ημέρα </a:t>
            </a:r>
          </a:p>
          <a:p>
            <a:pPr marL="857250" lvl="1" indent="-457200">
              <a:buClr>
                <a:srgbClr val="063DE8"/>
              </a:buClr>
              <a:buSzPct val="60000"/>
              <a:buFont typeface="Marlett" pitchFamily="2" charset="2"/>
              <a:buChar char=""/>
              <a:tabLst>
                <a:tab pos="457200" algn="l"/>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Lst>
            </a:pPr>
            <a:r>
              <a:rPr lang="el-GR" altLang="el-GR" sz="1800" dirty="0"/>
              <a:t>Π.χ. αν η θεωρία εξετάζεται στις 09:00 τότε το εργαστήριο μπορεί να εξεταστεί στις 12:00 ή στις 15:00</a:t>
            </a:r>
          </a:p>
          <a:p>
            <a:pPr marL="457200" indent="-457200">
              <a:buClr>
                <a:srgbClr val="063DE8"/>
              </a:buClr>
              <a:buSzPct val="60000"/>
              <a:buFont typeface="Marlett" pitchFamily="2" charset="2"/>
              <a:buChar char=""/>
              <a:tabLst>
                <a:tab pos="457200" algn="l"/>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Lst>
            </a:pPr>
            <a:r>
              <a:rPr lang="el-GR" altLang="el-GR" sz="2000" dirty="0"/>
              <a:t>Οι εξετάσεις κάποιων «δύσκολων» μαθημάτων ενός εξαμήνου πρέπει να απέχουν τουλάχιστον ένα συγκεκριμένο πλήθος ημερών (συγκεκριμένα </a:t>
            </a:r>
            <a:r>
              <a:rPr lang="en-US" altLang="el-GR" sz="2000" dirty="0"/>
              <a:t>2</a:t>
            </a:r>
            <a:r>
              <a:rPr lang="el-GR" altLang="el-GR" sz="2000" dirty="0"/>
              <a:t> ημέρες)</a:t>
            </a:r>
          </a:p>
          <a:p>
            <a:pPr marL="457200" indent="-457200">
              <a:buClr>
                <a:srgbClr val="063DE8"/>
              </a:buClr>
              <a:buSzPct val="60000"/>
              <a:buFont typeface="Marlett" pitchFamily="2" charset="2"/>
              <a:buChar char=""/>
              <a:tabLst>
                <a:tab pos="457200" algn="l"/>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Lst>
            </a:pPr>
            <a:r>
              <a:rPr lang="el-GR" altLang="el-GR" sz="2000" dirty="0"/>
              <a:t>Οι εξετάσεις κάποιων μαθημάτων διαφορετικών ετών δεν μπορεί να γίνουν στο</a:t>
            </a:r>
            <a:r>
              <a:rPr lang="en-US" altLang="el-GR" sz="2000" dirty="0"/>
              <a:t> </a:t>
            </a:r>
            <a:r>
              <a:rPr lang="el-GR" altLang="el-GR" sz="2000" dirty="0"/>
              <a:t>ίδιο </a:t>
            </a:r>
            <a:r>
              <a:rPr lang="en-US" altLang="el-GR" sz="2000" dirty="0"/>
              <a:t>time slot</a:t>
            </a:r>
          </a:p>
          <a:p>
            <a:pPr marL="457200" indent="-457200">
              <a:buClr>
                <a:srgbClr val="063DE8"/>
              </a:buClr>
              <a:buSzPct val="60000"/>
              <a:buFont typeface="Marlett" pitchFamily="2" charset="2"/>
              <a:buChar char=""/>
              <a:tabLst>
                <a:tab pos="457200" algn="l"/>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Lst>
            </a:pPr>
            <a:r>
              <a:rPr lang="el-GR" altLang="el-GR" sz="2000" dirty="0"/>
              <a:t>Μαθήματα του ίδιου καθηγητή πρέπει να εξετάζονται σε διαφορετικά </a:t>
            </a:r>
            <a:r>
              <a:rPr lang="en-US" altLang="el-GR" sz="2000" dirty="0"/>
              <a:t>time slots</a:t>
            </a:r>
            <a:endParaRPr lang="el-GR" altLang="el-GR" sz="2000" dirty="0"/>
          </a:p>
          <a:p>
            <a:pPr marL="457200" indent="-457200">
              <a:buClr>
                <a:srgbClr val="063DE8"/>
              </a:buClr>
              <a:buSzPct val="60000"/>
              <a:buFont typeface="Marlett" pitchFamily="2" charset="2"/>
              <a:buChar char=""/>
              <a:tabLst>
                <a:tab pos="457200" algn="l"/>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Lst>
            </a:pPr>
            <a:endParaRPr lang="el-GR" altLang="el-GR" sz="2000"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1">
            <a:extLst>
              <a:ext uri="{FF2B5EF4-FFF2-40B4-BE49-F238E27FC236}">
                <a16:creationId xmlns:a16="http://schemas.microsoft.com/office/drawing/2014/main" id="{DCB5F2E3-E307-3CCE-BA65-E74C6E4512F0}"/>
              </a:ext>
            </a:extLst>
          </p:cNvPr>
          <p:cNvSpPr>
            <a:spLocks noGrp="1" noChangeArrowheads="1"/>
          </p:cNvSpPr>
          <p:nvPr>
            <p:ph type="title"/>
          </p:nvPr>
        </p:nvSpPr>
        <p:spPr>
          <a:xfrm>
            <a:off x="304800" y="381000"/>
            <a:ext cx="9220200" cy="685800"/>
          </a:xfrm>
        </p:spPr>
        <p:txBody>
          <a:bodyPr/>
          <a:lstStyle/>
          <a:p>
            <a:pPr>
              <a:buClrTx/>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 pos="8985250" algn="l"/>
              </a:tabLst>
            </a:pPr>
            <a:r>
              <a:rPr lang="el-GR" altLang="el-GR"/>
              <a:t>Εργασία </a:t>
            </a:r>
            <a:r>
              <a:rPr lang="en-US" altLang="el-GR"/>
              <a:t>2</a:t>
            </a:r>
            <a:endParaRPr lang="el-GR" altLang="el-GR"/>
          </a:p>
        </p:txBody>
      </p:sp>
      <p:sp>
        <p:nvSpPr>
          <p:cNvPr id="7170" name="Rectangle 2">
            <a:extLst>
              <a:ext uri="{FF2B5EF4-FFF2-40B4-BE49-F238E27FC236}">
                <a16:creationId xmlns:a16="http://schemas.microsoft.com/office/drawing/2014/main" id="{FA4D54F4-9FC4-FF15-B428-88BB15E94BA8}"/>
              </a:ext>
            </a:extLst>
          </p:cNvPr>
          <p:cNvSpPr>
            <a:spLocks noGrp="1" noChangeArrowheads="1"/>
          </p:cNvSpPr>
          <p:nvPr>
            <p:ph type="body" idx="1"/>
          </p:nvPr>
        </p:nvSpPr>
        <p:spPr>
          <a:xfrm>
            <a:off x="382588" y="1270000"/>
            <a:ext cx="9142412" cy="5105400"/>
          </a:xfrm>
        </p:spPr>
        <p:txBody>
          <a:bodyPr/>
          <a:lstStyle/>
          <a:p>
            <a:pPr marL="457200" indent="-457200">
              <a:buClr>
                <a:srgbClr val="063DE8"/>
              </a:buClr>
              <a:buSzPct val="60000"/>
              <a:buFont typeface="Marlett" pitchFamily="2" charset="2"/>
              <a:buChar char=""/>
              <a:tabLst>
                <a:tab pos="457200" algn="l"/>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Lst>
              <a:defRPr/>
            </a:pPr>
            <a:r>
              <a:rPr lang="el-GR" altLang="el-GR" dirty="0"/>
              <a:t>Προθεσμία υποβολής: </a:t>
            </a:r>
            <a:r>
              <a:rPr lang="en-US" altLang="el-GR" dirty="0"/>
              <a:t>0</a:t>
            </a:r>
            <a:r>
              <a:rPr lang="el-GR" altLang="el-GR" dirty="0"/>
              <a:t>7/05/202</a:t>
            </a:r>
            <a:r>
              <a:rPr lang="en-US" altLang="el-GR" dirty="0"/>
              <a:t>3</a:t>
            </a:r>
            <a:endParaRPr lang="el-GR" altLang="el-GR" dirty="0"/>
          </a:p>
          <a:p>
            <a:pPr marL="457200" indent="-457200">
              <a:buClr>
                <a:srgbClr val="063DE8"/>
              </a:buClr>
              <a:buSzPct val="60000"/>
              <a:buFont typeface="Marlett" pitchFamily="2" charset="2"/>
              <a:buChar char=""/>
              <a:tabLst>
                <a:tab pos="457200" algn="l"/>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Lst>
              <a:defRPr/>
            </a:pPr>
            <a:r>
              <a:rPr lang="el-GR" altLang="el-GR" dirty="0"/>
              <a:t>Η εργασία είναι ομαδική (σε ομάδα των δύο αναγκαστικά)</a:t>
            </a:r>
          </a:p>
          <a:p>
            <a:pPr marL="457200" indent="-457200">
              <a:buClr>
                <a:srgbClr val="063DE8"/>
              </a:buClr>
              <a:buSzPct val="60000"/>
              <a:buFont typeface="Marlett" pitchFamily="2" charset="2"/>
              <a:buChar char=""/>
              <a:tabLst>
                <a:tab pos="457200" algn="l"/>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Lst>
              <a:defRPr/>
            </a:pPr>
            <a:r>
              <a:rPr lang="el-GR" altLang="el-GR" dirty="0"/>
              <a:t>Η υλοποίηση μπορεί να γίνει σε μια εκ των παρακάτω γλωσσών προγραμματισμού</a:t>
            </a:r>
          </a:p>
          <a:p>
            <a:pPr marL="857250" lvl="1" indent="-457200">
              <a:buClr>
                <a:srgbClr val="063DE8"/>
              </a:buClr>
              <a:buSzPct val="60000"/>
              <a:buFont typeface="Marlett" pitchFamily="2" charset="2"/>
              <a:buChar char=""/>
              <a:tabLst>
                <a:tab pos="457200" algn="l"/>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Lst>
              <a:defRPr/>
            </a:pPr>
            <a:r>
              <a:rPr lang="en-US" altLang="el-GR" dirty="0"/>
              <a:t>C</a:t>
            </a:r>
          </a:p>
          <a:p>
            <a:pPr marL="857250" lvl="1" indent="-457200">
              <a:buClr>
                <a:srgbClr val="063DE8"/>
              </a:buClr>
              <a:buSzPct val="60000"/>
              <a:buFont typeface="Marlett" pitchFamily="2" charset="2"/>
              <a:buChar char=""/>
              <a:tabLst>
                <a:tab pos="457200" algn="l"/>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Lst>
              <a:defRPr/>
            </a:pPr>
            <a:r>
              <a:rPr lang="en-US" altLang="el-GR" dirty="0"/>
              <a:t>C++</a:t>
            </a:r>
          </a:p>
          <a:p>
            <a:pPr marL="857250" lvl="1" indent="-457200">
              <a:buClr>
                <a:srgbClr val="063DE8"/>
              </a:buClr>
              <a:buSzPct val="60000"/>
              <a:buFont typeface="Marlett" pitchFamily="2" charset="2"/>
              <a:buChar char=""/>
              <a:tabLst>
                <a:tab pos="457200" algn="l"/>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Lst>
              <a:defRPr/>
            </a:pPr>
            <a:r>
              <a:rPr lang="en-US" altLang="el-GR" dirty="0"/>
              <a:t>Java</a:t>
            </a:r>
            <a:endParaRPr lang="el-GR" altLang="el-GR" dirty="0"/>
          </a:p>
          <a:p>
            <a:pPr marL="457200" indent="-454025">
              <a:buClrTx/>
              <a:buSzPct val="60000"/>
              <a:buFontTx/>
              <a:buNone/>
              <a:tabLst>
                <a:tab pos="457200" algn="l"/>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Lst>
              <a:defRPr/>
            </a:pPr>
            <a:endParaRPr lang="el-GR" altLang="el-GR" dirty="0"/>
          </a:p>
          <a:p>
            <a:pPr marL="892175" lvl="1" indent="-409575">
              <a:buClrTx/>
              <a:buSzPct val="85000"/>
              <a:buFontTx/>
              <a:buNone/>
              <a:tabLst>
                <a:tab pos="457200" algn="l"/>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Lst>
              <a:defRPr/>
            </a:pPr>
            <a:endParaRPr lang="el-GR" altLang="el-GR" dirty="0"/>
          </a:p>
          <a:p>
            <a:pPr marL="457200" indent="-449263">
              <a:buClrTx/>
              <a:buSzPct val="85000"/>
              <a:buFontTx/>
              <a:buNone/>
              <a:tabLst>
                <a:tab pos="457200" algn="l"/>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Lst>
              <a:defRPr/>
            </a:pPr>
            <a:endParaRPr lang="el-GR" altLang="el-GR" dirty="0"/>
          </a:p>
          <a:p>
            <a:pPr marL="893763" lvl="1" indent="-409575">
              <a:buClrTx/>
              <a:buSzPct val="85000"/>
              <a:buFontTx/>
              <a:buNone/>
              <a:tabLst>
                <a:tab pos="457200" algn="l"/>
                <a:tab pos="561975" algn="l"/>
                <a:tab pos="1011238" algn="l"/>
                <a:tab pos="1460500" algn="l"/>
                <a:tab pos="1909763" algn="l"/>
                <a:tab pos="2359025" algn="l"/>
                <a:tab pos="2808288" algn="l"/>
                <a:tab pos="3257550" algn="l"/>
                <a:tab pos="3706813" algn="l"/>
                <a:tab pos="4156075" algn="l"/>
                <a:tab pos="4605338" algn="l"/>
                <a:tab pos="5054600" algn="l"/>
                <a:tab pos="5503863" algn="l"/>
                <a:tab pos="5953125" algn="l"/>
                <a:tab pos="6402388" algn="l"/>
                <a:tab pos="6851650" algn="l"/>
                <a:tab pos="7300913" algn="l"/>
                <a:tab pos="7750175" algn="l"/>
                <a:tab pos="8199438" algn="l"/>
                <a:tab pos="8648700" algn="l"/>
                <a:tab pos="9097963" algn="l"/>
              </a:tabLst>
              <a:defRPr/>
            </a:pPr>
            <a:endParaRPr lang="el-GR" altLang="el-GR"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Εικόνα 3">
            <a:extLst>
              <a:ext uri="{FF2B5EF4-FFF2-40B4-BE49-F238E27FC236}">
                <a16:creationId xmlns:a16="http://schemas.microsoft.com/office/drawing/2014/main" id="{E575FD01-DFC2-AD14-4329-0C0EC128BBC2}"/>
              </a:ext>
            </a:extLst>
          </p:cNvPr>
          <p:cNvPicPr>
            <a:picLocks noChangeAspect="1"/>
          </p:cNvPicPr>
          <p:nvPr/>
        </p:nvPicPr>
        <p:blipFill>
          <a:blip r:embed="rId2"/>
          <a:stretch>
            <a:fillRect/>
          </a:stretch>
        </p:blipFill>
        <p:spPr>
          <a:xfrm>
            <a:off x="201266" y="2195859"/>
            <a:ext cx="9586886" cy="3393378"/>
          </a:xfrm>
          <a:prstGeom prst="rect">
            <a:avLst/>
          </a:prstGeom>
        </p:spPr>
      </p:pic>
      <p:sp>
        <p:nvSpPr>
          <p:cNvPr id="15362" name="Τίτλος 1">
            <a:extLst>
              <a:ext uri="{FF2B5EF4-FFF2-40B4-BE49-F238E27FC236}">
                <a16:creationId xmlns:a16="http://schemas.microsoft.com/office/drawing/2014/main" id="{1329E90D-D281-0C3A-EE9C-02FCA0275853}"/>
              </a:ext>
            </a:extLst>
          </p:cNvPr>
          <p:cNvSpPr>
            <a:spLocks noGrp="1" noChangeArrowheads="1"/>
          </p:cNvSpPr>
          <p:nvPr>
            <p:ph type="title"/>
          </p:nvPr>
        </p:nvSpPr>
        <p:spPr>
          <a:xfrm>
            <a:off x="223942" y="381072"/>
            <a:ext cx="9210675" cy="676275"/>
          </a:xfrm>
        </p:spPr>
        <p:txBody>
          <a:bodyPr/>
          <a:lstStyle/>
          <a:p>
            <a:r>
              <a:rPr lang="el-GR" altLang="el-GR" dirty="0"/>
              <a:t>2</a:t>
            </a:r>
            <a:r>
              <a:rPr lang="el-GR" altLang="el-GR" baseline="30000" dirty="0"/>
              <a:t>ο</a:t>
            </a:r>
            <a:r>
              <a:rPr lang="el-GR" altLang="el-GR" dirty="0"/>
              <a:t> εξάμηνο</a:t>
            </a:r>
          </a:p>
        </p:txBody>
      </p:sp>
      <p:sp>
        <p:nvSpPr>
          <p:cNvPr id="15365" name="TextBox 2">
            <a:extLst>
              <a:ext uri="{FF2B5EF4-FFF2-40B4-BE49-F238E27FC236}">
                <a16:creationId xmlns:a16="http://schemas.microsoft.com/office/drawing/2014/main" id="{0A740D03-2ADF-59A5-3CAE-14319FC8FB1A}"/>
              </a:ext>
            </a:extLst>
          </p:cNvPr>
          <p:cNvSpPr txBox="1">
            <a:spLocks noChangeArrowheads="1"/>
          </p:cNvSpPr>
          <p:nvPr/>
        </p:nvSpPr>
        <p:spPr bwMode="auto">
          <a:xfrm>
            <a:off x="3944938" y="1516063"/>
            <a:ext cx="2393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l-GR" altLang="el-GR" sz="2000">
                <a:solidFill>
                  <a:srgbClr val="FF0000"/>
                </a:solidFill>
              </a:rPr>
              <a:t>Απόσταση </a:t>
            </a:r>
            <a:r>
              <a:rPr lang="en-US" altLang="el-GR" sz="2000">
                <a:solidFill>
                  <a:srgbClr val="FF0000"/>
                </a:solidFill>
              </a:rPr>
              <a:t>&gt;2 </a:t>
            </a:r>
            <a:r>
              <a:rPr lang="el-GR" altLang="el-GR" sz="2000">
                <a:solidFill>
                  <a:srgbClr val="FF0000"/>
                </a:solidFill>
              </a:rPr>
              <a:t>ημέρες</a:t>
            </a:r>
          </a:p>
        </p:txBody>
      </p:sp>
      <p:cxnSp>
        <p:nvCxnSpPr>
          <p:cNvPr id="15366" name="Ευθύγραμμο βέλος σύνδεσης 16">
            <a:extLst>
              <a:ext uri="{FF2B5EF4-FFF2-40B4-BE49-F238E27FC236}">
                <a16:creationId xmlns:a16="http://schemas.microsoft.com/office/drawing/2014/main" id="{B5019153-4C0A-FC69-7F32-E7A72761B832}"/>
              </a:ext>
            </a:extLst>
          </p:cNvPr>
          <p:cNvCxnSpPr>
            <a:cxnSpLocks noChangeShapeType="1"/>
          </p:cNvCxnSpPr>
          <p:nvPr/>
        </p:nvCxnSpPr>
        <p:spPr bwMode="auto">
          <a:xfrm flipV="1">
            <a:off x="3513634" y="3140968"/>
            <a:ext cx="0" cy="648072"/>
          </a:xfrm>
          <a:prstGeom prst="straightConnector1">
            <a:avLst/>
          </a:prstGeom>
          <a:noFill/>
          <a:ln w="9525" algn="ctr">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67" name="Ευθύγραμμο βέλος σύνδεσης 20">
            <a:extLst>
              <a:ext uri="{FF2B5EF4-FFF2-40B4-BE49-F238E27FC236}">
                <a16:creationId xmlns:a16="http://schemas.microsoft.com/office/drawing/2014/main" id="{9839A75A-A738-64C7-93A8-B3A608D3A761}"/>
              </a:ext>
            </a:extLst>
          </p:cNvPr>
          <p:cNvCxnSpPr>
            <a:cxnSpLocks noChangeShapeType="1"/>
          </p:cNvCxnSpPr>
          <p:nvPr/>
        </p:nvCxnSpPr>
        <p:spPr bwMode="auto">
          <a:xfrm>
            <a:off x="3513634" y="2924944"/>
            <a:ext cx="2952328" cy="1224136"/>
          </a:xfrm>
          <a:prstGeom prst="straightConnector1">
            <a:avLst/>
          </a:prstGeom>
          <a:noFill/>
          <a:ln w="9525" algn="ctr">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368" name="Ευθύγραμμο βέλος σύνδεσης 21">
            <a:extLst>
              <a:ext uri="{FF2B5EF4-FFF2-40B4-BE49-F238E27FC236}">
                <a16:creationId xmlns:a16="http://schemas.microsoft.com/office/drawing/2014/main" id="{7809873A-3A50-7C4D-A78F-A575949EC8CD}"/>
              </a:ext>
            </a:extLst>
          </p:cNvPr>
          <p:cNvCxnSpPr>
            <a:cxnSpLocks noChangeShapeType="1"/>
          </p:cNvCxnSpPr>
          <p:nvPr/>
        </p:nvCxnSpPr>
        <p:spPr bwMode="auto">
          <a:xfrm>
            <a:off x="3513634" y="3878872"/>
            <a:ext cx="2825254" cy="342216"/>
          </a:xfrm>
          <a:prstGeom prst="straightConnector1">
            <a:avLst/>
          </a:prstGeom>
          <a:noFill/>
          <a:ln w="9525" algn="ctr">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Εικόνα 2">
            <a:extLst>
              <a:ext uri="{FF2B5EF4-FFF2-40B4-BE49-F238E27FC236}">
                <a16:creationId xmlns:a16="http://schemas.microsoft.com/office/drawing/2014/main" id="{CE1358B8-8C16-6868-AEAC-EC0EB73AB952}"/>
              </a:ext>
            </a:extLst>
          </p:cNvPr>
          <p:cNvPicPr>
            <a:picLocks noChangeAspect="1"/>
          </p:cNvPicPr>
          <p:nvPr/>
        </p:nvPicPr>
        <p:blipFill>
          <a:blip r:embed="rId2"/>
          <a:stretch>
            <a:fillRect/>
          </a:stretch>
        </p:blipFill>
        <p:spPr>
          <a:xfrm>
            <a:off x="189178" y="2204864"/>
            <a:ext cx="9517144" cy="3312368"/>
          </a:xfrm>
          <a:prstGeom prst="rect">
            <a:avLst/>
          </a:prstGeom>
        </p:spPr>
      </p:pic>
      <p:sp>
        <p:nvSpPr>
          <p:cNvPr id="16386" name="Τίτλος 1">
            <a:extLst>
              <a:ext uri="{FF2B5EF4-FFF2-40B4-BE49-F238E27FC236}">
                <a16:creationId xmlns:a16="http://schemas.microsoft.com/office/drawing/2014/main" id="{9C93939E-D7D5-2B1D-8C0A-A1D47FEBF3E1}"/>
              </a:ext>
            </a:extLst>
          </p:cNvPr>
          <p:cNvSpPr>
            <a:spLocks noGrp="1" noChangeArrowheads="1"/>
          </p:cNvSpPr>
          <p:nvPr>
            <p:ph type="title"/>
          </p:nvPr>
        </p:nvSpPr>
        <p:spPr/>
        <p:txBody>
          <a:bodyPr/>
          <a:lstStyle/>
          <a:p>
            <a:r>
              <a:rPr lang="el-GR" altLang="el-GR" dirty="0"/>
              <a:t>4</a:t>
            </a:r>
            <a:r>
              <a:rPr lang="el-GR" altLang="el-GR" baseline="30000" dirty="0"/>
              <a:t>ο </a:t>
            </a:r>
            <a:r>
              <a:rPr lang="el-GR" altLang="el-GR" dirty="0"/>
              <a:t>εξάμηνο</a:t>
            </a:r>
          </a:p>
        </p:txBody>
      </p:sp>
      <p:sp>
        <p:nvSpPr>
          <p:cNvPr id="16389" name="TextBox 5">
            <a:extLst>
              <a:ext uri="{FF2B5EF4-FFF2-40B4-BE49-F238E27FC236}">
                <a16:creationId xmlns:a16="http://schemas.microsoft.com/office/drawing/2014/main" id="{C2DF79D2-4A6C-C519-7EDF-C9C380349B10}"/>
              </a:ext>
            </a:extLst>
          </p:cNvPr>
          <p:cNvSpPr txBox="1">
            <a:spLocks noChangeArrowheads="1"/>
          </p:cNvSpPr>
          <p:nvPr/>
        </p:nvSpPr>
        <p:spPr bwMode="auto">
          <a:xfrm>
            <a:off x="3944938" y="1516063"/>
            <a:ext cx="2393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l-GR" altLang="el-GR" sz="2000">
                <a:solidFill>
                  <a:srgbClr val="FF0000"/>
                </a:solidFill>
              </a:rPr>
              <a:t>Απόσταση </a:t>
            </a:r>
            <a:r>
              <a:rPr lang="en-US" altLang="el-GR" sz="2000">
                <a:solidFill>
                  <a:srgbClr val="FF0000"/>
                </a:solidFill>
              </a:rPr>
              <a:t>&gt;2 </a:t>
            </a:r>
            <a:r>
              <a:rPr lang="el-GR" altLang="el-GR" sz="2000">
                <a:solidFill>
                  <a:srgbClr val="FF0000"/>
                </a:solidFill>
              </a:rPr>
              <a:t>ημέρες</a:t>
            </a:r>
          </a:p>
        </p:txBody>
      </p:sp>
      <p:cxnSp>
        <p:nvCxnSpPr>
          <p:cNvPr id="16390" name="Ευθύγραμμο βέλος σύνδεσης 6">
            <a:extLst>
              <a:ext uri="{FF2B5EF4-FFF2-40B4-BE49-F238E27FC236}">
                <a16:creationId xmlns:a16="http://schemas.microsoft.com/office/drawing/2014/main" id="{F93E3675-4C33-6000-4863-BD42661BFCA3}"/>
              </a:ext>
            </a:extLst>
          </p:cNvPr>
          <p:cNvCxnSpPr>
            <a:cxnSpLocks noChangeShapeType="1"/>
          </p:cNvCxnSpPr>
          <p:nvPr/>
        </p:nvCxnSpPr>
        <p:spPr bwMode="auto">
          <a:xfrm>
            <a:off x="6904726" y="3957270"/>
            <a:ext cx="1080120" cy="0"/>
          </a:xfrm>
          <a:prstGeom prst="straightConnector1">
            <a:avLst/>
          </a:prstGeom>
          <a:noFill/>
          <a:ln w="9525" algn="ctr">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391" name="Ευθύγραμμο βέλος σύνδεσης 7">
            <a:extLst>
              <a:ext uri="{FF2B5EF4-FFF2-40B4-BE49-F238E27FC236}">
                <a16:creationId xmlns:a16="http://schemas.microsoft.com/office/drawing/2014/main" id="{945C64D9-F5EC-E7C3-C536-721E4A8B0449}"/>
              </a:ext>
            </a:extLst>
          </p:cNvPr>
          <p:cNvCxnSpPr>
            <a:cxnSpLocks noChangeShapeType="1"/>
          </p:cNvCxnSpPr>
          <p:nvPr/>
        </p:nvCxnSpPr>
        <p:spPr bwMode="auto">
          <a:xfrm>
            <a:off x="6898010" y="2996952"/>
            <a:ext cx="1080120" cy="360040"/>
          </a:xfrm>
          <a:prstGeom prst="straightConnector1">
            <a:avLst/>
          </a:prstGeom>
          <a:noFill/>
          <a:ln w="9525" algn="ctr">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6392" name="Ευθύγραμμο βέλος σύνδεσης 9">
            <a:extLst>
              <a:ext uri="{FF2B5EF4-FFF2-40B4-BE49-F238E27FC236}">
                <a16:creationId xmlns:a16="http://schemas.microsoft.com/office/drawing/2014/main" id="{E26D513C-99A8-8971-5727-5CDE7B0FFB4B}"/>
              </a:ext>
            </a:extLst>
          </p:cNvPr>
          <p:cNvCxnSpPr>
            <a:cxnSpLocks noChangeShapeType="1"/>
          </p:cNvCxnSpPr>
          <p:nvPr/>
        </p:nvCxnSpPr>
        <p:spPr bwMode="auto">
          <a:xfrm>
            <a:off x="6911443" y="3501009"/>
            <a:ext cx="1066687" cy="288031"/>
          </a:xfrm>
          <a:prstGeom prst="straightConnector1">
            <a:avLst/>
          </a:prstGeom>
          <a:noFill/>
          <a:ln w="9525" algn="ctr">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 name="Ευθύγραμμο βέλος σύνδεσης 7">
            <a:extLst>
              <a:ext uri="{FF2B5EF4-FFF2-40B4-BE49-F238E27FC236}">
                <a16:creationId xmlns:a16="http://schemas.microsoft.com/office/drawing/2014/main" id="{82399E71-EBF8-68A5-FC5D-A1BA7A4743D7}"/>
              </a:ext>
            </a:extLst>
          </p:cNvPr>
          <p:cNvCxnSpPr>
            <a:cxnSpLocks noChangeShapeType="1"/>
          </p:cNvCxnSpPr>
          <p:nvPr/>
        </p:nvCxnSpPr>
        <p:spPr bwMode="auto">
          <a:xfrm>
            <a:off x="6753994" y="3604919"/>
            <a:ext cx="216024" cy="184121"/>
          </a:xfrm>
          <a:prstGeom prst="straightConnector1">
            <a:avLst/>
          </a:prstGeom>
          <a:noFill/>
          <a:ln w="9525" algn="ctr">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Εικόνα 2">
            <a:extLst>
              <a:ext uri="{FF2B5EF4-FFF2-40B4-BE49-F238E27FC236}">
                <a16:creationId xmlns:a16="http://schemas.microsoft.com/office/drawing/2014/main" id="{D1FD6C49-4042-2892-3F05-9EDBB8C11390}"/>
              </a:ext>
            </a:extLst>
          </p:cNvPr>
          <p:cNvPicPr>
            <a:picLocks noChangeAspect="1"/>
          </p:cNvPicPr>
          <p:nvPr/>
        </p:nvPicPr>
        <p:blipFill>
          <a:blip r:embed="rId2"/>
          <a:stretch>
            <a:fillRect/>
          </a:stretch>
        </p:blipFill>
        <p:spPr>
          <a:xfrm>
            <a:off x="273274" y="2311755"/>
            <a:ext cx="9433048" cy="3277485"/>
          </a:xfrm>
          <a:prstGeom prst="rect">
            <a:avLst/>
          </a:prstGeom>
        </p:spPr>
      </p:pic>
      <p:sp>
        <p:nvSpPr>
          <p:cNvPr id="17410" name="Τίτλος 1">
            <a:extLst>
              <a:ext uri="{FF2B5EF4-FFF2-40B4-BE49-F238E27FC236}">
                <a16:creationId xmlns:a16="http://schemas.microsoft.com/office/drawing/2014/main" id="{29A77940-6A92-1254-06B3-77BF34915368}"/>
              </a:ext>
            </a:extLst>
          </p:cNvPr>
          <p:cNvSpPr>
            <a:spLocks noGrp="1" noChangeArrowheads="1"/>
          </p:cNvSpPr>
          <p:nvPr>
            <p:ph type="title"/>
          </p:nvPr>
        </p:nvSpPr>
        <p:spPr/>
        <p:txBody>
          <a:bodyPr/>
          <a:lstStyle/>
          <a:p>
            <a:r>
              <a:rPr lang="el-GR" altLang="el-GR" dirty="0"/>
              <a:t>6</a:t>
            </a:r>
            <a:r>
              <a:rPr lang="el-GR" altLang="el-GR" baseline="30000" dirty="0"/>
              <a:t>ο</a:t>
            </a:r>
            <a:r>
              <a:rPr lang="en-US" altLang="el-GR" dirty="0"/>
              <a:t> </a:t>
            </a:r>
            <a:r>
              <a:rPr lang="el-GR" altLang="el-GR" dirty="0"/>
              <a:t>εξάμηνο</a:t>
            </a:r>
          </a:p>
        </p:txBody>
      </p:sp>
      <p:sp>
        <p:nvSpPr>
          <p:cNvPr id="17413" name="TextBox 5">
            <a:extLst>
              <a:ext uri="{FF2B5EF4-FFF2-40B4-BE49-F238E27FC236}">
                <a16:creationId xmlns:a16="http://schemas.microsoft.com/office/drawing/2014/main" id="{D6CEF81D-44FF-0591-4ED5-ADB4F973E3C4}"/>
              </a:ext>
            </a:extLst>
          </p:cNvPr>
          <p:cNvSpPr txBox="1">
            <a:spLocks noChangeArrowheads="1"/>
          </p:cNvSpPr>
          <p:nvPr/>
        </p:nvSpPr>
        <p:spPr bwMode="auto">
          <a:xfrm>
            <a:off x="3944938" y="1516063"/>
            <a:ext cx="23939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l-GR" altLang="el-GR" sz="2000">
                <a:solidFill>
                  <a:srgbClr val="FF0000"/>
                </a:solidFill>
              </a:rPr>
              <a:t>Απόσταση </a:t>
            </a:r>
            <a:r>
              <a:rPr lang="en-US" altLang="el-GR" sz="2000">
                <a:solidFill>
                  <a:srgbClr val="FF0000"/>
                </a:solidFill>
              </a:rPr>
              <a:t>&gt;2 </a:t>
            </a:r>
            <a:r>
              <a:rPr lang="el-GR" altLang="el-GR" sz="2000">
                <a:solidFill>
                  <a:srgbClr val="FF0000"/>
                </a:solidFill>
              </a:rPr>
              <a:t>ημέρες</a:t>
            </a:r>
          </a:p>
        </p:txBody>
      </p:sp>
      <p:cxnSp>
        <p:nvCxnSpPr>
          <p:cNvPr id="17414" name="Ευθύγραμμο βέλος σύνδεσης 6">
            <a:extLst>
              <a:ext uri="{FF2B5EF4-FFF2-40B4-BE49-F238E27FC236}">
                <a16:creationId xmlns:a16="http://schemas.microsoft.com/office/drawing/2014/main" id="{DB71F1FA-5BB2-4651-8DED-E36E30FDC5EA}"/>
              </a:ext>
            </a:extLst>
          </p:cNvPr>
          <p:cNvCxnSpPr>
            <a:cxnSpLocks noChangeShapeType="1"/>
          </p:cNvCxnSpPr>
          <p:nvPr/>
        </p:nvCxnSpPr>
        <p:spPr bwMode="auto">
          <a:xfrm flipH="1" flipV="1">
            <a:off x="1785442" y="3284984"/>
            <a:ext cx="6286092" cy="1117277"/>
          </a:xfrm>
          <a:prstGeom prst="straightConnector1">
            <a:avLst/>
          </a:prstGeom>
          <a:noFill/>
          <a:ln w="9525" algn="ctr">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415" name="Ευθύγραμμο βέλος σύνδεσης 8">
            <a:extLst>
              <a:ext uri="{FF2B5EF4-FFF2-40B4-BE49-F238E27FC236}">
                <a16:creationId xmlns:a16="http://schemas.microsoft.com/office/drawing/2014/main" id="{9F790356-F869-6496-B765-842AF6A549E7}"/>
              </a:ext>
            </a:extLst>
          </p:cNvPr>
          <p:cNvCxnSpPr>
            <a:cxnSpLocks noChangeShapeType="1"/>
          </p:cNvCxnSpPr>
          <p:nvPr/>
        </p:nvCxnSpPr>
        <p:spPr bwMode="auto">
          <a:xfrm>
            <a:off x="1713434" y="4078411"/>
            <a:ext cx="72008" cy="286693"/>
          </a:xfrm>
          <a:prstGeom prst="straightConnector1">
            <a:avLst/>
          </a:prstGeom>
          <a:noFill/>
          <a:ln w="9525" algn="ctr">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theme/theme1.xml><?xml version="1.0" encoding="utf-8"?>
<a:theme xmlns:a="http://schemas.openxmlformats.org/drawingml/2006/main" name="Θέμα του Office">
  <a:themeElements>
    <a:clrScheme name="Θέμα του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Θέμα του Office">
      <a:majorFont>
        <a:latin typeface="Times New Roman"/>
        <a:ea typeface="Microsoft YaHei"/>
        <a:cs typeface=""/>
      </a:majorFont>
      <a:minorFont>
        <a:latin typeface="Times New Roman"/>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l-GR" sz="2400" b="0" i="0" u="none" strike="noStrike" cap="none" normalizeH="0" baseline="0" smtClean="0">
            <a:ln>
              <a:noFill/>
            </a:ln>
            <a:solidFill>
              <a:schemeClr val="bg1"/>
            </a:solidFill>
            <a:effectLst/>
            <a:latin typeface="Times New Roman" panose="02020603050405020304" pitchFamily="18" charset="0"/>
            <a:ea typeface="Microsoft YaHei" panose="020B0503020204020204" pitchFamily="34" charset="-122"/>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49263" rtl="0" eaLnBrk="0" fontAlgn="base" latinLnBrk="0" hangingPunct="0">
          <a:lnSpc>
            <a:spcPct val="100000"/>
          </a:lnSpc>
          <a:spcBef>
            <a:spcPct val="0"/>
          </a:spcBef>
          <a:spcAft>
            <a:spcPct val="0"/>
          </a:spcAft>
          <a:buClr>
            <a:srgbClr val="000000"/>
          </a:buClr>
          <a:buSzPct val="100000"/>
          <a:buFont typeface="Times New Roman" panose="02020603050405020304" pitchFamily="18" charset="0"/>
          <a:buNone/>
          <a:tabLst/>
          <a:defRPr kumimoji="0" lang="en-GB" altLang="el-GR" sz="2400" b="0" i="0" u="none" strike="noStrike" cap="none" normalizeH="0" baseline="0" smtClean="0">
            <a:ln>
              <a:noFill/>
            </a:ln>
            <a:solidFill>
              <a:schemeClr val="bg1"/>
            </a:solidFill>
            <a:effectLst/>
            <a:latin typeface="Times New Roman" panose="02020603050405020304" pitchFamily="18" charset="0"/>
            <a:ea typeface="Microsoft YaHei" panose="020B0503020204020204" pitchFamily="34" charset="-122"/>
          </a:defRPr>
        </a:defPPr>
      </a:lstStyle>
    </a:lnDef>
  </a:objectDefaults>
  <a:extraClrSchemeLst>
    <a:extraClrScheme>
      <a:clrScheme name="Θέμα του 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Θέμα του 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Θέμα του 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Θέμα του 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Θέμα του 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Θέμα του 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Θέμα του 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Θέμα του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1429</TotalTime>
  <Words>1149</Words>
  <Application>Microsoft Office PowerPoint</Application>
  <PresentationFormat>Προσαρμογή</PresentationFormat>
  <Paragraphs>115</Paragraphs>
  <Slides>18</Slides>
  <Notes>6</Notes>
  <HiddenSlides>0</HiddenSlides>
  <MMClips>0</MMClips>
  <ScaleCrop>false</ScaleCrop>
  <HeadingPairs>
    <vt:vector size="6" baseType="variant">
      <vt:variant>
        <vt:lpstr>Γραμματοσειρές που χρησιμοποιούνται</vt:lpstr>
      </vt:variant>
      <vt:variant>
        <vt:i4>3</vt:i4>
      </vt:variant>
      <vt:variant>
        <vt:lpstr>Θέμα</vt:lpstr>
      </vt:variant>
      <vt:variant>
        <vt:i4>1</vt:i4>
      </vt:variant>
      <vt:variant>
        <vt:lpstr>Τίτλοι διαφανειών</vt:lpstr>
      </vt:variant>
      <vt:variant>
        <vt:i4>18</vt:i4>
      </vt:variant>
    </vt:vector>
  </HeadingPairs>
  <TitlesOfParts>
    <vt:vector size="22" baseType="lpstr">
      <vt:lpstr>Arial</vt:lpstr>
      <vt:lpstr>Marlett</vt:lpstr>
      <vt:lpstr>Times New Roman</vt:lpstr>
      <vt:lpstr>Θέμα του Office</vt:lpstr>
      <vt:lpstr>Παρουσίαση του PowerPoint</vt:lpstr>
      <vt:lpstr>Χρονοπρογραμματισμός εξετάσεων</vt:lpstr>
      <vt:lpstr>Προγραμματισμός εξεταστικής στο ΤΗΜΜΥ</vt:lpstr>
      <vt:lpstr>Μεταβλητές και πεδία τιμών</vt:lpstr>
      <vt:lpstr>Περιορισμοί</vt:lpstr>
      <vt:lpstr>Εργασία 2</vt:lpstr>
      <vt:lpstr>2ο εξάμηνο</vt:lpstr>
      <vt:lpstr>4ο εξάμηνο</vt:lpstr>
      <vt:lpstr>6ο εξάμηνο</vt:lpstr>
      <vt:lpstr>8ο εξάμηνο</vt:lpstr>
      <vt:lpstr>8ο εξάμηνο</vt:lpstr>
      <vt:lpstr>Άλλοι περιορισμοί</vt:lpstr>
      <vt:lpstr>Στόχος</vt:lpstr>
      <vt:lpstr>Εργασία 2 - Τοπική Αναζήτηση</vt:lpstr>
      <vt:lpstr>Παράμετροι εισόδου</vt:lpstr>
      <vt:lpstr>Παράμετροι εξόδου</vt:lpstr>
      <vt:lpstr>Θέματα Υλοποίησης</vt:lpstr>
      <vt:lpstr>Θέματα Υλοποίησης</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and Distributed Scheduling in Communication Networks and Manufacturing Systems</dc:title>
  <dc:creator>vsiris</dc:creator>
  <cp:lastModifiedBy>KONSTANTINOS STERGIOU</cp:lastModifiedBy>
  <cp:revision>2754</cp:revision>
  <cp:lastPrinted>2001-04-25T10:03:43Z</cp:lastPrinted>
  <dcterms:created xsi:type="dcterms:W3CDTF">1996-09-23T11:23:12Z</dcterms:created>
  <dcterms:modified xsi:type="dcterms:W3CDTF">2025-04-01T17:51:08Z</dcterms:modified>
</cp:coreProperties>
</file>