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5" r:id="rId7"/>
    <p:sldId id="264" r:id="rId8"/>
    <p:sldId id="267"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8" d="100"/>
          <a:sy n="68" d="100"/>
        </p:scale>
        <p:origin x="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4/1/2019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a:t>GROUP PROJECT</a:t>
            </a:r>
            <a:br>
              <a:rPr lang="en-US" sz="4000" b="1" dirty="0"/>
            </a:br>
            <a:r>
              <a:rPr lang="en-US" sz="3200" b="1" dirty="0"/>
              <a:t>Course</a:t>
            </a:r>
            <a:r>
              <a:rPr lang="en-US" sz="3200" dirty="0"/>
              <a:t>: Data Structures &amp; Algorithms</a:t>
            </a:r>
            <a:br>
              <a:rPr lang="en-US" sz="3200" dirty="0"/>
            </a:br>
            <a:r>
              <a:rPr lang="en-US" sz="3200" dirty="0"/>
              <a:t>				</a:t>
            </a:r>
            <a:r>
              <a:rPr lang="en-US" sz="3200" dirty="0" err="1"/>
              <a:t>Dr</a:t>
            </a:r>
            <a:r>
              <a:rPr lang="en-US" sz="3200" dirty="0"/>
              <a:t>: Tran </a:t>
            </a:r>
            <a:r>
              <a:rPr lang="en-US" sz="3200" dirty="0" err="1"/>
              <a:t>Thanh</a:t>
            </a:r>
            <a:r>
              <a:rPr lang="en-US" sz="3200" dirty="0"/>
              <a:t> Tung</a:t>
            </a:r>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a:solidFill>
                  <a:schemeClr val="bg1">
                    <a:lumMod val="95000"/>
                  </a:schemeClr>
                </a:solidFill>
              </a:rPr>
              <a:t>Member:</a:t>
            </a:r>
          </a:p>
          <a:p>
            <a:r>
              <a:rPr lang="en-US" sz="2400" dirty="0">
                <a:solidFill>
                  <a:schemeClr val="bg1">
                    <a:lumMod val="95000"/>
                  </a:schemeClr>
                </a:solidFill>
              </a:rPr>
              <a:t>	</a:t>
            </a:r>
            <a:r>
              <a:rPr lang="en-US" sz="2400" dirty="0" err="1">
                <a:solidFill>
                  <a:schemeClr val="bg1">
                    <a:lumMod val="95000"/>
                  </a:schemeClr>
                </a:solidFill>
              </a:rPr>
              <a:t>đặng</a:t>
            </a:r>
            <a:r>
              <a:rPr lang="en-US" sz="2400" dirty="0">
                <a:solidFill>
                  <a:schemeClr val="bg1">
                    <a:lumMod val="95000"/>
                  </a:schemeClr>
                </a:solidFill>
              </a:rPr>
              <a:t> </a:t>
            </a:r>
            <a:r>
              <a:rPr lang="en-US" sz="2400" dirty="0" err="1">
                <a:solidFill>
                  <a:schemeClr val="bg1">
                    <a:lumMod val="95000"/>
                  </a:schemeClr>
                </a:solidFill>
              </a:rPr>
              <a:t>quốc</a:t>
            </a:r>
            <a:r>
              <a:rPr lang="en-US" sz="2400" dirty="0">
                <a:solidFill>
                  <a:schemeClr val="bg1">
                    <a:lumMod val="95000"/>
                  </a:schemeClr>
                </a:solidFill>
              </a:rPr>
              <a:t> </a:t>
            </a:r>
            <a:r>
              <a:rPr lang="en-US" sz="2400" dirty="0" err="1">
                <a:solidFill>
                  <a:schemeClr val="bg1">
                    <a:lumMod val="95000"/>
                  </a:schemeClr>
                </a:solidFill>
              </a:rPr>
              <a:t>cường</a:t>
            </a:r>
            <a:endParaRPr lang="en-US" sz="2400" dirty="0">
              <a:solidFill>
                <a:schemeClr val="bg1">
                  <a:lumMod val="95000"/>
                </a:schemeClr>
              </a:solidFill>
            </a:endParaRPr>
          </a:p>
          <a:p>
            <a:r>
              <a:rPr lang="en-US" sz="2400" dirty="0">
                <a:solidFill>
                  <a:schemeClr val="bg1">
                    <a:lumMod val="95000"/>
                  </a:schemeClr>
                </a:solidFill>
              </a:rPr>
              <a:t>	</a:t>
            </a:r>
            <a:r>
              <a:rPr lang="en-US" sz="2400" dirty="0" err="1">
                <a:solidFill>
                  <a:schemeClr val="bg1">
                    <a:lumMod val="95000"/>
                  </a:schemeClr>
                </a:solidFill>
              </a:rPr>
              <a:t>mai</a:t>
            </a:r>
            <a:r>
              <a:rPr lang="en-US" sz="2400" dirty="0">
                <a:solidFill>
                  <a:schemeClr val="bg1">
                    <a:lumMod val="95000"/>
                  </a:schemeClr>
                </a:solidFill>
              </a:rPr>
              <a:t> </a:t>
            </a:r>
            <a:r>
              <a:rPr lang="en-US" sz="2400" dirty="0" err="1">
                <a:solidFill>
                  <a:schemeClr val="bg1">
                    <a:lumMod val="95000"/>
                  </a:schemeClr>
                </a:solidFill>
              </a:rPr>
              <a:t>hoàng</a:t>
            </a:r>
            <a:r>
              <a:rPr lang="en-US" sz="2400" dirty="0">
                <a:solidFill>
                  <a:schemeClr val="bg1">
                    <a:lumMod val="95000"/>
                  </a:schemeClr>
                </a:solidFill>
              </a:rPr>
              <a:t> long</a:t>
            </a:r>
          </a:p>
          <a:p>
            <a:r>
              <a:rPr lang="en-US" sz="2400" dirty="0">
                <a:solidFill>
                  <a:schemeClr val="bg1">
                    <a:lumMod val="95000"/>
                  </a:schemeClr>
                </a:solidFill>
              </a:rPr>
              <a:t>	</a:t>
            </a:r>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lộc</a:t>
            </a:r>
            <a:endParaRPr lang="en-US" sz="2400" dirty="0">
              <a:solidFill>
                <a:schemeClr val="bg1">
                  <a:lumMod val="95000"/>
                </a:schemeClr>
              </a:solidFill>
            </a:endParaRPr>
          </a:p>
          <a:p>
            <a:r>
              <a:rPr lang="en-US" sz="2400" dirty="0">
                <a:solidFill>
                  <a:schemeClr val="bg1">
                    <a:lumMod val="95000"/>
                  </a:schemeClr>
                </a:solidFill>
              </a:rPr>
              <a:t>	</a:t>
            </a:r>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tiến</a:t>
            </a:r>
            <a:r>
              <a:rPr lang="en-US" sz="2400" dirty="0">
                <a:solidFill>
                  <a:schemeClr val="bg1">
                    <a:lumMod val="95000"/>
                  </a:schemeClr>
                </a:solidFill>
              </a:rPr>
              <a:t> </a:t>
            </a:r>
            <a:r>
              <a:rPr lang="en-US" sz="2400" dirty="0" err="1">
                <a:solidFill>
                  <a:schemeClr val="bg1">
                    <a:lumMod val="95000"/>
                  </a:schemeClr>
                </a:solidFill>
              </a:rPr>
              <a:t>dũng</a:t>
            </a:r>
            <a:endParaRPr lang="en-US" sz="2400" dirty="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a:t>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382" y="2142308"/>
            <a:ext cx="6940732" cy="5783944"/>
          </a:xfr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a:t>GAME PLAY </a:t>
            </a:r>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 Every turn, a new tile will randomly appear in an empty spot on the board with a value of either 2 or 4.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baseline="30000" dirty="0"/>
              <a:t>[</a:t>
            </a:r>
            <a:r>
              <a:rPr lang="en-US" dirty="0"/>
              <a:t>The resulting tile cannot merge with another tile again in the same move. Higher-scoring tiles emit a soft glow.</a:t>
            </a:r>
            <a:endParaRPr lang="en-US" baseline="30000" dirty="0"/>
          </a:p>
          <a:p>
            <a:r>
              <a:rPr lang="en-US" dirty="0"/>
              <a:t> A scoreboard on the upper-right keeps track of the user's score. The user's score starts at zero, and is incremented whenever two tiles combine, by the value of the new </a:t>
            </a:r>
            <a:r>
              <a:rPr lang="en-US" dirty="0" err="1"/>
              <a:t>tile.As</a:t>
            </a:r>
            <a:r>
              <a:rPr lang="en-US" dirty="0"/>
              <a:t> with many arcade games, the user's best score is shown alongside the current score.</a:t>
            </a:r>
          </a:p>
          <a:p>
            <a:r>
              <a:rPr lang="en-US" dirty="0"/>
              <a:t>The game is won when a tile with a value of 2048 appears on the board, hence the name of the game. After reaching the 2048 tile, players can continue to play (beyond the 2048 tile) to reach higher scores.</a:t>
            </a:r>
            <a:r>
              <a:rPr lang="en-US" baseline="30000" dirty="0"/>
              <a:t>[</a:t>
            </a:r>
            <a:r>
              <a:rPr lang="en-US" dirty="0"/>
              <a:t>When the player has no legal moves (there are no empty spaces and no adjacent tiles with the same value), the game 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a:t>GAME PLAY </a:t>
            </a:r>
          </a:p>
        </p:txBody>
      </p:sp>
      <p:pic>
        <p:nvPicPr>
          <p:cNvPr id="4" name="Content Placeholder 3"/>
          <p:cNvPicPr>
            <a:picLocks noGrp="1" noChangeAspect="1"/>
          </p:cNvPicPr>
          <p:nvPr>
            <p:ph idx="1"/>
          </p:nvPr>
        </p:nvPicPr>
        <p:blipFill>
          <a:blip r:embed="rId2"/>
          <a:stretch>
            <a:fillRect/>
          </a:stretch>
        </p:blipFill>
        <p:spPr>
          <a:xfrm>
            <a:off x="783431" y="2726460"/>
            <a:ext cx="3505200" cy="3505200"/>
          </a:xfrm>
        </p:spPr>
      </p:pic>
      <p:pic>
        <p:nvPicPr>
          <p:cNvPr id="5" name="Picture 4"/>
          <p:cNvPicPr>
            <a:picLocks noChangeAspect="1"/>
          </p:cNvPicPr>
          <p:nvPr/>
        </p:nvPicPr>
        <p:blipFill>
          <a:blip r:embed="rId3"/>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2CFC2-3020-4BBD-B590-39A11ACFA88C}"/>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defTabSz="914400">
              <a:lnSpc>
                <a:spcPct val="90000"/>
              </a:lnSpc>
            </a:pPr>
            <a:r>
              <a:rPr lang="en-US" sz="6000" kern="1200">
                <a:solidFill>
                  <a:schemeClr val="bg1"/>
                </a:solidFill>
                <a:latin typeface="+mj-lt"/>
                <a:ea typeface="+mj-ea"/>
                <a:cs typeface="+mj-cs"/>
              </a:rPr>
              <a:t>Language</a:t>
            </a:r>
          </a:p>
        </p:txBody>
      </p:sp>
      <p:sp>
        <p:nvSpPr>
          <p:cNvPr id="32" name="Freeform: Shape 3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06A070-B2B0-4BBD-A94A-FEF48701CA94}"/>
              </a:ext>
            </a:extLst>
          </p:cNvPr>
          <p:cNvPicPr>
            <a:picLocks noChangeAspect="1"/>
          </p:cNvPicPr>
          <p:nvPr/>
        </p:nvPicPr>
        <p:blipFill rotWithShape="1">
          <a:blip r:embed="rId2"/>
          <a:srcRect l="3485" r="8493" b="-1"/>
          <a:stretch/>
        </p:blipFill>
        <p:spPr>
          <a:xfrm>
            <a:off x="542127" y="489204"/>
            <a:ext cx="4276616" cy="4511421"/>
          </a:xfrm>
          <a:prstGeom prst="rect">
            <a:avLst/>
          </a:prstGeom>
        </p:spPr>
      </p:pic>
    </p:spTree>
    <p:extLst>
      <p:ext uri="{BB962C8B-B14F-4D97-AF65-F5344CB8AC3E}">
        <p14:creationId xmlns:p14="http://schemas.microsoft.com/office/powerpoint/2010/main" val="2397717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08BA-D0D1-4EAC-A3B8-088217B1230C}"/>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defTabSz="914400">
              <a:lnSpc>
                <a:spcPct val="90000"/>
              </a:lnSpc>
            </a:pPr>
            <a:r>
              <a:rPr lang="en-US" sz="6000">
                <a:solidFill>
                  <a:schemeClr val="tx1"/>
                </a:solidFill>
              </a:rPr>
              <a:t>Engine</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2E89130-BFE5-418D-B17B-3A534EA75332}"/>
              </a:ext>
            </a:extLst>
          </p:cNvPr>
          <p:cNvPicPr>
            <a:picLocks noGrp="1" noChangeAspect="1"/>
          </p:cNvPicPr>
          <p:nvPr>
            <p:ph idx="1"/>
          </p:nvPr>
        </p:nvPicPr>
        <p:blipFill rotWithShape="1">
          <a:blip r:embed="rId2"/>
          <a:srcRect l="33749" r="1684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71232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45DD3-6174-4337-A41B-2484E5845B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Scene</a:t>
            </a:r>
          </a:p>
        </p:txBody>
      </p:sp>
      <p:pic>
        <p:nvPicPr>
          <p:cNvPr id="7" name="Picture 6">
            <a:extLst>
              <a:ext uri="{FF2B5EF4-FFF2-40B4-BE49-F238E27FC236}">
                <a16:creationId xmlns:a16="http://schemas.microsoft.com/office/drawing/2014/main" id="{F67B5695-F342-4DE1-8527-F706028B971F}"/>
              </a:ext>
            </a:extLst>
          </p:cNvPr>
          <p:cNvPicPr>
            <a:picLocks noChangeAspect="1"/>
          </p:cNvPicPr>
          <p:nvPr/>
        </p:nvPicPr>
        <p:blipFill>
          <a:blip r:embed="rId2"/>
          <a:stretch>
            <a:fillRect/>
          </a:stretch>
        </p:blipFill>
        <p:spPr>
          <a:xfrm>
            <a:off x="5506211" y="961812"/>
            <a:ext cx="4252976" cy="4930987"/>
          </a:xfrm>
          <a:prstGeom prst="rect">
            <a:avLst/>
          </a:prstGeom>
        </p:spPr>
      </p:pic>
    </p:spTree>
    <p:extLst>
      <p:ext uri="{BB962C8B-B14F-4D97-AF65-F5344CB8AC3E}">
        <p14:creationId xmlns:p14="http://schemas.microsoft.com/office/powerpoint/2010/main" val="4566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3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40790-1147-40EC-B709-02CE8B459A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400" kern="1200">
                <a:solidFill>
                  <a:srgbClr val="FFFFFF"/>
                </a:solidFill>
                <a:latin typeface="+mj-lt"/>
                <a:ea typeface="+mj-ea"/>
                <a:cs typeface="+mj-cs"/>
              </a:rPr>
              <a:t>SpriteSheet</a:t>
            </a:r>
          </a:p>
        </p:txBody>
      </p:sp>
      <p:pic>
        <p:nvPicPr>
          <p:cNvPr id="7" name="Content Placeholder 6">
            <a:extLst>
              <a:ext uri="{FF2B5EF4-FFF2-40B4-BE49-F238E27FC236}">
                <a16:creationId xmlns:a16="http://schemas.microsoft.com/office/drawing/2014/main" id="{6FA9DAC5-84C6-482E-BD9C-4D5F31BECD1E}"/>
              </a:ext>
            </a:extLst>
          </p:cNvPr>
          <p:cNvPicPr>
            <a:picLocks noGrp="1" noChangeAspect="1"/>
          </p:cNvPicPr>
          <p:nvPr>
            <p:ph idx="1"/>
          </p:nvPr>
        </p:nvPicPr>
        <p:blipFill>
          <a:blip r:embed="rId2"/>
          <a:stretch>
            <a:fillRect/>
          </a:stretch>
        </p:blipFill>
        <p:spPr>
          <a:xfrm>
            <a:off x="5678796" y="961812"/>
            <a:ext cx="3907806" cy="4930987"/>
          </a:xfrm>
          <a:prstGeom prst="rect">
            <a:avLst/>
          </a:prstGeom>
        </p:spPr>
      </p:pic>
    </p:spTree>
    <p:extLst>
      <p:ext uri="{BB962C8B-B14F-4D97-AF65-F5344CB8AC3E}">
        <p14:creationId xmlns:p14="http://schemas.microsoft.com/office/powerpoint/2010/main" val="405428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23D5-74C3-4CB7-8FEB-7E5ECC9B842E}"/>
              </a:ext>
            </a:extLst>
          </p:cNvPr>
          <p:cNvSpPr>
            <a:spLocks noGrp="1"/>
          </p:cNvSpPr>
          <p:nvPr>
            <p:ph type="title"/>
          </p:nvPr>
        </p:nvSpPr>
        <p:spPr/>
        <p:txBody>
          <a:bodyPr/>
          <a:lstStyle/>
          <a:p>
            <a:r>
              <a:rPr lang="en-US" dirty="0"/>
              <a:t>Reference	</a:t>
            </a:r>
            <a:endParaRPr lang="en-GB" dirty="0"/>
          </a:p>
        </p:txBody>
      </p:sp>
      <p:sp>
        <p:nvSpPr>
          <p:cNvPr id="3" name="Content Placeholder 2">
            <a:extLst>
              <a:ext uri="{FF2B5EF4-FFF2-40B4-BE49-F238E27FC236}">
                <a16:creationId xmlns:a16="http://schemas.microsoft.com/office/drawing/2014/main" id="{8ADB21E4-2938-4CD0-ACC3-454AE3688805}"/>
              </a:ext>
            </a:extLst>
          </p:cNvPr>
          <p:cNvSpPr>
            <a:spLocks noGrp="1"/>
          </p:cNvSpPr>
          <p:nvPr>
            <p:ph idx="1"/>
          </p:nvPr>
        </p:nvSpPr>
        <p:spPr/>
        <p:txBody>
          <a:bodyPr/>
          <a:lstStyle/>
          <a:p>
            <a:r>
              <a:rPr lang="en-US" dirty="0"/>
              <a:t>Scene: bloghoanglong.com/scene</a:t>
            </a:r>
          </a:p>
          <a:p>
            <a:r>
              <a:rPr lang="en-US" dirty="0"/>
              <a:t>Image: gameart2d.com, google.com</a:t>
            </a:r>
          </a:p>
          <a:p>
            <a:endParaRPr lang="en-GB" dirty="0"/>
          </a:p>
        </p:txBody>
      </p:sp>
    </p:spTree>
    <p:extLst>
      <p:ext uri="{BB962C8B-B14F-4D97-AF65-F5344CB8AC3E}">
        <p14:creationId xmlns:p14="http://schemas.microsoft.com/office/powerpoint/2010/main" val="593220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31</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GROUP PROJECT Course: Data Structures &amp; Algorithms     Dr: Tran Thanh Tung</vt:lpstr>
      <vt:lpstr>GAME</vt:lpstr>
      <vt:lpstr>GAME PLAY </vt:lpstr>
      <vt:lpstr>GAME PLAY </vt:lpstr>
      <vt:lpstr>Language</vt:lpstr>
      <vt:lpstr>Engine</vt:lpstr>
      <vt:lpstr>Scene</vt:lpstr>
      <vt:lpstr>SpriteSheet</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Course: Data Structures &amp; Algorithms     Dr: Tran Thanh Tung</dc:title>
  <dc:creator>MAI HOANG LONG</dc:creator>
  <cp:lastModifiedBy>MAI HOANG LONG</cp:lastModifiedBy>
  <cp:revision>3</cp:revision>
  <dcterms:created xsi:type="dcterms:W3CDTF">2019-03-31T23:47:57Z</dcterms:created>
  <dcterms:modified xsi:type="dcterms:W3CDTF">2019-04-01T00:20:21Z</dcterms:modified>
</cp:coreProperties>
</file>