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ED38-F42F-4983-B10B-9011FEABAC8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8C44-D1E3-497D-B47A-4B99900C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guess reasonable values for w1, w2</a:t>
            </a:r>
          </a:p>
          <a:p>
            <a:pPr lvl="1"/>
            <a:r>
              <a:rPr lang="en-US" dirty="0" smtClean="0"/>
              <a:t>Unbiased: Choose mean values for each random variable</a:t>
            </a:r>
          </a:p>
          <a:p>
            <a:pPr lvl="1"/>
            <a:r>
              <a:rPr lang="en-US" dirty="0" smtClean="0"/>
              <a:t>Pessimistic: Choose worst case values for w</a:t>
            </a:r>
          </a:p>
          <a:p>
            <a:pPr lvl="1"/>
            <a:r>
              <a:rPr lang="en-US" dirty="0" smtClean="0"/>
              <a:t>Optimistic: Choose best case values for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2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Unbiased</a:t>
            </a:r>
          </a:p>
          <a:p>
            <a:pPr lvl="1"/>
            <a:r>
              <a:rPr lang="en-US" dirty="0" smtClean="0"/>
              <a:t>E(w) = (5/2, 3/2)</a:t>
            </a:r>
          </a:p>
          <a:p>
            <a:pPr lvl="1"/>
            <a:r>
              <a:rPr lang="en-US" dirty="0" smtClean="0"/>
              <a:t>Minimize x1 + x2 subject to</a:t>
            </a:r>
          </a:p>
          <a:p>
            <a:pPr lvl="2"/>
            <a:r>
              <a:rPr lang="en-US" dirty="0" smtClean="0"/>
              <a:t>5/2x1 + x2 &gt;= 7 and 3/2x1 + x2 &gt;= 4</a:t>
            </a:r>
          </a:p>
          <a:p>
            <a:pPr lvl="3"/>
            <a:r>
              <a:rPr lang="en-US" dirty="0" smtClean="0"/>
              <a:t>Solution is 50/11 and x1 = 18/11, x2 = 32/11</a:t>
            </a:r>
          </a:p>
          <a:p>
            <a:r>
              <a:rPr lang="en-US" dirty="0" smtClean="0"/>
              <a:t>Pessimistic</a:t>
            </a:r>
          </a:p>
          <a:p>
            <a:pPr lvl="1"/>
            <a:r>
              <a:rPr lang="en-US" dirty="0" smtClean="0"/>
              <a:t>E(w) = (1, 1/3)</a:t>
            </a:r>
          </a:p>
          <a:p>
            <a:pPr lvl="1"/>
            <a:r>
              <a:rPr lang="en-US" dirty="0" smtClean="0"/>
              <a:t>Minimize x1 + x2 subject to</a:t>
            </a:r>
          </a:p>
          <a:p>
            <a:pPr lvl="2"/>
            <a:r>
              <a:rPr lang="en-US" dirty="0" smtClean="0"/>
              <a:t>x1 + x2 &gt;= 7 and 1/3x1 + x2 &gt;= 4</a:t>
            </a:r>
          </a:p>
          <a:p>
            <a:pPr lvl="3"/>
            <a:r>
              <a:rPr lang="en-US" dirty="0" smtClean="0"/>
              <a:t>Solution is 7 and x1 = 0, x2 = 7</a:t>
            </a:r>
          </a:p>
          <a:p>
            <a:r>
              <a:rPr lang="en-US" dirty="0" smtClean="0"/>
              <a:t>Optimistic</a:t>
            </a:r>
          </a:p>
          <a:p>
            <a:pPr lvl="1"/>
            <a:r>
              <a:rPr lang="en-US" dirty="0" smtClean="0"/>
              <a:t>E(w) = (4, 1)</a:t>
            </a:r>
          </a:p>
          <a:p>
            <a:pPr lvl="1"/>
            <a:r>
              <a:rPr lang="en-US" dirty="0" smtClean="0"/>
              <a:t>Minimize x1 + x2 subject to</a:t>
            </a:r>
          </a:p>
          <a:p>
            <a:pPr lvl="2"/>
            <a:r>
              <a:rPr lang="en-US" dirty="0" smtClean="0"/>
              <a:t>4x1 + x2 &gt;= 7 and x1 + x2 &gt;= 4</a:t>
            </a:r>
          </a:p>
          <a:p>
            <a:pPr lvl="3"/>
            <a:r>
              <a:rPr lang="en-US" dirty="0" smtClean="0"/>
              <a:t>Solution is 4 and x1 = 4, x2 = 0</a:t>
            </a:r>
          </a:p>
          <a:p>
            <a:r>
              <a:rPr lang="en-US" dirty="0" smtClean="0"/>
              <a:t>Pros and cons</a:t>
            </a:r>
          </a:p>
          <a:p>
            <a:pPr lvl="1"/>
            <a:r>
              <a:rPr lang="en-US" dirty="0" smtClean="0"/>
              <a:t>Easy and only rough information about randomness w is needed</a:t>
            </a:r>
          </a:p>
          <a:p>
            <a:pPr lvl="1"/>
            <a:r>
              <a:rPr lang="en-US" dirty="0" smtClean="0"/>
              <a:t>Only takes into account one case of what randomness might be</a:t>
            </a:r>
          </a:p>
          <a:p>
            <a:pPr lvl="1"/>
            <a:r>
              <a:rPr lang="en-US" dirty="0" smtClean="0"/>
              <a:t>There might even be w for which x is infeasible</a:t>
            </a:r>
          </a:p>
          <a:p>
            <a:pPr lvl="3"/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(chance) constrained</a:t>
            </a:r>
          </a:p>
          <a:p>
            <a:r>
              <a:rPr lang="en-US" dirty="0" smtClean="0"/>
              <a:t>Let’s add the constraints</a:t>
            </a:r>
          </a:p>
          <a:p>
            <a:pPr lvl="1"/>
            <a:r>
              <a:rPr lang="en-US" dirty="0" smtClean="0"/>
              <a:t>Probability of holding a constraints is alpha, then</a:t>
            </a:r>
          </a:p>
          <a:p>
            <a:pPr lvl="2"/>
            <a:r>
              <a:rPr lang="en-US" dirty="0" smtClean="0"/>
              <a:t>P {w1x1 + x2 &gt;= 7 } &gt;= alpha1</a:t>
            </a:r>
          </a:p>
          <a:p>
            <a:pPr lvl="2"/>
            <a:r>
              <a:rPr lang="en-US" dirty="0" smtClean="0"/>
              <a:t>P {w2x1 + x2 &gt;= 4 } &gt;= alpha2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Penalized Shortfall</a:t>
            </a:r>
          </a:p>
          <a:p>
            <a:r>
              <a:rPr lang="en-US" dirty="0" smtClean="0"/>
              <a:t>If solution is infeasible for given constraints then we optimize objective function by adding </a:t>
            </a:r>
            <a:r>
              <a:rPr lang="en-US" i="1" dirty="0" smtClean="0"/>
              <a:t>penalty i.e. penalize the expected violation.</a:t>
            </a:r>
          </a:p>
          <a:p>
            <a:pPr lvl="1"/>
            <a:r>
              <a:rPr lang="en-US" i="1" dirty="0" smtClean="0"/>
              <a:t>E.g. </a:t>
            </a:r>
            <a:r>
              <a:rPr lang="en-US" dirty="0" smtClean="0"/>
              <a:t>for constraint w1x1 + x2 &gt;= 7 the shortfall could be w1x1 + x2 &gt;= 7 (negative part of distribution)</a:t>
            </a:r>
          </a:p>
          <a:p>
            <a:pPr lvl="1"/>
            <a:r>
              <a:rPr lang="en-US" dirty="0" smtClean="0"/>
              <a:t>For each constraint, assign (unit) shortfall costs q1, q2.</a:t>
            </a:r>
          </a:p>
          <a:p>
            <a:pPr lvl="1"/>
            <a:r>
              <a:rPr lang="en-US" dirty="0" smtClean="0"/>
              <a:t>Optimization problem becomes...</a:t>
            </a:r>
          </a:p>
          <a:p>
            <a:pPr lvl="2"/>
            <a:r>
              <a:rPr lang="en-US" dirty="0" smtClean="0"/>
              <a:t>Min {x1 + x2 + q1E [w1*x1 + x2 -7]  + q2E[w2*x1 + x2 – 4]}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Recourse Function</a:t>
            </a:r>
          </a:p>
          <a:p>
            <a:pPr lvl="1"/>
            <a:r>
              <a:rPr lang="en-US" dirty="0" smtClean="0"/>
              <a:t>Min { x1 + x2 + Q(x1, x2) }</a:t>
            </a:r>
          </a:p>
          <a:p>
            <a:pPr lvl="2"/>
            <a:r>
              <a:rPr lang="en-US" dirty="0" smtClean="0"/>
              <a:t>Where Q(x1, x2) =  </a:t>
            </a:r>
            <a:r>
              <a:rPr lang="en-US" sz="2100" dirty="0" smtClean="0"/>
              <a:t>Min {x1 + x2 + q1E [w1x1 + x2 -7]  + q2E[w2x1 + x2 – 4]}</a:t>
            </a:r>
          </a:p>
          <a:p>
            <a:pPr lvl="2"/>
            <a:r>
              <a:rPr lang="en-US" dirty="0" smtClean="0"/>
              <a:t>Q (x1, x2) is recourse function</a:t>
            </a:r>
          </a:p>
          <a:p>
            <a:r>
              <a:rPr lang="en-US" dirty="0" smtClean="0"/>
              <a:t>In some problem we don’t have to penalize the shortfall but we might be able to take “corrective action” – recourse!</a:t>
            </a:r>
          </a:p>
          <a:p>
            <a:r>
              <a:rPr lang="en-US" dirty="0" smtClean="0"/>
              <a:t>Consider a planning problem with two periods. The following sequence of events occurs.</a:t>
            </a:r>
          </a:p>
          <a:p>
            <a:pPr lvl="1"/>
            <a:r>
              <a:rPr lang="en-US" dirty="0" smtClean="0"/>
              <a:t>We make a decision now (ﬁrst-period decision)</a:t>
            </a:r>
          </a:p>
          <a:p>
            <a:pPr lvl="1"/>
            <a:r>
              <a:rPr lang="en-US" dirty="0" smtClean="0"/>
              <a:t>Nature makes a random decision (“stuﬀ” happens)</a:t>
            </a:r>
          </a:p>
          <a:p>
            <a:pPr lvl="1"/>
            <a:r>
              <a:rPr lang="en-US" dirty="0" smtClean="0"/>
              <a:t>We make a second period decision that attempts to repair the havoc wrought by nature. (recourse)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Farmer can grow Wheat, Corn, or Beans on his 500 acres.</a:t>
            </a:r>
          </a:p>
          <a:p>
            <a:r>
              <a:rPr lang="en-US" dirty="0" smtClean="0"/>
              <a:t>Farmer requires 200 tons of wheat and 240 tons of corn to</a:t>
            </a:r>
          </a:p>
          <a:p>
            <a:r>
              <a:rPr lang="en-US" dirty="0" smtClean="0"/>
              <a:t>feed his cattle</a:t>
            </a:r>
          </a:p>
          <a:p>
            <a:pPr lvl="1"/>
            <a:r>
              <a:rPr lang="en-US" dirty="0" smtClean="0"/>
              <a:t>These can be grown on his land or bought from a wholesaler.</a:t>
            </a:r>
          </a:p>
          <a:p>
            <a:pPr lvl="1"/>
            <a:r>
              <a:rPr lang="en-US" dirty="0" smtClean="0"/>
              <a:t>Any production in excess of these amounts can be sold for $170/ton (wheat) and $150/ton (corn)</a:t>
            </a:r>
          </a:p>
          <a:p>
            <a:pPr lvl="1"/>
            <a:r>
              <a:rPr lang="en-US" dirty="0" smtClean="0"/>
              <a:t>Any shortfall must be bought from the wholesaler at a cost</a:t>
            </a:r>
          </a:p>
          <a:p>
            <a:pPr marL="457200" lvl="1" indent="0">
              <a:buNone/>
            </a:pPr>
            <a:r>
              <a:rPr lang="en-US" dirty="0" smtClean="0"/>
              <a:t>     of $238/ton (wheat) and $210/ton (corn).</a:t>
            </a:r>
          </a:p>
          <a:p>
            <a:r>
              <a:rPr lang="en-US" dirty="0" smtClean="0"/>
              <a:t> Farmer can also grow beans</a:t>
            </a:r>
          </a:p>
          <a:p>
            <a:pPr lvl="1"/>
            <a:r>
              <a:rPr lang="en-US" dirty="0" smtClean="0"/>
              <a:t>Beans sell at $36/ton for the ﬁrst 6000 tons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eans in excess of 6000 tons can only be sold at $10/ton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500 acres available for planting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X (</a:t>
            </a:r>
            <a:r>
              <a:rPr lang="en-US" i="1" dirty="0"/>
              <a:t>w</a:t>
            </a:r>
            <a:r>
              <a:rPr lang="en-US" i="1" dirty="0" smtClean="0"/>
              <a:t>, c, b)</a:t>
            </a:r>
            <a:r>
              <a:rPr lang="en-US" dirty="0" smtClean="0"/>
              <a:t> Acres of Wheat, Corn, Beans Plan</a:t>
            </a:r>
          </a:p>
          <a:p>
            <a:pPr lvl="1"/>
            <a:r>
              <a:rPr lang="en-US" dirty="0" smtClean="0"/>
              <a:t>W(</a:t>
            </a:r>
            <a:r>
              <a:rPr lang="en-US" i="1" dirty="0" smtClean="0"/>
              <a:t>w, c, b)</a:t>
            </a:r>
            <a:r>
              <a:rPr lang="en-US" dirty="0" smtClean="0"/>
              <a:t> Tons of Wheat, Corn, Beans sold (at favorable price).</a:t>
            </a:r>
          </a:p>
          <a:p>
            <a:pPr lvl="1"/>
            <a:r>
              <a:rPr lang="en-US" dirty="0" smtClean="0"/>
              <a:t>E (b) Tons of beans sold at lower price</a:t>
            </a:r>
          </a:p>
          <a:p>
            <a:pPr lvl="1"/>
            <a:r>
              <a:rPr lang="en-US" dirty="0" smtClean="0"/>
              <a:t>Y (w, c) Tons of Wheat, Corn purchased.</a:t>
            </a:r>
          </a:p>
          <a:p>
            <a:pPr lvl="1"/>
            <a:r>
              <a:rPr lang="en-US" dirty="0" smtClean="0"/>
              <a:t>Note that Farmer  has recourse. After he observes the weather event, he can decide how much of each crop to sell or purchase!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37499"/>
              </p:ext>
            </p:extLst>
          </p:nvPr>
        </p:nvGraphicFramePr>
        <p:xfrm>
          <a:off x="838200" y="1371600"/>
          <a:ext cx="610501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37"/>
                <a:gridCol w="914400"/>
                <a:gridCol w="1219200"/>
                <a:gridCol w="15671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Yield (T/acre)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Planting Cost ($/acre)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 (&lt;=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6000T)</a:t>
                      </a:r>
                    </a:p>
                    <a:p>
                      <a:r>
                        <a:rPr lang="en-US" dirty="0" smtClean="0"/>
                        <a:t>10 (&gt;= 6000T)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3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Maximize </a:t>
            </a:r>
          </a:p>
          <a:p>
            <a:pPr marL="457200" lvl="1" indent="0">
              <a:buNone/>
            </a:pPr>
            <a:r>
              <a:rPr lang="en-US" sz="2000" dirty="0" smtClean="0"/>
              <a:t>-150X(w)-230X(c)-260X(b)</a:t>
            </a:r>
          </a:p>
          <a:p>
            <a:pPr marL="457200" lvl="1" indent="0">
              <a:buNone/>
            </a:pPr>
            <a:r>
              <a:rPr lang="en-US" sz="2000" dirty="0" smtClean="0"/>
              <a:t>	-238Y(w) +170W(w)</a:t>
            </a:r>
          </a:p>
          <a:p>
            <a:pPr marL="457200" lvl="1" indent="0">
              <a:buNone/>
            </a:pPr>
            <a:r>
              <a:rPr lang="en-US" sz="2000" dirty="0" smtClean="0"/>
              <a:t>	-210Y(c)+150Y(c)</a:t>
            </a:r>
          </a:p>
          <a:p>
            <a:pPr marL="457200" lvl="1" indent="0">
              <a:buNone/>
            </a:pPr>
            <a:r>
              <a:rPr lang="en-US" sz="2000" dirty="0" smtClean="0"/>
              <a:t>	+36W(b)+10E(b)</a:t>
            </a:r>
          </a:p>
          <a:p>
            <a:r>
              <a:rPr lang="en-US" dirty="0" smtClean="0"/>
              <a:t>subject to</a:t>
            </a:r>
          </a:p>
          <a:p>
            <a:pPr lvl="1"/>
            <a:r>
              <a:rPr lang="en-US" sz="2000" dirty="0" smtClean="0"/>
              <a:t>X(w)+ x(c) + x(b) &lt;= 500</a:t>
            </a:r>
          </a:p>
          <a:p>
            <a:pPr lvl="1"/>
            <a:r>
              <a:rPr lang="en-US" sz="2000" dirty="0" smtClean="0"/>
              <a:t>2.5X(w) + Y(w)-W(w) = 200</a:t>
            </a:r>
          </a:p>
          <a:p>
            <a:pPr lvl="1"/>
            <a:r>
              <a:rPr lang="en-US" sz="2000" dirty="0" smtClean="0"/>
              <a:t>3X(c) + Y(c)-W(c) = 240</a:t>
            </a:r>
          </a:p>
          <a:p>
            <a:pPr lvl="1"/>
            <a:r>
              <a:rPr lang="en-US" sz="2000" dirty="0" smtClean="0"/>
              <a:t>20X(b) – W(b) – E(b) = 0</a:t>
            </a:r>
          </a:p>
          <a:p>
            <a:pPr lvl="1"/>
            <a:r>
              <a:rPr lang="en-US" sz="2000" dirty="0" smtClean="0"/>
              <a:t>W(b) &lt;= 6000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21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Solution with expected result</a:t>
            </a:r>
          </a:p>
          <a:p>
            <a:pPr lvl="1"/>
            <a:r>
              <a:rPr lang="en-US" dirty="0" smtClean="0"/>
              <a:t>Proﬁt: $118,600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yields are not always precise </a:t>
            </a:r>
          </a:p>
          <a:p>
            <a:pPr lvl="1"/>
            <a:r>
              <a:rPr lang="en-US" dirty="0" smtClean="0"/>
              <a:t>i.e. Y not equal to (2.5, 3, 20)</a:t>
            </a:r>
          </a:p>
          <a:p>
            <a:r>
              <a:rPr lang="en-US" dirty="0" smtClean="0"/>
              <a:t>Good weather: 1.2 Y</a:t>
            </a:r>
          </a:p>
          <a:p>
            <a:r>
              <a:rPr lang="en-US" dirty="0" smtClean="0"/>
              <a:t>Bad weather: 0.8 Y</a:t>
            </a:r>
          </a:p>
          <a:p>
            <a:r>
              <a:rPr lang="en-US" dirty="0" smtClean="0"/>
              <a:t>What would be the optimal strategy under these conditions?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91183"/>
              </p:ext>
            </p:extLst>
          </p:nvPr>
        </p:nvGraphicFramePr>
        <p:xfrm>
          <a:off x="990600" y="2286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 (acres)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4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answer is quite dependent on the weather and the respective yields.</a:t>
            </a:r>
          </a:p>
          <a:p>
            <a:r>
              <a:rPr lang="en-US" dirty="0" smtClean="0"/>
              <a:t>It’s impossible to make a perfect decision, since planting decisions must be made now, but purchase and sales decisions can be made later.</a:t>
            </a:r>
          </a:p>
          <a:p>
            <a:r>
              <a:rPr lang="en-US" dirty="0" smtClean="0"/>
              <a:t>Maximize expected profit</a:t>
            </a:r>
          </a:p>
          <a:p>
            <a:pPr lvl="1"/>
            <a:r>
              <a:rPr lang="en-US" dirty="0" smtClean="0"/>
              <a:t>Assume that the three scenarios occur with equal probability.</a:t>
            </a:r>
          </a:p>
          <a:p>
            <a:pPr lvl="1"/>
            <a:r>
              <a:rPr lang="en-US" dirty="0" smtClean="0"/>
              <a:t>Attach a scenario subscript s = 1, 2, 3 to each of the purchase and sale variables.</a:t>
            </a:r>
          </a:p>
          <a:p>
            <a:pPr lvl="2"/>
            <a:r>
              <a:rPr lang="en-US" dirty="0" smtClean="0"/>
              <a:t>1: Good, 2: Average, 3: Bad</a:t>
            </a:r>
          </a:p>
          <a:p>
            <a:pPr lvl="2"/>
            <a:r>
              <a:rPr lang="en-US" dirty="0" smtClean="0"/>
              <a:t>Ex. W(c2) : Tons of corn sold at favorable price in scenario 2</a:t>
            </a:r>
          </a:p>
          <a:p>
            <a:pPr lvl="2"/>
            <a:r>
              <a:rPr lang="en-US" dirty="0" smtClean="0"/>
              <a:t>Ex. E(b3) : Tons of beans sold at unfavorable price in scenario 3.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Mathematical Programming (Optimization) is about decision making.</a:t>
            </a:r>
          </a:p>
          <a:p>
            <a:r>
              <a:rPr lang="en-US" dirty="0" smtClean="0"/>
              <a:t>Stochastic Programming is about decision making under </a:t>
            </a:r>
            <a:r>
              <a:rPr lang="en-US" i="1" dirty="0" smtClean="0"/>
              <a:t>uncertainty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all the model parameters are known with certainty then linear programming can be useful for optimization.</a:t>
            </a:r>
          </a:p>
          <a:p>
            <a:pPr lvl="1"/>
            <a:r>
              <a:rPr lang="en-US" dirty="0" smtClean="0"/>
              <a:t>If one or more parameters are unknown instead only distribution is known then stochastic programming can be useful.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0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objective function is</a:t>
            </a:r>
          </a:p>
          <a:p>
            <a:pPr marL="457200" lvl="1" indent="0">
              <a:buNone/>
            </a:pPr>
            <a:r>
              <a:rPr lang="en-US" sz="2000" dirty="0" smtClean="0"/>
              <a:t>				150X(w) - 230X(c) - 260X(b) </a:t>
            </a:r>
          </a:p>
          <a:p>
            <a:pPr marL="457200" lvl="1" indent="0">
              <a:buNone/>
            </a:pPr>
            <a:r>
              <a:rPr lang="en-US" sz="2000" dirty="0" smtClean="0"/>
              <a:t>+1/3(-238Y(w1) + 170W(w1) - 210Y(c1) + 150Y(c1) + 36W(b1) + 10E(b1))</a:t>
            </a:r>
          </a:p>
          <a:p>
            <a:pPr marL="457200" lvl="1" indent="0">
              <a:buNone/>
            </a:pPr>
            <a:r>
              <a:rPr lang="en-US" sz="2000" dirty="0" smtClean="0"/>
              <a:t>+1/3(-238Y(w2) + 170W(w2) - 210Y(c2) + 150Y(c2) + 36W(b2) + 10E(b2)) </a:t>
            </a:r>
          </a:p>
          <a:p>
            <a:pPr marL="457200" lvl="1" indent="0">
              <a:buNone/>
            </a:pPr>
            <a:r>
              <a:rPr lang="en-US" sz="2000" dirty="0" smtClean="0"/>
              <a:t>+1/3(-238Y(w3) + 170W(w3) - 210Y(c3) + 150Y(c3) + 36W(b3) + 10e(b3))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Constraints:</a:t>
            </a:r>
          </a:p>
          <a:p>
            <a:pPr lvl="1"/>
            <a:r>
              <a:rPr lang="pl-PL" sz="2000" dirty="0" smtClean="0"/>
              <a:t>X(w) + X(c) + X(b) &gt;= 500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(2.5*1.2)</a:t>
            </a:r>
            <a:r>
              <a:rPr lang="pl-PL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X(w) + Y(w1) - W(w1) = 200</a:t>
            </a:r>
          </a:p>
          <a:p>
            <a:pPr lvl="1"/>
            <a:r>
              <a:rPr lang="pl-PL" sz="2000" dirty="0" smtClean="0"/>
              <a:t>2.5X(w) + Y(w2) - W(w2) = 200</a:t>
            </a:r>
          </a:p>
          <a:p>
            <a:pPr lvl="1"/>
            <a:r>
              <a:rPr lang="pl-PL" sz="2000" dirty="0" smtClean="0">
                <a:solidFill>
                  <a:srgbClr val="FF0000"/>
                </a:solidFill>
              </a:rPr>
              <a:t>2X(w) + Y(w3) - W(w3) = 200</a:t>
            </a:r>
          </a:p>
          <a:p>
            <a:pPr lvl="1"/>
            <a:r>
              <a:rPr lang="pl-PL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3.6X(c) + Y(c1) - W(c1) = 240</a:t>
            </a:r>
          </a:p>
          <a:p>
            <a:pPr lvl="1"/>
            <a:r>
              <a:rPr lang="pl-PL" sz="2000" dirty="0" smtClean="0"/>
              <a:t>3X(c) + Y(c2) - W(c2) = 240</a:t>
            </a:r>
          </a:p>
          <a:p>
            <a:pPr lvl="1"/>
            <a:r>
              <a:rPr lang="pl-PL" sz="2000" dirty="0" smtClean="0">
                <a:solidFill>
                  <a:srgbClr val="FF0000"/>
                </a:solidFill>
              </a:rPr>
              <a:t>2.4X(c) + Y(c3) - W(c3) = 240</a:t>
            </a:r>
          </a:p>
          <a:p>
            <a:pPr lvl="1"/>
            <a:r>
              <a:rPr lang="pl-PL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24X(b) - W(b1) - E(b1) = 0</a:t>
            </a:r>
          </a:p>
          <a:p>
            <a:pPr lvl="1"/>
            <a:r>
              <a:rPr lang="pl-PL" sz="2000" dirty="0" smtClean="0"/>
              <a:t>20X(b) - W(b2) - E(b2) = 0</a:t>
            </a:r>
          </a:p>
          <a:p>
            <a:pPr lvl="1"/>
            <a:r>
              <a:rPr lang="pl-PL" sz="2000" dirty="0" smtClean="0">
                <a:solidFill>
                  <a:srgbClr val="FF0000"/>
                </a:solidFill>
              </a:rPr>
              <a:t>16X(b) - W(b3) - E(b3) = 0</a:t>
            </a:r>
          </a:p>
          <a:p>
            <a:pPr lvl="1"/>
            <a:r>
              <a:rPr lang="pl-PL" sz="2000" dirty="0" smtClean="0"/>
              <a:t>W(b1), W(b2), W(b3) &gt;= 6000</a:t>
            </a:r>
          </a:p>
          <a:p>
            <a:pPr lvl="1"/>
            <a:r>
              <a:rPr lang="pl-PL" sz="2000" dirty="0" smtClean="0"/>
              <a:t>All vars &gt;= 0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1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Optimal solution</a:t>
            </a:r>
          </a:p>
          <a:p>
            <a:r>
              <a:rPr lang="en-US" dirty="0" smtClean="0"/>
              <a:t>(Expected) Proﬁt: $108,390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16792"/>
              </p:ext>
            </p:extLst>
          </p:nvPr>
        </p:nvGraphicFramePr>
        <p:xfrm>
          <a:off x="838200" y="2362200"/>
          <a:ext cx="62642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87475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Beans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 (acres)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510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288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6000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Sales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48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6000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Purchase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Purchase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8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solution allocates land for beans to always avoid having to sell them at the unfavorable price.</a:t>
            </a:r>
          </a:p>
          <a:p>
            <a:r>
              <a:rPr lang="en-US" dirty="0" smtClean="0"/>
              <a:t>Corn is planted so that the requirement is met in the average scenario.</a:t>
            </a:r>
          </a:p>
          <a:p>
            <a:r>
              <a:rPr lang="en-US" dirty="0" smtClean="0"/>
              <a:t>The remaining land is allocated to wheat.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we’ve done is known as forming (and solving) the deterministic equivalent of a stochastic program</a:t>
            </a:r>
          </a:p>
          <a:p>
            <a:r>
              <a:rPr lang="en-US" dirty="0" smtClean="0"/>
              <a:t>Note that We can always do this when...</a:t>
            </a:r>
          </a:p>
          <a:p>
            <a:pPr lvl="1"/>
            <a:r>
              <a:rPr lang="en-US" dirty="0" smtClean="0"/>
              <a:t>Ω is a ﬁnite set. (There are a ﬁnite number of scenarios w1, w2…..</a:t>
            </a:r>
            <a:r>
              <a:rPr lang="en-US" dirty="0" err="1" smtClean="0"/>
              <a:t>wk</a:t>
            </a:r>
            <a:r>
              <a:rPr lang="en-US" dirty="0" smtClean="0"/>
              <a:t> belongs to </a:t>
            </a:r>
            <a:r>
              <a:rPr lang="en-US" dirty="0" smtClean="0"/>
              <a:t>Ω)</a:t>
            </a:r>
            <a:endParaRPr lang="en-US" dirty="0" smtClean="0"/>
          </a:p>
          <a:p>
            <a:pPr lvl="1"/>
            <a:r>
              <a:rPr lang="en-US" dirty="0" smtClean="0"/>
              <a:t>We are interested in optimizing an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9418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Uncertainty can be </a:t>
            </a:r>
          </a:p>
          <a:p>
            <a:pPr lvl="1"/>
            <a:r>
              <a:rPr lang="en-US" dirty="0" smtClean="0"/>
              <a:t>Weather Related</a:t>
            </a:r>
          </a:p>
          <a:p>
            <a:pPr lvl="1"/>
            <a:r>
              <a:rPr lang="en-US" dirty="0" smtClean="0"/>
              <a:t>Financial Uncertainty</a:t>
            </a:r>
          </a:p>
          <a:p>
            <a:pPr lvl="1"/>
            <a:r>
              <a:rPr lang="en-US" dirty="0" smtClean="0"/>
              <a:t>Market Related Uncertainty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Technology Related</a:t>
            </a:r>
          </a:p>
          <a:p>
            <a:pPr lvl="1"/>
            <a:r>
              <a:rPr lang="en-US" dirty="0" smtClean="0"/>
              <a:t>Acts of God</a:t>
            </a:r>
          </a:p>
          <a:p>
            <a:r>
              <a:rPr lang="en-US" dirty="0" smtClean="0"/>
              <a:t>Fundamental assumption</a:t>
            </a:r>
          </a:p>
          <a:p>
            <a:pPr lvl="1"/>
            <a:r>
              <a:rPr lang="en-US" dirty="0" smtClean="0"/>
              <a:t>One or more variables are unknown and instead only joint probability distribution is known.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2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scenario based approach </a:t>
            </a:r>
          </a:p>
          <a:p>
            <a:r>
              <a:rPr lang="en-US" dirty="0" smtClean="0"/>
              <a:t>The scenario approach assumes that there are finite number of outcomes of randomness</a:t>
            </a:r>
          </a:p>
          <a:p>
            <a:pPr lvl="1"/>
            <a:r>
              <a:rPr lang="en-US" dirty="0" smtClean="0"/>
              <a:t>E.g. demand for product is “low”, “medium” or “high”</a:t>
            </a:r>
          </a:p>
          <a:p>
            <a:pPr lvl="1"/>
            <a:r>
              <a:rPr lang="en-US" dirty="0" smtClean="0"/>
              <a:t>Weather is “dry” or “wet”</a:t>
            </a:r>
          </a:p>
          <a:p>
            <a:pPr lvl="1"/>
            <a:r>
              <a:rPr lang="en-US" dirty="0" smtClean="0"/>
              <a:t>The market will go “up” or “down”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3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Farmer can plant his land with either corn, wheat, or beans.</a:t>
            </a:r>
          </a:p>
          <a:p>
            <a:r>
              <a:rPr lang="en-US" dirty="0" smtClean="0"/>
              <a:t>For simplicity, assume that the season will either be wet or dry nothing in between.</a:t>
            </a:r>
          </a:p>
          <a:p>
            <a:r>
              <a:rPr lang="en-US" dirty="0" smtClean="0"/>
              <a:t>If it is wet, corn is the most proﬁtable</a:t>
            </a:r>
          </a:p>
          <a:p>
            <a:r>
              <a:rPr lang="en-US" dirty="0" smtClean="0"/>
              <a:t>If it is dry, wheat is the most proﬁtable.</a:t>
            </a:r>
          </a:p>
        </p:txBody>
      </p:sp>
    </p:spTree>
    <p:extLst>
      <p:ext uri="{BB962C8B-B14F-4D97-AF65-F5344CB8AC3E}">
        <p14:creationId xmlns:p14="http://schemas.microsoft.com/office/powerpoint/2010/main" val="59513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42842"/>
              </p:ext>
            </p:extLst>
          </p:nvPr>
        </p:nvGraphicFramePr>
        <p:xfrm>
          <a:off x="457200" y="1600200"/>
          <a:ext cx="82296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Wheat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Beans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967335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if the probability of a wet season is </a:t>
            </a:r>
            <a:r>
              <a:rPr lang="en-US" i="1" dirty="0" smtClean="0"/>
              <a:t>p</a:t>
            </a:r>
            <a:r>
              <a:rPr lang="en-US" dirty="0" smtClean="0"/>
              <a:t>. The expected proﬁt of planting the diﬀerent crops is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Corn: -10 + 110p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Wheat: 40 + 30p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Beans: 35 + 45p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if p=0.5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farmer plant ½ corn and ½ wheat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Expected profit = 0.5 (-10 + 110(0.5)) + 0.5 (40 + 30(0.5)) = 50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Which is not optimal since if he plant all beans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Expected profit = 35 + 45 (0.5) = 57.5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Which is 15% better than average solution.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6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decision for today, when faced with a number of diﬀerent outcomes for the future, is in general not equal to the “average” of the decisions that would be best for each speciﬁc future outcome.</a:t>
            </a:r>
          </a:p>
          <a:p>
            <a:r>
              <a:rPr lang="en-US" dirty="0" smtClean="0"/>
              <a:t>Replacing random parameters by their mean value is not always optimal either.</a:t>
            </a:r>
          </a:p>
        </p:txBody>
      </p:sp>
    </p:spTree>
    <p:extLst>
      <p:ext uri="{BB962C8B-B14F-4D97-AF65-F5344CB8AC3E}">
        <p14:creationId xmlns:p14="http://schemas.microsoft.com/office/powerpoint/2010/main" val="418435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Notations</a:t>
            </a:r>
          </a:p>
          <a:p>
            <a:pPr lvl="1"/>
            <a:r>
              <a:rPr lang="en-US" dirty="0" smtClean="0"/>
              <a:t>Stochastic programming is like linear programming with “random” parameters.</a:t>
            </a:r>
          </a:p>
          <a:p>
            <a:pPr lvl="1"/>
            <a:r>
              <a:rPr lang="en-US" dirty="0" smtClean="0"/>
              <a:t>w is an “outcome” of a random experiment.</a:t>
            </a:r>
          </a:p>
          <a:p>
            <a:pPr lvl="1"/>
            <a:r>
              <a:rPr lang="en-US" dirty="0" smtClean="0"/>
              <a:t>The set of all possible outcomes if Ω.</a:t>
            </a:r>
          </a:p>
          <a:p>
            <a:pPr lvl="1"/>
            <a:r>
              <a:rPr lang="en-US" dirty="0" smtClean="0"/>
              <a:t>The outcomes can be combined into subsets A of Ω (called events).</a:t>
            </a:r>
          </a:p>
          <a:p>
            <a:pPr lvl="1"/>
            <a:r>
              <a:rPr lang="en-US" dirty="0" smtClean="0"/>
              <a:t>A random variable </a:t>
            </a:r>
            <a:r>
              <a:rPr lang="en-US" i="1" dirty="0" smtClean="0"/>
              <a:t>Xi</a:t>
            </a:r>
            <a:r>
              <a:rPr lang="en-US" dirty="0" smtClean="0"/>
              <a:t> on a probability space (Ω; A; P) is a real-valued function </a:t>
            </a:r>
            <a:r>
              <a:rPr lang="en-US" i="1" dirty="0" smtClean="0"/>
              <a:t>Xi</a:t>
            </a:r>
            <a:r>
              <a:rPr lang="en-US" dirty="0" smtClean="0"/>
              <a:t>(w)</a:t>
            </a:r>
          </a:p>
          <a:p>
            <a:pPr lvl="2"/>
            <a:r>
              <a:rPr lang="en-US" dirty="0" smtClean="0"/>
              <a:t>So </a:t>
            </a:r>
            <a:r>
              <a:rPr lang="en-US" i="1" dirty="0" smtClean="0"/>
              <a:t>Xi &lt;= x </a:t>
            </a:r>
            <a:r>
              <a:rPr lang="en-US" dirty="0" smtClean="0"/>
              <a:t>is</a:t>
            </a:r>
            <a:r>
              <a:rPr lang="en-US" i="1" dirty="0" smtClean="0"/>
              <a:t> </a:t>
            </a:r>
            <a:r>
              <a:rPr lang="en-US" dirty="0" smtClean="0"/>
              <a:t>an event and can be assigned probability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9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random linear program</a:t>
            </a:r>
          </a:p>
          <a:p>
            <a:r>
              <a:rPr lang="en-US" dirty="0" smtClean="0"/>
              <a:t>Minimize x1 + x2, subject to </a:t>
            </a:r>
          </a:p>
          <a:p>
            <a:pPr lvl="1"/>
            <a:r>
              <a:rPr lang="en-US" dirty="0" smtClean="0"/>
              <a:t>(w1*x1 + x2 &gt;= 7) and (w2*x1 + x2 &gt;= 4) and </a:t>
            </a:r>
            <a:br>
              <a:rPr lang="en-US" dirty="0" smtClean="0"/>
            </a:br>
            <a:r>
              <a:rPr lang="en-US" dirty="0" smtClean="0"/>
              <a:t>(x1 and x2 &gt;= 0)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1 is uniformly distributed over [1, 4]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2 </a:t>
            </a:r>
            <a:r>
              <a:rPr lang="en-US" dirty="0" smtClean="0"/>
              <a:t>is uniformly distributed over [1/3, 1]</a:t>
            </a:r>
          </a:p>
          <a:p>
            <a:pPr marL="571500" indent="-514350"/>
            <a:r>
              <a:rPr lang="en-US" dirty="0" smtClean="0"/>
              <a:t>Three ways to solve this Problem</a:t>
            </a:r>
          </a:p>
          <a:p>
            <a:pPr marL="971550" lvl="1" indent="-514350"/>
            <a:r>
              <a:rPr lang="en-US" dirty="0" smtClean="0"/>
              <a:t>Guess at uncertainty</a:t>
            </a:r>
          </a:p>
          <a:p>
            <a:pPr marL="971550" lvl="1" indent="-514350"/>
            <a:r>
              <a:rPr lang="en-US" dirty="0" smtClean="0"/>
              <a:t>Probabilistic Constraints</a:t>
            </a:r>
          </a:p>
          <a:p>
            <a:pPr marL="971550" lvl="1" indent="-514350"/>
            <a:r>
              <a:rPr lang="en-US" dirty="0" smtClean="0"/>
              <a:t>Penalize Shortfall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1549</Words>
  <Application>Microsoft Office PowerPoint</Application>
  <PresentationFormat>On-screen Show (4:3)</PresentationFormat>
  <Paragraphs>315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Stochastic Programming</vt:lpstr>
      <vt:lpstr>Recourse Example</vt:lpstr>
      <vt:lpstr>Recourse example</vt:lpstr>
      <vt:lpstr>Recourse example</vt:lpstr>
      <vt:lpstr>Recourse example</vt:lpstr>
      <vt:lpstr>Recourse example</vt:lpstr>
      <vt:lpstr>Recourse example</vt:lpstr>
      <vt:lpstr>Recourse example</vt:lpstr>
      <vt:lpstr>Recourse example</vt:lpstr>
      <vt:lpstr>Stochastic Programming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Programming</dc:title>
  <dc:creator>DePaul University</dc:creator>
  <cp:lastModifiedBy>DePaul University</cp:lastModifiedBy>
  <cp:revision>47</cp:revision>
  <dcterms:created xsi:type="dcterms:W3CDTF">2012-11-12T18:46:16Z</dcterms:created>
  <dcterms:modified xsi:type="dcterms:W3CDTF">2012-11-12T23:43:08Z</dcterms:modified>
</cp:coreProperties>
</file>