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9" r:id="rId24"/>
    <p:sldId id="258" r:id="rId25"/>
    <p:sldId id="300" r:id="rId26"/>
    <p:sldId id="259" r:id="rId27"/>
    <p:sldId id="301" r:id="rId28"/>
    <p:sldId id="29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90"/>
      </p:cViewPr>
      <p:guideLst>
        <p:guide orient="horz" pos="2160"/>
        <p:guide pos="2880"/>
      </p:guideLst>
    </p:cSldViewPr>
  </p:slideViewPr>
  <p:notesTextViewPr>
    <p:cViewPr>
      <p:scale>
        <a:sx n="1" d="1"/>
        <a:sy n="1" d="1"/>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F87B8D-58FA-4ACE-B1AB-287F5F6C5EE7}"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1604273886"/>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87B8D-58FA-4ACE-B1AB-287F5F6C5EE7}"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48785012"/>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87B8D-58FA-4ACE-B1AB-287F5F6C5EE7}"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250664458"/>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87B8D-58FA-4ACE-B1AB-287F5F6C5EE7}"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4007618656"/>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F87B8D-58FA-4ACE-B1AB-287F5F6C5EE7}"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2396155185"/>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F87B8D-58FA-4ACE-B1AB-287F5F6C5EE7}"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709006638"/>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F87B8D-58FA-4ACE-B1AB-287F5F6C5EE7}" type="datetimeFigureOut">
              <a:rPr lang="en-US" smtClean="0"/>
              <a:pPr/>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1764308428"/>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F87B8D-58FA-4ACE-B1AB-287F5F6C5EE7}" type="datetimeFigureOut">
              <a:rPr lang="en-US" smtClean="0"/>
              <a:pPr/>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361613886"/>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87B8D-58FA-4ACE-B1AB-287F5F6C5EE7}" type="datetimeFigureOut">
              <a:rPr lang="en-US" smtClean="0"/>
              <a:pPr/>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4057357240"/>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87B8D-58FA-4ACE-B1AB-287F5F6C5EE7}"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3639992401"/>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87B8D-58FA-4ACE-B1AB-287F5F6C5EE7}"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FA8A8-97BF-414B-A59B-55EB731B62C8}" type="slidenum">
              <a:rPr lang="en-US" smtClean="0"/>
              <a:pPr/>
              <a:t>‹#›</a:t>
            </a:fld>
            <a:endParaRPr lang="en-US"/>
          </a:p>
        </p:txBody>
      </p:sp>
    </p:spTree>
    <p:extLst>
      <p:ext uri="{BB962C8B-B14F-4D97-AF65-F5344CB8AC3E}">
        <p14:creationId xmlns:p14="http://schemas.microsoft.com/office/powerpoint/2010/main" val="2719109766"/>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87B8D-58FA-4ACE-B1AB-287F5F6C5EE7}" type="datetimeFigureOut">
              <a:rPr lang="en-US" smtClean="0"/>
              <a:pPr/>
              <a:t>5/26/2017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FA8A8-97BF-414B-A59B-55EB731B62C8}"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Graphics 5"/>
          <p:cNvPicPr>
            <a:picLocks noChangeAspect="1" noChangeArrowheads="1"/>
          </p:cNvPicPr>
          <p:nvPr userDrawn="1"/>
        </p:nvPicPr>
        <p:blipFill>
          <a:blip r:embed="rId14" cstate="print">
            <a:lum bright="-12000" contrast="-18000"/>
          </a:blip>
          <a:srcRect l="4440" t="21851" r="7780" b="26297"/>
          <a:stretch>
            <a:fillRect/>
          </a:stretch>
        </p:blipFill>
        <p:spPr bwMode="auto">
          <a:xfrm>
            <a:off x="9896" y="57582"/>
            <a:ext cx="1371600" cy="718440"/>
          </a:xfrm>
          <a:prstGeom prst="rect">
            <a:avLst/>
          </a:prstGeom>
          <a:noFill/>
          <a:ln w="9525">
            <a:noFill/>
            <a:round/>
            <a:headEnd/>
            <a:tailEnd/>
          </a:ln>
        </p:spPr>
      </p:pic>
      <p:sp>
        <p:nvSpPr>
          <p:cNvPr id="10" name="WordArt 1"/>
          <p:cNvSpPr>
            <a:spLocks noChangeArrowheads="1" noChangeShapeType="1" noTextEdit="1"/>
          </p:cNvSpPr>
          <p:nvPr userDrawn="1"/>
        </p:nvSpPr>
        <p:spPr bwMode="auto">
          <a:xfrm>
            <a:off x="1351808" y="246819"/>
            <a:ext cx="2534392" cy="270331"/>
          </a:xfrm>
          <a:prstGeom prst="rect">
            <a:avLst/>
          </a:prstGeom>
        </p:spPr>
        <p:txBody>
          <a:bodyPr wrap="none" fromWordArt="1">
            <a:prstTxWarp prst="textPlain">
              <a:avLst>
                <a:gd name="adj" fmla="val 50000"/>
              </a:avLst>
            </a:prstTxWarp>
          </a:bodyPr>
          <a:lstStyle/>
          <a:p>
            <a:pPr algn="ctr"/>
            <a:r>
              <a:rPr lang="id-ID" sz="3600" kern="10" dirty="0">
                <a:ln w="9360">
                  <a:solidFill>
                    <a:srgbClr val="006600"/>
                  </a:solidFill>
                  <a:miter lim="800000"/>
                  <a:headEnd/>
                  <a:tailEnd/>
                </a:ln>
                <a:solidFill>
                  <a:srgbClr val="003300"/>
                </a:solidFill>
                <a:latin typeface="Garamond"/>
              </a:rPr>
              <a:t>PT. KALIMANTAN PRIMA PERSADA</a:t>
            </a:r>
          </a:p>
        </p:txBody>
      </p:sp>
      <p:sp>
        <p:nvSpPr>
          <p:cNvPr id="11" name="Text Box 2"/>
          <p:cNvSpPr txBox="1">
            <a:spLocks noChangeArrowheads="1"/>
          </p:cNvSpPr>
          <p:nvPr userDrawn="1"/>
        </p:nvSpPr>
        <p:spPr bwMode="auto">
          <a:xfrm>
            <a:off x="1219200" y="508257"/>
            <a:ext cx="3105494" cy="253743"/>
          </a:xfrm>
          <a:prstGeom prst="rect">
            <a:avLst/>
          </a:prstGeom>
          <a:noFill/>
          <a:ln w="9525">
            <a:noFill/>
            <a:round/>
            <a:headEnd/>
            <a:tailEnd/>
          </a:ln>
          <a:effectLst/>
        </p:spPr>
        <p:txBody>
          <a:bodyPr wrap="none" lIns="90000" tIns="46800" rIns="90000" bIns="4680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US" sz="1200" b="1" i="1" dirty="0">
                <a:solidFill>
                  <a:srgbClr val="000000"/>
                </a:solidFill>
                <a:latin typeface="Rockwell"/>
              </a:rPr>
              <a:t>Contractor &amp; Mining Developer</a:t>
            </a:r>
          </a:p>
          <a:p>
            <a:pPr>
              <a:defRPr sz="1000"/>
            </a:pPr>
            <a:endParaRPr lang="en-US" sz="1200" b="1" i="1" dirty="0">
              <a:solidFill>
                <a:srgbClr val="000000"/>
              </a:solidFill>
              <a:latin typeface="Rockwell"/>
            </a:endParaRPr>
          </a:p>
        </p:txBody>
      </p:sp>
      <p:pic>
        <p:nvPicPr>
          <p:cNvPr id="12" name="Picture 11" descr="D:\CoE.jpg"/>
          <p:cNvPicPr/>
          <p:nvPr userDrawn="1"/>
        </p:nvPicPr>
        <p:blipFill>
          <a:blip r:embed="rId15">
            <a:clrChange>
              <a:clrFrom>
                <a:srgbClr val="FFFFFF"/>
              </a:clrFrom>
              <a:clrTo>
                <a:srgbClr val="FFFFFF">
                  <a:alpha val="0"/>
                </a:srgbClr>
              </a:clrTo>
            </a:clrChange>
          </a:blip>
          <a:srcRect l="2535"/>
          <a:stretch>
            <a:fillRect/>
          </a:stretch>
        </p:blipFill>
        <p:spPr bwMode="auto">
          <a:xfrm>
            <a:off x="6934200" y="199105"/>
            <a:ext cx="1981200" cy="576917"/>
          </a:xfrm>
          <a:prstGeom prst="rect">
            <a:avLst/>
          </a:prstGeom>
          <a:noFill/>
          <a:ln w="9525">
            <a:noFill/>
            <a:miter lim="800000"/>
            <a:headEnd/>
            <a:tailEnd/>
          </a:ln>
        </p:spPr>
      </p:pic>
      <p:sp>
        <p:nvSpPr>
          <p:cNvPr id="13" name="Rectangle 12"/>
          <p:cNvSpPr/>
          <p:nvPr userDrawn="1"/>
        </p:nvSpPr>
        <p:spPr>
          <a:xfrm>
            <a:off x="6355080" y="6374278"/>
            <a:ext cx="2560320" cy="274320"/>
          </a:xfrm>
          <a:prstGeom prst="rect">
            <a:avLst/>
          </a:prstGeom>
          <a:noFill/>
        </p:spPr>
        <p:txBody>
          <a:bodyPr wrap="none" lIns="91440" tIns="45720" rIns="91440" bIns="45720">
            <a:prstTxWarp prst="textPlain">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solidFill>
                  <a:srgbClr val="002060"/>
                </a:solidFill>
                <a:effectLst>
                  <a:outerShdw blurRad="50800" dist="39000" dir="5460000" algn="tl">
                    <a:srgbClr val="000000">
                      <a:alpha val="38000"/>
                    </a:srgbClr>
                  </a:outerShdw>
                </a:effectLst>
                <a:latin typeface="Times New Roman" pitchFamily="18" charset="0"/>
                <a:cs typeface="Times New Roman" pitchFamily="18" charset="0"/>
              </a:rPr>
              <a:t>PK PC 1250-8</a:t>
            </a:r>
            <a:endParaRPr lang="en-US" sz="2000" b="1" cap="none" spc="0" dirty="0">
              <a:ln w="11430"/>
              <a:solidFill>
                <a:srgbClr val="002060"/>
              </a:soli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01399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sz="7200" b="1" dirty="0" smtClean="0"/>
              <a:t>SOAL POST TEST </a:t>
            </a:r>
            <a:endParaRPr lang="en-US" sz="7200" b="1" dirty="0"/>
          </a:p>
        </p:txBody>
      </p:sp>
      <p:sp>
        <p:nvSpPr>
          <p:cNvPr id="3" name="Subtitle 2"/>
          <p:cNvSpPr>
            <a:spLocks noGrp="1"/>
          </p:cNvSpPr>
          <p:nvPr>
            <p:ph type="subTitle" idx="1"/>
          </p:nvPr>
        </p:nvSpPr>
        <p:spPr>
          <a:xfrm>
            <a:off x="1371600" y="3505200"/>
            <a:ext cx="6400800" cy="1752600"/>
          </a:xfrm>
        </p:spPr>
        <p:txBody>
          <a:bodyPr/>
          <a:lstStyle/>
          <a:p>
            <a:r>
              <a:rPr lang="en-US" b="1" dirty="0" smtClean="0">
                <a:solidFill>
                  <a:schemeClr val="tx1"/>
                </a:solidFill>
              </a:rPr>
              <a:t>PRODUCT KNOWLEDGE</a:t>
            </a:r>
          </a:p>
          <a:p>
            <a:r>
              <a:rPr lang="en-US" b="1" dirty="0" smtClean="0">
                <a:solidFill>
                  <a:schemeClr val="tx1"/>
                </a:solidFill>
              </a:rPr>
              <a:t>PC 1250-8</a:t>
            </a:r>
            <a:endParaRPr lang="en-US" b="1" dirty="0">
              <a:solidFill>
                <a:schemeClr val="tx1"/>
              </a:solidFill>
            </a:endParaRPr>
          </a:p>
        </p:txBody>
      </p:sp>
      <p:sp>
        <p:nvSpPr>
          <p:cNvPr id="4" name="TextBox 3"/>
          <p:cNvSpPr txBox="1"/>
          <p:nvPr/>
        </p:nvSpPr>
        <p:spPr>
          <a:xfrm>
            <a:off x="0" y="6400800"/>
            <a:ext cx="1648496"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By : Anwar </a:t>
            </a:r>
            <a:r>
              <a:rPr lang="en-US" sz="1200" dirty="0" err="1" smtClean="0">
                <a:latin typeface="Times New Roman" pitchFamily="18" charset="0"/>
                <a:cs typeface="Times New Roman" pitchFamily="18" charset="0"/>
              </a:rPr>
              <a:t>Nasyrudin</a:t>
            </a:r>
            <a:endParaRPr lang="en-US" sz="1200" dirty="0" smtClean="0">
              <a:latin typeface="Times New Roman" pitchFamily="18" charset="0"/>
              <a:cs typeface="Times New Roman" pitchFamily="18" charset="0"/>
            </a:endParaRPr>
          </a:p>
          <a:p>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(KB 13051)</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280116158"/>
      </p:ext>
    </p:extLst>
  </p:cSld>
  <p:clrMapOvr>
    <a:masterClrMapping/>
  </p:clrMapOvr>
  <mc:AlternateContent xmlns:mc="http://schemas.openxmlformats.org/markup-compatibility/2006" xmlns:p14="http://schemas.microsoft.com/office/powerpoint/2010/main">
    <mc:Choice Requires="p14">
      <p:transition p14:dur="10" advTm="30000"/>
    </mc:Choice>
    <mc:Fallback xmlns="">
      <p:transition advTm="3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400" dirty="0" err="1" smtClean="0">
                <a:solidFill>
                  <a:schemeClr val="tx1"/>
                </a:solidFill>
              </a:rPr>
              <a:t>Jumlah</a:t>
            </a:r>
            <a:r>
              <a:rPr lang="en-US" sz="2400" dirty="0" smtClean="0">
                <a:solidFill>
                  <a:schemeClr val="tx1"/>
                </a:solidFill>
              </a:rPr>
              <a:t> track roller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masing-masing</a:t>
            </a:r>
            <a:r>
              <a:rPr lang="en-US" sz="2400" dirty="0" smtClean="0">
                <a:solidFill>
                  <a:schemeClr val="tx1"/>
                </a:solidFill>
              </a:rPr>
              <a:t> </a:t>
            </a:r>
            <a:r>
              <a:rPr lang="en-US" sz="2400" dirty="0" err="1" smtClean="0">
                <a:solidFill>
                  <a:schemeClr val="tx1"/>
                </a:solidFill>
              </a:rPr>
              <a:t>sisi</a:t>
            </a:r>
            <a:r>
              <a:rPr lang="en-US" sz="2400" dirty="0" smtClean="0">
                <a:solidFill>
                  <a:schemeClr val="tx1"/>
                </a:solidFill>
              </a:rPr>
              <a:t> undercarriage </a:t>
            </a:r>
            <a:r>
              <a:rPr lang="en-US" sz="2400" dirty="0" err="1" smtClean="0">
                <a:solidFill>
                  <a:schemeClr val="tx1"/>
                </a:solidFill>
              </a:rPr>
              <a:t>pada</a:t>
            </a:r>
            <a:r>
              <a:rPr lang="en-US" sz="2400" dirty="0" smtClean="0">
                <a:solidFill>
                  <a:schemeClr val="tx1"/>
                </a:solidFill>
              </a:rPr>
              <a:t> PC 1250SP-8 </a:t>
            </a:r>
            <a:r>
              <a:rPr lang="en-US" sz="2400" dirty="0" err="1" smtClean="0">
                <a:solidFill>
                  <a:schemeClr val="tx1"/>
                </a:solidFill>
              </a:rPr>
              <a:t>adalah</a:t>
            </a:r>
            <a:r>
              <a:rPr lang="en-US" sz="2400" dirty="0" smtClean="0">
                <a:solidFill>
                  <a:schemeClr val="tx1"/>
                </a:solidFill>
              </a:rPr>
              <a:t>…….</a:t>
            </a:r>
          </a:p>
          <a:p>
            <a:pPr lvl="0">
              <a:lnSpc>
                <a:spcPct val="150000"/>
              </a:lnSpc>
            </a:pPr>
            <a:endParaRPr lang="en-US" sz="2400" dirty="0">
              <a:solidFill>
                <a:schemeClr val="tx1"/>
              </a:solidFill>
            </a:endParaRPr>
          </a:p>
          <a:p>
            <a:pPr marL="457200" lvl="0" indent="-457200">
              <a:lnSpc>
                <a:spcPct val="150000"/>
              </a:lnSpc>
              <a:buAutoNum type="alphaLcPeriod"/>
            </a:pPr>
            <a:r>
              <a:rPr lang="en-US" sz="2400" dirty="0" smtClean="0">
                <a:solidFill>
                  <a:schemeClr val="tx1"/>
                </a:solidFill>
              </a:rPr>
              <a:t>10 </a:t>
            </a:r>
            <a:r>
              <a:rPr lang="en-US" sz="2400" dirty="0" err="1" smtClean="0">
                <a:solidFill>
                  <a:schemeClr val="tx1"/>
                </a:solidFill>
              </a:rPr>
              <a:t>buah</a:t>
            </a:r>
            <a:endParaRPr lang="en-US" sz="2400" dirty="0" smtClean="0">
              <a:solidFill>
                <a:schemeClr val="tx1"/>
              </a:solidFill>
            </a:endParaRP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9 </a:t>
            </a:r>
            <a:r>
              <a:rPr lang="en-US" sz="2400" dirty="0" err="1" smtClean="0">
                <a:solidFill>
                  <a:schemeClr val="tx1"/>
                </a:solidFill>
                <a:latin typeface="Times New Roman" pitchFamily="18" charset="0"/>
                <a:cs typeface="Times New Roman" pitchFamily="18" charset="0"/>
              </a:rPr>
              <a:t>buah</a:t>
            </a:r>
            <a:endParaRPr lang="en-US" sz="2400" dirty="0" smtClean="0">
              <a:solidFill>
                <a:schemeClr val="tx1"/>
              </a:solidFill>
              <a:latin typeface="Times New Roman" pitchFamily="18" charset="0"/>
              <a:cs typeface="Times New Roman" pitchFamily="18" charset="0"/>
            </a:endParaRP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8 </a:t>
            </a:r>
            <a:r>
              <a:rPr lang="en-US" sz="2400" dirty="0" err="1" smtClean="0">
                <a:solidFill>
                  <a:schemeClr val="tx1"/>
                </a:solidFill>
                <a:latin typeface="Times New Roman" pitchFamily="18" charset="0"/>
                <a:cs typeface="Times New Roman" pitchFamily="18" charset="0"/>
              </a:rPr>
              <a:t>buah</a:t>
            </a:r>
            <a:endParaRPr lang="en-US" sz="2400" dirty="0" smtClean="0">
              <a:solidFill>
                <a:schemeClr val="tx1"/>
              </a:solidFill>
              <a:latin typeface="Times New Roman" pitchFamily="18" charset="0"/>
              <a:cs typeface="Times New Roman" pitchFamily="18" charset="0"/>
            </a:endParaRP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7 </a:t>
            </a:r>
            <a:r>
              <a:rPr lang="en-US" sz="2400" dirty="0" err="1" smtClean="0">
                <a:solidFill>
                  <a:schemeClr val="tx1"/>
                </a:solidFill>
                <a:latin typeface="Times New Roman" pitchFamily="18" charset="0"/>
                <a:cs typeface="Times New Roman" pitchFamily="18" charset="0"/>
              </a:rPr>
              <a:t>buah</a:t>
            </a: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8</a:t>
            </a:r>
            <a:endParaRPr lang="en-US" sz="4000" dirty="0">
              <a:solidFill>
                <a:schemeClr val="tx1"/>
              </a:solidFill>
            </a:endParaRPr>
          </a:p>
        </p:txBody>
      </p:sp>
    </p:spTree>
    <p:extLst>
      <p:ext uri="{BB962C8B-B14F-4D97-AF65-F5344CB8AC3E}">
        <p14:creationId xmlns:p14="http://schemas.microsoft.com/office/powerpoint/2010/main" val="2071328010"/>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400" dirty="0" smtClean="0">
                <a:solidFill>
                  <a:schemeClr val="tx1"/>
                </a:solidFill>
              </a:rPr>
              <a:t>Free length recoil spring </a:t>
            </a:r>
            <a:r>
              <a:rPr lang="en-US" sz="2400" dirty="0" err="1" smtClean="0">
                <a:solidFill>
                  <a:schemeClr val="tx1"/>
                </a:solidFill>
              </a:rPr>
              <a:t>pada</a:t>
            </a:r>
            <a:r>
              <a:rPr lang="en-US" sz="2400" dirty="0" smtClean="0">
                <a:solidFill>
                  <a:schemeClr val="tx1"/>
                </a:solidFill>
              </a:rPr>
              <a:t> unit PC 1250 – 8 </a:t>
            </a:r>
            <a:r>
              <a:rPr lang="en-US" sz="2400" dirty="0" err="1" smtClean="0">
                <a:solidFill>
                  <a:schemeClr val="tx1"/>
                </a:solidFill>
              </a:rPr>
              <a:t>adalah</a:t>
            </a:r>
            <a:r>
              <a:rPr lang="en-US" sz="2400" dirty="0" smtClean="0">
                <a:solidFill>
                  <a:schemeClr val="tx1"/>
                </a:solidFill>
              </a:rPr>
              <a:t>……</a:t>
            </a:r>
          </a:p>
          <a:p>
            <a:pPr lvl="0">
              <a:lnSpc>
                <a:spcPct val="150000"/>
              </a:lnSpc>
            </a:pPr>
            <a:endParaRPr lang="en-US" sz="2400" dirty="0">
              <a:solidFill>
                <a:schemeClr val="tx1"/>
              </a:solidFill>
              <a:latin typeface="Times New Roman" pitchFamily="18" charset="0"/>
              <a:cs typeface="Times New Roman" pitchFamily="18" charset="0"/>
            </a:endParaRP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1.408 mm</a:t>
            </a: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1.508 mm</a:t>
            </a: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1.380 mm</a:t>
            </a:r>
          </a:p>
          <a:p>
            <a:pPr marL="457200" lvl="0" indent="-457200">
              <a:lnSpc>
                <a:spcPct val="150000"/>
              </a:lnSpc>
              <a:buAutoNum type="alphaLcPeriod"/>
            </a:pPr>
            <a:r>
              <a:rPr lang="en-US" sz="2400" dirty="0" smtClean="0">
                <a:solidFill>
                  <a:schemeClr val="tx1"/>
                </a:solidFill>
                <a:latin typeface="Times New Roman" pitchFamily="18" charset="0"/>
                <a:cs typeface="Times New Roman" pitchFamily="18" charset="0"/>
              </a:rPr>
              <a:t>1.280 mm</a:t>
            </a:r>
          </a:p>
          <a:p>
            <a:pPr marL="457200" lvl="0" indent="-457200">
              <a:buAutoNum type="alphaLcPeriod"/>
            </a:pPr>
            <a:endParaRPr lang="en-US" sz="2400" dirty="0">
              <a:solidFill>
                <a:schemeClr val="tx1"/>
              </a:solidFill>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9</a:t>
            </a:r>
            <a:endParaRPr lang="en-US" sz="4000" dirty="0">
              <a:solidFill>
                <a:schemeClr val="tx1"/>
              </a:solidFill>
            </a:endParaRPr>
          </a:p>
        </p:txBody>
      </p:sp>
    </p:spTree>
    <p:extLst>
      <p:ext uri="{BB962C8B-B14F-4D97-AF65-F5344CB8AC3E}">
        <p14:creationId xmlns:p14="http://schemas.microsoft.com/office/powerpoint/2010/main" val="2071328010"/>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400" dirty="0" err="1" smtClean="0">
                <a:solidFill>
                  <a:schemeClr val="tx1"/>
                </a:solidFill>
              </a:rPr>
              <a:t>Fungsi</a:t>
            </a:r>
            <a:r>
              <a:rPr lang="en-US" sz="2400" dirty="0" smtClean="0">
                <a:solidFill>
                  <a:schemeClr val="tx1"/>
                </a:solidFill>
              </a:rPr>
              <a:t> </a:t>
            </a:r>
            <a:r>
              <a:rPr lang="en-US" sz="2400" dirty="0" err="1" smtClean="0">
                <a:solidFill>
                  <a:schemeClr val="tx1"/>
                </a:solidFill>
              </a:rPr>
              <a:t>dari</a:t>
            </a:r>
            <a:r>
              <a:rPr lang="en-US" sz="2400" dirty="0" smtClean="0">
                <a:solidFill>
                  <a:schemeClr val="tx1"/>
                </a:solidFill>
              </a:rPr>
              <a:t> </a:t>
            </a:r>
            <a:r>
              <a:rPr lang="en-US" sz="2400" dirty="0" err="1" smtClean="0">
                <a:solidFill>
                  <a:schemeClr val="tx1"/>
                </a:solidFill>
              </a:rPr>
              <a:t>unloader</a:t>
            </a:r>
            <a:r>
              <a:rPr lang="en-US" sz="2400" dirty="0" smtClean="0">
                <a:solidFill>
                  <a:schemeClr val="tx1"/>
                </a:solidFill>
              </a:rPr>
              <a:t> valve </a:t>
            </a:r>
            <a:r>
              <a:rPr lang="en-US" sz="2400" dirty="0" err="1" smtClean="0">
                <a:solidFill>
                  <a:schemeClr val="tx1"/>
                </a:solidFill>
              </a:rPr>
              <a:t>pada</a:t>
            </a:r>
            <a:r>
              <a:rPr lang="en-US" sz="2400" dirty="0" smtClean="0">
                <a:solidFill>
                  <a:schemeClr val="tx1"/>
                </a:solidFill>
              </a:rPr>
              <a:t> air </a:t>
            </a:r>
            <a:r>
              <a:rPr lang="en-US" sz="2400" dirty="0" err="1" smtClean="0">
                <a:solidFill>
                  <a:schemeClr val="tx1"/>
                </a:solidFill>
              </a:rPr>
              <a:t>sistem</a:t>
            </a:r>
            <a:r>
              <a:rPr lang="en-US" sz="2400" dirty="0" smtClean="0">
                <a:solidFill>
                  <a:schemeClr val="tx1"/>
                </a:solidFill>
              </a:rPr>
              <a:t> PC 1250-8 </a:t>
            </a:r>
            <a:r>
              <a:rPr lang="en-US" sz="2400" dirty="0" err="1" smtClean="0">
                <a:solidFill>
                  <a:schemeClr val="tx1"/>
                </a:solidFill>
              </a:rPr>
              <a:t>adalah</a:t>
            </a:r>
            <a:r>
              <a:rPr lang="en-US" sz="2400" dirty="0" smtClean="0">
                <a:solidFill>
                  <a:schemeClr val="tx1"/>
                </a:solidFill>
              </a:rPr>
              <a:t> …………</a:t>
            </a:r>
            <a:endParaRPr lang="en-US" sz="2400" dirty="0">
              <a:solidFill>
                <a:schemeClr val="tx1"/>
              </a:solidFill>
            </a:endParaRPr>
          </a:p>
          <a:p>
            <a:pPr marL="514350" lvl="0" indent="-514350">
              <a:lnSpc>
                <a:spcPct val="150000"/>
              </a:lnSpc>
              <a:buAutoNum type="alphaLcPeriod"/>
            </a:pPr>
            <a:r>
              <a:rPr lang="en-US" sz="2000" dirty="0" err="1">
                <a:solidFill>
                  <a:schemeClr val="tx1"/>
                </a:solidFill>
              </a:rPr>
              <a:t>Memberikan</a:t>
            </a:r>
            <a:r>
              <a:rPr lang="en-US" sz="2000" dirty="0">
                <a:solidFill>
                  <a:schemeClr val="tx1"/>
                </a:solidFill>
              </a:rPr>
              <a:t> </a:t>
            </a:r>
            <a:r>
              <a:rPr lang="en-US" sz="2000" dirty="0" err="1">
                <a:solidFill>
                  <a:schemeClr val="tx1"/>
                </a:solidFill>
              </a:rPr>
              <a:t>tekanan</a:t>
            </a:r>
            <a:r>
              <a:rPr lang="en-US" sz="2000" dirty="0">
                <a:solidFill>
                  <a:schemeClr val="tx1"/>
                </a:solidFill>
              </a:rPr>
              <a:t> </a:t>
            </a:r>
            <a:r>
              <a:rPr lang="en-US" sz="2000" dirty="0" err="1">
                <a:solidFill>
                  <a:schemeClr val="tx1"/>
                </a:solidFill>
              </a:rPr>
              <a:t>pada</a:t>
            </a:r>
            <a:r>
              <a:rPr lang="en-US" sz="2000" dirty="0">
                <a:solidFill>
                  <a:schemeClr val="tx1"/>
                </a:solidFill>
              </a:rPr>
              <a:t> exhaust valve compressor </a:t>
            </a:r>
            <a:r>
              <a:rPr lang="en-US" sz="2000" dirty="0" err="1">
                <a:solidFill>
                  <a:schemeClr val="tx1"/>
                </a:solidFill>
              </a:rPr>
              <a:t>sehingga</a:t>
            </a:r>
            <a:r>
              <a:rPr lang="en-US" sz="2000" dirty="0">
                <a:solidFill>
                  <a:schemeClr val="tx1"/>
                </a:solidFill>
              </a:rPr>
              <a:t> </a:t>
            </a:r>
            <a:r>
              <a:rPr lang="en-US" sz="2000" dirty="0" err="1">
                <a:solidFill>
                  <a:schemeClr val="tx1"/>
                </a:solidFill>
              </a:rPr>
              <a:t>selalu</a:t>
            </a:r>
            <a:r>
              <a:rPr lang="en-US" sz="2000" dirty="0">
                <a:solidFill>
                  <a:schemeClr val="tx1"/>
                </a:solidFill>
              </a:rPr>
              <a:t> </a:t>
            </a:r>
            <a:r>
              <a:rPr lang="en-US" sz="2000">
                <a:solidFill>
                  <a:schemeClr val="tx1"/>
                </a:solidFill>
              </a:rPr>
              <a:t>terbuka</a:t>
            </a:r>
            <a:endParaRPr lang="en-US" sz="2000" dirty="0" smtClean="0">
              <a:solidFill>
                <a:schemeClr val="tx1"/>
              </a:solidFill>
            </a:endParaRPr>
          </a:p>
          <a:p>
            <a:pPr marL="514350" lvl="0" indent="-514350">
              <a:lnSpc>
                <a:spcPct val="150000"/>
              </a:lnSpc>
              <a:buAutoNum type="alphaLcPeriod"/>
            </a:pPr>
            <a:r>
              <a:rPr lang="en-US" sz="2000" dirty="0" smtClean="0">
                <a:solidFill>
                  <a:schemeClr val="tx1"/>
                </a:solidFill>
              </a:rPr>
              <a:t>M</a:t>
            </a:r>
            <a:r>
              <a:rPr lang="id-ID" sz="2000" dirty="0" smtClean="0">
                <a:solidFill>
                  <a:schemeClr val="tx1"/>
                </a:solidFill>
              </a:rPr>
              <a:t>e</a:t>
            </a:r>
            <a:r>
              <a:rPr lang="en-US" sz="2000" dirty="0" err="1" smtClean="0">
                <a:solidFill>
                  <a:schemeClr val="tx1"/>
                </a:solidFill>
              </a:rPr>
              <a:t>mbatasi</a:t>
            </a:r>
            <a:r>
              <a:rPr lang="en-US" sz="2000" dirty="0" smtClean="0">
                <a:solidFill>
                  <a:schemeClr val="tx1"/>
                </a:solidFill>
              </a:rPr>
              <a:t> pressure </a:t>
            </a:r>
            <a:r>
              <a:rPr lang="en-US" sz="2000" dirty="0" err="1" smtClean="0">
                <a:solidFill>
                  <a:schemeClr val="tx1"/>
                </a:solidFill>
              </a:rPr>
              <a:t>maksimum</a:t>
            </a:r>
            <a:r>
              <a:rPr lang="en-US" sz="2000" dirty="0" smtClean="0">
                <a:solidFill>
                  <a:schemeClr val="tx1"/>
                </a:solidFill>
              </a:rPr>
              <a:t> </a:t>
            </a:r>
            <a:r>
              <a:rPr lang="en-US" sz="2000" dirty="0" err="1" smtClean="0">
                <a:solidFill>
                  <a:schemeClr val="tx1"/>
                </a:solidFill>
              </a:rPr>
              <a:t>pada</a:t>
            </a:r>
            <a:r>
              <a:rPr lang="en-US" sz="2000" dirty="0" smtClean="0">
                <a:solidFill>
                  <a:schemeClr val="tx1"/>
                </a:solidFill>
              </a:rPr>
              <a:t> air tank</a:t>
            </a:r>
          </a:p>
          <a:p>
            <a:pPr marL="514350" lvl="0" indent="-514350">
              <a:lnSpc>
                <a:spcPct val="150000"/>
              </a:lnSpc>
              <a:buAutoNum type="alphaLcPeriod"/>
            </a:pPr>
            <a:r>
              <a:rPr lang="en-US" sz="2000" dirty="0" err="1" smtClean="0">
                <a:solidFill>
                  <a:schemeClr val="tx1"/>
                </a:solidFill>
              </a:rPr>
              <a:t>Mengatur</a:t>
            </a:r>
            <a:r>
              <a:rPr lang="en-US" sz="2000" dirty="0" smtClean="0">
                <a:solidFill>
                  <a:schemeClr val="tx1"/>
                </a:solidFill>
              </a:rPr>
              <a:t> </a:t>
            </a:r>
            <a:r>
              <a:rPr lang="en-US" sz="2000" dirty="0" err="1" smtClean="0">
                <a:solidFill>
                  <a:schemeClr val="tx1"/>
                </a:solidFill>
              </a:rPr>
              <a:t>aliran</a:t>
            </a:r>
            <a:r>
              <a:rPr lang="en-US" sz="2000" dirty="0" smtClean="0">
                <a:solidFill>
                  <a:schemeClr val="tx1"/>
                </a:solidFill>
              </a:rPr>
              <a:t> </a:t>
            </a:r>
            <a:r>
              <a:rPr lang="en-US" sz="2000" dirty="0" err="1" smtClean="0">
                <a:solidFill>
                  <a:schemeClr val="tx1"/>
                </a:solidFill>
              </a:rPr>
              <a:t>udara</a:t>
            </a:r>
            <a:r>
              <a:rPr lang="en-US" sz="2000" dirty="0" smtClean="0">
                <a:solidFill>
                  <a:schemeClr val="tx1"/>
                </a:solidFill>
              </a:rPr>
              <a:t> </a:t>
            </a:r>
            <a:r>
              <a:rPr lang="en-US" sz="2000" dirty="0" err="1" smtClean="0">
                <a:solidFill>
                  <a:schemeClr val="tx1"/>
                </a:solidFill>
              </a:rPr>
              <a:t>menuju</a:t>
            </a:r>
            <a:r>
              <a:rPr lang="en-US" sz="2000" dirty="0" smtClean="0">
                <a:solidFill>
                  <a:schemeClr val="tx1"/>
                </a:solidFill>
              </a:rPr>
              <a:t> </a:t>
            </a:r>
            <a:r>
              <a:rPr lang="en-US" sz="2000" dirty="0" err="1" smtClean="0">
                <a:solidFill>
                  <a:schemeClr val="tx1"/>
                </a:solidFill>
              </a:rPr>
              <a:t>ke</a:t>
            </a:r>
            <a:r>
              <a:rPr lang="en-US" sz="2000" dirty="0" smtClean="0">
                <a:solidFill>
                  <a:schemeClr val="tx1"/>
                </a:solidFill>
              </a:rPr>
              <a:t> </a:t>
            </a:r>
            <a:r>
              <a:rPr lang="en-US" sz="2000" dirty="0" err="1" smtClean="0">
                <a:solidFill>
                  <a:schemeClr val="tx1"/>
                </a:solidFill>
              </a:rPr>
              <a:t>udara</a:t>
            </a:r>
            <a:r>
              <a:rPr lang="en-US" sz="2000" dirty="0" smtClean="0">
                <a:solidFill>
                  <a:schemeClr val="tx1"/>
                </a:solidFill>
              </a:rPr>
              <a:t> </a:t>
            </a:r>
            <a:r>
              <a:rPr lang="en-US" sz="2000" dirty="0" err="1" smtClean="0">
                <a:solidFill>
                  <a:schemeClr val="tx1"/>
                </a:solidFill>
              </a:rPr>
              <a:t>bebas</a:t>
            </a:r>
            <a:r>
              <a:rPr lang="en-US" sz="2000" dirty="0" smtClean="0">
                <a:solidFill>
                  <a:schemeClr val="tx1"/>
                </a:solidFill>
              </a:rPr>
              <a:t> </a:t>
            </a:r>
            <a:r>
              <a:rPr lang="en-US" sz="2000" dirty="0" err="1" smtClean="0">
                <a:solidFill>
                  <a:schemeClr val="tx1"/>
                </a:solidFill>
              </a:rPr>
              <a:t>ketika</a:t>
            </a:r>
            <a:r>
              <a:rPr lang="en-US" sz="2000" dirty="0" smtClean="0">
                <a:solidFill>
                  <a:schemeClr val="tx1"/>
                </a:solidFill>
              </a:rPr>
              <a:t> pressure </a:t>
            </a:r>
            <a:r>
              <a:rPr lang="en-US" sz="2000" dirty="0" err="1" smtClean="0">
                <a:solidFill>
                  <a:schemeClr val="tx1"/>
                </a:solidFill>
              </a:rPr>
              <a:t>dalam</a:t>
            </a:r>
            <a:r>
              <a:rPr lang="en-US" sz="2000" dirty="0" smtClean="0">
                <a:solidFill>
                  <a:schemeClr val="tx1"/>
                </a:solidFill>
              </a:rPr>
              <a:t> </a:t>
            </a:r>
            <a:r>
              <a:rPr lang="en-US" sz="2000" dirty="0" err="1" smtClean="0">
                <a:solidFill>
                  <a:schemeClr val="tx1"/>
                </a:solidFill>
              </a:rPr>
              <a:t>sistem</a:t>
            </a:r>
            <a:r>
              <a:rPr lang="en-US" sz="2000" dirty="0" smtClean="0">
                <a:solidFill>
                  <a:schemeClr val="tx1"/>
                </a:solidFill>
              </a:rPr>
              <a:t> </a:t>
            </a:r>
            <a:r>
              <a:rPr lang="en-US" sz="2000" dirty="0" err="1" smtClean="0">
                <a:solidFill>
                  <a:schemeClr val="tx1"/>
                </a:solidFill>
              </a:rPr>
              <a:t>sudah</a:t>
            </a:r>
            <a:r>
              <a:rPr lang="en-US" sz="2000" dirty="0" smtClean="0">
                <a:solidFill>
                  <a:schemeClr val="tx1"/>
                </a:solidFill>
              </a:rPr>
              <a:t> </a:t>
            </a:r>
            <a:r>
              <a:rPr lang="en-US" sz="2000" dirty="0" err="1" smtClean="0">
                <a:solidFill>
                  <a:schemeClr val="tx1"/>
                </a:solidFill>
              </a:rPr>
              <a:t>tercapai</a:t>
            </a:r>
            <a:endParaRPr lang="en-US" sz="2000" dirty="0" smtClean="0">
              <a:solidFill>
                <a:schemeClr val="tx1"/>
              </a:solidFill>
            </a:endParaRPr>
          </a:p>
          <a:p>
            <a:pPr marL="514350" lvl="0" indent="-514350">
              <a:lnSpc>
                <a:spcPct val="150000"/>
              </a:lnSpc>
              <a:buAutoNum type="alphaLcPeriod"/>
            </a:pPr>
            <a:r>
              <a:rPr lang="en-US" sz="2000" dirty="0" err="1" smtClean="0">
                <a:solidFill>
                  <a:schemeClr val="tx1"/>
                </a:solidFill>
              </a:rPr>
              <a:t>Memberikan</a:t>
            </a:r>
            <a:r>
              <a:rPr lang="en-US" sz="2000" dirty="0" smtClean="0">
                <a:solidFill>
                  <a:schemeClr val="tx1"/>
                </a:solidFill>
              </a:rPr>
              <a:t> </a:t>
            </a:r>
            <a:r>
              <a:rPr lang="en-US" sz="2000" dirty="0" err="1" smtClean="0">
                <a:solidFill>
                  <a:schemeClr val="tx1"/>
                </a:solidFill>
              </a:rPr>
              <a:t>tekanan</a:t>
            </a:r>
            <a:r>
              <a:rPr lang="en-US" sz="2000" dirty="0" smtClean="0">
                <a:solidFill>
                  <a:schemeClr val="tx1"/>
                </a:solidFill>
              </a:rPr>
              <a:t> </a:t>
            </a:r>
            <a:r>
              <a:rPr lang="en-US" sz="2000" dirty="0" err="1" smtClean="0">
                <a:solidFill>
                  <a:schemeClr val="tx1"/>
                </a:solidFill>
              </a:rPr>
              <a:t>pada</a:t>
            </a:r>
            <a:r>
              <a:rPr lang="en-US" sz="2000" dirty="0" smtClean="0">
                <a:solidFill>
                  <a:schemeClr val="tx1"/>
                </a:solidFill>
              </a:rPr>
              <a:t> inlet valve compressor </a:t>
            </a:r>
            <a:r>
              <a:rPr lang="en-US" sz="2000" dirty="0" err="1" smtClean="0">
                <a:solidFill>
                  <a:schemeClr val="tx1"/>
                </a:solidFill>
              </a:rPr>
              <a:t>sehingga</a:t>
            </a:r>
            <a:r>
              <a:rPr lang="en-US" sz="2000" dirty="0" smtClean="0">
                <a:solidFill>
                  <a:schemeClr val="tx1"/>
                </a:solidFill>
              </a:rPr>
              <a:t> </a:t>
            </a:r>
            <a:r>
              <a:rPr lang="en-US" sz="2000" dirty="0" err="1" smtClean="0">
                <a:solidFill>
                  <a:schemeClr val="tx1"/>
                </a:solidFill>
              </a:rPr>
              <a:t>selalu</a:t>
            </a:r>
            <a:r>
              <a:rPr lang="en-US" sz="2000" dirty="0" smtClean="0">
                <a:solidFill>
                  <a:schemeClr val="tx1"/>
                </a:solidFill>
              </a:rPr>
              <a:t> </a:t>
            </a:r>
            <a:r>
              <a:rPr lang="en-US" sz="2000" dirty="0" err="1" smtClean="0">
                <a:solidFill>
                  <a:schemeClr val="tx1"/>
                </a:solidFill>
              </a:rPr>
              <a:t>terbuka</a:t>
            </a:r>
            <a:endParaRPr lang="en-US" sz="2000" dirty="0">
              <a:solidFill>
                <a:schemeClr val="tx1"/>
              </a:solidFill>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10</a:t>
            </a:r>
            <a:endParaRPr lang="en-US" sz="4000" dirty="0">
              <a:solidFill>
                <a:schemeClr val="tx1"/>
              </a:solidFill>
            </a:endParaRPr>
          </a:p>
        </p:txBody>
      </p:sp>
    </p:spTree>
    <p:extLst>
      <p:ext uri="{BB962C8B-B14F-4D97-AF65-F5344CB8AC3E}">
        <p14:creationId xmlns:p14="http://schemas.microsoft.com/office/powerpoint/2010/main" val="2071328010"/>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400" dirty="0" err="1" smtClean="0">
                <a:solidFill>
                  <a:schemeClr val="tx1"/>
                </a:solidFill>
              </a:rPr>
              <a:t>Perhatikan</a:t>
            </a:r>
            <a:r>
              <a:rPr lang="en-US" sz="2400" dirty="0" smtClean="0">
                <a:solidFill>
                  <a:schemeClr val="tx1"/>
                </a:solidFill>
              </a:rPr>
              <a:t> </a:t>
            </a:r>
            <a:r>
              <a:rPr lang="en-US" sz="2400" dirty="0" err="1" smtClean="0">
                <a:solidFill>
                  <a:schemeClr val="tx1"/>
                </a:solidFill>
              </a:rPr>
              <a:t>gambar</a:t>
            </a:r>
            <a:r>
              <a:rPr lang="en-US" sz="2400" dirty="0" smtClean="0">
                <a:solidFill>
                  <a:schemeClr val="tx1"/>
                </a:solidFill>
              </a:rPr>
              <a:t> </a:t>
            </a:r>
            <a:r>
              <a:rPr lang="en-US" sz="2400" dirty="0" err="1" smtClean="0">
                <a:solidFill>
                  <a:schemeClr val="tx1"/>
                </a:solidFill>
              </a:rPr>
              <a:t>berikut</a:t>
            </a:r>
            <a:r>
              <a:rPr lang="en-US" sz="2400" dirty="0" smtClean="0">
                <a:solidFill>
                  <a:schemeClr val="tx1"/>
                </a:solidFill>
              </a:rPr>
              <a:t>, </a:t>
            </a:r>
            <a:r>
              <a:rPr lang="en-US" sz="2400" dirty="0" err="1" smtClean="0">
                <a:solidFill>
                  <a:schemeClr val="tx1"/>
                </a:solidFill>
              </a:rPr>
              <a:t>fungsi</a:t>
            </a:r>
            <a:r>
              <a:rPr lang="en-US" sz="2400" dirty="0" smtClean="0">
                <a:solidFill>
                  <a:schemeClr val="tx1"/>
                </a:solidFill>
              </a:rPr>
              <a:t> </a:t>
            </a:r>
            <a:r>
              <a:rPr lang="en-US" sz="2400" dirty="0" err="1" smtClean="0">
                <a:solidFill>
                  <a:schemeClr val="tx1"/>
                </a:solidFill>
              </a:rPr>
              <a:t>komponen</a:t>
            </a:r>
            <a:r>
              <a:rPr lang="en-US" sz="2400" dirty="0" smtClean="0">
                <a:solidFill>
                  <a:schemeClr val="tx1"/>
                </a:solidFill>
              </a:rPr>
              <a:t> yang </a:t>
            </a:r>
            <a:r>
              <a:rPr lang="en-US" sz="2400" dirty="0" err="1" smtClean="0">
                <a:solidFill>
                  <a:schemeClr val="tx1"/>
                </a:solidFill>
              </a:rPr>
              <a:t>ditunjukkan</a:t>
            </a:r>
            <a:r>
              <a:rPr lang="en-US" sz="2400" dirty="0" smtClean="0">
                <a:solidFill>
                  <a:schemeClr val="tx1"/>
                </a:solidFill>
              </a:rPr>
              <a:t> </a:t>
            </a:r>
            <a:r>
              <a:rPr lang="en-US" sz="2400" dirty="0" err="1" smtClean="0">
                <a:solidFill>
                  <a:schemeClr val="tx1"/>
                </a:solidFill>
              </a:rPr>
              <a:t>oleh</a:t>
            </a:r>
            <a:r>
              <a:rPr lang="en-US" sz="2400" dirty="0" smtClean="0">
                <a:solidFill>
                  <a:schemeClr val="tx1"/>
                </a:solidFill>
              </a:rPr>
              <a:t> </a:t>
            </a:r>
            <a:r>
              <a:rPr lang="en-US" sz="2400" dirty="0" err="1" smtClean="0">
                <a:solidFill>
                  <a:schemeClr val="tx1"/>
                </a:solidFill>
              </a:rPr>
              <a:t>angka</a:t>
            </a:r>
            <a:r>
              <a:rPr lang="en-US" sz="2400" dirty="0" smtClean="0">
                <a:solidFill>
                  <a:schemeClr val="tx1"/>
                </a:solidFill>
              </a:rPr>
              <a:t> 2A </a:t>
            </a:r>
            <a:r>
              <a:rPr lang="en-US" sz="2400" dirty="0" err="1" smtClean="0">
                <a:solidFill>
                  <a:schemeClr val="tx1"/>
                </a:solidFill>
              </a:rPr>
              <a:t>adalah</a:t>
            </a:r>
            <a:r>
              <a:rPr lang="en-US" sz="2400" dirty="0" smtClean="0">
                <a:solidFill>
                  <a:schemeClr val="tx1"/>
                </a:solidFill>
              </a:rPr>
              <a:t> </a:t>
            </a:r>
            <a:r>
              <a:rPr lang="en-US" sz="2400" b="1" dirty="0" err="1" smtClean="0">
                <a:solidFill>
                  <a:schemeClr val="tx1"/>
                </a:solidFill>
              </a:rPr>
              <a:t>kecuali</a:t>
            </a:r>
            <a:r>
              <a:rPr lang="en-US" sz="2400" dirty="0" smtClean="0">
                <a:solidFill>
                  <a:schemeClr val="tx1"/>
                </a:solidFill>
              </a:rPr>
              <a:t> …….</a:t>
            </a:r>
          </a:p>
          <a:p>
            <a:pPr lvl="0" algn="just">
              <a:lnSpc>
                <a:spcPct val="150000"/>
              </a:lnSpc>
            </a:pPr>
            <a:endParaRPr lang="en-US" sz="2400" dirty="0">
              <a:solidFill>
                <a:schemeClr val="tx1"/>
              </a:solidFill>
              <a:latin typeface="Times New Roman" pitchFamily="18" charset="0"/>
              <a:cs typeface="Times New Roman" pitchFamily="18" charset="0"/>
            </a:endParaRPr>
          </a:p>
          <a:p>
            <a:pPr lvl="0" algn="just">
              <a:lnSpc>
                <a:spcPct val="150000"/>
              </a:lnSpc>
            </a:pPr>
            <a:endParaRPr lang="en-US" sz="2400" dirty="0">
              <a:solidFill>
                <a:schemeClr val="tx1"/>
              </a:solidFill>
              <a:latin typeface="Times New Roman" pitchFamily="18" charset="0"/>
              <a:cs typeface="Times New Roman" pitchFamily="18" charset="0"/>
            </a:endParaRPr>
          </a:p>
          <a:p>
            <a:pPr lvl="0" algn="just">
              <a:lnSpc>
                <a:spcPct val="150000"/>
              </a:lnSpc>
            </a:pPr>
            <a:endParaRPr lang="en-US" sz="2400" dirty="0">
              <a:solidFill>
                <a:schemeClr val="tx1"/>
              </a:solidFill>
              <a:latin typeface="Times New Roman" pitchFamily="18" charset="0"/>
              <a:cs typeface="Times New Roman" pitchFamily="18" charset="0"/>
            </a:endParaRPr>
          </a:p>
          <a:p>
            <a:pPr lvl="0" algn="just">
              <a:lnSpc>
                <a:spcPct val="150000"/>
              </a:lnSpc>
            </a:pPr>
            <a:endParaRPr lang="en-US" sz="2400" dirty="0">
              <a:solidFill>
                <a:schemeClr val="tx1"/>
              </a:solidFill>
              <a:latin typeface="Times New Roman" pitchFamily="18" charset="0"/>
              <a:cs typeface="Times New Roman" pitchFamily="18" charset="0"/>
            </a:endParaRPr>
          </a:p>
          <a:p>
            <a:pPr lvl="0" algn="just">
              <a:lnSpc>
                <a:spcPct val="150000"/>
              </a:lnSpc>
            </a:pPr>
            <a:endParaRPr lang="en-US" sz="2400" dirty="0">
              <a:solidFill>
                <a:schemeClr val="tx1"/>
              </a:solidFill>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11</a:t>
            </a:r>
            <a:endParaRPr lang="en-US" sz="40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044" y="3276600"/>
            <a:ext cx="254254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657600" y="3290552"/>
            <a:ext cx="4648200" cy="2862322"/>
          </a:xfrm>
          <a:prstGeom prst="rect">
            <a:avLst/>
          </a:prstGeom>
          <a:noFill/>
        </p:spPr>
        <p:txBody>
          <a:bodyPr wrap="square" rtlCol="0">
            <a:spAutoFit/>
          </a:bodyPr>
          <a:lstStyle/>
          <a:p>
            <a:pPr marL="342900" indent="-342900">
              <a:lnSpc>
                <a:spcPct val="150000"/>
              </a:lnSpc>
              <a:buAutoNum type="alphaLcPeriod"/>
            </a:pPr>
            <a:r>
              <a:rPr lang="en-US" sz="2000" dirty="0" err="1" smtClean="0"/>
              <a:t>Menyuplai</a:t>
            </a:r>
            <a:r>
              <a:rPr lang="en-US" sz="2000" dirty="0" smtClean="0"/>
              <a:t> </a:t>
            </a:r>
            <a:r>
              <a:rPr lang="en-US" sz="2000" dirty="0" err="1" smtClean="0"/>
              <a:t>oli</a:t>
            </a:r>
            <a:r>
              <a:rPr lang="en-US" sz="2000" dirty="0" smtClean="0"/>
              <a:t> </a:t>
            </a:r>
            <a:r>
              <a:rPr lang="en-US" sz="2000" dirty="0" err="1" smtClean="0"/>
              <a:t>menuju</a:t>
            </a:r>
            <a:r>
              <a:rPr lang="en-US" sz="2000" dirty="0" smtClean="0"/>
              <a:t> </a:t>
            </a:r>
            <a:r>
              <a:rPr lang="en-US" sz="2000" dirty="0" err="1" smtClean="0"/>
              <a:t>sistem</a:t>
            </a:r>
            <a:r>
              <a:rPr lang="en-US" sz="2000" dirty="0" smtClean="0"/>
              <a:t> pilot</a:t>
            </a:r>
          </a:p>
          <a:p>
            <a:pPr marL="342900" indent="-342900">
              <a:lnSpc>
                <a:spcPct val="150000"/>
              </a:lnSpc>
              <a:buAutoNum type="alphaLcPeriod"/>
            </a:pPr>
            <a:r>
              <a:rPr lang="en-US" sz="2000" dirty="0" err="1" smtClean="0"/>
              <a:t>Menyuplai</a:t>
            </a:r>
            <a:r>
              <a:rPr lang="en-US" sz="2000" dirty="0" smtClean="0"/>
              <a:t> </a:t>
            </a:r>
            <a:r>
              <a:rPr lang="en-US" sz="2000" dirty="0" err="1" smtClean="0"/>
              <a:t>oli</a:t>
            </a:r>
            <a:r>
              <a:rPr lang="en-US" sz="2000" dirty="0" smtClean="0"/>
              <a:t> </a:t>
            </a:r>
            <a:r>
              <a:rPr lang="en-US" sz="2000" dirty="0" err="1" smtClean="0"/>
              <a:t>untuk</a:t>
            </a:r>
            <a:r>
              <a:rPr lang="en-US" sz="2000" dirty="0" smtClean="0"/>
              <a:t> </a:t>
            </a:r>
            <a:r>
              <a:rPr lang="en-US" sz="2000" dirty="0" err="1" smtClean="0"/>
              <a:t>memutarkan</a:t>
            </a:r>
            <a:r>
              <a:rPr lang="en-US" sz="2000" dirty="0" smtClean="0"/>
              <a:t> fan </a:t>
            </a:r>
            <a:r>
              <a:rPr lang="en-US" sz="2000" dirty="0" err="1" smtClean="0"/>
              <a:t>aftercooler</a:t>
            </a:r>
            <a:endParaRPr lang="en-US" sz="2000" dirty="0" smtClean="0"/>
          </a:p>
          <a:p>
            <a:pPr marL="342900" indent="-342900">
              <a:lnSpc>
                <a:spcPct val="150000"/>
              </a:lnSpc>
              <a:buAutoNum type="alphaLcPeriod"/>
            </a:pPr>
            <a:r>
              <a:rPr lang="en-US" sz="2000" dirty="0" err="1" smtClean="0"/>
              <a:t>Menyuplai</a:t>
            </a:r>
            <a:r>
              <a:rPr lang="en-US" sz="2000" dirty="0" smtClean="0"/>
              <a:t> </a:t>
            </a:r>
            <a:r>
              <a:rPr lang="en-US" sz="2000" dirty="0" err="1" smtClean="0"/>
              <a:t>oli</a:t>
            </a:r>
            <a:r>
              <a:rPr lang="en-US" sz="2000" dirty="0" smtClean="0"/>
              <a:t> </a:t>
            </a:r>
            <a:r>
              <a:rPr lang="en-US" sz="2000" dirty="0" err="1" smtClean="0"/>
              <a:t>untuk</a:t>
            </a:r>
            <a:r>
              <a:rPr lang="en-US" sz="2000" dirty="0" smtClean="0"/>
              <a:t> </a:t>
            </a:r>
            <a:r>
              <a:rPr lang="en-US" sz="2000" dirty="0" err="1" smtClean="0"/>
              <a:t>mengontrol</a:t>
            </a:r>
            <a:r>
              <a:rPr lang="en-US" sz="2000" dirty="0" smtClean="0"/>
              <a:t> swash plate angel </a:t>
            </a:r>
            <a:r>
              <a:rPr lang="en-US" sz="2000" dirty="0" err="1" smtClean="0"/>
              <a:t>pada</a:t>
            </a:r>
            <a:r>
              <a:rPr lang="en-US" sz="2000" dirty="0" smtClean="0"/>
              <a:t> main pump</a:t>
            </a:r>
          </a:p>
          <a:p>
            <a:pPr marL="342900" indent="-342900">
              <a:lnSpc>
                <a:spcPct val="150000"/>
              </a:lnSpc>
              <a:buAutoNum type="alphaLcPeriod"/>
            </a:pPr>
            <a:r>
              <a:rPr lang="en-US" sz="2000" dirty="0" err="1" smtClean="0"/>
              <a:t>Menyuplai</a:t>
            </a:r>
            <a:r>
              <a:rPr lang="en-US" sz="2000" dirty="0" smtClean="0"/>
              <a:t> </a:t>
            </a:r>
            <a:r>
              <a:rPr lang="en-US" sz="2000" dirty="0" err="1" smtClean="0"/>
              <a:t>oli</a:t>
            </a:r>
            <a:r>
              <a:rPr lang="en-US" sz="2000" dirty="0" smtClean="0"/>
              <a:t> </a:t>
            </a:r>
            <a:r>
              <a:rPr lang="en-US" sz="2000" dirty="0" err="1" smtClean="0"/>
              <a:t>menuju</a:t>
            </a:r>
            <a:r>
              <a:rPr lang="en-US" sz="2000" dirty="0" smtClean="0"/>
              <a:t> </a:t>
            </a:r>
            <a:r>
              <a:rPr lang="en-US" sz="2000" dirty="0" err="1" smtClean="0"/>
              <a:t>ke</a:t>
            </a:r>
            <a:r>
              <a:rPr lang="en-US" sz="2000" dirty="0" smtClean="0"/>
              <a:t> PPC valve</a:t>
            </a:r>
            <a:endParaRPr lang="id-ID" sz="2000" dirty="0"/>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smtClean="0">
                <a:solidFill>
                  <a:schemeClr val="tx1"/>
                </a:solidFill>
                <a:latin typeface="Times New Roman" pitchFamily="18" charset="0"/>
                <a:cs typeface="Times New Roman" pitchFamily="18" charset="0"/>
              </a:rPr>
              <a:t>Input yang </a:t>
            </a:r>
            <a:r>
              <a:rPr lang="en-US" sz="2400" dirty="0" err="1" smtClean="0">
                <a:solidFill>
                  <a:schemeClr val="tx1"/>
                </a:solidFill>
                <a:latin typeface="Times New Roman" pitchFamily="18" charset="0"/>
                <a:cs typeface="Times New Roman" pitchFamily="18" charset="0"/>
              </a:rPr>
              <a:t>digunakan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oleh</a:t>
            </a:r>
            <a:r>
              <a:rPr lang="en-US" sz="2400" dirty="0" smtClean="0">
                <a:solidFill>
                  <a:schemeClr val="tx1"/>
                </a:solidFill>
                <a:latin typeface="Times New Roman" pitchFamily="18" charset="0"/>
                <a:cs typeface="Times New Roman" pitchFamily="18" charset="0"/>
              </a:rPr>
              <a:t> NC valve </a:t>
            </a:r>
            <a:r>
              <a:rPr lang="en-US" sz="2400" dirty="0" err="1" smtClean="0">
                <a:solidFill>
                  <a:schemeClr val="tx1"/>
                </a:solidFill>
                <a:latin typeface="Times New Roman" pitchFamily="18" charset="0"/>
                <a:cs typeface="Times New Roman" pitchFamily="18" charset="0"/>
              </a:rPr>
              <a:t>untuk</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mengontrol</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sudut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pompa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adalah</a:t>
            </a:r>
            <a:r>
              <a:rPr lang="en-US" sz="2400" dirty="0" smtClean="0">
                <a:solidFill>
                  <a:schemeClr val="tx1"/>
                </a:solidFill>
                <a:latin typeface="Times New Roman" pitchFamily="18" charset="0"/>
                <a:cs typeface="Times New Roman" pitchFamily="18" charset="0"/>
              </a:rPr>
              <a:t> ……..</a:t>
            </a:r>
          </a:p>
          <a:p>
            <a:pPr algn="just">
              <a:lnSpc>
                <a:spcPct val="150000"/>
              </a:lnSpc>
            </a:pPr>
            <a:endParaRPr lang="en-US" sz="2400" dirty="0" smtClean="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Pressure switch </a:t>
            </a:r>
            <a:r>
              <a:rPr lang="en-US" sz="2400" dirty="0" err="1" smtClean="0">
                <a:solidFill>
                  <a:schemeClr val="tx1"/>
                </a:solidFill>
                <a:latin typeface="Times New Roman" pitchFamily="18" charset="0"/>
                <a:cs typeface="Times New Roman" pitchFamily="18" charset="0"/>
              </a:rPr>
              <a:t>ppc</a:t>
            </a:r>
            <a:endParaRPr lang="en-US" sz="2400" dirty="0" smtClean="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Pressure pump</a:t>
            </a: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Jet sensor </a:t>
            </a:r>
            <a:r>
              <a:rPr lang="en-US" sz="2400" dirty="0" err="1">
                <a:solidFill>
                  <a:schemeClr val="tx1"/>
                </a:solidFill>
                <a:latin typeface="Times New Roman" pitchFamily="18" charset="0"/>
                <a:cs typeface="Times New Roman" pitchFamily="18" charset="0"/>
              </a:rPr>
              <a:t>d</a:t>
            </a:r>
            <a:r>
              <a:rPr lang="en-US" sz="2400" dirty="0" err="1" smtClean="0">
                <a:solidFill>
                  <a:schemeClr val="tx1"/>
                </a:solidFill>
                <a:latin typeface="Times New Roman" pitchFamily="18" charset="0"/>
                <a:cs typeface="Times New Roman" pitchFamily="18" charset="0"/>
              </a:rPr>
              <a:t>ifferensial</a:t>
            </a:r>
            <a:r>
              <a:rPr lang="en-US" sz="2400" dirty="0" smtClean="0">
                <a:solidFill>
                  <a:schemeClr val="tx1"/>
                </a:solidFill>
                <a:latin typeface="Times New Roman" pitchFamily="18" charset="0"/>
                <a:cs typeface="Times New Roman" pitchFamily="18" charset="0"/>
              </a:rPr>
              <a:t> pressure</a:t>
            </a: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Controller </a:t>
            </a: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12</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smtClean="0">
                <a:solidFill>
                  <a:schemeClr val="tx1"/>
                </a:solidFill>
                <a:latin typeface="Times New Roman" pitchFamily="18" charset="0"/>
                <a:cs typeface="Times New Roman" pitchFamily="18" charset="0"/>
              </a:rPr>
              <a:t>TVC </a:t>
            </a:r>
            <a:r>
              <a:rPr lang="en-US" sz="2400" dirty="0" err="1" smtClean="0">
                <a:solidFill>
                  <a:schemeClr val="tx1"/>
                </a:solidFill>
                <a:latin typeface="Times New Roman" pitchFamily="18" charset="0"/>
                <a:cs typeface="Times New Roman" pitchFamily="18" charset="0"/>
              </a:rPr>
              <a:t>adalah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komponen</a:t>
            </a:r>
            <a:r>
              <a:rPr lang="en-US" sz="2400" dirty="0" smtClean="0">
                <a:solidFill>
                  <a:schemeClr val="tx1"/>
                </a:solidFill>
                <a:latin typeface="Times New Roman" pitchFamily="18" charset="0"/>
                <a:cs typeface="Times New Roman" pitchFamily="18" charset="0"/>
              </a:rPr>
              <a:t> yang </a:t>
            </a:r>
            <a:r>
              <a:rPr lang="en-US" sz="2400" dirty="0" err="1" smtClean="0">
                <a:solidFill>
                  <a:schemeClr val="tx1"/>
                </a:solidFill>
                <a:latin typeface="Times New Roman" pitchFamily="18" charset="0"/>
                <a:cs typeface="Times New Roman" pitchFamily="18" charset="0"/>
              </a:rPr>
              <a:t>terpasang</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pada</a:t>
            </a:r>
            <a:r>
              <a:rPr lang="en-US" sz="2400" dirty="0" smtClean="0">
                <a:solidFill>
                  <a:schemeClr val="tx1"/>
                </a:solidFill>
                <a:latin typeface="Times New Roman" pitchFamily="18" charset="0"/>
                <a:cs typeface="Times New Roman" pitchFamily="18" charset="0"/>
              </a:rPr>
              <a:t> rear pump no 1 yang </a:t>
            </a:r>
            <a:r>
              <a:rPr lang="en-US" sz="2400" dirty="0" err="1" smtClean="0">
                <a:solidFill>
                  <a:schemeClr val="tx1"/>
                </a:solidFill>
                <a:latin typeface="Times New Roman" pitchFamily="18" charset="0"/>
                <a:cs typeface="Times New Roman" pitchFamily="18" charset="0"/>
              </a:rPr>
              <a:t>bekerja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berdasarkan</a:t>
            </a:r>
            <a:r>
              <a:rPr lang="en-US" sz="2400" dirty="0" smtClean="0">
                <a:solidFill>
                  <a:schemeClr val="tx1"/>
                </a:solidFill>
                <a:latin typeface="Times New Roman" pitchFamily="18" charset="0"/>
                <a:cs typeface="Times New Roman" pitchFamily="18" charset="0"/>
              </a:rPr>
              <a:t> signal output </a:t>
            </a:r>
            <a:r>
              <a:rPr lang="en-US" sz="2400" dirty="0" err="1" smtClean="0">
                <a:solidFill>
                  <a:schemeClr val="tx1"/>
                </a:solidFill>
                <a:latin typeface="Times New Roman" pitchFamily="18" charset="0"/>
                <a:cs typeface="Times New Roman" pitchFamily="18" charset="0"/>
              </a:rPr>
              <a:t>dari</a:t>
            </a:r>
            <a:r>
              <a:rPr lang="en-US" sz="2400" dirty="0" smtClean="0">
                <a:solidFill>
                  <a:schemeClr val="tx1"/>
                </a:solidFill>
                <a:latin typeface="Times New Roman" pitchFamily="18" charset="0"/>
                <a:cs typeface="Times New Roman" pitchFamily="18" charset="0"/>
              </a:rPr>
              <a:t> pump </a:t>
            </a:r>
            <a:r>
              <a:rPr lang="en-US" sz="2400" dirty="0" err="1" smtClean="0">
                <a:solidFill>
                  <a:schemeClr val="tx1"/>
                </a:solidFill>
                <a:latin typeface="Times New Roman" pitchFamily="18" charset="0"/>
                <a:cs typeface="Times New Roman" pitchFamily="18" charset="0"/>
              </a:rPr>
              <a:t>controler</a:t>
            </a:r>
            <a:r>
              <a:rPr lang="en-US" sz="2400" dirty="0" smtClean="0">
                <a:solidFill>
                  <a:schemeClr val="tx1"/>
                </a:solidFill>
                <a:latin typeface="Times New Roman" pitchFamily="18" charset="0"/>
                <a:cs typeface="Times New Roman" pitchFamily="18" charset="0"/>
              </a:rPr>
              <a:t>, yang </a:t>
            </a:r>
            <a:r>
              <a:rPr lang="en-US" sz="2400" dirty="0" err="1" smtClean="0">
                <a:solidFill>
                  <a:schemeClr val="tx1"/>
                </a:solidFill>
                <a:latin typeface="Times New Roman" pitchFamily="18" charset="0"/>
                <a:cs typeface="Times New Roman" pitchFamily="18" charset="0"/>
              </a:rPr>
              <a:t>mempunyai</a:t>
            </a:r>
            <a:r>
              <a:rPr lang="en-US" sz="2400" dirty="0" smtClean="0">
                <a:solidFill>
                  <a:schemeClr val="tx1"/>
                </a:solidFill>
                <a:latin typeface="Times New Roman" pitchFamily="18" charset="0"/>
                <a:cs typeface="Times New Roman" pitchFamily="18" charset="0"/>
              </a:rPr>
              <a:t> input </a:t>
            </a:r>
            <a:r>
              <a:rPr lang="en-US" sz="2400" dirty="0" err="1" smtClean="0">
                <a:solidFill>
                  <a:schemeClr val="tx1"/>
                </a:solidFill>
                <a:latin typeface="Times New Roman" pitchFamily="18" charset="0"/>
                <a:cs typeface="Times New Roman" pitchFamily="18" charset="0"/>
              </a:rPr>
              <a:t>dari</a:t>
            </a:r>
            <a:r>
              <a:rPr lang="id-ID" sz="24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kecuali</a:t>
            </a:r>
            <a:r>
              <a:rPr lang="en-US" sz="2400" dirty="0" smtClean="0">
                <a:solidFill>
                  <a:schemeClr val="tx1"/>
                </a:solidFill>
                <a:latin typeface="Times New Roman" pitchFamily="18" charset="0"/>
                <a:cs typeface="Times New Roman" pitchFamily="18" charset="0"/>
              </a:rPr>
              <a:t>…..</a:t>
            </a:r>
          </a:p>
          <a:p>
            <a:pPr algn="just"/>
            <a:endParaRPr lang="en-US" sz="2400" dirty="0" smtClean="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Ne sensor</a:t>
            </a: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Engine speed sensor</a:t>
            </a:r>
            <a:endParaRPr lang="en-US" sz="2400" dirty="0" smtClean="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400" dirty="0">
                <a:solidFill>
                  <a:schemeClr val="tx1"/>
                </a:solidFill>
                <a:latin typeface="Times New Roman" pitchFamily="18" charset="0"/>
                <a:cs typeface="Times New Roman" pitchFamily="18" charset="0"/>
              </a:rPr>
              <a:t>G</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sensor</a:t>
            </a:r>
          </a:p>
          <a:p>
            <a:pPr marL="45720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Hydraulic pressure sensor </a:t>
            </a: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13</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447800"/>
            <a:ext cx="8001000" cy="49530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400" dirty="0" err="1" smtClean="0">
                <a:solidFill>
                  <a:schemeClr val="tx1"/>
                </a:solidFill>
              </a:rPr>
              <a:t>Differensial</a:t>
            </a:r>
            <a:r>
              <a:rPr lang="en-US" sz="2400" dirty="0" smtClean="0">
                <a:solidFill>
                  <a:schemeClr val="tx1"/>
                </a:solidFill>
              </a:rPr>
              <a:t> pressure </a:t>
            </a:r>
            <a:r>
              <a:rPr lang="en-US" sz="2400" dirty="0" err="1" smtClean="0">
                <a:solidFill>
                  <a:schemeClr val="tx1"/>
                </a:solidFill>
              </a:rPr>
              <a:t>antara</a:t>
            </a:r>
            <a:r>
              <a:rPr lang="en-US" sz="2400" dirty="0" smtClean="0">
                <a:solidFill>
                  <a:schemeClr val="tx1"/>
                </a:solidFill>
              </a:rPr>
              <a:t> </a:t>
            </a:r>
            <a:r>
              <a:rPr lang="en-US" sz="2400" dirty="0" err="1" smtClean="0">
                <a:solidFill>
                  <a:schemeClr val="tx1"/>
                </a:solidFill>
              </a:rPr>
              <a:t>Pt</a:t>
            </a:r>
            <a:r>
              <a:rPr lang="en-US" sz="2400" dirty="0" smtClean="0">
                <a:solidFill>
                  <a:schemeClr val="tx1"/>
                </a:solidFill>
              </a:rPr>
              <a:t> </a:t>
            </a:r>
            <a:r>
              <a:rPr lang="en-US" sz="2400" dirty="0" err="1" smtClean="0">
                <a:solidFill>
                  <a:schemeClr val="tx1"/>
                </a:solidFill>
              </a:rPr>
              <a:t>dengan</a:t>
            </a:r>
            <a:r>
              <a:rPr lang="en-US" sz="2400" dirty="0" smtClean="0">
                <a:solidFill>
                  <a:schemeClr val="tx1"/>
                </a:solidFill>
              </a:rPr>
              <a:t> </a:t>
            </a:r>
            <a:r>
              <a:rPr lang="en-US" sz="2400" dirty="0" err="1" smtClean="0">
                <a:solidFill>
                  <a:schemeClr val="tx1"/>
                </a:solidFill>
              </a:rPr>
              <a:t>Pd</a:t>
            </a:r>
            <a:r>
              <a:rPr lang="en-US" sz="2400" dirty="0" smtClean="0">
                <a:solidFill>
                  <a:schemeClr val="tx1"/>
                </a:solidFill>
              </a:rPr>
              <a:t> yang </a:t>
            </a:r>
            <a:r>
              <a:rPr lang="en-US" sz="2400" dirty="0" err="1" smtClean="0">
                <a:solidFill>
                  <a:schemeClr val="tx1"/>
                </a:solidFill>
              </a:rPr>
              <a:t>benar</a:t>
            </a:r>
            <a:r>
              <a:rPr lang="en-US" sz="2400" dirty="0" smtClean="0">
                <a:solidFill>
                  <a:schemeClr val="tx1"/>
                </a:solidFill>
              </a:rPr>
              <a:t> </a:t>
            </a:r>
            <a:r>
              <a:rPr lang="en-US" sz="2400" dirty="0" err="1" smtClean="0">
                <a:solidFill>
                  <a:schemeClr val="tx1"/>
                </a:solidFill>
              </a:rPr>
              <a:t>adalah</a:t>
            </a:r>
            <a:r>
              <a:rPr lang="en-US" sz="2400" dirty="0" smtClean="0">
                <a:solidFill>
                  <a:schemeClr val="tx1"/>
                </a:solidFill>
              </a:rPr>
              <a:t> </a:t>
            </a:r>
            <a:r>
              <a:rPr lang="en-US" sz="2400" dirty="0" err="1" smtClean="0">
                <a:solidFill>
                  <a:schemeClr val="tx1"/>
                </a:solidFill>
              </a:rPr>
              <a:t>sebagai</a:t>
            </a:r>
            <a:r>
              <a:rPr lang="en-US" sz="2400" dirty="0" smtClean="0">
                <a:solidFill>
                  <a:schemeClr val="tx1"/>
                </a:solidFill>
              </a:rPr>
              <a:t> </a:t>
            </a:r>
            <a:r>
              <a:rPr lang="en-US" sz="2400" dirty="0" err="1" smtClean="0">
                <a:solidFill>
                  <a:schemeClr val="tx1"/>
                </a:solidFill>
              </a:rPr>
              <a:t>berikut</a:t>
            </a:r>
            <a:r>
              <a:rPr lang="en-US" sz="2400" dirty="0" smtClean="0">
                <a:solidFill>
                  <a:schemeClr val="tx1"/>
                </a:solidFill>
              </a:rPr>
              <a:t>……..</a:t>
            </a:r>
          </a:p>
          <a:p>
            <a:pPr marL="457200" lvl="0" indent="-457200">
              <a:lnSpc>
                <a:spcPct val="150000"/>
              </a:lnSpc>
              <a:buAutoNum type="alphaLcPeriod"/>
            </a:pPr>
            <a:r>
              <a:rPr lang="en-US" sz="2000" dirty="0" err="1" smtClean="0">
                <a:solidFill>
                  <a:schemeClr val="tx1"/>
                </a:solidFill>
              </a:rPr>
              <a:t>Ketika</a:t>
            </a:r>
            <a:r>
              <a:rPr lang="en-US" sz="2000" dirty="0" smtClean="0">
                <a:solidFill>
                  <a:schemeClr val="tx1"/>
                </a:solidFill>
              </a:rPr>
              <a:t> </a:t>
            </a:r>
            <a:r>
              <a:rPr lang="en-US" sz="2000" dirty="0" err="1" smtClean="0">
                <a:solidFill>
                  <a:schemeClr val="tx1"/>
                </a:solidFill>
              </a:rPr>
              <a:t>netral</a:t>
            </a:r>
            <a:r>
              <a:rPr lang="en-US" sz="2000" dirty="0" smtClean="0">
                <a:solidFill>
                  <a:schemeClr val="tx1"/>
                </a:solidFill>
              </a:rPr>
              <a:t> </a:t>
            </a:r>
            <a:r>
              <a:rPr lang="en-US" sz="2000" dirty="0" err="1" smtClean="0">
                <a:solidFill>
                  <a:schemeClr val="tx1"/>
                </a:solidFill>
              </a:rPr>
              <a:t>differensialnya</a:t>
            </a:r>
            <a:r>
              <a:rPr lang="en-US" sz="2000" dirty="0" smtClean="0">
                <a:solidFill>
                  <a:schemeClr val="tx1"/>
                </a:solidFill>
              </a:rPr>
              <a:t> </a:t>
            </a:r>
            <a:r>
              <a:rPr lang="en-US" sz="2000" dirty="0" err="1" smtClean="0">
                <a:solidFill>
                  <a:schemeClr val="tx1"/>
                </a:solidFill>
              </a:rPr>
              <a:t>besar</a:t>
            </a:r>
            <a:r>
              <a:rPr lang="en-US" sz="2000" dirty="0" smtClean="0">
                <a:solidFill>
                  <a:schemeClr val="tx1"/>
                </a:solidFill>
              </a:rPr>
              <a:t> (min 17 kg/cm</a:t>
            </a:r>
            <a:r>
              <a:rPr lang="en-US" sz="2000" baseline="30000" dirty="0" smtClean="0">
                <a:solidFill>
                  <a:schemeClr val="tx1"/>
                </a:solidFill>
              </a:rPr>
              <a:t>2</a:t>
            </a:r>
            <a:r>
              <a:rPr lang="en-US" sz="2000" dirty="0" smtClean="0">
                <a:solidFill>
                  <a:schemeClr val="tx1"/>
                </a:solidFill>
              </a:rPr>
              <a:t>)</a:t>
            </a:r>
          </a:p>
          <a:p>
            <a:pPr marL="457200" lvl="0" indent="-457200">
              <a:lnSpc>
                <a:spcPct val="150000"/>
              </a:lnSpc>
              <a:buAutoNum type="alphaLcPeriod"/>
            </a:pPr>
            <a:r>
              <a:rPr lang="en-US" sz="2000" dirty="0" err="1" smtClean="0">
                <a:solidFill>
                  <a:schemeClr val="tx1"/>
                </a:solidFill>
              </a:rPr>
              <a:t>Kerika</a:t>
            </a:r>
            <a:r>
              <a:rPr lang="en-US" sz="2000" dirty="0" smtClean="0">
                <a:solidFill>
                  <a:schemeClr val="tx1"/>
                </a:solidFill>
              </a:rPr>
              <a:t> attachment </a:t>
            </a:r>
            <a:r>
              <a:rPr lang="en-US" sz="2000" dirty="0" err="1" smtClean="0">
                <a:solidFill>
                  <a:schemeClr val="tx1"/>
                </a:solidFill>
              </a:rPr>
              <a:t>digerakkan</a:t>
            </a:r>
            <a:r>
              <a:rPr lang="en-US" sz="2000" dirty="0" smtClean="0">
                <a:solidFill>
                  <a:schemeClr val="tx1"/>
                </a:solidFill>
              </a:rPr>
              <a:t> </a:t>
            </a:r>
            <a:r>
              <a:rPr lang="en-US" sz="2000" dirty="0" err="1" smtClean="0">
                <a:solidFill>
                  <a:schemeClr val="tx1"/>
                </a:solidFill>
              </a:rPr>
              <a:t>differensial</a:t>
            </a:r>
            <a:r>
              <a:rPr lang="en-US" sz="2000" dirty="0" smtClean="0">
                <a:solidFill>
                  <a:schemeClr val="tx1"/>
                </a:solidFill>
              </a:rPr>
              <a:t> </a:t>
            </a:r>
            <a:r>
              <a:rPr lang="en-US" sz="2000" dirty="0" err="1" smtClean="0">
                <a:solidFill>
                  <a:schemeClr val="tx1"/>
                </a:solidFill>
              </a:rPr>
              <a:t>pressurenya</a:t>
            </a:r>
            <a:r>
              <a:rPr lang="en-US" sz="2000" dirty="0" smtClean="0">
                <a:solidFill>
                  <a:schemeClr val="tx1"/>
                </a:solidFill>
              </a:rPr>
              <a:t> </a:t>
            </a:r>
            <a:r>
              <a:rPr lang="en-US" sz="2000" dirty="0" err="1" smtClean="0">
                <a:solidFill>
                  <a:schemeClr val="tx1"/>
                </a:solidFill>
              </a:rPr>
              <a:t>membesar</a:t>
            </a:r>
            <a:r>
              <a:rPr lang="en-US" sz="2000" dirty="0" smtClean="0">
                <a:solidFill>
                  <a:schemeClr val="tx1"/>
                </a:solidFill>
              </a:rPr>
              <a:t> </a:t>
            </a:r>
            <a:r>
              <a:rPr lang="en-US" sz="2000" dirty="0" err="1" smtClean="0">
                <a:solidFill>
                  <a:schemeClr val="tx1"/>
                </a:solidFill>
              </a:rPr>
              <a:t>menjadi</a:t>
            </a:r>
            <a:r>
              <a:rPr lang="en-US" sz="2000" dirty="0" smtClean="0">
                <a:solidFill>
                  <a:schemeClr val="tx1"/>
                </a:solidFill>
              </a:rPr>
              <a:t> 15kg/cm</a:t>
            </a:r>
            <a:r>
              <a:rPr lang="en-US" baseline="30000" dirty="0" smtClean="0">
                <a:solidFill>
                  <a:schemeClr val="tx1"/>
                </a:solidFill>
              </a:rPr>
              <a:t>2</a:t>
            </a:r>
          </a:p>
          <a:p>
            <a:pPr marL="457200" lvl="0" indent="-457200">
              <a:lnSpc>
                <a:spcPct val="150000"/>
              </a:lnSpc>
              <a:buAutoNum type="alphaLcPeriod"/>
            </a:pPr>
            <a:r>
              <a:rPr lang="en-US" sz="2000" dirty="0" err="1" smtClean="0">
                <a:solidFill>
                  <a:schemeClr val="tx1"/>
                </a:solidFill>
              </a:rPr>
              <a:t>Ketika</a:t>
            </a:r>
            <a:r>
              <a:rPr lang="en-US" sz="2000" dirty="0" smtClean="0">
                <a:solidFill>
                  <a:schemeClr val="tx1"/>
                </a:solidFill>
              </a:rPr>
              <a:t> </a:t>
            </a:r>
            <a:r>
              <a:rPr lang="en-US" sz="2000" dirty="0" err="1" smtClean="0">
                <a:solidFill>
                  <a:schemeClr val="tx1"/>
                </a:solidFill>
              </a:rPr>
              <a:t>netral</a:t>
            </a:r>
            <a:r>
              <a:rPr lang="en-US" sz="2000" dirty="0" smtClean="0">
                <a:solidFill>
                  <a:schemeClr val="tx1"/>
                </a:solidFill>
              </a:rPr>
              <a:t> </a:t>
            </a:r>
            <a:r>
              <a:rPr lang="en-US" sz="2000" dirty="0" err="1" smtClean="0">
                <a:solidFill>
                  <a:schemeClr val="tx1"/>
                </a:solidFill>
              </a:rPr>
              <a:t>differensial</a:t>
            </a:r>
            <a:r>
              <a:rPr lang="en-US" sz="2000" dirty="0" smtClean="0">
                <a:solidFill>
                  <a:schemeClr val="tx1"/>
                </a:solidFill>
              </a:rPr>
              <a:t> </a:t>
            </a:r>
            <a:r>
              <a:rPr lang="en-US" sz="2000" dirty="0" err="1" smtClean="0">
                <a:solidFill>
                  <a:schemeClr val="tx1"/>
                </a:solidFill>
              </a:rPr>
              <a:t>pressurenya</a:t>
            </a:r>
            <a:r>
              <a:rPr lang="en-US" sz="2000" dirty="0" smtClean="0">
                <a:solidFill>
                  <a:schemeClr val="tx1"/>
                </a:solidFill>
              </a:rPr>
              <a:t> </a:t>
            </a:r>
            <a:r>
              <a:rPr lang="en-US" sz="2000" dirty="0" err="1" smtClean="0">
                <a:solidFill>
                  <a:schemeClr val="tx1"/>
                </a:solidFill>
              </a:rPr>
              <a:t>kecil</a:t>
            </a:r>
            <a:r>
              <a:rPr lang="en-US" sz="2000" dirty="0" smtClean="0">
                <a:solidFill>
                  <a:schemeClr val="tx1"/>
                </a:solidFill>
              </a:rPr>
              <a:t> (max 2kg/cm</a:t>
            </a:r>
            <a:r>
              <a:rPr lang="en-US" sz="2000" baseline="30000" dirty="0" smtClean="0">
                <a:solidFill>
                  <a:schemeClr val="tx1"/>
                </a:solidFill>
              </a:rPr>
              <a:t>2</a:t>
            </a:r>
            <a:r>
              <a:rPr lang="en-US" sz="2000" dirty="0" smtClean="0">
                <a:solidFill>
                  <a:schemeClr val="tx1"/>
                </a:solidFill>
              </a:rPr>
              <a:t>)</a:t>
            </a:r>
          </a:p>
          <a:p>
            <a:pPr marL="457200" lvl="0" indent="-457200">
              <a:lnSpc>
                <a:spcPct val="150000"/>
              </a:lnSpc>
              <a:buAutoNum type="alphaLcPeriod"/>
            </a:pPr>
            <a:r>
              <a:rPr lang="en-US" sz="2000" dirty="0" err="1" smtClean="0">
                <a:solidFill>
                  <a:schemeClr val="tx1"/>
                </a:solidFill>
              </a:rPr>
              <a:t>Ketika</a:t>
            </a:r>
            <a:r>
              <a:rPr lang="en-US" sz="2000" dirty="0" smtClean="0">
                <a:solidFill>
                  <a:schemeClr val="tx1"/>
                </a:solidFill>
              </a:rPr>
              <a:t> </a:t>
            </a:r>
            <a:r>
              <a:rPr lang="en-US" sz="2000" dirty="0">
                <a:solidFill>
                  <a:schemeClr val="tx1"/>
                </a:solidFill>
              </a:rPr>
              <a:t>attachment </a:t>
            </a:r>
            <a:r>
              <a:rPr lang="en-US" sz="2000" dirty="0" err="1">
                <a:solidFill>
                  <a:schemeClr val="tx1"/>
                </a:solidFill>
              </a:rPr>
              <a:t>digerakkan</a:t>
            </a:r>
            <a:r>
              <a:rPr lang="en-US" sz="2000" dirty="0">
                <a:solidFill>
                  <a:schemeClr val="tx1"/>
                </a:solidFill>
              </a:rPr>
              <a:t> </a:t>
            </a:r>
            <a:r>
              <a:rPr lang="en-US" sz="2000" dirty="0" err="1">
                <a:solidFill>
                  <a:schemeClr val="tx1"/>
                </a:solidFill>
              </a:rPr>
              <a:t>differensial</a:t>
            </a:r>
            <a:r>
              <a:rPr lang="en-US" sz="2000" dirty="0">
                <a:solidFill>
                  <a:schemeClr val="tx1"/>
                </a:solidFill>
              </a:rPr>
              <a:t> </a:t>
            </a:r>
            <a:r>
              <a:rPr lang="en-US" sz="2000" dirty="0" err="1">
                <a:solidFill>
                  <a:schemeClr val="tx1"/>
                </a:solidFill>
              </a:rPr>
              <a:t>pressurenya</a:t>
            </a:r>
            <a:r>
              <a:rPr lang="en-US" sz="2000" dirty="0">
                <a:solidFill>
                  <a:schemeClr val="tx1"/>
                </a:solidFill>
              </a:rPr>
              <a:t> </a:t>
            </a:r>
            <a:r>
              <a:rPr lang="en-US" sz="2000" dirty="0" err="1" smtClean="0">
                <a:solidFill>
                  <a:schemeClr val="tx1"/>
                </a:solidFill>
              </a:rPr>
              <a:t>mengecil</a:t>
            </a:r>
            <a:r>
              <a:rPr lang="en-US" sz="2000" dirty="0" smtClean="0">
                <a:solidFill>
                  <a:schemeClr val="tx1"/>
                </a:solidFill>
              </a:rPr>
              <a:t>  </a:t>
            </a:r>
            <a:r>
              <a:rPr lang="en-US" sz="2000" dirty="0" err="1" smtClean="0">
                <a:solidFill>
                  <a:schemeClr val="tx1"/>
                </a:solidFill>
              </a:rPr>
              <a:t>menjadi</a:t>
            </a:r>
            <a:r>
              <a:rPr lang="en-US" sz="2000" dirty="0" smtClean="0">
                <a:solidFill>
                  <a:schemeClr val="tx1"/>
                </a:solidFill>
              </a:rPr>
              <a:t> 15 kg/cm</a:t>
            </a:r>
            <a:r>
              <a:rPr lang="en-US" sz="2000" baseline="30000" dirty="0" smtClean="0">
                <a:solidFill>
                  <a:schemeClr val="tx1"/>
                </a:solidFill>
              </a:rPr>
              <a:t>2</a:t>
            </a:r>
            <a:endParaRPr lang="en-US" sz="2000" baseline="30000" dirty="0">
              <a:solidFill>
                <a:schemeClr val="tx1"/>
              </a:solidFill>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14</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err="1" smtClean="0">
                <a:solidFill>
                  <a:schemeClr val="tx1"/>
                </a:solidFill>
                <a:latin typeface="Times New Roman" pitchFamily="18" charset="0"/>
                <a:cs typeface="Times New Roman" pitchFamily="18" charset="0"/>
              </a:rPr>
              <a:t>Fungsi</a:t>
            </a:r>
            <a:r>
              <a:rPr lang="en-US" sz="2400" dirty="0" smtClean="0">
                <a:solidFill>
                  <a:schemeClr val="tx1"/>
                </a:solidFill>
                <a:latin typeface="Times New Roman" pitchFamily="18" charset="0"/>
                <a:cs typeface="Times New Roman" pitchFamily="18" charset="0"/>
              </a:rPr>
              <a:t> counter balance valve </a:t>
            </a:r>
            <a:r>
              <a:rPr lang="en-US" sz="2400" dirty="0" err="1" smtClean="0">
                <a:solidFill>
                  <a:schemeClr val="tx1"/>
                </a:solidFill>
                <a:latin typeface="Times New Roman" pitchFamily="18" charset="0"/>
                <a:cs typeface="Times New Roman" pitchFamily="18" charset="0"/>
              </a:rPr>
              <a:t>pada</a:t>
            </a:r>
            <a:r>
              <a:rPr lang="en-US" sz="2400" dirty="0" smtClean="0">
                <a:solidFill>
                  <a:schemeClr val="tx1"/>
                </a:solidFill>
                <a:latin typeface="Times New Roman" pitchFamily="18" charset="0"/>
                <a:cs typeface="Times New Roman" pitchFamily="18" charset="0"/>
              </a:rPr>
              <a:t> travel motor </a:t>
            </a:r>
            <a:r>
              <a:rPr lang="en-US" sz="2400" dirty="0" err="1" smtClean="0">
                <a:solidFill>
                  <a:schemeClr val="tx1"/>
                </a:solidFill>
                <a:latin typeface="Times New Roman" pitchFamily="18" charset="0"/>
                <a:cs typeface="Times New Roman" pitchFamily="18" charset="0"/>
              </a:rPr>
              <a:t>adalah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sebagai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berikut</a:t>
            </a:r>
            <a:r>
              <a:rPr lang="en-US" sz="2400"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kecuali</a:t>
            </a:r>
            <a:r>
              <a:rPr lang="en-US" sz="2400" dirty="0" smtClean="0">
                <a:solidFill>
                  <a:schemeClr val="tx1"/>
                </a:solidFill>
                <a:latin typeface="Times New Roman" pitchFamily="18" charset="0"/>
                <a:cs typeface="Times New Roman" pitchFamily="18" charset="0"/>
              </a:rPr>
              <a:t>.............</a:t>
            </a:r>
          </a:p>
          <a:p>
            <a:pPr algn="just"/>
            <a:endParaRPr lang="en-US" sz="2400" dirty="0" smtClean="0">
              <a:solidFill>
                <a:schemeClr val="tx1"/>
              </a:solidFill>
              <a:latin typeface="Times New Roman" pitchFamily="18" charset="0"/>
              <a:cs typeface="Times New Roman" pitchFamily="18" charset="0"/>
            </a:endParaRPr>
          </a:p>
          <a:p>
            <a:pPr marL="457200" indent="-457200" algn="just">
              <a:lnSpc>
                <a:spcPct val="150000"/>
              </a:lnSpc>
              <a:buFontTx/>
              <a:buAutoNum type="alphaLcPeriod"/>
            </a:pPr>
            <a:r>
              <a:rPr lang="en-US" sz="2000" dirty="0" err="1" smtClean="0">
                <a:solidFill>
                  <a:schemeClr val="tx1"/>
                </a:solidFill>
                <a:latin typeface="Times New Roman" pitchFamily="18" charset="0"/>
                <a:cs typeface="Times New Roman" pitchFamily="18" charset="0"/>
              </a:rPr>
              <a:t>Menyeimbangkan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putaran</a:t>
            </a:r>
            <a:r>
              <a:rPr lang="en-US" sz="2000" dirty="0" smtClean="0">
                <a:solidFill>
                  <a:schemeClr val="tx1"/>
                </a:solidFill>
                <a:latin typeface="Times New Roman" pitchFamily="18" charset="0"/>
                <a:cs typeface="Times New Roman" pitchFamily="18" charset="0"/>
              </a:rPr>
              <a:t> travel </a:t>
            </a:r>
            <a:r>
              <a:rPr lang="en-US" sz="2000" dirty="0" err="1" smtClean="0">
                <a:solidFill>
                  <a:schemeClr val="tx1"/>
                </a:solidFill>
                <a:latin typeface="Times New Roman" pitchFamily="18" charset="0"/>
                <a:cs typeface="Times New Roman" pitchFamily="18" charset="0"/>
              </a:rPr>
              <a:t>ketika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berjalan</a:t>
            </a:r>
            <a:r>
              <a:rPr lang="en-US" sz="2000" dirty="0" smtClean="0">
                <a:solidFill>
                  <a:schemeClr val="tx1"/>
                </a:solidFill>
                <a:latin typeface="Times New Roman" pitchFamily="18" charset="0"/>
                <a:cs typeface="Times New Roman" pitchFamily="18" charset="0"/>
              </a:rPr>
              <a:t> </a:t>
            </a:r>
            <a:r>
              <a:rPr lang="en-US" sz="2000" smtClean="0">
                <a:solidFill>
                  <a:schemeClr val="tx1"/>
                </a:solidFill>
                <a:latin typeface="Times New Roman" pitchFamily="18" charset="0"/>
                <a:cs typeface="Times New Roman" pitchFamily="18" charset="0"/>
              </a:rPr>
              <a:t>menurun</a:t>
            </a:r>
            <a:endParaRPr lang="en-US" sz="2000" dirty="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000" dirty="0" err="1" smtClean="0">
                <a:solidFill>
                  <a:schemeClr val="tx1"/>
                </a:solidFill>
                <a:latin typeface="Times New Roman" pitchFamily="18" charset="0"/>
                <a:cs typeface="Times New Roman" pitchFamily="18" charset="0"/>
              </a:rPr>
              <a:t>Secara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otomatis</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akan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mengatur</a:t>
            </a:r>
            <a:r>
              <a:rPr lang="en-US" sz="2000" dirty="0" smtClean="0">
                <a:solidFill>
                  <a:schemeClr val="tx1"/>
                </a:solidFill>
                <a:latin typeface="Times New Roman" pitchFamily="18" charset="0"/>
                <a:cs typeface="Times New Roman" pitchFamily="18" charset="0"/>
              </a:rPr>
              <a:t> speed </a:t>
            </a:r>
            <a:r>
              <a:rPr lang="en-US" sz="2000" dirty="0" err="1" smtClean="0">
                <a:solidFill>
                  <a:schemeClr val="tx1"/>
                </a:solidFill>
                <a:latin typeface="Times New Roman" pitchFamily="18" charset="0"/>
                <a:cs typeface="Times New Roman" pitchFamily="18" charset="0"/>
              </a:rPr>
              <a:t>menjadi</a:t>
            </a:r>
            <a:r>
              <a:rPr lang="en-US" sz="2000" dirty="0" smtClean="0">
                <a:solidFill>
                  <a:schemeClr val="tx1"/>
                </a:solidFill>
                <a:latin typeface="Times New Roman" pitchFamily="18" charset="0"/>
                <a:cs typeface="Times New Roman" pitchFamily="18" charset="0"/>
              </a:rPr>
              <a:t> low </a:t>
            </a:r>
            <a:r>
              <a:rPr lang="en-US" sz="2000" dirty="0" err="1" smtClean="0">
                <a:solidFill>
                  <a:schemeClr val="tx1"/>
                </a:solidFill>
                <a:latin typeface="Times New Roman" pitchFamily="18" charset="0"/>
                <a:cs typeface="Times New Roman" pitchFamily="18" charset="0"/>
              </a:rPr>
              <a:t>ketika</a:t>
            </a:r>
            <a:r>
              <a:rPr lang="en-US" sz="2000" dirty="0" smtClean="0">
                <a:solidFill>
                  <a:schemeClr val="tx1"/>
                </a:solidFill>
                <a:latin typeface="Times New Roman" pitchFamily="18" charset="0"/>
                <a:cs typeface="Times New Roman" pitchFamily="18" charset="0"/>
              </a:rPr>
              <a:t> unit travel </a:t>
            </a:r>
            <a:r>
              <a:rPr lang="en-US" sz="2000" dirty="0" err="1" smtClean="0">
                <a:solidFill>
                  <a:schemeClr val="tx1"/>
                </a:solidFill>
                <a:latin typeface="Times New Roman" pitchFamily="18" charset="0"/>
                <a:cs typeface="Times New Roman" pitchFamily="18" charset="0"/>
              </a:rPr>
              <a:t>menanjak</a:t>
            </a:r>
            <a:endParaRPr lang="en-US" sz="2000" dirty="0" smtClean="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000" dirty="0" err="1" smtClean="0">
                <a:solidFill>
                  <a:schemeClr val="tx1"/>
                </a:solidFill>
                <a:latin typeface="Times New Roman" pitchFamily="18" charset="0"/>
                <a:cs typeface="Times New Roman" pitchFamily="18" charset="0"/>
              </a:rPr>
              <a:t>Mencegah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terjadinya</a:t>
            </a:r>
            <a:r>
              <a:rPr lang="en-US" sz="2000" dirty="0" smtClean="0">
                <a:solidFill>
                  <a:schemeClr val="tx1"/>
                </a:solidFill>
                <a:latin typeface="Times New Roman" pitchFamily="18" charset="0"/>
                <a:cs typeface="Times New Roman" pitchFamily="18" charset="0"/>
              </a:rPr>
              <a:t> over running </a:t>
            </a:r>
            <a:r>
              <a:rPr lang="en-US" sz="2000" dirty="0" err="1" smtClean="0">
                <a:solidFill>
                  <a:schemeClr val="tx1"/>
                </a:solidFill>
                <a:latin typeface="Times New Roman" pitchFamily="18" charset="0"/>
                <a:cs typeface="Times New Roman" pitchFamily="18" charset="0"/>
              </a:rPr>
              <a:t>ketika</a:t>
            </a:r>
            <a:r>
              <a:rPr lang="en-US" sz="2000" dirty="0" smtClean="0">
                <a:solidFill>
                  <a:schemeClr val="tx1"/>
                </a:solidFill>
                <a:latin typeface="Times New Roman" pitchFamily="18" charset="0"/>
                <a:cs typeface="Times New Roman" pitchFamily="18" charset="0"/>
              </a:rPr>
              <a:t> unit </a:t>
            </a:r>
            <a:r>
              <a:rPr lang="en-US" sz="2000" dirty="0" err="1" smtClean="0">
                <a:solidFill>
                  <a:schemeClr val="tx1"/>
                </a:solidFill>
                <a:latin typeface="Times New Roman" pitchFamily="18" charset="0"/>
                <a:cs typeface="Times New Roman" pitchFamily="18" charset="0"/>
              </a:rPr>
              <a:t>sedang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berjalan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menurun</a:t>
            </a:r>
            <a:endParaRPr lang="en-US" sz="2000" dirty="0" smtClean="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000" dirty="0" err="1" smtClean="0">
                <a:solidFill>
                  <a:schemeClr val="tx1"/>
                </a:solidFill>
                <a:latin typeface="Times New Roman" pitchFamily="18" charset="0"/>
                <a:cs typeface="Times New Roman" pitchFamily="18" charset="0"/>
              </a:rPr>
              <a:t>Mengalirkan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oli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menuju</a:t>
            </a:r>
            <a:r>
              <a:rPr lang="en-US" sz="2000" dirty="0" smtClean="0">
                <a:solidFill>
                  <a:schemeClr val="tx1"/>
                </a:solidFill>
                <a:latin typeface="Times New Roman" pitchFamily="18" charset="0"/>
                <a:cs typeface="Times New Roman" pitchFamily="18" charset="0"/>
              </a:rPr>
              <a:t> brake travel valve </a:t>
            </a:r>
            <a:r>
              <a:rPr lang="en-US" sz="2000" dirty="0" err="1" smtClean="0">
                <a:solidFill>
                  <a:schemeClr val="tx1"/>
                </a:solidFill>
                <a:latin typeface="Times New Roman" pitchFamily="18" charset="0"/>
                <a:cs typeface="Times New Roman" pitchFamily="18" charset="0"/>
              </a:rPr>
              <a:t>untuk</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merelease</a:t>
            </a:r>
            <a:r>
              <a:rPr lang="en-US" sz="2000" dirty="0" smtClean="0">
                <a:solidFill>
                  <a:schemeClr val="tx1"/>
                </a:solidFill>
                <a:latin typeface="Times New Roman" pitchFamily="18" charset="0"/>
                <a:cs typeface="Times New Roman" pitchFamily="18" charset="0"/>
              </a:rPr>
              <a:t> brake</a:t>
            </a:r>
          </a:p>
          <a:p>
            <a:pPr marL="457200" indent="-457200" algn="just">
              <a:buAutoNum type="alphaLcPeriod"/>
            </a:pP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15</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err="1">
                <a:solidFill>
                  <a:schemeClr val="tx1"/>
                </a:solidFill>
              </a:rPr>
              <a:t>Pompa</a:t>
            </a:r>
            <a:r>
              <a:rPr lang="en-US" sz="2400" dirty="0">
                <a:solidFill>
                  <a:schemeClr val="tx1"/>
                </a:solidFill>
              </a:rPr>
              <a:t> yang </a:t>
            </a:r>
            <a:r>
              <a:rPr lang="en-US" sz="2400" dirty="0" err="1">
                <a:solidFill>
                  <a:schemeClr val="tx1"/>
                </a:solidFill>
              </a:rPr>
              <a:t>digunakan</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smtClean="0">
                <a:solidFill>
                  <a:schemeClr val="tx1"/>
                </a:solidFill>
              </a:rPr>
              <a:t>main pump no 3 </a:t>
            </a:r>
            <a:r>
              <a:rPr lang="en-US" sz="2400" dirty="0" err="1" smtClean="0">
                <a:solidFill>
                  <a:schemeClr val="tx1"/>
                </a:solidFill>
              </a:rPr>
              <a:t>adalah</a:t>
            </a:r>
            <a:r>
              <a:rPr lang="en-US" sz="2400" dirty="0" smtClean="0">
                <a:solidFill>
                  <a:schemeClr val="tx1"/>
                </a:solidFill>
              </a:rPr>
              <a:t> </a:t>
            </a:r>
            <a:r>
              <a:rPr lang="en-US" sz="2400" dirty="0" err="1">
                <a:solidFill>
                  <a:schemeClr val="tx1"/>
                </a:solidFill>
              </a:rPr>
              <a:t>pompa</a:t>
            </a:r>
            <a:r>
              <a:rPr lang="en-US" sz="2400" dirty="0">
                <a:solidFill>
                  <a:schemeClr val="tx1"/>
                </a:solidFill>
              </a:rPr>
              <a:t> HPV </a:t>
            </a:r>
            <a:r>
              <a:rPr lang="en-US" sz="2400" dirty="0" smtClean="0">
                <a:solidFill>
                  <a:schemeClr val="tx1"/>
                </a:solidFill>
              </a:rPr>
              <a:t>160 </a:t>
            </a:r>
            <a:r>
              <a:rPr lang="en-US" sz="2400" dirty="0">
                <a:solidFill>
                  <a:schemeClr val="tx1"/>
                </a:solidFill>
              </a:rPr>
              <a:t>+ </a:t>
            </a:r>
            <a:r>
              <a:rPr lang="en-US" sz="2400" dirty="0" smtClean="0">
                <a:solidFill>
                  <a:schemeClr val="tx1"/>
                </a:solidFill>
              </a:rPr>
              <a:t>160, </a:t>
            </a:r>
            <a:r>
              <a:rPr lang="en-US" sz="2400" dirty="0" err="1">
                <a:solidFill>
                  <a:schemeClr val="tx1"/>
                </a:solidFill>
              </a:rPr>
              <a:t>maksud</a:t>
            </a:r>
            <a:r>
              <a:rPr lang="en-US" sz="2400" dirty="0">
                <a:solidFill>
                  <a:schemeClr val="tx1"/>
                </a:solidFill>
              </a:rPr>
              <a:t> </a:t>
            </a:r>
            <a:r>
              <a:rPr lang="en-US" sz="2400" dirty="0" err="1">
                <a:solidFill>
                  <a:schemeClr val="tx1"/>
                </a:solidFill>
              </a:rPr>
              <a:t>dari</a:t>
            </a:r>
            <a:r>
              <a:rPr lang="en-US" sz="2400" dirty="0">
                <a:solidFill>
                  <a:schemeClr val="tx1"/>
                </a:solidFill>
              </a:rPr>
              <a:t> 160 </a:t>
            </a:r>
            <a:r>
              <a:rPr lang="en-US" sz="2400" dirty="0" err="1">
                <a:solidFill>
                  <a:schemeClr val="tx1"/>
                </a:solidFill>
              </a:rPr>
              <a:t>adalah</a:t>
            </a:r>
            <a:r>
              <a:rPr lang="en-US" sz="2400" dirty="0" smtClean="0">
                <a:solidFill>
                  <a:schemeClr val="tx1"/>
                </a:solidFill>
              </a:rPr>
              <a:t>…..</a:t>
            </a:r>
          </a:p>
          <a:p>
            <a:pPr lvl="0"/>
            <a:endParaRPr lang="id-ID" sz="2400" dirty="0">
              <a:solidFill>
                <a:schemeClr val="tx1"/>
              </a:solidFill>
            </a:endParaRPr>
          </a:p>
          <a:p>
            <a:pPr marL="457200" lvl="0" indent="-457200">
              <a:lnSpc>
                <a:spcPct val="150000"/>
              </a:lnSpc>
              <a:buAutoNum type="alphaLcPeriod"/>
            </a:pPr>
            <a:r>
              <a:rPr lang="en-US" sz="2400" dirty="0" err="1" smtClean="0">
                <a:solidFill>
                  <a:schemeClr val="tx1"/>
                </a:solidFill>
              </a:rPr>
              <a:t>Kapasitas</a:t>
            </a:r>
            <a:r>
              <a:rPr lang="en-US" sz="2400" dirty="0" smtClean="0">
                <a:solidFill>
                  <a:schemeClr val="tx1"/>
                </a:solidFill>
              </a:rPr>
              <a:t> </a:t>
            </a:r>
            <a:r>
              <a:rPr lang="en-US" sz="2400" dirty="0">
                <a:solidFill>
                  <a:schemeClr val="tx1"/>
                </a:solidFill>
              </a:rPr>
              <a:t>discharge 160 </a:t>
            </a:r>
            <a:r>
              <a:rPr lang="en-US" sz="2400" dirty="0" smtClean="0">
                <a:solidFill>
                  <a:schemeClr val="tx1"/>
                </a:solidFill>
              </a:rPr>
              <a:t>liter/</a:t>
            </a:r>
            <a:r>
              <a:rPr lang="en-US" sz="2400" dirty="0" err="1" smtClean="0">
                <a:solidFill>
                  <a:schemeClr val="tx1"/>
                </a:solidFill>
              </a:rPr>
              <a:t>menit</a:t>
            </a:r>
            <a:r>
              <a:rPr lang="en-US" sz="2400" dirty="0" smtClean="0">
                <a:solidFill>
                  <a:schemeClr val="tx1"/>
                </a:solidFill>
              </a:rPr>
              <a:t>.</a:t>
            </a:r>
            <a:endParaRPr lang="en-US" sz="2400" dirty="0">
              <a:solidFill>
                <a:schemeClr val="tx1"/>
              </a:solidFill>
            </a:endParaRPr>
          </a:p>
          <a:p>
            <a:pPr marL="457200" lvl="0" indent="-457200">
              <a:lnSpc>
                <a:spcPct val="150000"/>
              </a:lnSpc>
              <a:buAutoNum type="alphaLcPeriod"/>
            </a:pPr>
            <a:r>
              <a:rPr lang="en-US" sz="2400" dirty="0" err="1" smtClean="0">
                <a:solidFill>
                  <a:schemeClr val="tx1"/>
                </a:solidFill>
              </a:rPr>
              <a:t>Kapasitas</a:t>
            </a:r>
            <a:r>
              <a:rPr lang="en-US" sz="2400" dirty="0" smtClean="0">
                <a:solidFill>
                  <a:schemeClr val="tx1"/>
                </a:solidFill>
              </a:rPr>
              <a:t> </a:t>
            </a:r>
            <a:r>
              <a:rPr lang="en-US" sz="2400" dirty="0">
                <a:solidFill>
                  <a:schemeClr val="tx1"/>
                </a:solidFill>
              </a:rPr>
              <a:t>discharge 160 </a:t>
            </a:r>
            <a:r>
              <a:rPr lang="en-US" sz="2400" dirty="0" smtClean="0">
                <a:solidFill>
                  <a:schemeClr val="tx1"/>
                </a:solidFill>
              </a:rPr>
              <a:t>cc/rev.</a:t>
            </a:r>
            <a:endParaRPr lang="en-US" sz="2400" dirty="0">
              <a:solidFill>
                <a:schemeClr val="tx1"/>
              </a:solidFill>
            </a:endParaRPr>
          </a:p>
          <a:p>
            <a:pPr marL="457200" lvl="0" indent="-457200">
              <a:lnSpc>
                <a:spcPct val="150000"/>
              </a:lnSpc>
              <a:buAutoNum type="alphaLcPeriod"/>
            </a:pPr>
            <a:r>
              <a:rPr lang="en-US" sz="2400" dirty="0" err="1" smtClean="0">
                <a:solidFill>
                  <a:schemeClr val="tx1"/>
                </a:solidFill>
              </a:rPr>
              <a:t>Kapasitas</a:t>
            </a:r>
            <a:r>
              <a:rPr lang="en-US" sz="2400" dirty="0" smtClean="0">
                <a:solidFill>
                  <a:schemeClr val="tx1"/>
                </a:solidFill>
              </a:rPr>
              <a:t> </a:t>
            </a:r>
            <a:r>
              <a:rPr lang="en-US" sz="2400" dirty="0">
                <a:solidFill>
                  <a:schemeClr val="tx1"/>
                </a:solidFill>
              </a:rPr>
              <a:t>discharge  160 </a:t>
            </a:r>
            <a:r>
              <a:rPr lang="en-US" sz="2400" dirty="0" smtClean="0">
                <a:solidFill>
                  <a:schemeClr val="tx1"/>
                </a:solidFill>
              </a:rPr>
              <a:t>ml/s.</a:t>
            </a:r>
            <a:endParaRPr lang="en-US" sz="2400" dirty="0">
              <a:solidFill>
                <a:schemeClr val="tx1"/>
              </a:solidFill>
            </a:endParaRPr>
          </a:p>
          <a:p>
            <a:pPr marL="457200" lvl="0" indent="-457200">
              <a:lnSpc>
                <a:spcPct val="150000"/>
              </a:lnSpc>
              <a:buAutoNum type="alphaLcPeriod"/>
            </a:pPr>
            <a:r>
              <a:rPr lang="en-US" sz="2400" dirty="0" err="1" smtClean="0">
                <a:solidFill>
                  <a:schemeClr val="tx1"/>
                </a:solidFill>
              </a:rPr>
              <a:t>Jawaban</a:t>
            </a:r>
            <a:r>
              <a:rPr lang="en-US" sz="2400" dirty="0" smtClean="0">
                <a:solidFill>
                  <a:schemeClr val="tx1"/>
                </a:solidFill>
              </a:rPr>
              <a:t> </a:t>
            </a:r>
            <a:r>
              <a:rPr lang="en-US" sz="2400" dirty="0">
                <a:solidFill>
                  <a:schemeClr val="tx1"/>
                </a:solidFill>
              </a:rPr>
              <a:t>A </a:t>
            </a:r>
            <a:r>
              <a:rPr lang="en-US" sz="2400" dirty="0" err="1">
                <a:solidFill>
                  <a:schemeClr val="tx1"/>
                </a:solidFill>
              </a:rPr>
              <a:t>dan</a:t>
            </a:r>
            <a:r>
              <a:rPr lang="en-US" sz="2400" dirty="0">
                <a:solidFill>
                  <a:schemeClr val="tx1"/>
                </a:solidFill>
              </a:rPr>
              <a:t> B </a:t>
            </a:r>
            <a:r>
              <a:rPr lang="en-US" sz="2400" dirty="0" err="1">
                <a:solidFill>
                  <a:schemeClr val="tx1"/>
                </a:solidFill>
              </a:rPr>
              <a:t>benar</a:t>
            </a:r>
            <a:r>
              <a:rPr lang="en-US" sz="2400" dirty="0">
                <a:solidFill>
                  <a:schemeClr val="tx1"/>
                </a:solidFill>
              </a:rPr>
              <a:t>.</a:t>
            </a:r>
            <a:endParaRPr lang="id-ID" sz="2400" dirty="0">
              <a:solidFill>
                <a:schemeClr val="tx1"/>
              </a:solidFill>
            </a:endParaRPr>
          </a:p>
          <a:p>
            <a:pPr algn="ct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16</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400" dirty="0" smtClean="0">
                <a:solidFill>
                  <a:schemeClr val="tx1"/>
                </a:solidFill>
              </a:rPr>
              <a:t>CO </a:t>
            </a:r>
            <a:r>
              <a:rPr lang="en-US" sz="2400" dirty="0">
                <a:solidFill>
                  <a:schemeClr val="tx1"/>
                </a:solidFill>
              </a:rPr>
              <a:t>valve </a:t>
            </a:r>
            <a:r>
              <a:rPr lang="en-US" sz="2400" dirty="0" err="1">
                <a:solidFill>
                  <a:schemeClr val="tx1"/>
                </a:solidFill>
              </a:rPr>
              <a:t>pada</a:t>
            </a:r>
            <a:r>
              <a:rPr lang="en-US" sz="2400" dirty="0">
                <a:solidFill>
                  <a:schemeClr val="tx1"/>
                </a:solidFill>
              </a:rPr>
              <a:t> control pump </a:t>
            </a:r>
            <a:r>
              <a:rPr lang="en-US" sz="2400" dirty="0" smtClean="0">
                <a:solidFill>
                  <a:schemeClr val="tx1"/>
                </a:solidFill>
              </a:rPr>
              <a:t>system PC </a:t>
            </a:r>
            <a:r>
              <a:rPr lang="en-US" sz="2400" dirty="0">
                <a:solidFill>
                  <a:schemeClr val="tx1"/>
                </a:solidFill>
              </a:rPr>
              <a:t>1250 SP -8R </a:t>
            </a:r>
            <a:r>
              <a:rPr lang="en-US" sz="2400" dirty="0" err="1">
                <a:solidFill>
                  <a:schemeClr val="tx1"/>
                </a:solidFill>
              </a:rPr>
              <a:t>terdapat</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pompa</a:t>
            </a:r>
            <a:r>
              <a:rPr lang="en-US" sz="2400" dirty="0" smtClean="0">
                <a:solidFill>
                  <a:schemeClr val="tx1"/>
                </a:solidFill>
              </a:rPr>
              <a:t>…..</a:t>
            </a:r>
          </a:p>
          <a:p>
            <a:pPr lvl="0"/>
            <a:endParaRPr lang="id-ID" sz="2400" dirty="0">
              <a:solidFill>
                <a:schemeClr val="tx1"/>
              </a:solidFill>
            </a:endParaRPr>
          </a:p>
          <a:p>
            <a:pPr marL="457200" lvl="0" indent="-457200">
              <a:lnSpc>
                <a:spcPct val="150000"/>
              </a:lnSpc>
              <a:buAutoNum type="alphaLcPeriod"/>
            </a:pPr>
            <a:r>
              <a:rPr lang="en-US" sz="2400" dirty="0" smtClean="0">
                <a:solidFill>
                  <a:schemeClr val="tx1"/>
                </a:solidFill>
              </a:rPr>
              <a:t>Front </a:t>
            </a:r>
            <a:r>
              <a:rPr lang="en-US" sz="2400" dirty="0">
                <a:solidFill>
                  <a:schemeClr val="tx1"/>
                </a:solidFill>
              </a:rPr>
              <a:t>pump no 1, Front pump no 2, Rear pump no </a:t>
            </a:r>
            <a:r>
              <a:rPr lang="en-US" sz="2400" dirty="0" smtClean="0">
                <a:solidFill>
                  <a:schemeClr val="tx1"/>
                </a:solidFill>
              </a:rPr>
              <a:t>1</a:t>
            </a:r>
          </a:p>
          <a:p>
            <a:pPr marL="457200" indent="-457200">
              <a:lnSpc>
                <a:spcPct val="150000"/>
              </a:lnSpc>
              <a:buFontTx/>
              <a:buAutoNum type="alphaLcPeriod"/>
            </a:pPr>
            <a:r>
              <a:rPr lang="en-US" sz="2400" dirty="0">
                <a:solidFill>
                  <a:schemeClr val="tx1"/>
                </a:solidFill>
              </a:rPr>
              <a:t>Front pump no 1, Front pump no 3, Rear pump no </a:t>
            </a:r>
            <a:r>
              <a:rPr lang="en-US" sz="2400" dirty="0" smtClean="0">
                <a:solidFill>
                  <a:schemeClr val="tx1"/>
                </a:solidFill>
              </a:rPr>
              <a:t>1</a:t>
            </a:r>
            <a:endParaRPr lang="en-US" sz="2400" dirty="0">
              <a:solidFill>
                <a:schemeClr val="tx1"/>
              </a:solidFill>
            </a:endParaRPr>
          </a:p>
          <a:p>
            <a:pPr marL="457200" lvl="0" indent="-457200">
              <a:lnSpc>
                <a:spcPct val="150000"/>
              </a:lnSpc>
              <a:buAutoNum type="alphaLcPeriod"/>
            </a:pPr>
            <a:r>
              <a:rPr lang="en-US" sz="2400" dirty="0" smtClean="0">
                <a:solidFill>
                  <a:schemeClr val="tx1"/>
                </a:solidFill>
              </a:rPr>
              <a:t>Front </a:t>
            </a:r>
            <a:r>
              <a:rPr lang="en-US" sz="2400" dirty="0">
                <a:solidFill>
                  <a:schemeClr val="tx1"/>
                </a:solidFill>
              </a:rPr>
              <a:t>pump no 3, Rear pump no 3, Front pump no </a:t>
            </a:r>
            <a:r>
              <a:rPr lang="en-US" sz="2400" dirty="0" smtClean="0">
                <a:solidFill>
                  <a:schemeClr val="tx1"/>
                </a:solidFill>
              </a:rPr>
              <a:t>1</a:t>
            </a:r>
            <a:endParaRPr lang="en-US" sz="2400" dirty="0">
              <a:solidFill>
                <a:schemeClr val="tx1"/>
              </a:solidFill>
            </a:endParaRPr>
          </a:p>
          <a:p>
            <a:pPr marL="457200" lvl="0" indent="-457200">
              <a:lnSpc>
                <a:spcPct val="150000"/>
              </a:lnSpc>
              <a:buAutoNum type="alphaLcPeriod"/>
            </a:pPr>
            <a:r>
              <a:rPr lang="en-US" sz="2400" dirty="0" smtClean="0">
                <a:solidFill>
                  <a:schemeClr val="tx1"/>
                </a:solidFill>
              </a:rPr>
              <a:t>Front </a:t>
            </a:r>
            <a:r>
              <a:rPr lang="en-US" sz="2400" dirty="0">
                <a:solidFill>
                  <a:schemeClr val="tx1"/>
                </a:solidFill>
              </a:rPr>
              <a:t>pump no 2, Rear pump no 2, Front pump no 3</a:t>
            </a:r>
            <a:endParaRPr lang="id-ID" sz="2400" dirty="0">
              <a:solidFill>
                <a:schemeClr val="tx1"/>
              </a:solidFill>
            </a:endParaRPr>
          </a:p>
          <a:p>
            <a:pPr algn="just"/>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17</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smtClean="0">
                <a:latin typeface="Times New Roman" pitchFamily="18" charset="0"/>
                <a:cs typeface="Times New Roman" pitchFamily="18" charset="0"/>
              </a:rPr>
              <a:t>I. MULTIPLE CHOICE</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998315505"/>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err="1" smtClean="0">
                <a:solidFill>
                  <a:schemeClr val="tx1"/>
                </a:solidFill>
                <a:latin typeface="Times New Roman" pitchFamily="18" charset="0"/>
                <a:cs typeface="Times New Roman" pitchFamily="18" charset="0"/>
              </a:rPr>
              <a:t>Untuk</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mengontrol</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kecepatan</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putar</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dari</a:t>
            </a:r>
            <a:r>
              <a:rPr lang="en-US" sz="2400" dirty="0" smtClean="0">
                <a:solidFill>
                  <a:schemeClr val="tx1"/>
                </a:solidFill>
                <a:latin typeface="Times New Roman" pitchFamily="18" charset="0"/>
                <a:cs typeface="Times New Roman" pitchFamily="18" charset="0"/>
              </a:rPr>
              <a:t> cooling fan motor yang </a:t>
            </a:r>
            <a:r>
              <a:rPr lang="en-US" sz="2400" dirty="0" err="1" smtClean="0">
                <a:solidFill>
                  <a:schemeClr val="tx1"/>
                </a:solidFill>
                <a:latin typeface="Times New Roman" pitchFamily="18" charset="0"/>
                <a:cs typeface="Times New Roman" pitchFamily="18" charset="0"/>
              </a:rPr>
              <a:t>diatur</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pada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sistem</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adalah</a:t>
            </a:r>
            <a:r>
              <a:rPr lang="en-US" sz="2400" dirty="0" smtClean="0">
                <a:solidFill>
                  <a:schemeClr val="tx1"/>
                </a:solidFill>
                <a:latin typeface="Times New Roman" pitchFamily="18" charset="0"/>
                <a:cs typeface="Times New Roman" pitchFamily="18" charset="0"/>
              </a:rPr>
              <a:t>…..</a:t>
            </a:r>
          </a:p>
          <a:p>
            <a:pPr algn="just"/>
            <a:endParaRPr lang="en-US" sz="2400" dirty="0">
              <a:solidFill>
                <a:schemeClr val="tx1"/>
              </a:solidFill>
              <a:latin typeface="Times New Roman" pitchFamily="18" charset="0"/>
              <a:cs typeface="Times New Roman" pitchFamily="18" charset="0"/>
            </a:endParaRPr>
          </a:p>
          <a:p>
            <a:pPr marL="457200" indent="-457200" algn="just">
              <a:lnSpc>
                <a:spcPct val="150000"/>
              </a:lnSpc>
              <a:buAutoNum type="alphaLcPeriod"/>
            </a:pPr>
            <a:r>
              <a:rPr lang="en-US" sz="2400" dirty="0" err="1" smtClean="0">
                <a:solidFill>
                  <a:schemeClr val="tx1"/>
                </a:solidFill>
                <a:latin typeface="Times New Roman" pitchFamily="18" charset="0"/>
                <a:cs typeface="Times New Roman" pitchFamily="18" charset="0"/>
              </a:rPr>
              <a:t>Pembukaan</a:t>
            </a:r>
            <a:r>
              <a:rPr lang="en-US" sz="2400" dirty="0" smtClean="0">
                <a:solidFill>
                  <a:schemeClr val="tx1"/>
                </a:solidFill>
                <a:latin typeface="Times New Roman" pitchFamily="18" charset="0"/>
                <a:cs typeface="Times New Roman" pitchFamily="18" charset="0"/>
              </a:rPr>
              <a:t> control valve cooling fan motor</a:t>
            </a:r>
          </a:p>
          <a:p>
            <a:pPr marL="457200" indent="-457200" algn="just">
              <a:lnSpc>
                <a:spcPct val="150000"/>
              </a:lnSpc>
              <a:buAutoNum type="alphaLcPeriod"/>
            </a:pPr>
            <a:r>
              <a:rPr lang="en-US" sz="2400" dirty="0" err="1" smtClean="0">
                <a:solidFill>
                  <a:schemeClr val="tx1"/>
                </a:solidFill>
                <a:latin typeface="Times New Roman" pitchFamily="18" charset="0"/>
                <a:cs typeface="Times New Roman" pitchFamily="18" charset="0"/>
              </a:rPr>
              <a:t>Arah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putaran</a:t>
            </a:r>
            <a:r>
              <a:rPr lang="en-US" sz="2400" dirty="0" smtClean="0">
                <a:solidFill>
                  <a:schemeClr val="tx1"/>
                </a:solidFill>
                <a:latin typeface="Times New Roman" pitchFamily="18" charset="0"/>
                <a:cs typeface="Times New Roman" pitchFamily="18" charset="0"/>
              </a:rPr>
              <a:t> cooling fan motor</a:t>
            </a:r>
          </a:p>
          <a:p>
            <a:pPr marL="457200" indent="-457200" algn="just">
              <a:lnSpc>
                <a:spcPct val="150000"/>
              </a:lnSpc>
              <a:buAutoNum type="alphaLcPeriod"/>
            </a:pPr>
            <a:r>
              <a:rPr lang="en-US" sz="2400" dirty="0" err="1" smtClean="0">
                <a:solidFill>
                  <a:schemeClr val="tx1"/>
                </a:solidFill>
                <a:latin typeface="Times New Roman" pitchFamily="18" charset="0"/>
                <a:cs typeface="Times New Roman" pitchFamily="18" charset="0"/>
              </a:rPr>
              <a:t>Besarnya</a:t>
            </a:r>
            <a:r>
              <a:rPr lang="en-US" sz="2400" dirty="0" smtClean="0">
                <a:solidFill>
                  <a:schemeClr val="tx1"/>
                </a:solidFill>
                <a:latin typeface="Times New Roman" pitchFamily="18" charset="0"/>
                <a:cs typeface="Times New Roman" pitchFamily="18" charset="0"/>
              </a:rPr>
              <a:t> pressure yang </a:t>
            </a:r>
            <a:r>
              <a:rPr lang="en-US" sz="2400" dirty="0" err="1" smtClean="0">
                <a:solidFill>
                  <a:schemeClr val="tx1"/>
                </a:solidFill>
                <a:latin typeface="Times New Roman" pitchFamily="18" charset="0"/>
                <a:cs typeface="Times New Roman" pitchFamily="18" charset="0"/>
              </a:rPr>
              <a:t>menuju</a:t>
            </a:r>
            <a:r>
              <a:rPr lang="en-US" sz="2400" dirty="0" smtClean="0">
                <a:solidFill>
                  <a:schemeClr val="tx1"/>
                </a:solidFill>
                <a:latin typeface="Times New Roman" pitchFamily="18" charset="0"/>
                <a:cs typeface="Times New Roman" pitchFamily="18" charset="0"/>
              </a:rPr>
              <a:t> fan motor</a:t>
            </a:r>
          </a:p>
          <a:p>
            <a:pPr marL="457200" indent="-457200" algn="just">
              <a:lnSpc>
                <a:spcPct val="150000"/>
              </a:lnSpc>
              <a:buAutoNum type="alphaLcPeriod"/>
            </a:pPr>
            <a:r>
              <a:rPr lang="en-US" sz="2400" dirty="0" err="1" smtClean="0">
                <a:solidFill>
                  <a:schemeClr val="tx1"/>
                </a:solidFill>
                <a:latin typeface="Times New Roman" pitchFamily="18" charset="0"/>
                <a:cs typeface="Times New Roman" pitchFamily="18" charset="0"/>
              </a:rPr>
              <a:t>Jumlah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aliran</a:t>
            </a:r>
            <a:r>
              <a:rPr lang="en-US" sz="2400" dirty="0" smtClean="0">
                <a:solidFill>
                  <a:schemeClr val="tx1"/>
                </a:solidFill>
                <a:latin typeface="Times New Roman" pitchFamily="18" charset="0"/>
                <a:cs typeface="Times New Roman" pitchFamily="18" charset="0"/>
              </a:rPr>
              <a:t> yang </a:t>
            </a:r>
            <a:r>
              <a:rPr lang="en-US" sz="2400" dirty="0" err="1" smtClean="0">
                <a:solidFill>
                  <a:schemeClr val="tx1"/>
                </a:solidFill>
                <a:latin typeface="Times New Roman" pitchFamily="18" charset="0"/>
                <a:cs typeface="Times New Roman" pitchFamily="18" charset="0"/>
              </a:rPr>
              <a:t>menuju</a:t>
            </a:r>
            <a:r>
              <a:rPr lang="en-US" sz="2400" dirty="0" smtClean="0">
                <a:solidFill>
                  <a:schemeClr val="tx1"/>
                </a:solidFill>
                <a:latin typeface="Times New Roman" pitchFamily="18" charset="0"/>
                <a:cs typeface="Times New Roman" pitchFamily="18" charset="0"/>
              </a:rPr>
              <a:t> fan motor</a:t>
            </a:r>
          </a:p>
          <a:p>
            <a:pPr marL="457200" indent="-457200" algn="just">
              <a:buAutoNum type="alphaLcPeriod"/>
            </a:pP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18</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schemeClr val="tx1"/>
                </a:solidFill>
              </a:rPr>
              <a:t>Pressure </a:t>
            </a:r>
            <a:r>
              <a:rPr lang="en-US" sz="2400" dirty="0" err="1">
                <a:solidFill>
                  <a:schemeClr val="tx1"/>
                </a:solidFill>
              </a:rPr>
              <a:t>maksimum</a:t>
            </a:r>
            <a:r>
              <a:rPr lang="en-US" sz="2400" dirty="0">
                <a:solidFill>
                  <a:schemeClr val="tx1"/>
                </a:solidFill>
              </a:rPr>
              <a:t> yang </a:t>
            </a:r>
            <a:r>
              <a:rPr lang="en-US" sz="2400" dirty="0" err="1">
                <a:solidFill>
                  <a:schemeClr val="tx1"/>
                </a:solidFill>
              </a:rPr>
              <a:t>terdapat</a:t>
            </a:r>
            <a:r>
              <a:rPr lang="en-US" sz="2400" dirty="0">
                <a:solidFill>
                  <a:schemeClr val="tx1"/>
                </a:solidFill>
              </a:rPr>
              <a:t> </a:t>
            </a:r>
            <a:r>
              <a:rPr lang="en-US" sz="2400" dirty="0" err="1">
                <a:solidFill>
                  <a:schemeClr val="tx1"/>
                </a:solidFill>
              </a:rPr>
              <a:t>pada</a:t>
            </a:r>
            <a:r>
              <a:rPr lang="en-US" sz="2400" dirty="0">
                <a:solidFill>
                  <a:schemeClr val="tx1"/>
                </a:solidFill>
              </a:rPr>
              <a:t> </a:t>
            </a:r>
            <a:r>
              <a:rPr lang="en-US" sz="2400" dirty="0" err="1">
                <a:solidFill>
                  <a:schemeClr val="tx1"/>
                </a:solidFill>
              </a:rPr>
              <a:t>sirkuit</a:t>
            </a:r>
            <a:r>
              <a:rPr lang="en-US" sz="2400" dirty="0">
                <a:solidFill>
                  <a:schemeClr val="tx1"/>
                </a:solidFill>
              </a:rPr>
              <a:t> </a:t>
            </a:r>
            <a:r>
              <a:rPr lang="en-US" sz="2400" dirty="0" err="1">
                <a:solidFill>
                  <a:schemeClr val="tx1"/>
                </a:solidFill>
              </a:rPr>
              <a:t>hidrolik</a:t>
            </a:r>
            <a:r>
              <a:rPr lang="en-US" sz="2400" dirty="0">
                <a:solidFill>
                  <a:schemeClr val="tx1"/>
                </a:solidFill>
              </a:rPr>
              <a:t> fan cooling radiator excavator PC 1250-8 </a:t>
            </a:r>
            <a:r>
              <a:rPr lang="en-US" sz="2400" dirty="0" err="1">
                <a:solidFill>
                  <a:schemeClr val="tx1"/>
                </a:solidFill>
              </a:rPr>
              <a:t>adalah</a:t>
            </a:r>
            <a:r>
              <a:rPr lang="en-US" sz="2400" dirty="0" smtClean="0">
                <a:solidFill>
                  <a:schemeClr val="tx1"/>
                </a:solidFill>
              </a:rPr>
              <a:t>….</a:t>
            </a:r>
          </a:p>
          <a:p>
            <a:pPr lvl="0"/>
            <a:endParaRPr lang="id-ID" sz="2400" dirty="0">
              <a:solidFill>
                <a:schemeClr val="tx1"/>
              </a:solidFill>
            </a:endParaRPr>
          </a:p>
          <a:p>
            <a:pPr marL="457200" lvl="0" indent="-457200">
              <a:lnSpc>
                <a:spcPct val="150000"/>
              </a:lnSpc>
              <a:buAutoNum type="alphaLcPeriod"/>
            </a:pPr>
            <a:r>
              <a:rPr lang="en-US" sz="2400" dirty="0" smtClean="0">
                <a:solidFill>
                  <a:schemeClr val="tx1"/>
                </a:solidFill>
              </a:rPr>
              <a:t>320 </a:t>
            </a:r>
            <a:r>
              <a:rPr lang="en-US" sz="2400" dirty="0">
                <a:solidFill>
                  <a:schemeClr val="tx1"/>
                </a:solidFill>
              </a:rPr>
              <a:t>kg/cm</a:t>
            </a:r>
            <a:r>
              <a:rPr lang="en-US" sz="2400" baseline="30000" dirty="0">
                <a:solidFill>
                  <a:schemeClr val="tx1"/>
                </a:solidFill>
              </a:rPr>
              <a:t>2</a:t>
            </a:r>
            <a:r>
              <a:rPr lang="en-US" sz="2400" dirty="0">
                <a:solidFill>
                  <a:schemeClr val="tx1"/>
                </a:solidFill>
              </a:rPr>
              <a:t>			</a:t>
            </a:r>
            <a:endParaRPr lang="en-US" sz="2400" dirty="0" smtClean="0">
              <a:solidFill>
                <a:schemeClr val="tx1"/>
              </a:solidFill>
            </a:endParaRPr>
          </a:p>
          <a:p>
            <a:pPr marL="457200" lvl="0" indent="-457200">
              <a:lnSpc>
                <a:spcPct val="150000"/>
              </a:lnSpc>
              <a:buAutoNum type="alphaLcPeriod"/>
            </a:pPr>
            <a:r>
              <a:rPr lang="en-US" sz="2400" dirty="0" smtClean="0">
                <a:solidFill>
                  <a:schemeClr val="tx1"/>
                </a:solidFill>
              </a:rPr>
              <a:t>350 kg/cm</a:t>
            </a:r>
            <a:r>
              <a:rPr lang="en-US" sz="2400" baseline="30000" dirty="0" smtClean="0">
                <a:solidFill>
                  <a:schemeClr val="tx1"/>
                </a:solidFill>
              </a:rPr>
              <a:t>2</a:t>
            </a:r>
            <a:endParaRPr lang="en-US" sz="2400" dirty="0">
              <a:solidFill>
                <a:schemeClr val="tx1"/>
              </a:solidFill>
            </a:endParaRPr>
          </a:p>
          <a:p>
            <a:pPr marL="457200" lvl="0" indent="-457200">
              <a:lnSpc>
                <a:spcPct val="150000"/>
              </a:lnSpc>
              <a:buAutoNum type="alphaLcPeriod"/>
            </a:pPr>
            <a:r>
              <a:rPr lang="en-US" sz="2400" dirty="0" smtClean="0">
                <a:solidFill>
                  <a:schemeClr val="tx1"/>
                </a:solidFill>
              </a:rPr>
              <a:t>250 </a:t>
            </a:r>
            <a:r>
              <a:rPr lang="en-US" sz="2400" dirty="0">
                <a:solidFill>
                  <a:schemeClr val="tx1"/>
                </a:solidFill>
              </a:rPr>
              <a:t>kg/cm</a:t>
            </a:r>
            <a:r>
              <a:rPr lang="en-US" sz="2400" baseline="30000" dirty="0">
                <a:solidFill>
                  <a:schemeClr val="tx1"/>
                </a:solidFill>
              </a:rPr>
              <a:t>2</a:t>
            </a:r>
            <a:r>
              <a:rPr lang="en-US" sz="2400" dirty="0">
                <a:solidFill>
                  <a:schemeClr val="tx1"/>
                </a:solidFill>
              </a:rPr>
              <a:t>			</a:t>
            </a:r>
          </a:p>
          <a:p>
            <a:pPr marL="457200" lvl="0" indent="-457200">
              <a:lnSpc>
                <a:spcPct val="150000"/>
              </a:lnSpc>
              <a:buAutoNum type="alphaLcPeriod"/>
            </a:pPr>
            <a:r>
              <a:rPr lang="en-US" sz="2400" dirty="0" smtClean="0">
                <a:solidFill>
                  <a:schemeClr val="tx1"/>
                </a:solidFill>
              </a:rPr>
              <a:t>275 </a:t>
            </a:r>
            <a:r>
              <a:rPr lang="en-US" sz="2400" dirty="0">
                <a:solidFill>
                  <a:schemeClr val="tx1"/>
                </a:solidFill>
              </a:rPr>
              <a:t>kg/cm</a:t>
            </a:r>
            <a:r>
              <a:rPr lang="en-US" sz="2400" baseline="30000" dirty="0">
                <a:solidFill>
                  <a:schemeClr val="tx1"/>
                </a:solidFill>
              </a:rPr>
              <a:t>2</a:t>
            </a:r>
            <a:endParaRPr lang="id-ID" sz="2400" dirty="0">
              <a:solidFill>
                <a:schemeClr val="tx1"/>
              </a:solidFill>
            </a:endParaRPr>
          </a:p>
          <a:p>
            <a:pPr algn="just"/>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19</a:t>
            </a:r>
            <a:endParaRPr lang="en-US" sz="4000" dirty="0">
              <a:solidFill>
                <a:schemeClr val="tx1"/>
              </a:solidFill>
            </a:endParaRPr>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err="1" smtClean="0">
                <a:solidFill>
                  <a:schemeClr val="tx1"/>
                </a:solidFill>
                <a:latin typeface="Times New Roman" pitchFamily="18" charset="0"/>
                <a:cs typeface="Times New Roman" pitchFamily="18" charset="0"/>
              </a:rPr>
              <a:t>Perhatikan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gambar</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berikut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nama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komponen</a:t>
            </a:r>
            <a:r>
              <a:rPr lang="en-US" sz="2400" dirty="0" smtClean="0">
                <a:solidFill>
                  <a:schemeClr val="tx1"/>
                </a:solidFill>
                <a:latin typeface="Times New Roman" pitchFamily="18" charset="0"/>
                <a:cs typeface="Times New Roman" pitchFamily="18" charset="0"/>
              </a:rPr>
              <a:t> yang </a:t>
            </a:r>
            <a:r>
              <a:rPr lang="en-US" sz="2400" dirty="0" err="1" smtClean="0">
                <a:solidFill>
                  <a:schemeClr val="tx1"/>
                </a:solidFill>
                <a:latin typeface="Times New Roman" pitchFamily="18" charset="0"/>
                <a:cs typeface="Times New Roman" pitchFamily="18" charset="0"/>
              </a:rPr>
              <a:t>dilingkari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adalah</a:t>
            </a:r>
            <a:r>
              <a:rPr lang="en-US" sz="2400" dirty="0" smtClean="0">
                <a:solidFill>
                  <a:schemeClr val="tx1"/>
                </a:solidFill>
                <a:latin typeface="Times New Roman" pitchFamily="18" charset="0"/>
                <a:cs typeface="Times New Roman" pitchFamily="18" charset="0"/>
              </a:rPr>
              <a:t>…..</a:t>
            </a:r>
          </a:p>
          <a:p>
            <a:pPr algn="just"/>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20</a:t>
            </a:r>
            <a:endParaRPr lang="en-US" sz="4000" dirty="0">
              <a:solidFill>
                <a:schemeClr val="tx1"/>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201" b="3660"/>
          <a:stretch/>
        </p:blipFill>
        <p:spPr bwMode="auto">
          <a:xfrm>
            <a:off x="935783" y="3276600"/>
            <a:ext cx="3415389"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Oval 1"/>
          <p:cNvSpPr/>
          <p:nvPr/>
        </p:nvSpPr>
        <p:spPr>
          <a:xfrm>
            <a:off x="1143000" y="4191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4610100" y="3395008"/>
            <a:ext cx="3771900" cy="2308324"/>
          </a:xfrm>
          <a:prstGeom prst="rect">
            <a:avLst/>
          </a:prstGeom>
          <a:noFill/>
        </p:spPr>
        <p:txBody>
          <a:bodyPr wrap="square" rtlCol="0">
            <a:spAutoFit/>
          </a:bodyPr>
          <a:lstStyle/>
          <a:p>
            <a:pPr marL="342900" indent="-342900">
              <a:lnSpc>
                <a:spcPct val="150000"/>
              </a:lnSpc>
              <a:buAutoNum type="alphaLcPeriod"/>
            </a:pPr>
            <a:r>
              <a:rPr lang="en-US" sz="2400" dirty="0" smtClean="0"/>
              <a:t>Load holding valve</a:t>
            </a:r>
          </a:p>
          <a:p>
            <a:pPr marL="342900" indent="-342900">
              <a:lnSpc>
                <a:spcPct val="150000"/>
              </a:lnSpc>
              <a:buAutoNum type="alphaLcPeriod"/>
            </a:pPr>
            <a:r>
              <a:rPr lang="en-US" sz="2400" dirty="0" smtClean="0"/>
              <a:t>Safety with suction valve</a:t>
            </a:r>
          </a:p>
          <a:p>
            <a:pPr marL="342900" indent="-342900">
              <a:lnSpc>
                <a:spcPct val="150000"/>
              </a:lnSpc>
              <a:buAutoNum type="alphaLcPeriod"/>
            </a:pPr>
            <a:r>
              <a:rPr lang="en-US" sz="2400" dirty="0" smtClean="0"/>
              <a:t>Suction valve</a:t>
            </a:r>
          </a:p>
          <a:p>
            <a:pPr marL="342900" indent="-342900">
              <a:lnSpc>
                <a:spcPct val="150000"/>
              </a:lnSpc>
              <a:buAutoNum type="alphaLcPeriod"/>
            </a:pPr>
            <a:r>
              <a:rPr lang="en-US" sz="2400" dirty="0" smtClean="0"/>
              <a:t>Check valve</a:t>
            </a:r>
            <a:endParaRPr lang="id-ID" sz="2400" dirty="0"/>
          </a:p>
        </p:txBody>
      </p:sp>
    </p:spTree>
    <p:extLst>
      <p:ext uri="{BB962C8B-B14F-4D97-AF65-F5344CB8AC3E}">
        <p14:creationId xmlns:p14="http://schemas.microsoft.com/office/powerpoint/2010/main" val="1164322634"/>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smtClean="0">
                <a:latin typeface="Times New Roman" pitchFamily="18" charset="0"/>
                <a:cs typeface="Times New Roman" pitchFamily="18" charset="0"/>
              </a:rPr>
              <a:t>II. MATCHING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739463593"/>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52400" y="1219200"/>
            <a:ext cx="6400800" cy="5105400"/>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marL="342900" marR="0" lvl="0" indent="-342900">
              <a:lnSpc>
                <a:spcPct val="150000"/>
              </a:lnSpc>
              <a:spcBef>
                <a:spcPts val="0"/>
              </a:spcBef>
              <a:spcAft>
                <a:spcPts val="0"/>
              </a:spcAft>
              <a:buFont typeface="+mj-lt"/>
              <a:buAutoNum type="arabicPeriod"/>
            </a:pPr>
            <a:r>
              <a:rPr lang="en-US" sz="1600" dirty="0" err="1" smtClean="0">
                <a:effectLst/>
                <a:latin typeface="Times New Roman"/>
                <a:ea typeface="Calibri"/>
                <a:cs typeface="Times New Roman"/>
              </a:rPr>
              <a:t>Menyuplai</a:t>
            </a:r>
            <a:r>
              <a:rPr lang="en-US" sz="1600" dirty="0" smtClean="0">
                <a:effectLst/>
                <a:latin typeface="Times New Roman"/>
                <a:ea typeface="Calibri"/>
                <a:cs typeface="Times New Roman"/>
              </a:rPr>
              <a:t> Fuel </a:t>
            </a:r>
            <a:r>
              <a:rPr lang="en-US" sz="1600" dirty="0" err="1" smtClean="0">
                <a:effectLst/>
                <a:latin typeface="Times New Roman"/>
                <a:ea typeface="Calibri"/>
                <a:cs typeface="Times New Roman"/>
              </a:rPr>
              <a:t>menuju</a:t>
            </a:r>
            <a:r>
              <a:rPr lang="en-US" sz="1600" dirty="0" smtClean="0">
                <a:effectLst/>
                <a:latin typeface="Times New Roman"/>
                <a:ea typeface="Calibri"/>
                <a:cs typeface="Times New Roman"/>
              </a:rPr>
              <a:t> </a:t>
            </a:r>
            <a:r>
              <a:rPr lang="en-US" sz="1600" dirty="0" err="1" smtClean="0">
                <a:effectLst/>
                <a:latin typeface="Times New Roman"/>
                <a:ea typeface="Calibri"/>
                <a:cs typeface="Times New Roman"/>
              </a:rPr>
              <a:t>ke</a:t>
            </a:r>
            <a:r>
              <a:rPr lang="en-US" sz="1600" dirty="0" smtClean="0">
                <a:effectLst/>
                <a:latin typeface="Times New Roman"/>
                <a:ea typeface="Calibri"/>
                <a:cs typeface="Times New Roman"/>
              </a:rPr>
              <a:t> common rail </a:t>
            </a:r>
            <a:r>
              <a:rPr lang="en-US" sz="1600" dirty="0" err="1" smtClean="0">
                <a:effectLst/>
                <a:latin typeface="Times New Roman"/>
                <a:ea typeface="Calibri"/>
                <a:cs typeface="Times New Roman"/>
              </a:rPr>
              <a:t>pada</a:t>
            </a:r>
            <a:r>
              <a:rPr lang="en-US" sz="1600" dirty="0" smtClean="0">
                <a:effectLst/>
                <a:latin typeface="Times New Roman"/>
                <a:ea typeface="Calibri"/>
                <a:cs typeface="Times New Roman"/>
              </a:rPr>
              <a:t> fuel system CRI.</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Membatasi</a:t>
            </a:r>
            <a:r>
              <a:rPr lang="en-US" sz="1600" dirty="0" smtClean="0">
                <a:latin typeface="Times New Roman"/>
                <a:ea typeface="Calibri"/>
                <a:cs typeface="Times New Roman"/>
              </a:rPr>
              <a:t> </a:t>
            </a:r>
            <a:r>
              <a:rPr lang="en-US" sz="1600" dirty="0" err="1" smtClean="0">
                <a:latin typeface="Times New Roman"/>
                <a:ea typeface="Calibri"/>
                <a:cs typeface="Times New Roman"/>
              </a:rPr>
              <a:t>tekanan</a:t>
            </a:r>
            <a:r>
              <a:rPr lang="en-US" sz="1600" dirty="0" smtClean="0">
                <a:latin typeface="Times New Roman"/>
                <a:ea typeface="Calibri"/>
                <a:cs typeface="Times New Roman"/>
              </a:rPr>
              <a:t> </a:t>
            </a:r>
            <a:r>
              <a:rPr lang="en-US" sz="1600" dirty="0" err="1" smtClean="0">
                <a:latin typeface="Times New Roman"/>
                <a:ea typeface="Calibri"/>
                <a:cs typeface="Times New Roman"/>
              </a:rPr>
              <a:t>maksimal</a:t>
            </a:r>
            <a:r>
              <a:rPr lang="en-US" sz="1600" dirty="0" smtClean="0">
                <a:latin typeface="Times New Roman"/>
                <a:ea typeface="Calibri"/>
                <a:cs typeface="Times New Roman"/>
              </a:rPr>
              <a:t> </a:t>
            </a:r>
            <a:r>
              <a:rPr lang="en-US" sz="1600" dirty="0" err="1" smtClean="0">
                <a:latin typeface="Times New Roman"/>
                <a:ea typeface="Calibri"/>
                <a:cs typeface="Times New Roman"/>
              </a:rPr>
              <a:t>pada</a:t>
            </a:r>
            <a:r>
              <a:rPr lang="en-US" sz="1600" dirty="0" smtClean="0">
                <a:latin typeface="Times New Roman"/>
                <a:ea typeface="Calibri"/>
                <a:cs typeface="Times New Roman"/>
              </a:rPr>
              <a:t> common rail.</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Mengatur</a:t>
            </a:r>
            <a:r>
              <a:rPr lang="en-US" sz="1600" dirty="0" smtClean="0">
                <a:latin typeface="Times New Roman"/>
                <a:ea typeface="Calibri"/>
                <a:cs typeface="Times New Roman"/>
              </a:rPr>
              <a:t> timing </a:t>
            </a:r>
            <a:r>
              <a:rPr lang="en-US" sz="1600" dirty="0" err="1" smtClean="0">
                <a:latin typeface="Times New Roman"/>
                <a:ea typeface="Calibri"/>
                <a:cs typeface="Times New Roman"/>
              </a:rPr>
              <a:t>dan</a:t>
            </a:r>
            <a:r>
              <a:rPr lang="en-US" sz="1600" dirty="0" smtClean="0">
                <a:latin typeface="Times New Roman"/>
                <a:ea typeface="Calibri"/>
                <a:cs typeface="Times New Roman"/>
              </a:rPr>
              <a:t> </a:t>
            </a:r>
            <a:r>
              <a:rPr lang="en-US" sz="1600" dirty="0" err="1" smtClean="0">
                <a:latin typeface="Times New Roman"/>
                <a:ea typeface="Calibri"/>
                <a:cs typeface="Times New Roman"/>
              </a:rPr>
              <a:t>lamanya</a:t>
            </a:r>
            <a:r>
              <a:rPr lang="en-US" sz="1600" dirty="0" smtClean="0">
                <a:latin typeface="Times New Roman"/>
                <a:ea typeface="Calibri"/>
                <a:cs typeface="Times New Roman"/>
              </a:rPr>
              <a:t> injector </a:t>
            </a:r>
            <a:r>
              <a:rPr lang="en-US" sz="1600" dirty="0" err="1" smtClean="0">
                <a:latin typeface="Times New Roman"/>
                <a:ea typeface="Calibri"/>
                <a:cs typeface="Times New Roman"/>
              </a:rPr>
              <a:t>membuka</a:t>
            </a:r>
            <a:r>
              <a:rPr lang="en-US" sz="1600" dirty="0" smtClean="0">
                <a:latin typeface="Times New Roman"/>
                <a:ea typeface="Calibri"/>
                <a:cs typeface="Times New Roman"/>
              </a:rPr>
              <a:t> </a:t>
            </a:r>
            <a:r>
              <a:rPr lang="en-US" sz="1600" dirty="0" err="1" smtClean="0">
                <a:latin typeface="Times New Roman"/>
                <a:ea typeface="Calibri"/>
                <a:cs typeface="Times New Roman"/>
              </a:rPr>
              <a:t>pada</a:t>
            </a:r>
            <a:r>
              <a:rPr lang="en-US" sz="1600" dirty="0">
                <a:latin typeface="Times New Roman"/>
                <a:ea typeface="Calibri"/>
                <a:cs typeface="Times New Roman"/>
              </a:rPr>
              <a:t> </a:t>
            </a:r>
            <a:r>
              <a:rPr lang="en-US" sz="1600" dirty="0" smtClean="0">
                <a:latin typeface="Times New Roman"/>
                <a:ea typeface="Calibri"/>
                <a:cs typeface="Times New Roman"/>
              </a:rPr>
              <a:t>CRI engine.</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Sistem</a:t>
            </a:r>
            <a:r>
              <a:rPr lang="en-US" sz="1600" dirty="0" smtClean="0">
                <a:latin typeface="Times New Roman"/>
                <a:ea typeface="Calibri"/>
                <a:cs typeface="Times New Roman"/>
              </a:rPr>
              <a:t> </a:t>
            </a:r>
            <a:r>
              <a:rPr lang="en-US" sz="1600" dirty="0" err="1" smtClean="0">
                <a:latin typeface="Times New Roman"/>
                <a:ea typeface="Calibri"/>
                <a:cs typeface="Times New Roman"/>
              </a:rPr>
              <a:t>hidraulic</a:t>
            </a:r>
            <a:r>
              <a:rPr lang="en-US" sz="1600" dirty="0" smtClean="0">
                <a:latin typeface="Times New Roman"/>
                <a:ea typeface="Calibri"/>
                <a:cs typeface="Times New Roman"/>
              </a:rPr>
              <a:t> yang </a:t>
            </a:r>
            <a:r>
              <a:rPr lang="en-US" sz="1600" dirty="0" err="1" smtClean="0">
                <a:latin typeface="Times New Roman"/>
                <a:ea typeface="Calibri"/>
                <a:cs typeface="Times New Roman"/>
              </a:rPr>
              <a:t>apabila</a:t>
            </a:r>
            <a:r>
              <a:rPr lang="en-US" sz="1600" dirty="0" smtClean="0">
                <a:latin typeface="Times New Roman"/>
                <a:ea typeface="Calibri"/>
                <a:cs typeface="Times New Roman"/>
              </a:rPr>
              <a:t> </a:t>
            </a:r>
            <a:r>
              <a:rPr lang="en-US" sz="1600" dirty="0" err="1" smtClean="0">
                <a:latin typeface="Times New Roman"/>
                <a:ea typeface="Calibri"/>
                <a:cs typeface="Times New Roman"/>
              </a:rPr>
              <a:t>dalam</a:t>
            </a:r>
            <a:r>
              <a:rPr lang="en-US" sz="1600" dirty="0" smtClean="0">
                <a:latin typeface="Times New Roman"/>
                <a:ea typeface="Calibri"/>
                <a:cs typeface="Times New Roman"/>
              </a:rPr>
              <a:t> </a:t>
            </a:r>
            <a:r>
              <a:rPr lang="en-US" sz="1600" dirty="0" err="1" smtClean="0">
                <a:latin typeface="Times New Roman"/>
                <a:ea typeface="Calibri"/>
                <a:cs typeface="Times New Roman"/>
              </a:rPr>
              <a:t>kondisi</a:t>
            </a:r>
            <a:r>
              <a:rPr lang="en-US" sz="1600" dirty="0" smtClean="0">
                <a:latin typeface="Times New Roman"/>
                <a:ea typeface="Calibri"/>
                <a:cs typeface="Times New Roman"/>
              </a:rPr>
              <a:t> </a:t>
            </a:r>
            <a:r>
              <a:rPr lang="en-US" sz="1600" dirty="0" err="1" smtClean="0">
                <a:latin typeface="Times New Roman"/>
                <a:ea typeface="Calibri"/>
                <a:cs typeface="Times New Roman"/>
              </a:rPr>
              <a:t>netral</a:t>
            </a:r>
            <a:r>
              <a:rPr lang="en-US" sz="1600" dirty="0" smtClean="0">
                <a:latin typeface="Times New Roman"/>
                <a:ea typeface="Calibri"/>
                <a:cs typeface="Times New Roman"/>
              </a:rPr>
              <a:t> </a:t>
            </a:r>
            <a:r>
              <a:rPr lang="en-US" sz="1600" dirty="0" err="1" smtClean="0">
                <a:latin typeface="Times New Roman"/>
                <a:ea typeface="Calibri"/>
                <a:cs typeface="Times New Roman"/>
              </a:rPr>
              <a:t>oli</a:t>
            </a:r>
            <a:r>
              <a:rPr lang="en-US" sz="1600" dirty="0" smtClean="0">
                <a:latin typeface="Times New Roman"/>
                <a:ea typeface="Calibri"/>
                <a:cs typeface="Times New Roman"/>
              </a:rPr>
              <a:t> yang </a:t>
            </a:r>
            <a:r>
              <a:rPr lang="en-US" sz="1600" dirty="0" err="1" smtClean="0">
                <a:latin typeface="Times New Roman"/>
                <a:ea typeface="Calibri"/>
                <a:cs typeface="Times New Roman"/>
              </a:rPr>
              <a:t>disuplai</a:t>
            </a:r>
            <a:r>
              <a:rPr lang="en-US" sz="1600" dirty="0" smtClean="0">
                <a:latin typeface="Times New Roman"/>
                <a:ea typeface="Calibri"/>
                <a:cs typeface="Times New Roman"/>
              </a:rPr>
              <a:t> </a:t>
            </a:r>
            <a:r>
              <a:rPr lang="en-US" sz="1600" dirty="0" err="1" smtClean="0">
                <a:latin typeface="Times New Roman"/>
                <a:ea typeface="Calibri"/>
                <a:cs typeface="Times New Roman"/>
              </a:rPr>
              <a:t>menuju</a:t>
            </a:r>
            <a:r>
              <a:rPr lang="en-US" sz="1600" dirty="0" smtClean="0">
                <a:latin typeface="Times New Roman"/>
                <a:ea typeface="Calibri"/>
                <a:cs typeface="Times New Roman"/>
              </a:rPr>
              <a:t> </a:t>
            </a:r>
            <a:r>
              <a:rPr lang="en-US" sz="1600" dirty="0" err="1" smtClean="0">
                <a:latin typeface="Times New Roman"/>
                <a:ea typeface="Calibri"/>
                <a:cs typeface="Times New Roman"/>
              </a:rPr>
              <a:t>ke</a:t>
            </a:r>
            <a:r>
              <a:rPr lang="en-US" sz="1600" dirty="0" smtClean="0">
                <a:latin typeface="Times New Roman"/>
                <a:ea typeface="Calibri"/>
                <a:cs typeface="Times New Roman"/>
              </a:rPr>
              <a:t> </a:t>
            </a:r>
            <a:r>
              <a:rPr lang="en-US" sz="1600" dirty="0" err="1" smtClean="0">
                <a:latin typeface="Times New Roman"/>
                <a:ea typeface="Calibri"/>
                <a:cs typeface="Times New Roman"/>
              </a:rPr>
              <a:t>sistem</a:t>
            </a:r>
            <a:r>
              <a:rPr lang="en-US" sz="1600" dirty="0" smtClean="0">
                <a:latin typeface="Times New Roman"/>
                <a:ea typeface="Calibri"/>
                <a:cs typeface="Times New Roman"/>
              </a:rPr>
              <a:t> </a:t>
            </a:r>
            <a:r>
              <a:rPr lang="en-US" sz="1600" dirty="0" err="1" smtClean="0">
                <a:latin typeface="Times New Roman"/>
                <a:ea typeface="Calibri"/>
                <a:cs typeface="Times New Roman"/>
              </a:rPr>
              <a:t>dikembalikan</a:t>
            </a:r>
            <a:r>
              <a:rPr lang="en-US" sz="1600" dirty="0" smtClean="0">
                <a:latin typeface="Times New Roman"/>
                <a:ea typeface="Calibri"/>
                <a:cs typeface="Times New Roman"/>
              </a:rPr>
              <a:t> </a:t>
            </a:r>
            <a:r>
              <a:rPr lang="en-US" sz="1600" dirty="0" err="1" smtClean="0">
                <a:latin typeface="Times New Roman"/>
                <a:ea typeface="Calibri"/>
                <a:cs typeface="Times New Roman"/>
              </a:rPr>
              <a:t>lagi</a:t>
            </a:r>
            <a:r>
              <a:rPr lang="en-US" sz="1600" dirty="0" smtClean="0">
                <a:latin typeface="Times New Roman"/>
                <a:ea typeface="Calibri"/>
                <a:cs typeface="Times New Roman"/>
              </a:rPr>
              <a:t> </a:t>
            </a:r>
            <a:r>
              <a:rPr lang="en-US" sz="1600" dirty="0" err="1" smtClean="0">
                <a:latin typeface="Times New Roman"/>
                <a:ea typeface="Calibri"/>
                <a:cs typeface="Times New Roman"/>
              </a:rPr>
              <a:t>ke</a:t>
            </a:r>
            <a:r>
              <a:rPr lang="en-US" sz="1600" dirty="0" smtClean="0">
                <a:latin typeface="Times New Roman"/>
                <a:ea typeface="Calibri"/>
                <a:cs typeface="Times New Roman"/>
              </a:rPr>
              <a:t> tank.</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Meminimalkan</a:t>
            </a:r>
            <a:r>
              <a:rPr lang="en-US" sz="1600" dirty="0" smtClean="0">
                <a:latin typeface="Times New Roman"/>
                <a:ea typeface="Calibri"/>
                <a:cs typeface="Times New Roman"/>
              </a:rPr>
              <a:t> </a:t>
            </a:r>
            <a:r>
              <a:rPr lang="en-US" sz="1600" dirty="0" err="1" smtClean="0">
                <a:latin typeface="Times New Roman"/>
                <a:ea typeface="Calibri"/>
                <a:cs typeface="Times New Roman"/>
              </a:rPr>
              <a:t>sudut</a:t>
            </a:r>
            <a:r>
              <a:rPr lang="en-US" sz="1600" dirty="0" smtClean="0">
                <a:latin typeface="Times New Roman"/>
                <a:ea typeface="Calibri"/>
                <a:cs typeface="Times New Roman"/>
              </a:rPr>
              <a:t> </a:t>
            </a:r>
            <a:r>
              <a:rPr lang="en-US" sz="1600" dirty="0" err="1" smtClean="0">
                <a:latin typeface="Times New Roman"/>
                <a:ea typeface="Calibri"/>
                <a:cs typeface="Times New Roman"/>
              </a:rPr>
              <a:t>pompa</a:t>
            </a:r>
            <a:r>
              <a:rPr lang="en-US" sz="1600" dirty="0" smtClean="0">
                <a:latin typeface="Times New Roman"/>
                <a:ea typeface="Calibri"/>
                <a:cs typeface="Times New Roman"/>
              </a:rPr>
              <a:t> </a:t>
            </a:r>
            <a:r>
              <a:rPr lang="en-US" sz="1600" dirty="0" err="1" smtClean="0">
                <a:latin typeface="Times New Roman"/>
                <a:ea typeface="Calibri"/>
                <a:cs typeface="Times New Roman"/>
              </a:rPr>
              <a:t>ketika</a:t>
            </a:r>
            <a:r>
              <a:rPr lang="en-US" sz="1600" dirty="0" smtClean="0">
                <a:latin typeface="Times New Roman"/>
                <a:ea typeface="Calibri"/>
                <a:cs typeface="Times New Roman"/>
              </a:rPr>
              <a:t> attachment </a:t>
            </a:r>
            <a:r>
              <a:rPr lang="en-US" sz="1600" dirty="0" err="1" smtClean="0">
                <a:latin typeface="Times New Roman"/>
                <a:ea typeface="Calibri"/>
                <a:cs typeface="Times New Roman"/>
              </a:rPr>
              <a:t>dalam</a:t>
            </a:r>
            <a:r>
              <a:rPr lang="en-US" sz="1600" dirty="0" smtClean="0">
                <a:latin typeface="Times New Roman"/>
                <a:ea typeface="Calibri"/>
                <a:cs typeface="Times New Roman"/>
              </a:rPr>
              <a:t> </a:t>
            </a:r>
            <a:r>
              <a:rPr lang="en-US" sz="1600" dirty="0" err="1" smtClean="0">
                <a:latin typeface="Times New Roman"/>
                <a:ea typeface="Calibri"/>
                <a:cs typeface="Times New Roman"/>
              </a:rPr>
              <a:t>kondisi</a:t>
            </a:r>
            <a:r>
              <a:rPr lang="en-US" sz="1600" dirty="0" smtClean="0">
                <a:latin typeface="Times New Roman"/>
                <a:ea typeface="Calibri"/>
                <a:cs typeface="Times New Roman"/>
              </a:rPr>
              <a:t> </a:t>
            </a:r>
            <a:r>
              <a:rPr lang="en-US" sz="1600" dirty="0" err="1" smtClean="0">
                <a:latin typeface="Times New Roman"/>
                <a:ea typeface="Calibri"/>
                <a:cs typeface="Times New Roman"/>
              </a:rPr>
              <a:t>netral</a:t>
            </a:r>
            <a:r>
              <a:rPr lang="en-US" sz="1600" dirty="0" smtClean="0">
                <a:latin typeface="Times New Roman"/>
                <a:ea typeface="Calibri"/>
                <a:cs typeface="Times New Roman"/>
              </a:rPr>
              <a:t>.</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Meminimalkan</a:t>
            </a:r>
            <a:r>
              <a:rPr lang="en-US" sz="1600" dirty="0" smtClean="0">
                <a:latin typeface="Times New Roman"/>
                <a:ea typeface="Calibri"/>
                <a:cs typeface="Times New Roman"/>
              </a:rPr>
              <a:t> </a:t>
            </a:r>
            <a:r>
              <a:rPr lang="en-US" sz="1600" dirty="0" err="1" smtClean="0">
                <a:latin typeface="Times New Roman"/>
                <a:ea typeface="Calibri"/>
                <a:cs typeface="Times New Roman"/>
              </a:rPr>
              <a:t>sudut</a:t>
            </a:r>
            <a:r>
              <a:rPr lang="en-US" sz="1600" dirty="0" smtClean="0">
                <a:latin typeface="Times New Roman"/>
                <a:ea typeface="Calibri"/>
                <a:cs typeface="Times New Roman"/>
              </a:rPr>
              <a:t> </a:t>
            </a:r>
            <a:r>
              <a:rPr lang="en-US" sz="1600" dirty="0" err="1" smtClean="0">
                <a:latin typeface="Times New Roman"/>
                <a:ea typeface="Calibri"/>
                <a:cs typeface="Times New Roman"/>
              </a:rPr>
              <a:t>pompa</a:t>
            </a:r>
            <a:r>
              <a:rPr lang="en-US" sz="1600" dirty="0" smtClean="0">
                <a:latin typeface="Times New Roman"/>
                <a:ea typeface="Calibri"/>
                <a:cs typeface="Times New Roman"/>
              </a:rPr>
              <a:t> </a:t>
            </a:r>
            <a:r>
              <a:rPr lang="en-US" sz="1600" dirty="0" err="1" smtClean="0">
                <a:latin typeface="Times New Roman"/>
                <a:ea typeface="Calibri"/>
                <a:cs typeface="Times New Roman"/>
              </a:rPr>
              <a:t>ketika</a:t>
            </a:r>
            <a:r>
              <a:rPr lang="en-US" sz="1600" dirty="0" smtClean="0">
                <a:latin typeface="Times New Roman"/>
                <a:ea typeface="Calibri"/>
                <a:cs typeface="Times New Roman"/>
              </a:rPr>
              <a:t> attachment </a:t>
            </a:r>
            <a:r>
              <a:rPr lang="en-US" sz="1600" dirty="0" err="1" smtClean="0">
                <a:latin typeface="Times New Roman"/>
                <a:ea typeface="Calibri"/>
                <a:cs typeface="Times New Roman"/>
              </a:rPr>
              <a:t>mendekati</a:t>
            </a:r>
            <a:r>
              <a:rPr lang="en-US" sz="1600" dirty="0" smtClean="0">
                <a:latin typeface="Times New Roman"/>
                <a:ea typeface="Calibri"/>
                <a:cs typeface="Times New Roman"/>
              </a:rPr>
              <a:t> relief.</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Meningkatkan</a:t>
            </a:r>
            <a:r>
              <a:rPr lang="en-US" sz="1600" dirty="0" smtClean="0">
                <a:latin typeface="Times New Roman"/>
                <a:ea typeface="Calibri"/>
                <a:cs typeface="Times New Roman"/>
              </a:rPr>
              <a:t> </a:t>
            </a:r>
            <a:r>
              <a:rPr lang="en-US" sz="1600" dirty="0" err="1" smtClean="0">
                <a:latin typeface="Times New Roman"/>
                <a:ea typeface="Calibri"/>
                <a:cs typeface="Times New Roman"/>
              </a:rPr>
              <a:t>tenaga</a:t>
            </a:r>
            <a:r>
              <a:rPr lang="en-US" sz="1600" dirty="0" smtClean="0">
                <a:latin typeface="Times New Roman"/>
                <a:ea typeface="Calibri"/>
                <a:cs typeface="Times New Roman"/>
              </a:rPr>
              <a:t> boom raise </a:t>
            </a:r>
            <a:r>
              <a:rPr lang="en-US" sz="1600" dirty="0" err="1" smtClean="0">
                <a:latin typeface="Times New Roman"/>
                <a:ea typeface="Calibri"/>
                <a:cs typeface="Times New Roman"/>
              </a:rPr>
              <a:t>sebesar</a:t>
            </a:r>
            <a:r>
              <a:rPr lang="en-US" sz="1600" dirty="0" smtClean="0">
                <a:latin typeface="Times New Roman"/>
                <a:ea typeface="Calibri"/>
                <a:cs typeface="Times New Roman"/>
              </a:rPr>
              <a:t> 10 % </a:t>
            </a:r>
            <a:r>
              <a:rPr lang="en-US" sz="1600" dirty="0" err="1" smtClean="0">
                <a:latin typeface="Times New Roman"/>
                <a:ea typeface="Calibri"/>
                <a:cs typeface="Times New Roman"/>
              </a:rPr>
              <a:t>dari</a:t>
            </a:r>
            <a:r>
              <a:rPr lang="en-US" sz="1600" dirty="0" smtClean="0">
                <a:latin typeface="Times New Roman"/>
                <a:ea typeface="Calibri"/>
                <a:cs typeface="Times New Roman"/>
              </a:rPr>
              <a:t> </a:t>
            </a:r>
            <a:r>
              <a:rPr lang="en-US" sz="1600" dirty="0" err="1" smtClean="0">
                <a:latin typeface="Times New Roman"/>
                <a:ea typeface="Calibri"/>
                <a:cs typeface="Times New Roman"/>
              </a:rPr>
              <a:t>kondisi</a:t>
            </a:r>
            <a:r>
              <a:rPr lang="en-US" sz="1600" dirty="0" smtClean="0">
                <a:latin typeface="Times New Roman"/>
                <a:ea typeface="Calibri"/>
                <a:cs typeface="Times New Roman"/>
              </a:rPr>
              <a:t> normal.</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Mengurangi</a:t>
            </a:r>
            <a:r>
              <a:rPr lang="en-US" sz="1600" dirty="0" smtClean="0">
                <a:latin typeface="Times New Roman"/>
                <a:ea typeface="Calibri"/>
                <a:cs typeface="Times New Roman"/>
              </a:rPr>
              <a:t> </a:t>
            </a:r>
            <a:r>
              <a:rPr lang="en-US" sz="1600" dirty="0" err="1" smtClean="0">
                <a:latin typeface="Times New Roman"/>
                <a:ea typeface="Calibri"/>
                <a:cs typeface="Times New Roman"/>
              </a:rPr>
              <a:t>kejutan</a:t>
            </a:r>
            <a:r>
              <a:rPr lang="en-US" sz="1600" dirty="0" smtClean="0">
                <a:latin typeface="Times New Roman"/>
                <a:ea typeface="Calibri"/>
                <a:cs typeface="Times New Roman"/>
              </a:rPr>
              <a:t> </a:t>
            </a:r>
            <a:r>
              <a:rPr lang="en-US" sz="1600" dirty="0" err="1" smtClean="0">
                <a:latin typeface="Times New Roman"/>
                <a:ea typeface="Calibri"/>
                <a:cs typeface="Times New Roman"/>
              </a:rPr>
              <a:t>saat</a:t>
            </a:r>
            <a:r>
              <a:rPr lang="en-US" sz="1600" dirty="0" smtClean="0">
                <a:latin typeface="Times New Roman"/>
                <a:ea typeface="Calibri"/>
                <a:cs typeface="Times New Roman"/>
              </a:rPr>
              <a:t> travel </a:t>
            </a:r>
            <a:r>
              <a:rPr lang="en-US" sz="1600" dirty="0" err="1" smtClean="0">
                <a:latin typeface="Times New Roman"/>
                <a:ea typeface="Calibri"/>
                <a:cs typeface="Times New Roman"/>
              </a:rPr>
              <a:t>mulai</a:t>
            </a:r>
            <a:r>
              <a:rPr lang="en-US" sz="1600" dirty="0" smtClean="0">
                <a:latin typeface="Times New Roman"/>
                <a:ea typeface="Calibri"/>
                <a:cs typeface="Times New Roman"/>
              </a:rPr>
              <a:t> </a:t>
            </a:r>
            <a:r>
              <a:rPr lang="en-US" sz="1600" dirty="0" err="1" smtClean="0">
                <a:latin typeface="Times New Roman"/>
                <a:ea typeface="Calibri"/>
                <a:cs typeface="Times New Roman"/>
              </a:rPr>
              <a:t>berheti</a:t>
            </a:r>
            <a:r>
              <a:rPr lang="en-US" sz="1600" dirty="0" smtClean="0">
                <a:latin typeface="Times New Roman"/>
                <a:ea typeface="Calibri"/>
                <a:cs typeface="Times New Roman"/>
              </a:rPr>
              <a:t>.</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Berfungsi</a:t>
            </a:r>
            <a:r>
              <a:rPr lang="en-US" sz="1600" dirty="0" smtClean="0">
                <a:latin typeface="Times New Roman"/>
                <a:ea typeface="Calibri"/>
                <a:cs typeface="Times New Roman"/>
              </a:rPr>
              <a:t> </a:t>
            </a:r>
            <a:r>
              <a:rPr lang="en-US" sz="1600" dirty="0" err="1" smtClean="0">
                <a:latin typeface="Times New Roman"/>
                <a:ea typeface="Calibri"/>
                <a:cs typeface="Times New Roman"/>
              </a:rPr>
              <a:t>untuk</a:t>
            </a:r>
            <a:r>
              <a:rPr lang="en-US" sz="1600" dirty="0" smtClean="0">
                <a:latin typeface="Times New Roman"/>
                <a:ea typeface="Calibri"/>
                <a:cs typeface="Times New Roman"/>
              </a:rPr>
              <a:t> </a:t>
            </a:r>
            <a:r>
              <a:rPr lang="en-US" sz="1600" dirty="0" err="1" smtClean="0">
                <a:latin typeface="Times New Roman"/>
                <a:ea typeface="Calibri"/>
                <a:cs typeface="Times New Roman"/>
              </a:rPr>
              <a:t>memberikan</a:t>
            </a:r>
            <a:r>
              <a:rPr lang="en-US" sz="1600" dirty="0" smtClean="0">
                <a:latin typeface="Times New Roman"/>
                <a:ea typeface="Calibri"/>
                <a:cs typeface="Times New Roman"/>
              </a:rPr>
              <a:t> </a:t>
            </a:r>
            <a:r>
              <a:rPr lang="en-US" sz="1600" dirty="0" err="1" smtClean="0">
                <a:latin typeface="Times New Roman"/>
                <a:ea typeface="Calibri"/>
                <a:cs typeface="Times New Roman"/>
              </a:rPr>
              <a:t>arus</a:t>
            </a:r>
            <a:r>
              <a:rPr lang="en-US" sz="1600" dirty="0" smtClean="0">
                <a:latin typeface="Times New Roman"/>
                <a:ea typeface="Calibri"/>
                <a:cs typeface="Times New Roman"/>
              </a:rPr>
              <a:t> </a:t>
            </a:r>
            <a:r>
              <a:rPr lang="en-US" sz="1600" dirty="0" err="1" smtClean="0">
                <a:latin typeface="Times New Roman"/>
                <a:ea typeface="Calibri"/>
                <a:cs typeface="Times New Roman"/>
              </a:rPr>
              <a:t>menuju</a:t>
            </a:r>
            <a:r>
              <a:rPr lang="en-US" sz="1600" dirty="0" smtClean="0">
                <a:latin typeface="Times New Roman"/>
                <a:ea typeface="Calibri"/>
                <a:cs typeface="Times New Roman"/>
              </a:rPr>
              <a:t> </a:t>
            </a:r>
            <a:r>
              <a:rPr lang="en-US" sz="1600" dirty="0" err="1" smtClean="0">
                <a:latin typeface="Times New Roman"/>
                <a:ea typeface="Calibri"/>
                <a:cs typeface="Times New Roman"/>
              </a:rPr>
              <a:t>ke</a:t>
            </a:r>
            <a:r>
              <a:rPr lang="en-US" sz="1600" dirty="0" smtClean="0">
                <a:latin typeface="Times New Roman"/>
                <a:ea typeface="Calibri"/>
                <a:cs typeface="Times New Roman"/>
              </a:rPr>
              <a:t> TVC solenoid </a:t>
            </a:r>
            <a:r>
              <a:rPr lang="en-US" sz="1600" dirty="0" err="1" smtClean="0">
                <a:latin typeface="Times New Roman"/>
                <a:ea typeface="Calibri"/>
                <a:cs typeface="Times New Roman"/>
              </a:rPr>
              <a:t>ketika</a:t>
            </a:r>
            <a:r>
              <a:rPr lang="en-US" sz="1600" dirty="0" smtClean="0">
                <a:latin typeface="Times New Roman"/>
                <a:ea typeface="Calibri"/>
                <a:cs typeface="Times New Roman"/>
              </a:rPr>
              <a:t> pump </a:t>
            </a:r>
            <a:r>
              <a:rPr lang="en-US" sz="1600" dirty="0" err="1" smtClean="0">
                <a:latin typeface="Times New Roman"/>
                <a:ea typeface="Calibri"/>
                <a:cs typeface="Times New Roman"/>
              </a:rPr>
              <a:t>controler</a:t>
            </a:r>
            <a:r>
              <a:rPr lang="en-US" sz="1600" dirty="0" smtClean="0">
                <a:latin typeface="Times New Roman"/>
                <a:ea typeface="Calibri"/>
                <a:cs typeface="Times New Roman"/>
              </a:rPr>
              <a:t> </a:t>
            </a:r>
            <a:r>
              <a:rPr lang="en-US" sz="1600" dirty="0" err="1" smtClean="0">
                <a:latin typeface="Times New Roman"/>
                <a:ea typeface="Calibri"/>
                <a:cs typeface="Times New Roman"/>
              </a:rPr>
              <a:t>rusak</a:t>
            </a:r>
            <a:r>
              <a:rPr lang="en-US" sz="1600" dirty="0" smtClean="0">
                <a:latin typeface="Times New Roman"/>
                <a:ea typeface="Calibri"/>
                <a:cs typeface="Times New Roman"/>
              </a:rPr>
              <a:t>.</a:t>
            </a:r>
          </a:p>
          <a:p>
            <a:pPr marL="342900" marR="0" lvl="0" indent="-342900">
              <a:lnSpc>
                <a:spcPct val="150000"/>
              </a:lnSpc>
              <a:spcBef>
                <a:spcPts val="0"/>
              </a:spcBef>
              <a:spcAft>
                <a:spcPts val="0"/>
              </a:spcAft>
              <a:buFont typeface="+mj-lt"/>
              <a:buAutoNum type="arabicPeriod"/>
            </a:pPr>
            <a:r>
              <a:rPr lang="en-US" sz="1600" dirty="0" err="1" smtClean="0">
                <a:latin typeface="Times New Roman"/>
                <a:ea typeface="Calibri"/>
                <a:cs typeface="Times New Roman"/>
              </a:rPr>
              <a:t>Fungsi</a:t>
            </a:r>
            <a:r>
              <a:rPr lang="en-US" sz="1600" dirty="0" smtClean="0">
                <a:latin typeface="Times New Roman"/>
                <a:ea typeface="Calibri"/>
                <a:cs typeface="Times New Roman"/>
              </a:rPr>
              <a:t> </a:t>
            </a:r>
            <a:r>
              <a:rPr lang="en-US" sz="1600" dirty="0" err="1" smtClean="0">
                <a:latin typeface="Times New Roman"/>
                <a:ea typeface="Calibri"/>
                <a:cs typeface="Times New Roman"/>
              </a:rPr>
              <a:t>ini</a:t>
            </a:r>
            <a:r>
              <a:rPr lang="en-US" sz="1600" dirty="0" smtClean="0">
                <a:latin typeface="Times New Roman"/>
                <a:ea typeface="Calibri"/>
                <a:cs typeface="Times New Roman"/>
              </a:rPr>
              <a:t> </a:t>
            </a:r>
            <a:r>
              <a:rPr lang="en-US" sz="1600" dirty="0" err="1" smtClean="0">
                <a:latin typeface="Times New Roman"/>
                <a:ea typeface="Calibri"/>
                <a:cs typeface="Times New Roman"/>
              </a:rPr>
              <a:t>adalah</a:t>
            </a:r>
            <a:r>
              <a:rPr lang="en-US" sz="1600" dirty="0" smtClean="0">
                <a:latin typeface="Times New Roman"/>
                <a:ea typeface="Calibri"/>
                <a:cs typeface="Times New Roman"/>
              </a:rPr>
              <a:t> </a:t>
            </a:r>
            <a:r>
              <a:rPr lang="en-US" sz="1600" dirty="0" err="1" smtClean="0">
                <a:latin typeface="Times New Roman"/>
                <a:ea typeface="Calibri"/>
                <a:cs typeface="Times New Roman"/>
              </a:rPr>
              <a:t>untuk</a:t>
            </a:r>
            <a:r>
              <a:rPr lang="en-US" sz="1600" dirty="0" smtClean="0">
                <a:latin typeface="Times New Roman"/>
                <a:ea typeface="Calibri"/>
                <a:cs typeface="Times New Roman"/>
              </a:rPr>
              <a:t> </a:t>
            </a:r>
            <a:r>
              <a:rPr lang="en-US" sz="1600" dirty="0" err="1" smtClean="0">
                <a:latin typeface="Times New Roman"/>
                <a:ea typeface="Calibri"/>
                <a:cs typeface="Times New Roman"/>
              </a:rPr>
              <a:t>mengurangi</a:t>
            </a:r>
            <a:r>
              <a:rPr lang="en-US" sz="1600" dirty="0" smtClean="0">
                <a:latin typeface="Times New Roman"/>
                <a:ea typeface="Calibri"/>
                <a:cs typeface="Times New Roman"/>
              </a:rPr>
              <a:t> </a:t>
            </a:r>
            <a:r>
              <a:rPr lang="en-US" sz="1600" dirty="0" err="1" smtClean="0">
                <a:latin typeface="Times New Roman"/>
                <a:ea typeface="Calibri"/>
                <a:cs typeface="Times New Roman"/>
              </a:rPr>
              <a:t>putaran</a:t>
            </a:r>
            <a:r>
              <a:rPr lang="en-US" sz="1600" dirty="0" smtClean="0">
                <a:latin typeface="Times New Roman"/>
                <a:ea typeface="Calibri"/>
                <a:cs typeface="Times New Roman"/>
              </a:rPr>
              <a:t> engine </a:t>
            </a:r>
            <a:r>
              <a:rPr lang="en-US" sz="1600" dirty="0" err="1" smtClean="0">
                <a:latin typeface="Times New Roman"/>
                <a:ea typeface="Calibri"/>
                <a:cs typeface="Times New Roman"/>
              </a:rPr>
              <a:t>secara</a:t>
            </a:r>
            <a:r>
              <a:rPr lang="en-US" sz="1600" dirty="0" smtClean="0">
                <a:latin typeface="Times New Roman"/>
                <a:ea typeface="Calibri"/>
                <a:cs typeface="Times New Roman"/>
              </a:rPr>
              <a:t> </a:t>
            </a:r>
            <a:r>
              <a:rPr lang="en-US" sz="1600" dirty="0" err="1" smtClean="0">
                <a:latin typeface="Times New Roman"/>
                <a:ea typeface="Calibri"/>
                <a:cs typeface="Times New Roman"/>
              </a:rPr>
              <a:t>otomatis</a:t>
            </a:r>
            <a:r>
              <a:rPr lang="en-US" sz="1600" dirty="0" smtClean="0">
                <a:latin typeface="Times New Roman"/>
                <a:ea typeface="Calibri"/>
                <a:cs typeface="Times New Roman"/>
              </a:rPr>
              <a:t> </a:t>
            </a:r>
            <a:r>
              <a:rPr lang="en-US" sz="1600" dirty="0" err="1" smtClean="0">
                <a:latin typeface="Times New Roman"/>
                <a:ea typeface="Calibri"/>
                <a:cs typeface="Times New Roman"/>
              </a:rPr>
              <a:t>ketika</a:t>
            </a:r>
            <a:r>
              <a:rPr lang="en-US" sz="1600" dirty="0" smtClean="0">
                <a:latin typeface="Times New Roman"/>
                <a:ea typeface="Calibri"/>
                <a:cs typeface="Times New Roman"/>
              </a:rPr>
              <a:t> attachment </a:t>
            </a:r>
            <a:r>
              <a:rPr lang="en-US" sz="1600" dirty="0" err="1" smtClean="0">
                <a:latin typeface="Times New Roman"/>
                <a:ea typeface="Calibri"/>
                <a:cs typeface="Times New Roman"/>
              </a:rPr>
              <a:t>dalam</a:t>
            </a:r>
            <a:r>
              <a:rPr lang="en-US" sz="1600" dirty="0" smtClean="0">
                <a:latin typeface="Times New Roman"/>
                <a:ea typeface="Calibri"/>
                <a:cs typeface="Times New Roman"/>
              </a:rPr>
              <a:t> </a:t>
            </a:r>
            <a:r>
              <a:rPr lang="en-US" sz="1600" dirty="0" err="1" smtClean="0">
                <a:latin typeface="Times New Roman"/>
                <a:ea typeface="Calibri"/>
                <a:cs typeface="Times New Roman"/>
              </a:rPr>
              <a:t>kondisi</a:t>
            </a:r>
            <a:r>
              <a:rPr lang="en-US" sz="1600" dirty="0" smtClean="0">
                <a:latin typeface="Times New Roman"/>
                <a:ea typeface="Calibri"/>
                <a:cs typeface="Times New Roman"/>
              </a:rPr>
              <a:t> </a:t>
            </a:r>
            <a:r>
              <a:rPr lang="en-US" sz="1600" dirty="0" err="1" smtClean="0">
                <a:latin typeface="Times New Roman"/>
                <a:ea typeface="Calibri"/>
                <a:cs typeface="Times New Roman"/>
              </a:rPr>
              <a:t>netral</a:t>
            </a:r>
            <a:r>
              <a:rPr lang="en-US" sz="1600" dirty="0" smtClean="0">
                <a:latin typeface="Times New Roman"/>
                <a:ea typeface="Calibri"/>
                <a:cs typeface="Times New Roman"/>
              </a:rPr>
              <a:t>.</a:t>
            </a:r>
          </a:p>
          <a:p>
            <a:pPr marL="342900" marR="0" lvl="0" indent="-342900">
              <a:lnSpc>
                <a:spcPct val="115000"/>
              </a:lnSpc>
              <a:spcBef>
                <a:spcPts val="0"/>
              </a:spcBef>
              <a:spcAft>
                <a:spcPts val="0"/>
              </a:spcAft>
              <a:buFont typeface="+mj-lt"/>
              <a:buAutoNum type="arabicPeriod"/>
            </a:pPr>
            <a:endParaRPr lang="en-US" sz="1600" dirty="0" smtClean="0">
              <a:latin typeface="Times New Roman"/>
              <a:ea typeface="Calibri"/>
              <a:cs typeface="Times New Roman"/>
            </a:endParaRPr>
          </a:p>
          <a:p>
            <a:pPr marL="342900" marR="0" lvl="0" indent="-342900">
              <a:lnSpc>
                <a:spcPct val="115000"/>
              </a:lnSpc>
              <a:spcBef>
                <a:spcPts val="0"/>
              </a:spcBef>
              <a:spcAft>
                <a:spcPts val="0"/>
              </a:spcAft>
              <a:buFont typeface="+mj-lt"/>
              <a:buAutoNum type="arabicPeriod"/>
            </a:pPr>
            <a:endParaRPr lang="en-US" sz="1600" dirty="0" smtClean="0">
              <a:latin typeface="Times New Roman"/>
              <a:ea typeface="Calibri"/>
              <a:cs typeface="Times New Roman"/>
            </a:endParaRPr>
          </a:p>
          <a:p>
            <a:pPr marL="342900" marR="0" lvl="0" indent="-342900">
              <a:lnSpc>
                <a:spcPct val="115000"/>
              </a:lnSpc>
              <a:spcBef>
                <a:spcPts val="0"/>
              </a:spcBef>
              <a:spcAft>
                <a:spcPts val="0"/>
              </a:spcAft>
              <a:buFont typeface="+mj-lt"/>
              <a:buAutoNum type="arabicPeriod"/>
            </a:pPr>
            <a:endParaRPr lang="en-US" sz="1600" dirty="0" smtClean="0">
              <a:latin typeface="Times New Roman"/>
              <a:ea typeface="Calibri"/>
              <a:cs typeface="Times New Roman"/>
            </a:endParaRPr>
          </a:p>
          <a:p>
            <a:pPr marL="342900" marR="0" lvl="0" indent="-342900">
              <a:lnSpc>
                <a:spcPct val="115000"/>
              </a:lnSpc>
              <a:spcBef>
                <a:spcPts val="0"/>
              </a:spcBef>
              <a:spcAft>
                <a:spcPts val="0"/>
              </a:spcAft>
              <a:buFont typeface="+mj-lt"/>
              <a:buAutoNum type="arabicPeriod"/>
            </a:pPr>
            <a:endParaRPr lang="en-US" sz="1400" dirty="0">
              <a:effectLst/>
              <a:latin typeface="Calibri"/>
              <a:ea typeface="Calibri"/>
              <a:cs typeface="Times New Roman"/>
            </a:endParaRPr>
          </a:p>
        </p:txBody>
      </p:sp>
      <p:sp>
        <p:nvSpPr>
          <p:cNvPr id="5" name="Text Box 3"/>
          <p:cNvSpPr txBox="1">
            <a:spLocks noChangeArrowheads="1"/>
          </p:cNvSpPr>
          <p:nvPr/>
        </p:nvSpPr>
        <p:spPr bwMode="auto">
          <a:xfrm>
            <a:off x="6705600" y="1219200"/>
            <a:ext cx="2209800" cy="5105400"/>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marL="342900" marR="0" lvl="0" indent="-342900">
              <a:lnSpc>
                <a:spcPct val="115000"/>
              </a:lnSpc>
              <a:spcBef>
                <a:spcPts val="0"/>
              </a:spcBef>
              <a:spcAft>
                <a:spcPts val="0"/>
              </a:spcAft>
              <a:buFont typeface="+mj-lt"/>
              <a:buAutoNum type="alphaUcPeriod"/>
            </a:pPr>
            <a:r>
              <a:rPr lang="en-US" sz="1600" dirty="0" smtClean="0">
                <a:effectLst/>
                <a:latin typeface="Times New Roman"/>
                <a:ea typeface="Calibri"/>
                <a:cs typeface="Times New Roman"/>
              </a:rPr>
              <a:t>Rail pressure sensor</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NC valve</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CO valve</a:t>
            </a:r>
            <a:endParaRPr lang="en-US" sz="1600" dirty="0" smtClean="0">
              <a:effectLst/>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Pressure limiter</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TVC valve</a:t>
            </a:r>
            <a:endParaRPr lang="en-US" sz="1600" dirty="0" smtClean="0">
              <a:effectLst/>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Safety valve with </a:t>
            </a:r>
            <a:r>
              <a:rPr lang="en-US" sz="1600" dirty="0" err="1" smtClean="0">
                <a:latin typeface="Times New Roman"/>
                <a:ea typeface="Calibri"/>
                <a:cs typeface="Times New Roman"/>
              </a:rPr>
              <a:t>shockless</a:t>
            </a:r>
            <a:r>
              <a:rPr lang="en-US" sz="1600" dirty="0" smtClean="0">
                <a:latin typeface="Times New Roman"/>
                <a:ea typeface="Calibri"/>
                <a:cs typeface="Times New Roman"/>
              </a:rPr>
              <a:t> piston</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Fuel </a:t>
            </a:r>
            <a:r>
              <a:rPr lang="en-US" sz="1600" dirty="0" err="1" smtClean="0">
                <a:latin typeface="Times New Roman"/>
                <a:ea typeface="Calibri"/>
                <a:cs typeface="Times New Roman"/>
              </a:rPr>
              <a:t>suply</a:t>
            </a:r>
            <a:r>
              <a:rPr lang="en-US" sz="1600" dirty="0" smtClean="0">
                <a:latin typeface="Times New Roman"/>
                <a:ea typeface="Calibri"/>
                <a:cs typeface="Times New Roman"/>
              </a:rPr>
              <a:t> pump</a:t>
            </a:r>
            <a:endParaRPr lang="en-US" sz="1600" dirty="0" smtClean="0">
              <a:effectLst/>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Counter balance</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Heavy lift</a:t>
            </a:r>
            <a:endParaRPr lang="en-US" sz="1600" dirty="0" smtClean="0">
              <a:effectLst/>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OLSS</a:t>
            </a:r>
          </a:p>
          <a:p>
            <a:pPr marL="342900" marR="0" lvl="0" indent="-342900">
              <a:lnSpc>
                <a:spcPct val="115000"/>
              </a:lnSpc>
              <a:spcBef>
                <a:spcPts val="0"/>
              </a:spcBef>
              <a:spcAft>
                <a:spcPts val="0"/>
              </a:spcAft>
              <a:buFont typeface="+mj-lt"/>
              <a:buAutoNum type="alphaUcPeriod"/>
            </a:pPr>
            <a:r>
              <a:rPr lang="en-US" sz="1600" dirty="0" smtClean="0">
                <a:effectLst/>
                <a:latin typeface="Times New Roman"/>
                <a:ea typeface="Calibri"/>
                <a:cs typeface="Times New Roman"/>
              </a:rPr>
              <a:t>CLSS</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Boom </a:t>
            </a:r>
            <a:r>
              <a:rPr lang="en-US" sz="1600" dirty="0" err="1" smtClean="0">
                <a:latin typeface="Times New Roman"/>
                <a:ea typeface="Calibri"/>
                <a:cs typeface="Times New Roman"/>
              </a:rPr>
              <a:t>shockless</a:t>
            </a:r>
            <a:endParaRPr lang="en-US" sz="1600" dirty="0" smtClean="0">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Auto decelerator</a:t>
            </a:r>
            <a:endParaRPr lang="en-US" sz="1600" dirty="0" smtClean="0">
              <a:effectLst/>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Pump prolix switch</a:t>
            </a:r>
          </a:p>
          <a:p>
            <a:pPr marL="342900" marR="0" lvl="0" indent="-342900">
              <a:lnSpc>
                <a:spcPct val="115000"/>
              </a:lnSpc>
              <a:spcBef>
                <a:spcPts val="0"/>
              </a:spcBef>
              <a:spcAft>
                <a:spcPts val="0"/>
              </a:spcAft>
              <a:buFont typeface="+mj-lt"/>
              <a:buAutoNum type="alphaUcPeriod"/>
            </a:pPr>
            <a:r>
              <a:rPr lang="en-US" sz="1600" dirty="0" smtClean="0">
                <a:latin typeface="Times New Roman"/>
                <a:ea typeface="Calibri"/>
                <a:cs typeface="Times New Roman"/>
              </a:rPr>
              <a:t>TWV</a:t>
            </a:r>
            <a:endParaRPr lang="en-US" sz="1600" dirty="0" smtClean="0">
              <a:effectLst/>
              <a:latin typeface="Times New Roman"/>
              <a:ea typeface="Calibri"/>
              <a:cs typeface="Times New Roman"/>
            </a:endParaRPr>
          </a:p>
          <a:p>
            <a:pPr marL="342900" indent="-342900">
              <a:lnSpc>
                <a:spcPct val="115000"/>
              </a:lnSpc>
              <a:buFont typeface="+mj-lt"/>
              <a:buAutoNum type="alphaUcPeriod"/>
            </a:pPr>
            <a:r>
              <a:rPr lang="en-US" sz="1600" dirty="0">
                <a:latin typeface="Times New Roman"/>
                <a:ea typeface="Calibri"/>
                <a:cs typeface="Times New Roman"/>
              </a:rPr>
              <a:t>Swing </a:t>
            </a:r>
            <a:r>
              <a:rPr lang="en-US" sz="1600" dirty="0" smtClean="0">
                <a:latin typeface="Times New Roman"/>
                <a:ea typeface="Calibri"/>
                <a:cs typeface="Times New Roman"/>
              </a:rPr>
              <a:t>prolix switch</a:t>
            </a:r>
            <a:endParaRPr lang="en-US" sz="1600" dirty="0">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endParaRPr lang="en-US" sz="1600" dirty="0" smtClean="0">
              <a:latin typeface="Times New Roman"/>
              <a:ea typeface="Calibri"/>
              <a:cs typeface="Times New Roman"/>
            </a:endParaRPr>
          </a:p>
          <a:p>
            <a:pPr marL="342900" marR="0" lvl="0" indent="-342900">
              <a:lnSpc>
                <a:spcPct val="115000"/>
              </a:lnSpc>
              <a:spcBef>
                <a:spcPts val="0"/>
              </a:spcBef>
              <a:spcAft>
                <a:spcPts val="0"/>
              </a:spcAft>
              <a:buFont typeface="+mj-lt"/>
              <a:buAutoNum type="alphaUcPeriod"/>
            </a:pPr>
            <a:r>
              <a:rPr lang="en-US" sz="1600" dirty="0">
                <a:effectLst/>
                <a:latin typeface="Times New Roman"/>
                <a:ea typeface="Calibri"/>
                <a:cs typeface="Times New Roman"/>
              </a:rPr>
              <a:t>c</a:t>
            </a:r>
            <a:endParaRPr lang="en-US" sz="1400" dirty="0">
              <a:effectLst/>
              <a:latin typeface="Calibri"/>
              <a:ea typeface="Calibri"/>
              <a:cs typeface="Times New Roman"/>
            </a:endParaRPr>
          </a:p>
          <a:p>
            <a:pPr marL="228600" marR="0">
              <a:lnSpc>
                <a:spcPct val="115000"/>
              </a:lnSpc>
              <a:spcBef>
                <a:spcPts val="0"/>
              </a:spcBef>
              <a:spcAft>
                <a:spcPts val="1000"/>
              </a:spcAft>
            </a:pPr>
            <a:r>
              <a:rPr lang="en-US" sz="1600" dirty="0">
                <a:effectLst/>
                <a:latin typeface="Times New Roman"/>
                <a:ea typeface="Calibri"/>
                <a:cs typeface="Times New Roman"/>
              </a:rPr>
              <a:t> </a:t>
            </a:r>
            <a:endParaRPr lang="en-US" sz="1400" dirty="0">
              <a:effectLst/>
              <a:latin typeface="Calibri"/>
              <a:ea typeface="Calibri"/>
              <a:cs typeface="Times New Roman"/>
            </a:endParaRPr>
          </a:p>
        </p:txBody>
      </p:sp>
    </p:spTree>
    <p:extLst>
      <p:ext uri="{BB962C8B-B14F-4D97-AF65-F5344CB8AC3E}">
        <p14:creationId xmlns:p14="http://schemas.microsoft.com/office/powerpoint/2010/main" val="1719152960"/>
      </p:ext>
    </p:extLst>
  </p:cSld>
  <p:clrMapOvr>
    <a:masterClrMapping/>
  </p:clrMapOvr>
  <mc:AlternateContent xmlns:mc="http://schemas.openxmlformats.org/markup-compatibility/2006" xmlns:p14="http://schemas.microsoft.com/office/powerpoint/2010/main">
    <mc:Choice Requires="p14">
      <p:transition p14:dur="10" advTm="600000"/>
    </mc:Choice>
    <mc:Fallback xmlns="">
      <p:transition advTm="600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smtClean="0">
                <a:latin typeface="Times New Roman" pitchFamily="18" charset="0"/>
                <a:cs typeface="Times New Roman" pitchFamily="18" charset="0"/>
              </a:rPr>
              <a:t>III. FILL 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922241347"/>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69288"/>
            <a:ext cx="8839200" cy="5355312"/>
          </a:xfrm>
          <a:prstGeom prst="rect">
            <a:avLst/>
          </a:prstGeom>
        </p:spPr>
        <p:txBody>
          <a:bodyPr wrap="square">
            <a:spAutoFit/>
          </a:bodyPr>
          <a:lstStyle/>
          <a:p>
            <a:pPr algn="just"/>
            <a:r>
              <a:rPr lang="id-ID" dirty="0"/>
              <a:t>Pompa hydraulic pada PC </a:t>
            </a:r>
            <a:r>
              <a:rPr lang="en-US" dirty="0"/>
              <a:t>1250</a:t>
            </a:r>
            <a:r>
              <a:rPr lang="id-ID" dirty="0"/>
              <a:t>-</a:t>
            </a:r>
            <a:r>
              <a:rPr lang="en-US" dirty="0"/>
              <a:t>8</a:t>
            </a:r>
            <a:r>
              <a:rPr lang="id-ID" dirty="0"/>
              <a:t> menggunakan type .....(1)...... dimana displacement pompa dapat berubah-ubah berdasarkan beban attachment. Apabila beban </a:t>
            </a:r>
            <a:r>
              <a:rPr lang="en-US" dirty="0" smtClean="0"/>
              <a:t>engine </a:t>
            </a:r>
            <a:r>
              <a:rPr lang="en-US" dirty="0" err="1" smtClean="0"/>
              <a:t>terlalu</a:t>
            </a:r>
            <a:r>
              <a:rPr lang="en-US" dirty="0" smtClean="0"/>
              <a:t> </a:t>
            </a:r>
            <a:r>
              <a:rPr lang="id-ID" dirty="0" smtClean="0"/>
              <a:t>berat</a:t>
            </a:r>
            <a:r>
              <a:rPr lang="id-ID" dirty="0"/>
              <a:t>, maka pressure di dalam attachment akan naik dan sudut pompa akan diposisikan ke arah .....(2).... untuk mengurangi beban pada engine. Begitu juga </a:t>
            </a:r>
            <a:r>
              <a:rPr lang="id-ID" dirty="0" smtClean="0"/>
              <a:t>sebaliknya.</a:t>
            </a:r>
            <a:endParaRPr lang="en-US" dirty="0" smtClean="0"/>
          </a:p>
          <a:p>
            <a:pPr algn="just"/>
            <a:endParaRPr lang="id-ID" dirty="0" smtClean="0"/>
          </a:p>
          <a:p>
            <a:pPr algn="just"/>
            <a:r>
              <a:rPr lang="id-ID" dirty="0" smtClean="0"/>
              <a:t>Pada pompa no.1 bagian belakang dilengkapi dengan solenoid TVC valve yang mendapat signal current dari ....(3).... untuk mendorong spool TVC valve. Selain dari signal current, TVC valve juga mendapat input pressure dari .....(4)..... dan .....(5)..... yang selanjutnya akan menentukan besarnya dorongan spool TVC untuk melawan spring.</a:t>
            </a:r>
            <a:endParaRPr lang="en-US" dirty="0" smtClean="0"/>
          </a:p>
          <a:p>
            <a:pPr algn="just"/>
            <a:endParaRPr lang="id-ID" dirty="0" smtClean="0"/>
          </a:p>
          <a:p>
            <a:pPr algn="just"/>
            <a:r>
              <a:rPr lang="id-ID" dirty="0" smtClean="0"/>
              <a:t>Output pressure dari TVC valve selanjutnya akan masuk ke .....(6).... untuk diproses berdasarkan pressure relie</a:t>
            </a:r>
            <a:r>
              <a:rPr lang="en-US" dirty="0" smtClean="0"/>
              <a:t>f</a:t>
            </a:r>
            <a:r>
              <a:rPr lang="id-ID" dirty="0" smtClean="0"/>
              <a:t> di dalam hydr</a:t>
            </a:r>
            <a:r>
              <a:rPr lang="en-US" dirty="0" smtClean="0"/>
              <a:t>o</a:t>
            </a:r>
            <a:r>
              <a:rPr lang="id-ID" dirty="0" smtClean="0"/>
              <a:t>lik sistem. Selanjutnya pressure akan menuju ke .....(7)..... untuk diproses berdasarkan </a:t>
            </a:r>
            <a:r>
              <a:rPr lang="en-US" dirty="0" smtClean="0"/>
              <a:t>jet sensor</a:t>
            </a:r>
            <a:r>
              <a:rPr lang="id-ID" dirty="0" smtClean="0"/>
              <a:t> differensial pressure (Pt-Pd). Apabila control valve pada posisi ......(8).... maka differensial pressure berada pada posisi maksimal.</a:t>
            </a:r>
            <a:endParaRPr lang="en-US" dirty="0" smtClean="0"/>
          </a:p>
          <a:p>
            <a:pPr algn="just"/>
            <a:endParaRPr lang="id-ID" dirty="0" smtClean="0"/>
          </a:p>
          <a:p>
            <a:pPr algn="just"/>
            <a:r>
              <a:rPr lang="id-ID" dirty="0" smtClean="0"/>
              <a:t>Apabila kita mengaktifkan ......(9)..... pada saat terjadi kerusakan pada kontroler, maka arus yang menuju ke TVC valve akan cenderung stabil setelah melewati resistor. Sehingga pengaturan sudut pompa yang menuju TVC valve hanya berdasarkan atas </a:t>
            </a:r>
            <a:r>
              <a:rPr lang="en-US" dirty="0" smtClean="0"/>
              <a:t>pressure</a:t>
            </a:r>
            <a:r>
              <a:rPr lang="id-ID" dirty="0" smtClean="0"/>
              <a:t> dari .......(10).....</a:t>
            </a:r>
            <a:endParaRPr lang="id-ID" dirty="0"/>
          </a:p>
        </p:txBody>
      </p:sp>
    </p:spTree>
    <p:extLst>
      <p:ext uri="{BB962C8B-B14F-4D97-AF65-F5344CB8AC3E}">
        <p14:creationId xmlns:p14="http://schemas.microsoft.com/office/powerpoint/2010/main" val="2178167652"/>
      </p:ext>
    </p:extLst>
  </p:cSld>
  <p:clrMapOvr>
    <a:masterClrMapping/>
  </p:clrMapOvr>
  <mc:AlternateContent xmlns:mc="http://schemas.openxmlformats.org/markup-compatibility/2006" xmlns:p14="http://schemas.microsoft.com/office/powerpoint/2010/main">
    <mc:Choice Requires="p14">
      <p:transition p14:dur="10" advTm="600000"/>
    </mc:Choice>
    <mc:Fallback xmlns="">
      <p:transition advTm="600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smtClean="0">
                <a:latin typeface="Times New Roman" pitchFamily="18" charset="0"/>
                <a:cs typeface="Times New Roman" pitchFamily="18" charset="0"/>
              </a:rPr>
              <a:t>IV. ESAY</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922241347"/>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796290"/>
            <a:ext cx="8077200" cy="5909310"/>
          </a:xfrm>
          <a:prstGeom prst="rect">
            <a:avLst/>
          </a:prstGeom>
        </p:spPr>
        <p:txBody>
          <a:bodyPr wrap="square">
            <a:spAutoFit/>
          </a:bodyPr>
          <a:lstStyle/>
          <a:p>
            <a:pPr marL="342900" lvl="0" indent="-342900">
              <a:lnSpc>
                <a:spcPct val="150000"/>
              </a:lnSpc>
              <a:buAutoNum type="arabicPeriod"/>
            </a:pPr>
            <a:r>
              <a:rPr lang="en-US" dirty="0" err="1" smtClean="0"/>
              <a:t>Gambar</a:t>
            </a:r>
            <a:r>
              <a:rPr lang="en-US" dirty="0" smtClean="0"/>
              <a:t> </a:t>
            </a:r>
            <a:r>
              <a:rPr lang="en-US" dirty="0" err="1" smtClean="0"/>
              <a:t>dan</a:t>
            </a:r>
            <a:r>
              <a:rPr lang="en-US" dirty="0" smtClean="0"/>
              <a:t> </a:t>
            </a:r>
            <a:r>
              <a:rPr lang="en-US" dirty="0" err="1" smtClean="0"/>
              <a:t>jelaskan</a:t>
            </a:r>
            <a:r>
              <a:rPr lang="en-US" dirty="0" smtClean="0"/>
              <a:t> </a:t>
            </a:r>
            <a:r>
              <a:rPr lang="en-US" dirty="0" err="1" smtClean="0"/>
              <a:t>bagan</a:t>
            </a:r>
            <a:r>
              <a:rPr lang="en-US" dirty="0" smtClean="0"/>
              <a:t> diagram control </a:t>
            </a:r>
            <a:r>
              <a:rPr lang="en-US" dirty="0" err="1" smtClean="0"/>
              <a:t>pada</a:t>
            </a:r>
            <a:r>
              <a:rPr lang="en-US" dirty="0" smtClean="0"/>
              <a:t> engine HPCRI yang </a:t>
            </a:r>
            <a:r>
              <a:rPr lang="en-US" dirty="0" err="1" smtClean="0"/>
              <a:t>meliputi</a:t>
            </a:r>
            <a:r>
              <a:rPr lang="en-US" dirty="0" smtClean="0"/>
              <a:t> sensor, actuator, </a:t>
            </a:r>
            <a:r>
              <a:rPr lang="en-US" dirty="0" err="1" smtClean="0"/>
              <a:t>dan</a:t>
            </a:r>
            <a:r>
              <a:rPr lang="en-US" dirty="0" smtClean="0"/>
              <a:t> control, yang </a:t>
            </a:r>
            <a:r>
              <a:rPr lang="en-US" dirty="0" err="1" smtClean="0"/>
              <a:t>digunakan</a:t>
            </a:r>
            <a:r>
              <a:rPr lang="en-US" dirty="0" smtClean="0"/>
              <a:t> </a:t>
            </a:r>
            <a:r>
              <a:rPr lang="en-US" dirty="0" err="1" smtClean="0"/>
              <a:t>pada</a:t>
            </a:r>
            <a:r>
              <a:rPr lang="en-US" dirty="0" smtClean="0"/>
              <a:t> PC 1250-8 !</a:t>
            </a:r>
          </a:p>
          <a:p>
            <a:pPr marL="342900" lvl="0" indent="-342900">
              <a:lnSpc>
                <a:spcPct val="150000"/>
              </a:lnSpc>
              <a:buAutoNum type="arabicPeriod"/>
            </a:pPr>
            <a:r>
              <a:rPr lang="en-US" dirty="0" err="1" smtClean="0"/>
              <a:t>Jelaskan</a:t>
            </a:r>
            <a:r>
              <a:rPr lang="en-US" dirty="0" smtClean="0"/>
              <a:t> </a:t>
            </a:r>
            <a:r>
              <a:rPr lang="en-US" dirty="0" err="1" smtClean="0"/>
              <a:t>gambar</a:t>
            </a:r>
            <a:r>
              <a:rPr lang="en-US" dirty="0" smtClean="0"/>
              <a:t> </a:t>
            </a:r>
            <a:r>
              <a:rPr lang="en-US" dirty="0" err="1" smtClean="0"/>
              <a:t>berikut</a:t>
            </a:r>
            <a:r>
              <a:rPr lang="en-US" dirty="0" smtClean="0"/>
              <a:t> !</a:t>
            </a:r>
          </a:p>
          <a:p>
            <a:pPr marL="342900" lvl="0" indent="-342900">
              <a:lnSpc>
                <a:spcPct val="150000"/>
              </a:lnSpc>
              <a:buAutoNum type="arabicPeriod"/>
            </a:pPr>
            <a:endParaRPr lang="en-US" dirty="0"/>
          </a:p>
          <a:p>
            <a:pPr marL="342900" lvl="0" indent="-342900">
              <a:lnSpc>
                <a:spcPct val="150000"/>
              </a:lnSpc>
              <a:buAutoNum type="arabicPeriod"/>
            </a:pPr>
            <a:endParaRPr lang="en-US" dirty="0" smtClean="0"/>
          </a:p>
          <a:p>
            <a:pPr marL="342900" lvl="0" indent="-342900">
              <a:lnSpc>
                <a:spcPct val="150000"/>
              </a:lnSpc>
              <a:buAutoNum type="arabicPeriod"/>
            </a:pPr>
            <a:endParaRPr lang="en-US" dirty="0" smtClean="0"/>
          </a:p>
          <a:p>
            <a:pPr marL="342900" lvl="0" indent="-342900">
              <a:lnSpc>
                <a:spcPct val="150000"/>
              </a:lnSpc>
              <a:buAutoNum type="arabicPeriod"/>
            </a:pPr>
            <a:endParaRPr lang="en-US" dirty="0"/>
          </a:p>
          <a:p>
            <a:pPr marL="342900" lvl="0" indent="-342900">
              <a:lnSpc>
                <a:spcPct val="150000"/>
              </a:lnSpc>
              <a:buAutoNum type="arabicPeriod"/>
            </a:pPr>
            <a:endParaRPr lang="en-US" dirty="0" smtClean="0"/>
          </a:p>
          <a:p>
            <a:pPr marL="342900" lvl="0" indent="-342900">
              <a:lnSpc>
                <a:spcPct val="150000"/>
              </a:lnSpc>
              <a:buAutoNum type="arabicPeriod"/>
            </a:pPr>
            <a:endParaRPr lang="en-US" dirty="0"/>
          </a:p>
          <a:p>
            <a:pPr lvl="0">
              <a:lnSpc>
                <a:spcPct val="150000"/>
              </a:lnSpc>
            </a:pPr>
            <a:endParaRPr lang="en-US" dirty="0" smtClean="0"/>
          </a:p>
          <a:p>
            <a:pPr marL="342900" lvl="0" indent="-342900">
              <a:lnSpc>
                <a:spcPct val="150000"/>
              </a:lnSpc>
              <a:buAutoNum type="arabicPeriod" startAt="3"/>
            </a:pPr>
            <a:r>
              <a:rPr lang="en-US" dirty="0" err="1" smtClean="0"/>
              <a:t>Jelaskan</a:t>
            </a:r>
            <a:r>
              <a:rPr lang="en-US" dirty="0" smtClean="0"/>
              <a:t> </a:t>
            </a:r>
            <a:r>
              <a:rPr lang="en-US" dirty="0" err="1" smtClean="0"/>
              <a:t>prinsip</a:t>
            </a:r>
            <a:r>
              <a:rPr lang="en-US" dirty="0" smtClean="0"/>
              <a:t> </a:t>
            </a:r>
            <a:r>
              <a:rPr lang="en-US" dirty="0" err="1" smtClean="0"/>
              <a:t>kerja</a:t>
            </a:r>
            <a:r>
              <a:rPr lang="en-US" dirty="0" smtClean="0"/>
              <a:t> OLSS </a:t>
            </a:r>
            <a:r>
              <a:rPr lang="en-US" dirty="0" err="1" smtClean="0"/>
              <a:t>pada</a:t>
            </a:r>
            <a:r>
              <a:rPr lang="en-US" dirty="0" smtClean="0"/>
              <a:t> hydraulic system PC 1250-8 !</a:t>
            </a:r>
          </a:p>
          <a:p>
            <a:pPr marL="342900" lvl="0" indent="-342900">
              <a:lnSpc>
                <a:spcPct val="150000"/>
              </a:lnSpc>
              <a:buAutoNum type="arabicPeriod" startAt="3"/>
            </a:pPr>
            <a:r>
              <a:rPr lang="en-US" dirty="0" err="1" smtClean="0"/>
              <a:t>Apakah</a:t>
            </a:r>
            <a:r>
              <a:rPr lang="en-US" dirty="0" smtClean="0"/>
              <a:t> yang </a:t>
            </a:r>
            <a:r>
              <a:rPr lang="en-US" dirty="0" err="1" smtClean="0"/>
              <a:t>dimaksud</a:t>
            </a:r>
            <a:r>
              <a:rPr lang="en-US" dirty="0" smtClean="0"/>
              <a:t> </a:t>
            </a:r>
            <a:r>
              <a:rPr lang="en-US" dirty="0" err="1" smtClean="0"/>
              <a:t>dengan</a:t>
            </a:r>
            <a:r>
              <a:rPr lang="en-US" dirty="0" smtClean="0"/>
              <a:t> fine control </a:t>
            </a:r>
            <a:r>
              <a:rPr lang="en-US" dirty="0" err="1" smtClean="0"/>
              <a:t>pada</a:t>
            </a:r>
            <a:r>
              <a:rPr lang="en-US" dirty="0" smtClean="0"/>
              <a:t> </a:t>
            </a:r>
            <a:r>
              <a:rPr lang="en-US" dirty="0" err="1" smtClean="0"/>
              <a:t>pengoperasian</a:t>
            </a:r>
            <a:r>
              <a:rPr lang="en-US" dirty="0" smtClean="0"/>
              <a:t> PPC valve ?</a:t>
            </a:r>
            <a:endParaRPr lang="en-US" dirty="0"/>
          </a:p>
          <a:p>
            <a:pPr marL="342900" lvl="0" indent="-342900">
              <a:lnSpc>
                <a:spcPct val="150000"/>
              </a:lnSpc>
              <a:buAutoNum type="arabicPeriod" startAt="3"/>
            </a:pPr>
            <a:r>
              <a:rPr lang="en-US" dirty="0" err="1" smtClean="0"/>
              <a:t>Jelaskan</a:t>
            </a:r>
            <a:r>
              <a:rPr lang="en-US" dirty="0" smtClean="0"/>
              <a:t> </a:t>
            </a:r>
            <a:r>
              <a:rPr lang="en-US" dirty="0" err="1" smtClean="0"/>
              <a:t>secara</a:t>
            </a:r>
            <a:r>
              <a:rPr lang="en-US" dirty="0" smtClean="0"/>
              <a:t> </a:t>
            </a:r>
            <a:r>
              <a:rPr lang="en-US" dirty="0" err="1" smtClean="0"/>
              <a:t>singkat</a:t>
            </a:r>
            <a:r>
              <a:rPr lang="en-US" dirty="0" smtClean="0"/>
              <a:t> </a:t>
            </a:r>
            <a:r>
              <a:rPr lang="en-US" dirty="0" err="1" smtClean="0"/>
              <a:t>dan</a:t>
            </a:r>
            <a:r>
              <a:rPr lang="en-US" dirty="0" smtClean="0"/>
              <a:t> </a:t>
            </a:r>
            <a:r>
              <a:rPr lang="en-US" dirty="0" err="1" smtClean="0"/>
              <a:t>jelas</a:t>
            </a:r>
            <a:r>
              <a:rPr lang="en-US" dirty="0" smtClean="0"/>
              <a:t> </a:t>
            </a:r>
            <a:r>
              <a:rPr lang="en-US" dirty="0" err="1" smtClean="0"/>
              <a:t>cara</a:t>
            </a:r>
            <a:r>
              <a:rPr lang="en-US" dirty="0" smtClean="0"/>
              <a:t> </a:t>
            </a:r>
            <a:r>
              <a:rPr lang="en-US" dirty="0" err="1" smtClean="0"/>
              <a:t>kerja</a:t>
            </a:r>
            <a:r>
              <a:rPr lang="en-US" dirty="0" smtClean="0"/>
              <a:t> PC  </a:t>
            </a:r>
            <a:r>
              <a:rPr lang="en-US" dirty="0" err="1" smtClean="0"/>
              <a:t>dan</a:t>
            </a:r>
            <a:r>
              <a:rPr lang="en-US" dirty="0" smtClean="0"/>
              <a:t> EPC valve </a:t>
            </a:r>
            <a:r>
              <a:rPr lang="en-US" dirty="0" err="1" smtClean="0"/>
              <a:t>pada</a:t>
            </a:r>
            <a:r>
              <a:rPr lang="en-US" dirty="0" smtClean="0"/>
              <a:t> cooling fan control PC 1250-8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7" y="2133600"/>
            <a:ext cx="4222095" cy="2724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6537555"/>
      </p:ext>
    </p:extLst>
  </p:cSld>
  <p:clrMapOvr>
    <a:masterClrMapping/>
  </p:clrMapOvr>
  <mc:AlternateContent xmlns:mc="http://schemas.openxmlformats.org/markup-compatibility/2006" xmlns:p14="http://schemas.microsoft.com/office/powerpoint/2010/main">
    <mc:Choice Requires="p14">
      <p:transition p14:dur="10" advTm="600000"/>
    </mc:Choice>
    <mc:Fallback xmlns="">
      <p:transition advTm="60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400" dirty="0" smtClean="0">
                <a:solidFill>
                  <a:schemeClr val="tx1"/>
                </a:solidFill>
              </a:rPr>
              <a:t>Type engine yang </a:t>
            </a:r>
            <a:r>
              <a:rPr lang="en-US" sz="2400" dirty="0" err="1" smtClean="0">
                <a:solidFill>
                  <a:schemeClr val="tx1"/>
                </a:solidFill>
              </a:rPr>
              <a:t>digunakan</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PC 1250-8 </a:t>
            </a:r>
            <a:r>
              <a:rPr lang="en-US" sz="2400" dirty="0" err="1" smtClean="0">
                <a:solidFill>
                  <a:schemeClr val="tx1"/>
                </a:solidFill>
              </a:rPr>
              <a:t>adalah</a:t>
            </a:r>
            <a:r>
              <a:rPr lang="en-US" sz="2400" dirty="0" smtClean="0">
                <a:solidFill>
                  <a:schemeClr val="tx1"/>
                </a:solidFill>
              </a:rPr>
              <a:t>……</a:t>
            </a:r>
          </a:p>
          <a:p>
            <a:pPr lvl="0" algn="just">
              <a:lnSpc>
                <a:spcPct val="150000"/>
              </a:lnSpc>
            </a:pPr>
            <a:endParaRPr lang="en-US" sz="2400" dirty="0">
              <a:solidFill>
                <a:schemeClr val="tx1"/>
              </a:solidFill>
            </a:endParaRPr>
          </a:p>
          <a:p>
            <a:pPr lvl="0" algn="just">
              <a:lnSpc>
                <a:spcPct val="150000"/>
              </a:lnSpc>
            </a:pPr>
            <a:r>
              <a:rPr lang="en-US" sz="2400" dirty="0" smtClean="0">
                <a:solidFill>
                  <a:schemeClr val="tx1"/>
                </a:solidFill>
              </a:rPr>
              <a:t>a. SA6D170E-5	</a:t>
            </a:r>
            <a:r>
              <a:rPr lang="en-US" sz="2400" dirty="0">
                <a:solidFill>
                  <a:schemeClr val="tx1"/>
                </a:solidFill>
              </a:rPr>
              <a:t>		</a:t>
            </a:r>
            <a:r>
              <a:rPr lang="en-US" sz="2400" dirty="0" smtClean="0">
                <a:solidFill>
                  <a:schemeClr val="tx1"/>
                </a:solidFill>
              </a:rPr>
              <a:t>c</a:t>
            </a:r>
            <a:r>
              <a:rPr lang="en-US" sz="2400" dirty="0">
                <a:solidFill>
                  <a:schemeClr val="tx1"/>
                </a:solidFill>
              </a:rPr>
              <a:t>.  </a:t>
            </a:r>
            <a:r>
              <a:rPr lang="en-US" sz="2400" dirty="0" smtClean="0">
                <a:solidFill>
                  <a:schemeClr val="tx1"/>
                </a:solidFill>
              </a:rPr>
              <a:t>SAA6D170E-5</a:t>
            </a:r>
            <a:endParaRPr lang="en-US" sz="2400" dirty="0">
              <a:solidFill>
                <a:schemeClr val="tx1"/>
              </a:solidFill>
            </a:endParaRPr>
          </a:p>
          <a:p>
            <a:pPr lvl="0" algn="just">
              <a:lnSpc>
                <a:spcPct val="150000"/>
              </a:lnSpc>
            </a:pPr>
            <a:r>
              <a:rPr lang="en-US" sz="2400" dirty="0" smtClean="0">
                <a:solidFill>
                  <a:schemeClr val="tx1"/>
                </a:solidFill>
              </a:rPr>
              <a:t>b. SAA6D170E-3</a:t>
            </a:r>
            <a:r>
              <a:rPr lang="en-US" sz="2400" dirty="0">
                <a:solidFill>
                  <a:schemeClr val="tx1"/>
                </a:solidFill>
              </a:rPr>
              <a:t>		</a:t>
            </a:r>
            <a:r>
              <a:rPr lang="en-US" sz="2400" dirty="0" smtClean="0">
                <a:solidFill>
                  <a:schemeClr val="tx1"/>
                </a:solidFill>
              </a:rPr>
              <a:t>d   SAA6DD170-5E</a:t>
            </a:r>
            <a:endParaRPr lang="en-US" sz="2400" dirty="0">
              <a:solidFill>
                <a:schemeClr val="tx1"/>
              </a:solidFill>
            </a:endParaRPr>
          </a:p>
          <a:p>
            <a:pPr algn="just"/>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a:t>
            </a:r>
            <a:endParaRPr lang="en-US" sz="4000" dirty="0">
              <a:solidFill>
                <a:schemeClr val="tx1"/>
              </a:solidFill>
            </a:endParaRPr>
          </a:p>
        </p:txBody>
      </p:sp>
    </p:spTree>
    <p:extLst>
      <p:ext uri="{BB962C8B-B14F-4D97-AF65-F5344CB8AC3E}">
        <p14:creationId xmlns:p14="http://schemas.microsoft.com/office/powerpoint/2010/main" val="1450843441"/>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400" dirty="0" smtClean="0">
                <a:solidFill>
                  <a:schemeClr val="tx1"/>
                </a:solidFill>
              </a:rPr>
              <a:t>Type turbocharger yang </a:t>
            </a:r>
            <a:r>
              <a:rPr lang="en-US" sz="2400" dirty="0" err="1" smtClean="0">
                <a:solidFill>
                  <a:schemeClr val="tx1"/>
                </a:solidFill>
              </a:rPr>
              <a:t>digunakan</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PC1250-8 </a:t>
            </a:r>
            <a:r>
              <a:rPr lang="en-US" sz="2400" dirty="0" err="1" smtClean="0">
                <a:solidFill>
                  <a:schemeClr val="tx1"/>
                </a:solidFill>
              </a:rPr>
              <a:t>adalah</a:t>
            </a:r>
            <a:r>
              <a:rPr lang="en-US" sz="2400" dirty="0" smtClean="0">
                <a:solidFill>
                  <a:schemeClr val="tx1"/>
                </a:solidFill>
              </a:rPr>
              <a:t> …………</a:t>
            </a:r>
            <a:endParaRPr lang="en-US" sz="2400" dirty="0">
              <a:solidFill>
                <a:schemeClr val="tx1"/>
              </a:solidFill>
            </a:endParaRPr>
          </a:p>
          <a:p>
            <a:pPr lvl="0" algn="just">
              <a:lnSpc>
                <a:spcPct val="150000"/>
              </a:lnSpc>
            </a:pPr>
            <a:endParaRPr lang="en-US" sz="2400" dirty="0">
              <a:solidFill>
                <a:schemeClr val="tx1"/>
              </a:solidFill>
            </a:endParaRPr>
          </a:p>
          <a:p>
            <a:pPr marL="457200" lvl="0" indent="-457200" algn="just">
              <a:lnSpc>
                <a:spcPct val="150000"/>
              </a:lnSpc>
              <a:buAutoNum type="alphaLcPeriod"/>
            </a:pPr>
            <a:r>
              <a:rPr lang="en-US" sz="2000" dirty="0" smtClean="0">
                <a:solidFill>
                  <a:schemeClr val="tx1"/>
                </a:solidFill>
              </a:rPr>
              <a:t>KTR110L (oil cooled)</a:t>
            </a:r>
            <a:r>
              <a:rPr lang="en-US" sz="2000" dirty="0">
                <a:solidFill>
                  <a:schemeClr val="tx1"/>
                </a:solidFill>
              </a:rPr>
              <a:t>	</a:t>
            </a:r>
            <a:endParaRPr lang="en-US" sz="2000" dirty="0" smtClean="0">
              <a:solidFill>
                <a:schemeClr val="tx1"/>
              </a:solidFill>
            </a:endParaRPr>
          </a:p>
          <a:p>
            <a:pPr marL="457200" lvl="0" indent="-457200" algn="just">
              <a:lnSpc>
                <a:spcPct val="150000"/>
              </a:lnSpc>
              <a:buAutoNum type="alphaLcPeriod"/>
            </a:pPr>
            <a:r>
              <a:rPr lang="en-US" sz="2000" dirty="0" smtClean="0">
                <a:solidFill>
                  <a:schemeClr val="tx1"/>
                </a:solidFill>
                <a:latin typeface="+mj-lt"/>
              </a:rPr>
              <a:t>KTR110L (water </a:t>
            </a:r>
            <a:r>
              <a:rPr lang="en-US" sz="2000" dirty="0">
                <a:solidFill>
                  <a:schemeClr val="tx1"/>
                </a:solidFill>
                <a:latin typeface="+mj-lt"/>
              </a:rPr>
              <a:t>cooled) </a:t>
            </a:r>
            <a:endParaRPr lang="en-US" sz="2000" dirty="0" smtClean="0">
              <a:solidFill>
                <a:schemeClr val="tx1"/>
              </a:solidFill>
              <a:latin typeface="+mj-lt"/>
            </a:endParaRPr>
          </a:p>
          <a:p>
            <a:pPr marL="457200" indent="-457200" algn="just">
              <a:lnSpc>
                <a:spcPct val="150000"/>
              </a:lnSpc>
              <a:buFontTx/>
              <a:buAutoNum type="alphaLcPeriod"/>
            </a:pPr>
            <a:r>
              <a:rPr lang="en-US" sz="2000" dirty="0" smtClean="0">
                <a:solidFill>
                  <a:schemeClr val="tx1"/>
                </a:solidFill>
                <a:latin typeface="+mj-lt"/>
              </a:rPr>
              <a:t>KTR130E </a:t>
            </a:r>
            <a:r>
              <a:rPr lang="en-US" sz="2000" dirty="0">
                <a:solidFill>
                  <a:schemeClr val="tx1"/>
                </a:solidFill>
                <a:latin typeface="+mj-lt"/>
              </a:rPr>
              <a:t>(water cooled</a:t>
            </a:r>
            <a:r>
              <a:rPr lang="en-US" sz="2000" dirty="0" smtClean="0">
                <a:solidFill>
                  <a:schemeClr val="tx1"/>
                </a:solidFill>
                <a:latin typeface="+mj-lt"/>
              </a:rPr>
              <a:t>)</a:t>
            </a:r>
            <a:endParaRPr lang="en-US" sz="2000" dirty="0">
              <a:solidFill>
                <a:schemeClr val="tx1"/>
              </a:solidFill>
              <a:latin typeface="+mj-lt"/>
              <a:cs typeface="Times New Roman" pitchFamily="18" charset="0"/>
            </a:endParaRPr>
          </a:p>
          <a:p>
            <a:pPr marL="457200" indent="-457200" algn="just">
              <a:lnSpc>
                <a:spcPct val="150000"/>
              </a:lnSpc>
              <a:buFontTx/>
              <a:buAutoNum type="alphaLcPeriod"/>
            </a:pPr>
            <a:r>
              <a:rPr lang="en-US" sz="2000" dirty="0" smtClean="0">
                <a:solidFill>
                  <a:schemeClr val="tx1"/>
                </a:solidFill>
                <a:latin typeface="+mj-lt"/>
                <a:cs typeface="Times New Roman" pitchFamily="18" charset="0"/>
              </a:rPr>
              <a:t>KTR130L (water cooled)</a:t>
            </a:r>
            <a:endParaRPr lang="en-US" sz="2000" dirty="0">
              <a:solidFill>
                <a:schemeClr val="tx1"/>
              </a:solidFill>
              <a:latin typeface="+mj-lt"/>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2</a:t>
            </a:r>
          </a:p>
        </p:txBody>
      </p:sp>
    </p:spTree>
    <p:extLst>
      <p:ext uri="{BB962C8B-B14F-4D97-AF65-F5344CB8AC3E}">
        <p14:creationId xmlns:p14="http://schemas.microsoft.com/office/powerpoint/2010/main" val="2078578986"/>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400" dirty="0" err="1" smtClean="0">
                <a:solidFill>
                  <a:schemeClr val="tx1"/>
                </a:solidFill>
              </a:rPr>
              <a:t>Berfungsi</a:t>
            </a:r>
            <a:r>
              <a:rPr lang="en-US" sz="2400" dirty="0" smtClean="0">
                <a:solidFill>
                  <a:schemeClr val="tx1"/>
                </a:solidFill>
              </a:rPr>
              <a:t> </a:t>
            </a:r>
            <a:r>
              <a:rPr lang="en-US" sz="2400" dirty="0" err="1" smtClean="0">
                <a:solidFill>
                  <a:schemeClr val="tx1"/>
                </a:solidFill>
              </a:rPr>
              <a:t>untuk</a:t>
            </a:r>
            <a:r>
              <a:rPr lang="en-US" sz="2400" dirty="0" smtClean="0">
                <a:solidFill>
                  <a:schemeClr val="tx1"/>
                </a:solidFill>
              </a:rPr>
              <a:t> </a:t>
            </a:r>
            <a:r>
              <a:rPr lang="en-US" sz="2400" dirty="0" err="1" smtClean="0">
                <a:solidFill>
                  <a:schemeClr val="tx1"/>
                </a:solidFill>
              </a:rPr>
              <a:t>mengatur</a:t>
            </a:r>
            <a:r>
              <a:rPr lang="en-US" sz="2400" dirty="0" smtClean="0">
                <a:solidFill>
                  <a:schemeClr val="tx1"/>
                </a:solidFill>
              </a:rPr>
              <a:t> injection rate control </a:t>
            </a:r>
            <a:r>
              <a:rPr lang="en-US" sz="2400" dirty="0" err="1" smtClean="0">
                <a:solidFill>
                  <a:schemeClr val="tx1"/>
                </a:solidFill>
              </a:rPr>
              <a:t>dan</a:t>
            </a:r>
            <a:r>
              <a:rPr lang="en-US" sz="2400" dirty="0" smtClean="0">
                <a:solidFill>
                  <a:schemeClr val="tx1"/>
                </a:solidFill>
              </a:rPr>
              <a:t> injection timing control </a:t>
            </a:r>
            <a:r>
              <a:rPr lang="en-US" sz="2400" dirty="0" err="1" smtClean="0">
                <a:solidFill>
                  <a:schemeClr val="tx1"/>
                </a:solidFill>
              </a:rPr>
              <a:t>adalah</a:t>
            </a:r>
            <a:r>
              <a:rPr lang="en-US" sz="2400" dirty="0" smtClean="0">
                <a:solidFill>
                  <a:schemeClr val="tx1"/>
                </a:solidFill>
              </a:rPr>
              <a:t>……..</a:t>
            </a:r>
          </a:p>
          <a:p>
            <a:pPr lvl="0" algn="just">
              <a:lnSpc>
                <a:spcPct val="150000"/>
              </a:lnSpc>
            </a:pPr>
            <a:endParaRPr lang="en-US" sz="2400" dirty="0">
              <a:solidFill>
                <a:schemeClr val="tx1"/>
              </a:solidFill>
            </a:endParaRPr>
          </a:p>
          <a:p>
            <a:pPr marL="457200" lvl="0" indent="-457200" algn="just">
              <a:lnSpc>
                <a:spcPct val="150000"/>
              </a:lnSpc>
              <a:buAutoNum type="alphaLcPeriod"/>
            </a:pPr>
            <a:r>
              <a:rPr lang="en-US" sz="2400" dirty="0" smtClean="0">
                <a:solidFill>
                  <a:schemeClr val="tx1"/>
                </a:solidFill>
              </a:rPr>
              <a:t>TWV</a:t>
            </a:r>
          </a:p>
          <a:p>
            <a:pPr marL="457200" lvl="0" indent="-457200" algn="just">
              <a:lnSpc>
                <a:spcPct val="150000"/>
              </a:lnSpc>
              <a:buAutoNum type="alphaLcPeriod"/>
            </a:pPr>
            <a:r>
              <a:rPr lang="en-US" sz="2400" dirty="0" err="1" smtClean="0">
                <a:solidFill>
                  <a:schemeClr val="tx1"/>
                </a:solidFill>
              </a:rPr>
              <a:t>Bkup</a:t>
            </a:r>
            <a:r>
              <a:rPr lang="en-US" sz="2400" dirty="0" smtClean="0">
                <a:solidFill>
                  <a:schemeClr val="tx1"/>
                </a:solidFill>
              </a:rPr>
              <a:t> sensor</a:t>
            </a:r>
          </a:p>
          <a:p>
            <a:pPr marL="457200" lvl="0" indent="-457200" algn="just">
              <a:lnSpc>
                <a:spcPct val="150000"/>
              </a:lnSpc>
              <a:buAutoNum type="alphaLcPeriod"/>
            </a:pPr>
            <a:r>
              <a:rPr lang="en-US" sz="2400" dirty="0" smtClean="0">
                <a:solidFill>
                  <a:schemeClr val="tx1"/>
                </a:solidFill>
              </a:rPr>
              <a:t>Ne sensor</a:t>
            </a:r>
          </a:p>
          <a:p>
            <a:pPr marL="457200" lvl="0" indent="-457200" algn="just">
              <a:lnSpc>
                <a:spcPct val="150000"/>
              </a:lnSpc>
              <a:buAutoNum type="alphaLcPeriod"/>
            </a:pPr>
            <a:r>
              <a:rPr lang="en-US" sz="2400" dirty="0" smtClean="0">
                <a:solidFill>
                  <a:schemeClr val="tx1"/>
                </a:solidFill>
              </a:rPr>
              <a:t>PCV</a:t>
            </a:r>
            <a:endParaRPr lang="en-US" sz="2400" dirty="0">
              <a:solidFill>
                <a:schemeClr val="tx1"/>
              </a:solidFill>
            </a:endParaRPr>
          </a:p>
          <a:p>
            <a:pPr algn="just"/>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3</a:t>
            </a:r>
          </a:p>
        </p:txBody>
      </p:sp>
    </p:spTree>
    <p:extLst>
      <p:ext uri="{BB962C8B-B14F-4D97-AF65-F5344CB8AC3E}">
        <p14:creationId xmlns:p14="http://schemas.microsoft.com/office/powerpoint/2010/main" val="2078578986"/>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400" dirty="0" smtClean="0">
                <a:solidFill>
                  <a:schemeClr val="tx1"/>
                </a:solidFill>
              </a:rPr>
              <a:t>Voltage yang </a:t>
            </a:r>
            <a:r>
              <a:rPr lang="en-US" sz="2400" dirty="0" err="1" smtClean="0">
                <a:solidFill>
                  <a:schemeClr val="tx1"/>
                </a:solidFill>
              </a:rPr>
              <a:t>disuplai</a:t>
            </a:r>
            <a:r>
              <a:rPr lang="en-US" sz="2400" dirty="0" smtClean="0">
                <a:solidFill>
                  <a:schemeClr val="tx1"/>
                </a:solidFill>
              </a:rPr>
              <a:t> </a:t>
            </a:r>
            <a:r>
              <a:rPr lang="en-US" sz="2400" dirty="0" err="1" smtClean="0">
                <a:solidFill>
                  <a:schemeClr val="tx1"/>
                </a:solidFill>
              </a:rPr>
              <a:t>oleh</a:t>
            </a:r>
            <a:r>
              <a:rPr lang="en-US" sz="2400" dirty="0" smtClean="0">
                <a:solidFill>
                  <a:schemeClr val="tx1"/>
                </a:solidFill>
              </a:rPr>
              <a:t> engine </a:t>
            </a:r>
            <a:r>
              <a:rPr lang="en-US" sz="2400" dirty="0" err="1" smtClean="0">
                <a:solidFill>
                  <a:schemeClr val="tx1"/>
                </a:solidFill>
              </a:rPr>
              <a:t>controler</a:t>
            </a:r>
            <a:r>
              <a:rPr lang="en-US" sz="2400" dirty="0" smtClean="0">
                <a:solidFill>
                  <a:schemeClr val="tx1"/>
                </a:solidFill>
              </a:rPr>
              <a:t>  </a:t>
            </a:r>
            <a:r>
              <a:rPr lang="en-US" sz="2400" dirty="0" err="1" smtClean="0">
                <a:solidFill>
                  <a:schemeClr val="tx1"/>
                </a:solidFill>
              </a:rPr>
              <a:t>menuju</a:t>
            </a:r>
            <a:r>
              <a:rPr lang="en-US" sz="2400" dirty="0" smtClean="0">
                <a:solidFill>
                  <a:schemeClr val="tx1"/>
                </a:solidFill>
              </a:rPr>
              <a:t> </a:t>
            </a:r>
            <a:r>
              <a:rPr lang="en-US" sz="2400" dirty="0" err="1" smtClean="0">
                <a:solidFill>
                  <a:schemeClr val="tx1"/>
                </a:solidFill>
              </a:rPr>
              <a:t>ke</a:t>
            </a:r>
            <a:r>
              <a:rPr lang="en-US" sz="2400" dirty="0" smtClean="0">
                <a:solidFill>
                  <a:schemeClr val="tx1"/>
                </a:solidFill>
              </a:rPr>
              <a:t> injector </a:t>
            </a:r>
            <a:r>
              <a:rPr lang="en-US" sz="2400" dirty="0" err="1" smtClean="0">
                <a:solidFill>
                  <a:schemeClr val="tx1"/>
                </a:solidFill>
              </a:rPr>
              <a:t>untuk</a:t>
            </a:r>
            <a:r>
              <a:rPr lang="en-US" sz="2400" dirty="0" smtClean="0">
                <a:solidFill>
                  <a:schemeClr val="tx1"/>
                </a:solidFill>
              </a:rPr>
              <a:t> </a:t>
            </a:r>
            <a:r>
              <a:rPr lang="en-US" sz="2400" dirty="0" err="1" smtClean="0">
                <a:solidFill>
                  <a:schemeClr val="tx1"/>
                </a:solidFill>
              </a:rPr>
              <a:t>mengaktifkan</a:t>
            </a:r>
            <a:r>
              <a:rPr lang="en-US" sz="2400" dirty="0" smtClean="0">
                <a:solidFill>
                  <a:schemeClr val="tx1"/>
                </a:solidFill>
              </a:rPr>
              <a:t> TWV </a:t>
            </a:r>
            <a:r>
              <a:rPr lang="en-US" sz="2400" dirty="0" err="1" smtClean="0">
                <a:solidFill>
                  <a:schemeClr val="tx1"/>
                </a:solidFill>
              </a:rPr>
              <a:t>adalah</a:t>
            </a:r>
            <a:r>
              <a:rPr lang="en-US" sz="2400" dirty="0" smtClean="0">
                <a:solidFill>
                  <a:schemeClr val="tx1"/>
                </a:solidFill>
              </a:rPr>
              <a:t> ………</a:t>
            </a:r>
          </a:p>
          <a:p>
            <a:pPr lvl="0" algn="just">
              <a:lnSpc>
                <a:spcPct val="150000"/>
              </a:lnSpc>
            </a:pPr>
            <a:endParaRPr lang="en-US" sz="2400" dirty="0">
              <a:solidFill>
                <a:schemeClr val="tx1"/>
              </a:solidFill>
            </a:endParaRPr>
          </a:p>
          <a:p>
            <a:pPr marL="457200" lvl="0" indent="-457200" algn="just">
              <a:lnSpc>
                <a:spcPct val="150000"/>
              </a:lnSpc>
              <a:buAutoNum type="alphaLcPeriod"/>
            </a:pPr>
            <a:r>
              <a:rPr lang="en-US" sz="2400" dirty="0" smtClean="0">
                <a:solidFill>
                  <a:schemeClr val="tx1"/>
                </a:solidFill>
              </a:rPr>
              <a:t>12 V</a:t>
            </a:r>
            <a:r>
              <a:rPr lang="en-US" sz="2400" dirty="0">
                <a:solidFill>
                  <a:schemeClr val="tx1"/>
                </a:solidFill>
              </a:rPr>
              <a:t>				</a:t>
            </a:r>
            <a:endParaRPr lang="en-US" sz="2400" dirty="0" smtClean="0">
              <a:solidFill>
                <a:schemeClr val="tx1"/>
              </a:solidFill>
            </a:endParaRPr>
          </a:p>
          <a:p>
            <a:pPr marL="457200" lvl="0" indent="-457200" algn="just">
              <a:lnSpc>
                <a:spcPct val="150000"/>
              </a:lnSpc>
              <a:buAutoNum type="alphaLcPeriod"/>
            </a:pPr>
            <a:r>
              <a:rPr lang="en-US" sz="2400" smtClean="0">
                <a:solidFill>
                  <a:schemeClr val="tx1"/>
                </a:solidFill>
              </a:rPr>
              <a:t>65 </a:t>
            </a:r>
            <a:r>
              <a:rPr lang="en-US" sz="2400" dirty="0" smtClean="0">
                <a:solidFill>
                  <a:schemeClr val="tx1"/>
                </a:solidFill>
              </a:rPr>
              <a:t>V</a:t>
            </a:r>
          </a:p>
          <a:p>
            <a:pPr marL="457200" lvl="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5 V</a:t>
            </a:r>
          </a:p>
          <a:p>
            <a:pPr marL="457200" lvl="0" indent="-457200" algn="just">
              <a:lnSpc>
                <a:spcPct val="150000"/>
              </a:lnSpc>
              <a:buAutoNum type="alphaLcPeriod"/>
            </a:pPr>
            <a:r>
              <a:rPr lang="en-US" sz="2400" dirty="0" smtClean="0">
                <a:solidFill>
                  <a:schemeClr val="tx1"/>
                </a:solidFill>
                <a:latin typeface="Times New Roman" pitchFamily="18" charset="0"/>
                <a:cs typeface="Times New Roman" pitchFamily="18" charset="0"/>
              </a:rPr>
              <a:t>24 V</a:t>
            </a:r>
            <a:endParaRPr lang="en-US" sz="24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4</a:t>
            </a:r>
          </a:p>
        </p:txBody>
      </p:sp>
    </p:spTree>
    <p:extLst>
      <p:ext uri="{BB962C8B-B14F-4D97-AF65-F5344CB8AC3E}">
        <p14:creationId xmlns:p14="http://schemas.microsoft.com/office/powerpoint/2010/main" val="2078578986"/>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gambar</a:t>
            </a:r>
            <a:r>
              <a:rPr lang="en-US" sz="2400" dirty="0" smtClean="0">
                <a:solidFill>
                  <a:schemeClr val="tx1"/>
                </a:solidFill>
              </a:rPr>
              <a:t> </a:t>
            </a:r>
            <a:r>
              <a:rPr lang="en-US" sz="2400" dirty="0" err="1" smtClean="0">
                <a:solidFill>
                  <a:schemeClr val="tx1"/>
                </a:solidFill>
              </a:rPr>
              <a:t>dibawah</a:t>
            </a:r>
            <a:r>
              <a:rPr lang="en-US" sz="2400" dirty="0" smtClean="0">
                <a:solidFill>
                  <a:schemeClr val="tx1"/>
                </a:solidFill>
              </a:rPr>
              <a:t> </a:t>
            </a:r>
            <a:r>
              <a:rPr lang="en-US" sz="2400" dirty="0" err="1" smtClean="0">
                <a:solidFill>
                  <a:schemeClr val="tx1"/>
                </a:solidFill>
              </a:rPr>
              <a:t>ini</a:t>
            </a:r>
            <a:r>
              <a:rPr lang="en-US" sz="2400" dirty="0" smtClean="0">
                <a:solidFill>
                  <a:schemeClr val="tx1"/>
                </a:solidFill>
              </a:rPr>
              <a:t> yang </a:t>
            </a:r>
            <a:r>
              <a:rPr lang="en-US" sz="2400" dirty="0" err="1" smtClean="0">
                <a:solidFill>
                  <a:schemeClr val="tx1"/>
                </a:solidFill>
              </a:rPr>
              <a:t>ditunjukkan</a:t>
            </a:r>
            <a:r>
              <a:rPr lang="en-US" sz="2400" dirty="0" smtClean="0">
                <a:solidFill>
                  <a:schemeClr val="tx1"/>
                </a:solidFill>
              </a:rPr>
              <a:t> </a:t>
            </a:r>
            <a:r>
              <a:rPr lang="en-US" sz="2400" dirty="0" err="1" smtClean="0">
                <a:solidFill>
                  <a:schemeClr val="tx1"/>
                </a:solidFill>
              </a:rPr>
              <a:t>dengan</a:t>
            </a:r>
            <a:r>
              <a:rPr lang="en-US" sz="2400" dirty="0" smtClean="0">
                <a:solidFill>
                  <a:schemeClr val="tx1"/>
                </a:solidFill>
              </a:rPr>
              <a:t> </a:t>
            </a:r>
            <a:r>
              <a:rPr lang="en-US" sz="2400" dirty="0" err="1" smtClean="0">
                <a:solidFill>
                  <a:schemeClr val="tx1"/>
                </a:solidFill>
              </a:rPr>
              <a:t>angka</a:t>
            </a:r>
            <a:r>
              <a:rPr lang="en-US" sz="2400" dirty="0" smtClean="0">
                <a:solidFill>
                  <a:schemeClr val="tx1"/>
                </a:solidFill>
              </a:rPr>
              <a:t> 2 </a:t>
            </a:r>
            <a:r>
              <a:rPr lang="en-US" sz="2400" dirty="0" err="1" smtClean="0">
                <a:solidFill>
                  <a:schemeClr val="tx1"/>
                </a:solidFill>
              </a:rPr>
              <a:t>adalah</a:t>
            </a:r>
            <a:r>
              <a:rPr lang="en-US" sz="2400" dirty="0" smtClean="0">
                <a:solidFill>
                  <a:schemeClr val="tx1"/>
                </a:solidFill>
              </a:rPr>
              <a:t>……..</a:t>
            </a:r>
          </a:p>
          <a:p>
            <a:pPr lvl="0" algn="just"/>
            <a:endParaRPr lang="en-US" sz="2400" dirty="0" smtClean="0">
              <a:solidFill>
                <a:schemeClr val="tx1"/>
              </a:solidFill>
            </a:endParaRPr>
          </a:p>
          <a:p>
            <a:pPr lvl="0" algn="just"/>
            <a:endParaRPr lang="en-US" sz="2400" dirty="0">
              <a:solidFill>
                <a:schemeClr val="tx1"/>
              </a:solidFill>
            </a:endParaRPr>
          </a:p>
          <a:p>
            <a:pPr lvl="0" algn="just"/>
            <a:endParaRPr lang="en-US" sz="2400" dirty="0" smtClean="0">
              <a:solidFill>
                <a:schemeClr val="tx1"/>
              </a:solidFill>
            </a:endParaRPr>
          </a:p>
          <a:p>
            <a:pPr lvl="0" algn="just"/>
            <a:endParaRPr lang="en-US" sz="2400" dirty="0">
              <a:solidFill>
                <a:schemeClr val="tx1"/>
              </a:solidFill>
            </a:endParaRPr>
          </a:p>
          <a:p>
            <a:pPr lvl="0" algn="just"/>
            <a:endParaRPr lang="en-US" sz="2400" dirty="0" smtClean="0">
              <a:solidFill>
                <a:schemeClr val="tx1"/>
              </a:solidFill>
            </a:endParaRPr>
          </a:p>
          <a:p>
            <a:pPr lvl="0" algn="just"/>
            <a:endParaRPr lang="en-US" sz="2400" dirty="0">
              <a:solidFill>
                <a:schemeClr val="tx1"/>
              </a:solidFill>
            </a:endParaRPr>
          </a:p>
          <a:p>
            <a:pPr marL="514350" lvl="0" indent="-514350" algn="just">
              <a:buAutoNum type="alphaLcPeriod"/>
            </a:pPr>
            <a:endParaRPr lang="en-US" sz="2400" dirty="0" smtClean="0">
              <a:solidFill>
                <a:schemeClr val="tx1"/>
              </a:solidFill>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92" y="3200400"/>
            <a:ext cx="3889908" cy="25664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Oval 1"/>
          <p:cNvSpPr/>
          <p:nvPr/>
        </p:nvSpPr>
        <p:spPr>
          <a:xfrm>
            <a:off x="2286000" y="3467637"/>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5150476" y="3233678"/>
            <a:ext cx="3307724" cy="2722284"/>
          </a:xfrm>
          <a:prstGeom prst="rect">
            <a:avLst/>
          </a:prstGeom>
          <a:noFill/>
        </p:spPr>
        <p:txBody>
          <a:bodyPr wrap="square" rtlCol="0">
            <a:spAutoFit/>
          </a:bodyPr>
          <a:lstStyle/>
          <a:p>
            <a:pPr marL="342900" indent="-342900">
              <a:lnSpc>
                <a:spcPct val="150000"/>
              </a:lnSpc>
              <a:buAutoNum type="alphaLcPeriod"/>
            </a:pPr>
            <a:r>
              <a:rPr lang="en-US" sz="2400" dirty="0" smtClean="0"/>
              <a:t>Inlet pipe valve</a:t>
            </a:r>
          </a:p>
          <a:p>
            <a:pPr marL="342900" indent="-342900">
              <a:lnSpc>
                <a:spcPct val="150000"/>
              </a:lnSpc>
              <a:buAutoNum type="alphaLcPeriod"/>
            </a:pPr>
            <a:r>
              <a:rPr lang="en-US" sz="2400" dirty="0" smtClean="0"/>
              <a:t>Delivery valve</a:t>
            </a:r>
          </a:p>
          <a:p>
            <a:pPr marL="342900" indent="-342900">
              <a:lnSpc>
                <a:spcPct val="150000"/>
              </a:lnSpc>
              <a:buAutoNum type="alphaLcPeriod"/>
            </a:pPr>
            <a:r>
              <a:rPr lang="en-US" sz="2400" dirty="0" smtClean="0"/>
              <a:t>Delivery valve holder</a:t>
            </a:r>
          </a:p>
          <a:p>
            <a:pPr marL="342900" indent="-342900">
              <a:lnSpc>
                <a:spcPct val="150000"/>
              </a:lnSpc>
              <a:buAutoNum type="alphaLcPeriod"/>
            </a:pPr>
            <a:r>
              <a:rPr lang="en-US" sz="2400" dirty="0" smtClean="0"/>
              <a:t>Overflow valve</a:t>
            </a:r>
          </a:p>
          <a:p>
            <a:pPr marL="342900" indent="-342900">
              <a:lnSpc>
                <a:spcPct val="150000"/>
              </a:lnSpc>
              <a:buAutoNum type="alphaLcPeriod"/>
            </a:pPr>
            <a:endParaRPr lang="id-ID" sz="2000" dirty="0"/>
          </a:p>
        </p:txBody>
      </p:sp>
    </p:spTree>
    <p:extLst>
      <p:ext uri="{BB962C8B-B14F-4D97-AF65-F5344CB8AC3E}">
        <p14:creationId xmlns:p14="http://schemas.microsoft.com/office/powerpoint/2010/main" val="2078578986"/>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676400"/>
            <a:ext cx="8001000" cy="44958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800" dirty="0" err="1" smtClean="0">
                <a:solidFill>
                  <a:schemeClr val="tx1"/>
                </a:solidFill>
              </a:rPr>
              <a:t>Berikut</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jumlah</a:t>
            </a:r>
            <a:r>
              <a:rPr lang="en-US" sz="2800" dirty="0" smtClean="0">
                <a:solidFill>
                  <a:schemeClr val="tx1"/>
                </a:solidFill>
              </a:rPr>
              <a:t> </a:t>
            </a:r>
            <a:r>
              <a:rPr lang="en-US" sz="2800" dirty="0" err="1" smtClean="0">
                <a:solidFill>
                  <a:schemeClr val="tx1"/>
                </a:solidFill>
              </a:rPr>
              <a:t>reduksi</a:t>
            </a:r>
            <a:r>
              <a:rPr lang="en-US" sz="2800" dirty="0" smtClean="0">
                <a:solidFill>
                  <a:schemeClr val="tx1"/>
                </a:solidFill>
              </a:rPr>
              <a:t> planetary gear </a:t>
            </a:r>
            <a:r>
              <a:rPr lang="en-US" sz="2800" dirty="0" err="1" smtClean="0">
                <a:solidFill>
                  <a:schemeClr val="tx1"/>
                </a:solidFill>
              </a:rPr>
              <a:t>pada</a:t>
            </a:r>
            <a:r>
              <a:rPr lang="en-US" sz="2800" dirty="0" smtClean="0">
                <a:solidFill>
                  <a:schemeClr val="tx1"/>
                </a:solidFill>
              </a:rPr>
              <a:t> swing </a:t>
            </a:r>
            <a:r>
              <a:rPr lang="en-US" sz="2800" dirty="0" err="1" smtClean="0">
                <a:solidFill>
                  <a:schemeClr val="tx1"/>
                </a:solidFill>
              </a:rPr>
              <a:t>machinary</a:t>
            </a:r>
            <a:r>
              <a:rPr lang="en-US" sz="2800" dirty="0" smtClean="0">
                <a:solidFill>
                  <a:schemeClr val="tx1"/>
                </a:solidFill>
              </a:rPr>
              <a:t> </a:t>
            </a:r>
            <a:r>
              <a:rPr lang="en-US" sz="2800" dirty="0" err="1" smtClean="0">
                <a:solidFill>
                  <a:schemeClr val="tx1"/>
                </a:solidFill>
              </a:rPr>
              <a:t>dan</a:t>
            </a:r>
            <a:r>
              <a:rPr lang="en-US" sz="2800" dirty="0" smtClean="0">
                <a:solidFill>
                  <a:schemeClr val="tx1"/>
                </a:solidFill>
              </a:rPr>
              <a:t> final drive </a:t>
            </a:r>
            <a:r>
              <a:rPr lang="en-US" sz="2800" dirty="0" err="1" smtClean="0">
                <a:solidFill>
                  <a:schemeClr val="tx1"/>
                </a:solidFill>
              </a:rPr>
              <a:t>adalah</a:t>
            </a:r>
            <a:r>
              <a:rPr lang="en-US" sz="2800" dirty="0" smtClean="0">
                <a:solidFill>
                  <a:schemeClr val="tx1"/>
                </a:solidFill>
              </a:rPr>
              <a:t>…..</a:t>
            </a:r>
            <a:endParaRPr lang="en-US" sz="2800" dirty="0">
              <a:solidFill>
                <a:schemeClr val="tx1"/>
              </a:solidFill>
            </a:endParaRPr>
          </a:p>
          <a:p>
            <a:pPr lvl="0">
              <a:lnSpc>
                <a:spcPct val="150000"/>
              </a:lnSpc>
            </a:pPr>
            <a:endParaRPr lang="en-US" sz="2800" dirty="0">
              <a:solidFill>
                <a:schemeClr val="tx1"/>
              </a:solidFill>
            </a:endParaRPr>
          </a:p>
          <a:p>
            <a:pPr marL="514350" lvl="0" indent="-514350">
              <a:lnSpc>
                <a:spcPct val="150000"/>
              </a:lnSpc>
              <a:buAutoNum type="alphaLcPeriod"/>
            </a:pPr>
            <a:r>
              <a:rPr lang="en-US" sz="2400" dirty="0" smtClean="0">
                <a:solidFill>
                  <a:schemeClr val="tx1"/>
                </a:solidFill>
              </a:rPr>
              <a:t>2 kali </a:t>
            </a:r>
            <a:r>
              <a:rPr lang="en-US" sz="2400" dirty="0" err="1" smtClean="0">
                <a:solidFill>
                  <a:schemeClr val="tx1"/>
                </a:solidFill>
              </a:rPr>
              <a:t>dan</a:t>
            </a:r>
            <a:r>
              <a:rPr lang="en-US" sz="2400" dirty="0" smtClean="0">
                <a:solidFill>
                  <a:schemeClr val="tx1"/>
                </a:solidFill>
              </a:rPr>
              <a:t> 3 kali</a:t>
            </a:r>
          </a:p>
          <a:p>
            <a:pPr marL="514350" lvl="0" indent="-514350">
              <a:lnSpc>
                <a:spcPct val="150000"/>
              </a:lnSpc>
              <a:buAutoNum type="alphaLcPeriod"/>
            </a:pPr>
            <a:r>
              <a:rPr lang="en-US" sz="2400" dirty="0" smtClean="0">
                <a:solidFill>
                  <a:schemeClr val="tx1"/>
                </a:solidFill>
              </a:rPr>
              <a:t>3 kali </a:t>
            </a:r>
            <a:r>
              <a:rPr lang="en-US" sz="2400" dirty="0" err="1" smtClean="0">
                <a:solidFill>
                  <a:schemeClr val="tx1"/>
                </a:solidFill>
              </a:rPr>
              <a:t>dan</a:t>
            </a:r>
            <a:r>
              <a:rPr lang="en-US" sz="2400" dirty="0" smtClean="0">
                <a:solidFill>
                  <a:schemeClr val="tx1"/>
                </a:solidFill>
              </a:rPr>
              <a:t> 2 kali</a:t>
            </a:r>
          </a:p>
          <a:p>
            <a:pPr marL="514350" lvl="0" indent="-514350">
              <a:lnSpc>
                <a:spcPct val="150000"/>
              </a:lnSpc>
              <a:buAutoNum type="alphaLcPeriod"/>
            </a:pPr>
            <a:r>
              <a:rPr lang="en-US" sz="2400" dirty="0" smtClean="0">
                <a:solidFill>
                  <a:schemeClr val="tx1"/>
                </a:solidFill>
              </a:rPr>
              <a:t>2 kali </a:t>
            </a:r>
            <a:r>
              <a:rPr lang="en-US" sz="2400" dirty="0" err="1" smtClean="0">
                <a:solidFill>
                  <a:schemeClr val="tx1"/>
                </a:solidFill>
              </a:rPr>
              <a:t>dan</a:t>
            </a:r>
            <a:r>
              <a:rPr lang="en-US" sz="2400" dirty="0" smtClean="0">
                <a:solidFill>
                  <a:schemeClr val="tx1"/>
                </a:solidFill>
              </a:rPr>
              <a:t> 2 kali</a:t>
            </a:r>
          </a:p>
          <a:p>
            <a:pPr marL="514350" lvl="0" indent="-514350">
              <a:lnSpc>
                <a:spcPct val="150000"/>
              </a:lnSpc>
              <a:buAutoNum type="alphaLcPeriod"/>
            </a:pPr>
            <a:r>
              <a:rPr lang="en-US" sz="2400" dirty="0" smtClean="0">
                <a:solidFill>
                  <a:schemeClr val="tx1"/>
                </a:solidFill>
              </a:rPr>
              <a:t>3 kali </a:t>
            </a:r>
            <a:r>
              <a:rPr lang="en-US" sz="2400" dirty="0" err="1" smtClean="0">
                <a:solidFill>
                  <a:schemeClr val="tx1"/>
                </a:solidFill>
              </a:rPr>
              <a:t>dan</a:t>
            </a:r>
            <a:r>
              <a:rPr lang="en-US" sz="2400" dirty="0" smtClean="0">
                <a:solidFill>
                  <a:schemeClr val="tx1"/>
                </a:solidFill>
              </a:rPr>
              <a:t> 3 kali</a:t>
            </a:r>
            <a:r>
              <a:rPr lang="en-US" sz="2000" dirty="0">
                <a:solidFill>
                  <a:schemeClr val="tx1"/>
                </a:solidFill>
              </a:rPr>
              <a:t>	</a:t>
            </a:r>
            <a:r>
              <a:rPr lang="en-US" sz="2800" dirty="0">
                <a:solidFill>
                  <a:schemeClr val="tx1"/>
                </a:solidFill>
              </a:rPr>
              <a:t>					</a:t>
            </a:r>
            <a:endParaRPr lang="en-US" sz="2800" dirty="0">
              <a:solidFill>
                <a:schemeClr val="tx1"/>
              </a:solidFill>
              <a:latin typeface="Times New Roman" pitchFamily="18" charset="0"/>
              <a:cs typeface="Times New Roman" pitchFamily="18" charset="0"/>
            </a:endParaRPr>
          </a:p>
        </p:txBody>
      </p:sp>
      <p:sp>
        <p:nvSpPr>
          <p:cNvPr id="5" name="Oval 4"/>
          <p:cNvSpPr/>
          <p:nvPr/>
        </p:nvSpPr>
        <p:spPr>
          <a:xfrm>
            <a:off x="76200" y="11430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6</a:t>
            </a:r>
          </a:p>
        </p:txBody>
      </p:sp>
    </p:spTree>
    <p:extLst>
      <p:ext uri="{BB962C8B-B14F-4D97-AF65-F5344CB8AC3E}">
        <p14:creationId xmlns:p14="http://schemas.microsoft.com/office/powerpoint/2010/main" val="2078578986"/>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524000"/>
            <a:ext cx="8001000" cy="4648200"/>
          </a:xfrm>
          <a:prstGeom prst="roundRect">
            <a:avLst/>
          </a:prstGeom>
          <a:solidFill>
            <a:schemeClr val="tx1">
              <a:lumMod val="50000"/>
              <a:lumOff val="50000"/>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400" dirty="0" err="1" smtClean="0">
                <a:solidFill>
                  <a:schemeClr val="tx1"/>
                </a:solidFill>
              </a:rPr>
              <a:t>Reduksi</a:t>
            </a:r>
            <a:r>
              <a:rPr lang="en-US" sz="2400" dirty="0" smtClean="0">
                <a:solidFill>
                  <a:schemeClr val="tx1"/>
                </a:solidFill>
              </a:rPr>
              <a:t> </a:t>
            </a:r>
            <a:r>
              <a:rPr lang="en-US" sz="2400" dirty="0" err="1" smtClean="0">
                <a:solidFill>
                  <a:schemeClr val="tx1"/>
                </a:solidFill>
              </a:rPr>
              <a:t>putaran</a:t>
            </a:r>
            <a:r>
              <a:rPr lang="en-US" sz="2400" dirty="0" smtClean="0">
                <a:solidFill>
                  <a:schemeClr val="tx1"/>
                </a:solidFill>
              </a:rPr>
              <a:t> </a:t>
            </a:r>
            <a:r>
              <a:rPr lang="en-US" sz="2400" dirty="0" err="1" smtClean="0">
                <a:solidFill>
                  <a:schemeClr val="tx1"/>
                </a:solidFill>
              </a:rPr>
              <a:t>dari</a:t>
            </a:r>
            <a:r>
              <a:rPr lang="en-US" sz="2400" dirty="0" smtClean="0">
                <a:solidFill>
                  <a:schemeClr val="tx1"/>
                </a:solidFill>
              </a:rPr>
              <a:t> engine </a:t>
            </a:r>
            <a:r>
              <a:rPr lang="en-US" sz="2400" dirty="0" err="1" smtClean="0">
                <a:solidFill>
                  <a:schemeClr val="tx1"/>
                </a:solidFill>
              </a:rPr>
              <a:t>menuju</a:t>
            </a:r>
            <a:r>
              <a:rPr lang="en-US" sz="2400" dirty="0" smtClean="0">
                <a:solidFill>
                  <a:schemeClr val="tx1"/>
                </a:solidFill>
              </a:rPr>
              <a:t> main pump </a:t>
            </a:r>
            <a:r>
              <a:rPr lang="en-US" sz="2400" dirty="0" err="1" smtClean="0">
                <a:solidFill>
                  <a:schemeClr val="tx1"/>
                </a:solidFill>
              </a:rPr>
              <a:t>pada</a:t>
            </a:r>
            <a:r>
              <a:rPr lang="en-US" sz="2400" dirty="0" smtClean="0">
                <a:solidFill>
                  <a:schemeClr val="tx1"/>
                </a:solidFill>
              </a:rPr>
              <a:t> PTO PC 1250 – 8 </a:t>
            </a:r>
            <a:r>
              <a:rPr lang="en-US" sz="2400" dirty="0" err="1" smtClean="0">
                <a:solidFill>
                  <a:schemeClr val="tx1"/>
                </a:solidFill>
              </a:rPr>
              <a:t>adalah</a:t>
            </a:r>
            <a:r>
              <a:rPr lang="en-US" sz="2400" dirty="0" smtClean="0">
                <a:solidFill>
                  <a:schemeClr val="tx1"/>
                </a:solidFill>
              </a:rPr>
              <a:t> </a:t>
            </a:r>
            <a:r>
              <a:rPr lang="en-US" sz="2400" dirty="0" err="1" smtClean="0">
                <a:solidFill>
                  <a:schemeClr val="tx1"/>
                </a:solidFill>
              </a:rPr>
              <a:t>merupakan</a:t>
            </a:r>
            <a:r>
              <a:rPr lang="en-US" sz="2400" dirty="0" smtClean="0">
                <a:solidFill>
                  <a:schemeClr val="tx1"/>
                </a:solidFill>
              </a:rPr>
              <a:t>……….</a:t>
            </a:r>
          </a:p>
          <a:p>
            <a:pPr lvl="0">
              <a:lnSpc>
                <a:spcPct val="150000"/>
              </a:lnSpc>
            </a:pPr>
            <a:endParaRPr lang="en-US" sz="2400" dirty="0">
              <a:solidFill>
                <a:schemeClr val="tx1"/>
              </a:solidFill>
            </a:endParaRPr>
          </a:p>
          <a:p>
            <a:pPr marL="457200" lvl="0" indent="-457200">
              <a:lnSpc>
                <a:spcPct val="150000"/>
              </a:lnSpc>
              <a:buAutoNum type="alphaLcPeriod"/>
            </a:pPr>
            <a:r>
              <a:rPr lang="en-US" sz="2400" dirty="0" err="1" smtClean="0">
                <a:solidFill>
                  <a:schemeClr val="tx1"/>
                </a:solidFill>
              </a:rPr>
              <a:t>Pengurangan</a:t>
            </a:r>
            <a:r>
              <a:rPr lang="en-US" sz="2400" dirty="0" smtClean="0">
                <a:solidFill>
                  <a:schemeClr val="tx1"/>
                </a:solidFill>
              </a:rPr>
              <a:t> </a:t>
            </a:r>
            <a:r>
              <a:rPr lang="en-US" sz="2400" dirty="0" err="1" smtClean="0">
                <a:solidFill>
                  <a:schemeClr val="tx1"/>
                </a:solidFill>
              </a:rPr>
              <a:t>putaran</a:t>
            </a:r>
            <a:r>
              <a:rPr lang="en-US" sz="2400" dirty="0" smtClean="0">
                <a:solidFill>
                  <a:schemeClr val="tx1"/>
                </a:solidFill>
              </a:rPr>
              <a:t> engine</a:t>
            </a:r>
          </a:p>
          <a:p>
            <a:pPr marL="457200" lvl="0" indent="-457200">
              <a:lnSpc>
                <a:spcPct val="150000"/>
              </a:lnSpc>
              <a:buAutoNum type="alphaLcPeriod"/>
            </a:pPr>
            <a:r>
              <a:rPr lang="en-US" sz="2400" dirty="0" err="1" smtClean="0">
                <a:solidFill>
                  <a:schemeClr val="tx1"/>
                </a:solidFill>
              </a:rPr>
              <a:t>Penambahan</a:t>
            </a:r>
            <a:r>
              <a:rPr lang="en-US" sz="2400" dirty="0" smtClean="0">
                <a:solidFill>
                  <a:schemeClr val="tx1"/>
                </a:solidFill>
              </a:rPr>
              <a:t> </a:t>
            </a:r>
            <a:r>
              <a:rPr lang="en-US" sz="2400" dirty="0" err="1" smtClean="0">
                <a:solidFill>
                  <a:schemeClr val="tx1"/>
                </a:solidFill>
              </a:rPr>
              <a:t>putaran</a:t>
            </a:r>
            <a:r>
              <a:rPr lang="en-US" sz="2400" dirty="0" smtClean="0">
                <a:solidFill>
                  <a:schemeClr val="tx1"/>
                </a:solidFill>
              </a:rPr>
              <a:t> </a:t>
            </a:r>
            <a:r>
              <a:rPr lang="en-US" sz="2400" dirty="0" err="1" smtClean="0">
                <a:solidFill>
                  <a:schemeClr val="tx1"/>
                </a:solidFill>
              </a:rPr>
              <a:t>dari</a:t>
            </a:r>
            <a:r>
              <a:rPr lang="en-US" sz="2400" dirty="0" smtClean="0">
                <a:solidFill>
                  <a:schemeClr val="tx1"/>
                </a:solidFill>
              </a:rPr>
              <a:t> engine</a:t>
            </a:r>
          </a:p>
          <a:p>
            <a:pPr marL="457200" lvl="0" indent="-457200">
              <a:lnSpc>
                <a:spcPct val="150000"/>
              </a:lnSpc>
              <a:buAutoNum type="alphaLcPeriod"/>
            </a:pPr>
            <a:r>
              <a:rPr lang="en-US" sz="2400" dirty="0" err="1" smtClean="0">
                <a:solidFill>
                  <a:schemeClr val="tx1"/>
                </a:solidFill>
              </a:rPr>
              <a:t>Sama</a:t>
            </a:r>
            <a:r>
              <a:rPr lang="en-US" sz="2400" dirty="0" smtClean="0">
                <a:solidFill>
                  <a:schemeClr val="tx1"/>
                </a:solidFill>
              </a:rPr>
              <a:t> </a:t>
            </a:r>
            <a:r>
              <a:rPr lang="en-US" sz="2400" dirty="0" err="1" smtClean="0">
                <a:solidFill>
                  <a:schemeClr val="tx1"/>
                </a:solidFill>
              </a:rPr>
              <a:t>dengan</a:t>
            </a:r>
            <a:r>
              <a:rPr lang="en-US" sz="2400" dirty="0" smtClean="0">
                <a:solidFill>
                  <a:schemeClr val="tx1"/>
                </a:solidFill>
              </a:rPr>
              <a:t> </a:t>
            </a:r>
            <a:r>
              <a:rPr lang="en-US" sz="2400" dirty="0" err="1" smtClean="0">
                <a:solidFill>
                  <a:schemeClr val="tx1"/>
                </a:solidFill>
              </a:rPr>
              <a:t>putaran</a:t>
            </a:r>
            <a:r>
              <a:rPr lang="en-US" sz="2400" dirty="0" smtClean="0">
                <a:solidFill>
                  <a:schemeClr val="tx1"/>
                </a:solidFill>
              </a:rPr>
              <a:t> </a:t>
            </a:r>
            <a:r>
              <a:rPr lang="en-US" sz="2400" dirty="0" err="1" smtClean="0">
                <a:solidFill>
                  <a:schemeClr val="tx1"/>
                </a:solidFill>
              </a:rPr>
              <a:t>dari</a:t>
            </a:r>
            <a:r>
              <a:rPr lang="en-US" sz="2400" dirty="0" smtClean="0">
                <a:solidFill>
                  <a:schemeClr val="tx1"/>
                </a:solidFill>
              </a:rPr>
              <a:t> engine</a:t>
            </a:r>
          </a:p>
          <a:p>
            <a:pPr marL="457200" lvl="0" indent="-457200">
              <a:lnSpc>
                <a:spcPct val="150000"/>
              </a:lnSpc>
              <a:buAutoNum type="alphaLcPeriod"/>
            </a:pPr>
            <a:r>
              <a:rPr lang="en-US" sz="2400" dirty="0" err="1" smtClean="0">
                <a:solidFill>
                  <a:schemeClr val="tx1"/>
                </a:solidFill>
              </a:rPr>
              <a:t>Perkalian</a:t>
            </a:r>
            <a:r>
              <a:rPr lang="en-US" sz="2400" dirty="0" smtClean="0">
                <a:solidFill>
                  <a:schemeClr val="tx1"/>
                </a:solidFill>
              </a:rPr>
              <a:t> </a:t>
            </a:r>
            <a:r>
              <a:rPr lang="en-US" sz="2400" dirty="0" err="1" smtClean="0">
                <a:solidFill>
                  <a:schemeClr val="tx1"/>
                </a:solidFill>
              </a:rPr>
              <a:t>dari</a:t>
            </a:r>
            <a:r>
              <a:rPr lang="en-US" sz="2400" dirty="0" smtClean="0">
                <a:solidFill>
                  <a:schemeClr val="tx1"/>
                </a:solidFill>
              </a:rPr>
              <a:t> </a:t>
            </a:r>
            <a:r>
              <a:rPr lang="en-US" sz="2400" dirty="0" err="1" smtClean="0">
                <a:solidFill>
                  <a:schemeClr val="tx1"/>
                </a:solidFill>
              </a:rPr>
              <a:t>putaran</a:t>
            </a:r>
            <a:r>
              <a:rPr lang="en-US" sz="2400" dirty="0" smtClean="0">
                <a:solidFill>
                  <a:schemeClr val="tx1"/>
                </a:solidFill>
              </a:rPr>
              <a:t> engine</a:t>
            </a:r>
            <a:endParaRPr lang="en-US" sz="2400" dirty="0">
              <a:solidFill>
                <a:schemeClr val="tx1"/>
              </a:solidFill>
            </a:endParaRPr>
          </a:p>
        </p:txBody>
      </p:sp>
      <p:sp>
        <p:nvSpPr>
          <p:cNvPr id="5" name="Oval 4"/>
          <p:cNvSpPr/>
          <p:nvPr/>
        </p:nvSpPr>
        <p:spPr>
          <a:xfrm>
            <a:off x="76200" y="1028700"/>
            <a:ext cx="9906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7</a:t>
            </a:r>
          </a:p>
        </p:txBody>
      </p:sp>
    </p:spTree>
    <p:extLst>
      <p:ext uri="{BB962C8B-B14F-4D97-AF65-F5344CB8AC3E}">
        <p14:creationId xmlns:p14="http://schemas.microsoft.com/office/powerpoint/2010/main" val="2078578986"/>
      </p:ext>
    </p:extLst>
  </p:cSld>
  <p:clrMapOvr>
    <a:masterClrMapping/>
  </p:clrMapOvr>
  <mc:AlternateContent xmlns:mc="http://schemas.openxmlformats.org/markup-compatibility/2006" xmlns:p14="http://schemas.microsoft.com/office/powerpoint/2010/main">
    <mc:Choice Requires="p14">
      <p:transition p14:dur="10" advTm="60000"/>
    </mc:Choice>
    <mc:Fallback xmlns="">
      <p:transition advTm="6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1092</Words>
  <Application>Microsoft Office PowerPoint</Application>
  <PresentationFormat>On-screen Show (4:3)</PresentationFormat>
  <Paragraphs>205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SOAL POST TEST </vt:lpstr>
      <vt:lpstr>I. MULTIPLE CHOICE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MATCHING</vt:lpstr>
      <vt:lpstr>PowerPoint Presentation</vt:lpstr>
      <vt:lpstr>III. FILL IN</vt:lpstr>
      <vt:lpstr>PowerPoint Presentation</vt:lpstr>
      <vt:lpstr>IV. ESAY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Trainer</dc:creator>
  <cp:lastModifiedBy>Asnawi</cp:lastModifiedBy>
  <cp:revision>64</cp:revision>
  <dcterms:created xsi:type="dcterms:W3CDTF">2014-05-07T01:04:57Z</dcterms:created>
  <dcterms:modified xsi:type="dcterms:W3CDTF">2017-05-26T03:26:20Z</dcterms:modified>
</cp:coreProperties>
</file>