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9" r:id="rId24"/>
    <p:sldId id="258" r:id="rId25"/>
    <p:sldId id="300" r:id="rId26"/>
    <p:sldId id="259" r:id="rId27"/>
    <p:sldId id="301" r:id="rId28"/>
    <p:sldId id="29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9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7B8D-58FA-4ACE-B1AB-287F5F6C5EE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A8A8-97BF-414B-A59B-55EB731B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7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/>
    </mc:Choice>
    <mc:Fallback xmlns="">
      <p:transition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7B8D-58FA-4ACE-B1AB-287F5F6C5EE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A8A8-97BF-414B-A59B-55EB731B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/>
    </mc:Choice>
    <mc:Fallback xmlns="">
      <p:transition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7B8D-58FA-4ACE-B1AB-287F5F6C5EE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A8A8-97BF-414B-A59B-55EB731B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/>
    </mc:Choice>
    <mc:Fallback xmlns="">
      <p:transition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7B8D-58FA-4ACE-B1AB-287F5F6C5EE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A8A8-97BF-414B-A59B-55EB731B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1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/>
    </mc:Choice>
    <mc:Fallback xmlns="">
      <p:transition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7B8D-58FA-4ACE-B1AB-287F5F6C5EE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A8A8-97BF-414B-A59B-55EB731B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5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/>
    </mc:Choice>
    <mc:Fallback xmlns="">
      <p:transition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7B8D-58FA-4ACE-B1AB-287F5F6C5EE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A8A8-97BF-414B-A59B-55EB731B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0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/>
    </mc:Choice>
    <mc:Fallback xmlns="">
      <p:transition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7B8D-58FA-4ACE-B1AB-287F5F6C5EE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A8A8-97BF-414B-A59B-55EB731B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0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/>
    </mc:Choice>
    <mc:Fallback xmlns="">
      <p:transition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7B8D-58FA-4ACE-B1AB-287F5F6C5EE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A8A8-97BF-414B-A59B-55EB731B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/>
    </mc:Choice>
    <mc:Fallback xmlns="">
      <p:transition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7B8D-58FA-4ACE-B1AB-287F5F6C5EE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A8A8-97BF-414B-A59B-55EB731B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5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/>
    </mc:Choice>
    <mc:Fallback xmlns="">
      <p:transition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7B8D-58FA-4ACE-B1AB-287F5F6C5EE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A8A8-97BF-414B-A59B-55EB731B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9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/>
    </mc:Choice>
    <mc:Fallback xmlns="">
      <p:transition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7B8D-58FA-4ACE-B1AB-287F5F6C5EE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A8A8-97BF-414B-A59B-55EB731B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0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/>
    </mc:Choice>
    <mc:Fallback xmlns="">
      <p:transition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87B8D-58FA-4ACE-B1AB-287F5F6C5EE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FA8A8-97BF-414B-A59B-55EB731B62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Graphics 5"/>
          <p:cNvPicPr>
            <a:picLocks noChangeAspect="1" noChangeArrowheads="1"/>
          </p:cNvPicPr>
          <p:nvPr userDrawn="1"/>
        </p:nvPicPr>
        <p:blipFill>
          <a:blip r:embed="rId14">
            <a:lum bright="-12000" contrast="-18000"/>
          </a:blip>
          <a:srcRect l="4440" t="21851" r="7780" b="26297"/>
          <a:stretch>
            <a:fillRect/>
          </a:stretch>
        </p:blipFill>
        <p:spPr bwMode="auto">
          <a:xfrm>
            <a:off x="9896" y="57582"/>
            <a:ext cx="1371600" cy="718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WordArt 1"/>
          <p:cNvSpPr>
            <a:spLocks noChangeArrowheads="1" noChangeShapeType="1" noTextEdit="1"/>
          </p:cNvSpPr>
          <p:nvPr userDrawn="1"/>
        </p:nvSpPr>
        <p:spPr bwMode="auto">
          <a:xfrm>
            <a:off x="1351808" y="246819"/>
            <a:ext cx="2534392" cy="27033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d-ID" sz="3600" kern="10" dirty="0">
                <a:ln w="9360">
                  <a:solidFill>
                    <a:srgbClr val="006600"/>
                  </a:solidFill>
                  <a:miter lim="800000"/>
                  <a:headEnd/>
                  <a:tailEnd/>
                </a:ln>
                <a:solidFill>
                  <a:srgbClr val="003300"/>
                </a:solidFill>
                <a:latin typeface="Garamond"/>
              </a:rPr>
              <a:t>PT. KALIMANTAN PRIMA PERSADA</a:t>
            </a:r>
          </a:p>
        </p:txBody>
      </p:sp>
      <p:sp>
        <p:nvSpPr>
          <p:cNvPr id="11" name="Text Box 2"/>
          <p:cNvSpPr txBox="1">
            <a:spLocks noChangeArrowheads="1"/>
          </p:cNvSpPr>
          <p:nvPr userDrawn="1"/>
        </p:nvSpPr>
        <p:spPr bwMode="auto">
          <a:xfrm>
            <a:off x="1219200" y="508257"/>
            <a:ext cx="3105494" cy="2537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 sz="1000"/>
            </a:pPr>
            <a:r>
              <a:rPr lang="en-US" sz="1200" b="1" i="1" dirty="0">
                <a:solidFill>
                  <a:srgbClr val="000000"/>
                </a:solidFill>
                <a:latin typeface="Rockwell"/>
              </a:rPr>
              <a:t>Contractor &amp; Mining Developer</a:t>
            </a:r>
          </a:p>
          <a:p>
            <a:pPr>
              <a:defRPr sz="1000"/>
            </a:pPr>
            <a:endParaRPr lang="en-US" sz="1200" b="1" i="1" dirty="0">
              <a:solidFill>
                <a:srgbClr val="000000"/>
              </a:solidFill>
              <a:latin typeface="Rockwell"/>
            </a:endParaRPr>
          </a:p>
        </p:txBody>
      </p:sp>
      <p:pic>
        <p:nvPicPr>
          <p:cNvPr id="12" name="Picture 11" descr="D:\CoE.jpg"/>
          <p:cNvPicPr/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35"/>
          <a:stretch>
            <a:fillRect/>
          </a:stretch>
        </p:blipFill>
        <p:spPr bwMode="auto">
          <a:xfrm>
            <a:off x="6934200" y="199105"/>
            <a:ext cx="1981200" cy="57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6355080" y="6374278"/>
            <a:ext cx="2560320" cy="27432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PM PC 1250-8</a:t>
            </a:r>
            <a:endParaRPr lang="en-US" sz="2000" b="1" cap="none" spc="0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99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Tm="2000"/>
    </mc:Choice>
    <mc:Fallback xmlns="">
      <p:transition advTm="2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SOAL TEST 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PREVENTIVE MAINTENANCE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PC 1250-8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00800"/>
            <a:ext cx="1648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By : Anwar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Nasyrudin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(KB 13051)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1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0"/>
    </mc:Choice>
    <mc:Fallback xmlns="">
      <p:transition advTm="5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1676400"/>
            <a:ext cx="8001000" cy="4495800"/>
          </a:xfrm>
          <a:prstGeom prst="roundRect">
            <a:avLst/>
          </a:prstGeom>
          <a:solidFill>
            <a:schemeClr val="tx1">
              <a:lumMod val="50000"/>
              <a:lumOff val="5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</a:rPr>
              <a:t>Titik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 err="1">
                <a:solidFill>
                  <a:schemeClr val="tx1"/>
                </a:solidFill>
              </a:rPr>
              <a:t>dalam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satuan</a:t>
            </a:r>
            <a:r>
              <a:rPr lang="en-US" sz="2400" dirty="0">
                <a:solidFill>
                  <a:schemeClr val="tx1"/>
                </a:solidFill>
              </a:rPr>
              <a:t> temperature) </a:t>
            </a:r>
            <a:r>
              <a:rPr lang="en-US" sz="2400" dirty="0" err="1">
                <a:solidFill>
                  <a:schemeClr val="tx1"/>
                </a:solidFill>
              </a:rPr>
              <a:t>dimana</a:t>
            </a:r>
            <a:r>
              <a:rPr lang="en-US" sz="2400" dirty="0">
                <a:solidFill>
                  <a:schemeClr val="tx1"/>
                </a:solidFill>
              </a:rPr>
              <a:t> fuel </a:t>
            </a:r>
            <a:r>
              <a:rPr lang="en-US" sz="2400" dirty="0" err="1">
                <a:solidFill>
                  <a:schemeClr val="tx1"/>
                </a:solidFill>
              </a:rPr>
              <a:t>mulai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dapat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mengalir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disebut</a:t>
            </a:r>
            <a:r>
              <a:rPr lang="en-US" sz="2400" dirty="0" smtClean="0">
                <a:solidFill>
                  <a:schemeClr val="tx1"/>
                </a:solidFill>
              </a:rPr>
              <a:t>……</a:t>
            </a:r>
          </a:p>
          <a:p>
            <a:pPr lvl="0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a. Pour </a:t>
            </a:r>
            <a:r>
              <a:rPr lang="en-US" sz="2400" dirty="0">
                <a:solidFill>
                  <a:schemeClr val="tx1"/>
                </a:solidFill>
              </a:rPr>
              <a:t>point			</a:t>
            </a:r>
            <a:r>
              <a:rPr lang="en-US" sz="2400" dirty="0" smtClean="0">
                <a:solidFill>
                  <a:schemeClr val="tx1"/>
                </a:solidFill>
              </a:rPr>
              <a:t>	c</a:t>
            </a:r>
            <a:r>
              <a:rPr lang="en-US" sz="2400" dirty="0">
                <a:solidFill>
                  <a:schemeClr val="tx1"/>
                </a:solidFill>
              </a:rPr>
              <a:t>.  Boiling point</a:t>
            </a:r>
          </a:p>
          <a:p>
            <a:pPr lvl="0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b. </a:t>
            </a:r>
            <a:r>
              <a:rPr lang="en-US" sz="2400" dirty="0" err="1" smtClean="0">
                <a:solidFill>
                  <a:schemeClr val="tx1"/>
                </a:solidFill>
              </a:rPr>
              <a:t>Vapour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point			</a:t>
            </a:r>
            <a:r>
              <a:rPr lang="en-US" sz="2400" dirty="0" smtClean="0">
                <a:solidFill>
                  <a:schemeClr val="tx1"/>
                </a:solidFill>
              </a:rPr>
              <a:t>d</a:t>
            </a:r>
            <a:r>
              <a:rPr lang="en-US" sz="2400" dirty="0">
                <a:solidFill>
                  <a:schemeClr val="tx1"/>
                </a:solidFill>
              </a:rPr>
              <a:t>.  Cloud point</a:t>
            </a: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200" y="1143000"/>
            <a:ext cx="990600" cy="990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8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32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0"/>
    </mc:Choice>
    <mc:Fallback xmlns="">
      <p:transition advTm="50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1676400"/>
            <a:ext cx="8001000" cy="4495800"/>
          </a:xfrm>
          <a:prstGeom prst="roundRect">
            <a:avLst/>
          </a:prstGeom>
          <a:solidFill>
            <a:schemeClr val="tx1">
              <a:lumMod val="50000"/>
              <a:lumOff val="5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 err="1">
                <a:solidFill>
                  <a:schemeClr val="tx1"/>
                </a:solidFill>
              </a:rPr>
              <a:t>Berikut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adalah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pernyataan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benar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mengenai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angka</a:t>
            </a:r>
            <a:r>
              <a:rPr lang="en-US" sz="2400" dirty="0">
                <a:solidFill>
                  <a:schemeClr val="tx1"/>
                </a:solidFill>
              </a:rPr>
              <a:t> TBN </a:t>
            </a:r>
            <a:r>
              <a:rPr lang="en-US" sz="2400" dirty="0" err="1">
                <a:solidFill>
                  <a:schemeClr val="tx1"/>
                </a:solidFill>
              </a:rPr>
              <a:t>pada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oli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kecuali</a:t>
            </a:r>
            <a:r>
              <a:rPr lang="en-US" sz="2400" dirty="0" smtClean="0">
                <a:solidFill>
                  <a:schemeClr val="tx1"/>
                </a:solidFill>
              </a:rPr>
              <a:t>…..</a:t>
            </a:r>
          </a:p>
          <a:p>
            <a:pPr lvl="0"/>
            <a:endParaRPr lang="en-US" sz="2400" dirty="0">
              <a:solidFill>
                <a:schemeClr val="tx1"/>
              </a:solidFill>
            </a:endParaRPr>
          </a:p>
          <a:p>
            <a:pPr marL="514350" lvl="0" indent="-514350"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TBN </a:t>
            </a:r>
            <a:r>
              <a:rPr lang="en-US" sz="2400" dirty="0" err="1">
                <a:solidFill>
                  <a:schemeClr val="tx1"/>
                </a:solidFill>
              </a:rPr>
              <a:t>adalah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nilai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kandungan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sifat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basa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pada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oli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514350" lvl="0" indent="-514350"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TBN </a:t>
            </a:r>
            <a:r>
              <a:rPr lang="en-US" sz="2400" dirty="0" err="1" smtClean="0">
                <a:solidFill>
                  <a:schemeClr val="tx1"/>
                </a:solidFill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singkatan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dari</a:t>
            </a:r>
            <a:r>
              <a:rPr lang="en-US" sz="2400" smtClean="0">
                <a:solidFill>
                  <a:schemeClr val="tx1"/>
                </a:solidFill>
              </a:rPr>
              <a:t> Total Base Number.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514350" lvl="0" indent="-514350">
              <a:buAutoNum type="alphaLcPeriod"/>
            </a:pPr>
            <a:r>
              <a:rPr lang="en-US" sz="2400" dirty="0" err="1" smtClean="0">
                <a:solidFill>
                  <a:schemeClr val="tx1"/>
                </a:solidFill>
              </a:rPr>
              <a:t>Satuan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nilai</a:t>
            </a:r>
            <a:r>
              <a:rPr lang="en-US" sz="2400" dirty="0">
                <a:solidFill>
                  <a:schemeClr val="tx1"/>
                </a:solidFill>
              </a:rPr>
              <a:t> TBN </a:t>
            </a:r>
            <a:r>
              <a:rPr lang="en-US" sz="2400" dirty="0" err="1">
                <a:solidFill>
                  <a:schemeClr val="tx1"/>
                </a:solidFill>
              </a:rPr>
              <a:t>adalah</a:t>
            </a:r>
            <a:r>
              <a:rPr lang="en-US" sz="2400" dirty="0">
                <a:solidFill>
                  <a:schemeClr val="tx1"/>
                </a:solidFill>
              </a:rPr>
              <a:t> mg </a:t>
            </a:r>
            <a:r>
              <a:rPr lang="en-US" sz="2400" dirty="0" smtClean="0">
                <a:solidFill>
                  <a:schemeClr val="tx1"/>
                </a:solidFill>
              </a:rPr>
              <a:t>KOH/cm</a:t>
            </a:r>
            <a:r>
              <a:rPr lang="en-US" sz="2400" baseline="30000" dirty="0" smtClean="0">
                <a:solidFill>
                  <a:schemeClr val="tx1"/>
                </a:solidFill>
              </a:rPr>
              <a:t>3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514350" lvl="0" indent="-514350">
              <a:buAutoNum type="alphaLcPeriod"/>
            </a:pPr>
            <a:r>
              <a:rPr lang="en-US" sz="2400" dirty="0" err="1" smtClean="0">
                <a:solidFill>
                  <a:schemeClr val="tx1"/>
                </a:solidFill>
              </a:rPr>
              <a:t>Semakin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lama </a:t>
            </a:r>
            <a:r>
              <a:rPr lang="en-US" sz="2400" dirty="0" err="1">
                <a:solidFill>
                  <a:schemeClr val="tx1"/>
                </a:solidFill>
              </a:rPr>
              <a:t>usia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pakai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oli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maka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nilai</a:t>
            </a:r>
            <a:r>
              <a:rPr lang="en-US" sz="2400" dirty="0">
                <a:solidFill>
                  <a:schemeClr val="tx1"/>
                </a:solidFill>
              </a:rPr>
              <a:t> TBN </a:t>
            </a:r>
            <a:r>
              <a:rPr lang="en-US" sz="2400" dirty="0" err="1">
                <a:solidFill>
                  <a:schemeClr val="tx1"/>
                </a:solidFill>
              </a:rPr>
              <a:t>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semakin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turun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200" y="1143000"/>
            <a:ext cx="990600" cy="990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9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32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0"/>
    </mc:Choice>
    <mc:Fallback xmlns="">
      <p:transition advTm="50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1676400"/>
            <a:ext cx="8001000" cy="4495800"/>
          </a:xfrm>
          <a:prstGeom prst="roundRect">
            <a:avLst/>
          </a:prstGeom>
          <a:solidFill>
            <a:schemeClr val="tx1">
              <a:lumMod val="50000"/>
              <a:lumOff val="5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solidFill>
                  <a:schemeClr val="tx1"/>
                </a:solidFill>
              </a:rPr>
              <a:t>Load carrying capacity </a:t>
            </a:r>
            <a:r>
              <a:rPr lang="en-US" sz="2400" dirty="0" err="1">
                <a:solidFill>
                  <a:schemeClr val="tx1"/>
                </a:solidFill>
              </a:rPr>
              <a:t>adalah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spesifikasi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pada</a:t>
            </a:r>
            <a:r>
              <a:rPr lang="en-US" sz="2400" dirty="0">
                <a:solidFill>
                  <a:schemeClr val="tx1"/>
                </a:solidFill>
              </a:rPr>
              <a:t> grease yang </a:t>
            </a:r>
            <a:r>
              <a:rPr lang="en-US" sz="2400" dirty="0" err="1">
                <a:solidFill>
                  <a:schemeClr val="tx1"/>
                </a:solidFill>
              </a:rPr>
              <a:t>berarti</a:t>
            </a:r>
            <a:r>
              <a:rPr lang="en-US" sz="2400" dirty="0" smtClean="0">
                <a:solidFill>
                  <a:schemeClr val="tx1"/>
                </a:solidFill>
              </a:rPr>
              <a:t>…..</a:t>
            </a:r>
          </a:p>
          <a:p>
            <a:pPr lvl="0"/>
            <a:endParaRPr lang="en-US" sz="2400" dirty="0">
              <a:solidFill>
                <a:schemeClr val="tx1"/>
              </a:solidFill>
            </a:endParaRPr>
          </a:p>
          <a:p>
            <a:pPr marL="514350" lvl="0" indent="-514350"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M</a:t>
            </a:r>
            <a:r>
              <a:rPr lang="id-ID" sz="2400" dirty="0">
                <a:solidFill>
                  <a:schemeClr val="tx1"/>
                </a:solidFill>
              </a:rPr>
              <a:t>enunjukkan kekerasan relatif dari suatu </a:t>
            </a:r>
            <a:r>
              <a:rPr lang="id-ID" sz="2400" dirty="0" smtClean="0">
                <a:solidFill>
                  <a:schemeClr val="tx1"/>
                </a:solidFill>
              </a:rPr>
              <a:t>grease.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514350" lvl="0" indent="-514350"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M</a:t>
            </a:r>
            <a:r>
              <a:rPr lang="id-ID" sz="2400" dirty="0">
                <a:solidFill>
                  <a:schemeClr val="tx1"/>
                </a:solidFill>
              </a:rPr>
              <a:t>enyatakan tekstur dari grease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514350" lvl="0" indent="-514350"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T</a:t>
            </a:r>
            <a:r>
              <a:rPr lang="id-ID" sz="2400" dirty="0">
                <a:solidFill>
                  <a:schemeClr val="tx1"/>
                </a:solidFill>
              </a:rPr>
              <a:t>itik temperatur terendah dimana pelumas mulai keluar dari grease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514350" lvl="0" indent="-514350"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K</a:t>
            </a:r>
            <a:r>
              <a:rPr lang="id-ID" sz="2400" dirty="0">
                <a:solidFill>
                  <a:schemeClr val="tx1"/>
                </a:solidFill>
              </a:rPr>
              <a:t>emampuan grease untuk menghadapi beban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200" y="1143000"/>
            <a:ext cx="990600" cy="990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10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32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0"/>
    </mc:Choice>
    <mc:Fallback xmlns="">
      <p:transition advTm="50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1676400"/>
            <a:ext cx="8001000" cy="4495800"/>
          </a:xfrm>
          <a:prstGeom prst="roundRect">
            <a:avLst/>
          </a:prstGeom>
          <a:solidFill>
            <a:schemeClr val="tx1">
              <a:lumMod val="50000"/>
              <a:lumOff val="5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</a:rPr>
              <a:t>Jumlah</a:t>
            </a:r>
            <a:r>
              <a:rPr lang="en-US" sz="2400" dirty="0">
                <a:solidFill>
                  <a:schemeClr val="tx1"/>
                </a:solidFill>
              </a:rPr>
              <a:t> track roller </a:t>
            </a:r>
            <a:r>
              <a:rPr lang="en-US" sz="2400" dirty="0" err="1">
                <a:solidFill>
                  <a:schemeClr val="tx1"/>
                </a:solidFill>
              </a:rPr>
              <a:t>pada</a:t>
            </a:r>
            <a:r>
              <a:rPr lang="en-US" sz="2400" dirty="0">
                <a:solidFill>
                  <a:schemeClr val="tx1"/>
                </a:solidFill>
              </a:rPr>
              <a:t> PC 1250 SP </a:t>
            </a:r>
            <a:r>
              <a:rPr lang="en-US" sz="2400" dirty="0" smtClean="0">
                <a:solidFill>
                  <a:schemeClr val="tx1"/>
                </a:solidFill>
              </a:rPr>
              <a:t>- 8R </a:t>
            </a:r>
            <a:r>
              <a:rPr lang="en-US" sz="2400" dirty="0" err="1">
                <a:solidFill>
                  <a:schemeClr val="tx1"/>
                </a:solidFill>
              </a:rPr>
              <a:t>pada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masing-masing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sisi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</a:rPr>
              <a:t>….</a:t>
            </a:r>
          </a:p>
          <a:p>
            <a:pPr lvl="0"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 lvl="0" algn="just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a.  7 </a:t>
            </a:r>
            <a:r>
              <a:rPr lang="en-US" sz="2400" dirty="0" err="1">
                <a:solidFill>
                  <a:schemeClr val="tx1"/>
                </a:solidFill>
              </a:rPr>
              <a:t>buah</a:t>
            </a:r>
            <a:r>
              <a:rPr lang="en-US" sz="2400" dirty="0">
                <a:solidFill>
                  <a:schemeClr val="tx1"/>
                </a:solidFill>
              </a:rPr>
              <a:t>				</a:t>
            </a:r>
            <a:r>
              <a:rPr lang="en-US" sz="2400" dirty="0" smtClean="0">
                <a:solidFill>
                  <a:schemeClr val="tx1"/>
                </a:solidFill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.  9 </a:t>
            </a:r>
            <a:r>
              <a:rPr lang="en-US" sz="2400" dirty="0" err="1">
                <a:solidFill>
                  <a:schemeClr val="tx1"/>
                </a:solidFill>
              </a:rPr>
              <a:t>buah</a:t>
            </a:r>
            <a:endParaRPr lang="en-US" sz="2400" dirty="0">
              <a:solidFill>
                <a:schemeClr val="tx1"/>
              </a:solidFill>
            </a:endParaRPr>
          </a:p>
          <a:p>
            <a:pPr lvl="0" algn="just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b.  8 </a:t>
            </a:r>
            <a:r>
              <a:rPr lang="en-US" sz="2400" dirty="0" err="1">
                <a:solidFill>
                  <a:schemeClr val="tx1"/>
                </a:solidFill>
              </a:rPr>
              <a:t>buah</a:t>
            </a:r>
            <a:r>
              <a:rPr lang="en-US" sz="2400" dirty="0">
                <a:solidFill>
                  <a:schemeClr val="tx1"/>
                </a:solidFill>
              </a:rPr>
              <a:t>				</a:t>
            </a:r>
            <a:r>
              <a:rPr lang="en-US" sz="2400" dirty="0" smtClean="0">
                <a:solidFill>
                  <a:schemeClr val="tx1"/>
                </a:solidFill>
              </a:rPr>
              <a:t>d</a:t>
            </a:r>
            <a:r>
              <a:rPr lang="en-US" sz="2400" dirty="0">
                <a:solidFill>
                  <a:schemeClr val="tx1"/>
                </a:solidFill>
              </a:rPr>
              <a:t>.  6 </a:t>
            </a:r>
            <a:r>
              <a:rPr lang="en-US" sz="2400" dirty="0" err="1">
                <a:solidFill>
                  <a:schemeClr val="tx1"/>
                </a:solidFill>
              </a:rPr>
              <a:t>buah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200" y="1143000"/>
            <a:ext cx="990600" cy="990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11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32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0"/>
    </mc:Choice>
    <mc:Fallback xmlns="">
      <p:transition advTm="50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1676400"/>
            <a:ext cx="8001000" cy="4495800"/>
          </a:xfrm>
          <a:prstGeom prst="roundRect">
            <a:avLst/>
          </a:prstGeom>
          <a:solidFill>
            <a:schemeClr val="tx1">
              <a:lumMod val="50000"/>
              <a:lumOff val="5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</a:rPr>
              <a:t>Spesifikasi</a:t>
            </a:r>
            <a:r>
              <a:rPr lang="en-US" sz="2400" dirty="0">
                <a:solidFill>
                  <a:schemeClr val="tx1"/>
                </a:solidFill>
              </a:rPr>
              <a:t> alternator yang </a:t>
            </a:r>
            <a:r>
              <a:rPr lang="en-US" sz="2400" dirty="0" err="1">
                <a:solidFill>
                  <a:schemeClr val="tx1"/>
                </a:solidFill>
              </a:rPr>
              <a:t>digunakan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pada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PC 1250 – 8R </a:t>
            </a:r>
            <a:r>
              <a:rPr lang="en-US" sz="2400" dirty="0" err="1">
                <a:solidFill>
                  <a:schemeClr val="tx1"/>
                </a:solidFill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</a:rPr>
              <a:t>…..</a:t>
            </a:r>
          </a:p>
          <a:p>
            <a:pPr lvl="0"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 lvl="0" algn="just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a.  24 </a:t>
            </a:r>
            <a:r>
              <a:rPr lang="en-US" sz="2400" dirty="0">
                <a:solidFill>
                  <a:schemeClr val="tx1"/>
                </a:solidFill>
              </a:rPr>
              <a:t>V, 60 A				c.  24 V, 90 A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b.  24 </a:t>
            </a:r>
            <a:r>
              <a:rPr lang="en-US" sz="2400" dirty="0">
                <a:solidFill>
                  <a:schemeClr val="tx1"/>
                </a:solidFill>
              </a:rPr>
              <a:t>V, 75 A				d.  24 V, 50 A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200" y="1143000"/>
            <a:ext cx="990600" cy="990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12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32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0"/>
    </mc:Choice>
    <mc:Fallback xmlns="">
      <p:transition advTm="50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1676400"/>
            <a:ext cx="8001000" cy="4495800"/>
          </a:xfrm>
          <a:prstGeom prst="roundRect">
            <a:avLst/>
          </a:prstGeom>
          <a:solidFill>
            <a:schemeClr val="tx1">
              <a:lumMod val="50000"/>
              <a:lumOff val="5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Fuel yang </a:t>
            </a:r>
            <a:r>
              <a:rPr lang="en-US" sz="2400" dirty="0" err="1">
                <a:solidFill>
                  <a:schemeClr val="tx1"/>
                </a:solidFill>
              </a:rPr>
              <a:t>dianjurkan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untuk</a:t>
            </a:r>
            <a:r>
              <a:rPr lang="en-US" sz="2400" dirty="0">
                <a:solidFill>
                  <a:schemeClr val="tx1"/>
                </a:solidFill>
              </a:rPr>
              <a:t> engine PC 1250 – 8 </a:t>
            </a:r>
            <a:r>
              <a:rPr lang="en-US" sz="2400" dirty="0" err="1">
                <a:solidFill>
                  <a:schemeClr val="tx1"/>
                </a:solidFill>
              </a:rPr>
              <a:t>adalah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menggunakan</a:t>
            </a:r>
            <a:r>
              <a:rPr lang="en-US" sz="2400" dirty="0" smtClean="0">
                <a:solidFill>
                  <a:schemeClr val="tx1"/>
                </a:solidFill>
              </a:rPr>
              <a:t>….</a:t>
            </a:r>
          </a:p>
          <a:p>
            <a:pPr lvl="0"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 lvl="0" algn="just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a. ASTM </a:t>
            </a:r>
            <a:r>
              <a:rPr lang="en-US" sz="2400" dirty="0">
                <a:solidFill>
                  <a:schemeClr val="tx1"/>
                </a:solidFill>
              </a:rPr>
              <a:t>grade 1			</a:t>
            </a:r>
            <a:r>
              <a:rPr lang="en-US" sz="2400" dirty="0" smtClean="0">
                <a:solidFill>
                  <a:schemeClr val="tx1"/>
                </a:solidFill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.  ASTM grade 3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b. ASTM </a:t>
            </a:r>
            <a:r>
              <a:rPr lang="en-US" sz="2400" dirty="0">
                <a:solidFill>
                  <a:schemeClr val="tx1"/>
                </a:solidFill>
              </a:rPr>
              <a:t>grade 2			</a:t>
            </a:r>
            <a:r>
              <a:rPr lang="en-US" sz="2400" dirty="0" smtClean="0">
                <a:solidFill>
                  <a:schemeClr val="tx1"/>
                </a:solidFill>
              </a:rPr>
              <a:t>d</a:t>
            </a:r>
            <a:r>
              <a:rPr lang="en-US" sz="2400" dirty="0">
                <a:solidFill>
                  <a:schemeClr val="tx1"/>
                </a:solidFill>
              </a:rPr>
              <a:t>.  ASTM grade 4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200" y="1143000"/>
            <a:ext cx="990600" cy="990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13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32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0"/>
    </mc:Choice>
    <mc:Fallback xmlns="">
      <p:transition advTm="50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1676400"/>
            <a:ext cx="8001000" cy="4495800"/>
          </a:xfrm>
          <a:prstGeom prst="roundRect">
            <a:avLst/>
          </a:prstGeom>
          <a:solidFill>
            <a:schemeClr val="tx1">
              <a:lumMod val="50000"/>
              <a:lumOff val="5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</a:rPr>
              <a:t>Kapasitas</a:t>
            </a:r>
            <a:r>
              <a:rPr lang="en-US" sz="2400" dirty="0">
                <a:solidFill>
                  <a:schemeClr val="tx1"/>
                </a:solidFill>
              </a:rPr>
              <a:t> specific </a:t>
            </a:r>
            <a:r>
              <a:rPr lang="en-US" sz="2400" dirty="0" err="1">
                <a:solidFill>
                  <a:schemeClr val="tx1"/>
                </a:solidFill>
              </a:rPr>
              <a:t>oli</a:t>
            </a:r>
            <a:r>
              <a:rPr lang="en-US" sz="2400" dirty="0">
                <a:solidFill>
                  <a:schemeClr val="tx1"/>
                </a:solidFill>
              </a:rPr>
              <a:t> final drive </a:t>
            </a:r>
            <a:r>
              <a:rPr lang="en-US" sz="2400" dirty="0" err="1">
                <a:solidFill>
                  <a:schemeClr val="tx1"/>
                </a:solidFill>
              </a:rPr>
              <a:t>pada</a:t>
            </a:r>
            <a:r>
              <a:rPr lang="en-US" sz="2400" dirty="0">
                <a:solidFill>
                  <a:schemeClr val="tx1"/>
                </a:solidFill>
              </a:rPr>
              <a:t> PC 1250 – 8 </a:t>
            </a:r>
            <a:r>
              <a:rPr lang="en-US" sz="2400" dirty="0" err="1">
                <a:solidFill>
                  <a:schemeClr val="tx1"/>
                </a:solidFill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</a:rPr>
              <a:t>…..</a:t>
            </a:r>
          </a:p>
          <a:p>
            <a:pPr lvl="0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a. 20 </a:t>
            </a:r>
            <a:r>
              <a:rPr lang="en-US" sz="2400" dirty="0">
                <a:solidFill>
                  <a:schemeClr val="tx1"/>
                </a:solidFill>
              </a:rPr>
              <a:t>liter				</a:t>
            </a:r>
            <a:r>
              <a:rPr lang="en-US" sz="2400" dirty="0" smtClean="0">
                <a:solidFill>
                  <a:schemeClr val="tx1"/>
                </a:solidFill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.  22 liter</a:t>
            </a:r>
          </a:p>
          <a:p>
            <a:pPr lvl="0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b. 21 </a:t>
            </a:r>
            <a:r>
              <a:rPr lang="en-US" sz="2400" dirty="0">
                <a:solidFill>
                  <a:schemeClr val="tx1"/>
                </a:solidFill>
              </a:rPr>
              <a:t>liter				</a:t>
            </a:r>
            <a:r>
              <a:rPr lang="en-US" sz="2400" dirty="0" smtClean="0">
                <a:solidFill>
                  <a:schemeClr val="tx1"/>
                </a:solidFill>
              </a:rPr>
              <a:t>d</a:t>
            </a:r>
            <a:r>
              <a:rPr lang="en-US" sz="2400" dirty="0">
                <a:solidFill>
                  <a:schemeClr val="tx1"/>
                </a:solidFill>
              </a:rPr>
              <a:t>.  23 liter</a:t>
            </a: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200" y="1143000"/>
            <a:ext cx="990600" cy="990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14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32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0"/>
    </mc:Choice>
    <mc:Fallback xmlns="">
      <p:transition advTm="50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1676400"/>
            <a:ext cx="8001000" cy="4495800"/>
          </a:xfrm>
          <a:prstGeom prst="roundRect">
            <a:avLst/>
          </a:prstGeom>
          <a:solidFill>
            <a:schemeClr val="tx1">
              <a:lumMod val="50000"/>
              <a:lumOff val="5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</a:rPr>
              <a:t>Tipe</a:t>
            </a:r>
            <a:r>
              <a:rPr lang="en-US" sz="2400" dirty="0">
                <a:solidFill>
                  <a:schemeClr val="tx1"/>
                </a:solidFill>
              </a:rPr>
              <a:t> bore </a:t>
            </a:r>
            <a:r>
              <a:rPr lang="en-US" sz="2400" dirty="0" err="1">
                <a:solidFill>
                  <a:schemeClr val="tx1"/>
                </a:solidFill>
              </a:rPr>
              <a:t>dari</a:t>
            </a:r>
            <a:r>
              <a:rPr lang="en-US" sz="2400" dirty="0">
                <a:solidFill>
                  <a:schemeClr val="tx1"/>
                </a:solidFill>
              </a:rPr>
              <a:t> engine SAA6D170E – 5 yang </a:t>
            </a:r>
            <a:r>
              <a:rPr lang="en-US" sz="2400" dirty="0" err="1">
                <a:solidFill>
                  <a:schemeClr val="tx1"/>
                </a:solidFill>
              </a:rPr>
              <a:t>digunakan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pada</a:t>
            </a:r>
            <a:r>
              <a:rPr lang="en-US" sz="2400" dirty="0">
                <a:solidFill>
                  <a:schemeClr val="tx1"/>
                </a:solidFill>
              </a:rPr>
              <a:t> unit PC 1250 - 8 </a:t>
            </a:r>
            <a:r>
              <a:rPr lang="en-US" sz="2400" dirty="0" err="1">
                <a:solidFill>
                  <a:schemeClr val="tx1"/>
                </a:solidFill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</a:rPr>
              <a:t>….</a:t>
            </a:r>
          </a:p>
          <a:p>
            <a:pPr lvl="0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a. Over </a:t>
            </a:r>
            <a:r>
              <a:rPr lang="en-US" sz="2400" dirty="0">
                <a:solidFill>
                  <a:schemeClr val="tx1"/>
                </a:solidFill>
              </a:rPr>
              <a:t>stroke				c.  Over lap</a:t>
            </a:r>
          </a:p>
          <a:p>
            <a:pPr lvl="0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b. Over </a:t>
            </a:r>
            <a:r>
              <a:rPr lang="en-US" sz="2400" dirty="0">
                <a:solidFill>
                  <a:schemeClr val="tx1"/>
                </a:solidFill>
              </a:rPr>
              <a:t>bore				d.  </a:t>
            </a:r>
            <a:r>
              <a:rPr lang="en-US" sz="2400" dirty="0" smtClean="0">
                <a:solidFill>
                  <a:schemeClr val="tx1"/>
                </a:solidFill>
              </a:rPr>
              <a:t>Square </a:t>
            </a:r>
            <a:endParaRPr lang="en-US" sz="2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200" y="1143000"/>
            <a:ext cx="990600" cy="990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15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32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0"/>
    </mc:Choice>
    <mc:Fallback xmlns="">
      <p:transition advTm="50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1676400"/>
            <a:ext cx="8001000" cy="4495800"/>
          </a:xfrm>
          <a:prstGeom prst="roundRect">
            <a:avLst/>
          </a:prstGeom>
          <a:solidFill>
            <a:schemeClr val="tx1">
              <a:lumMod val="50000"/>
              <a:lumOff val="5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solidFill>
                  <a:schemeClr val="tx1"/>
                </a:solidFill>
              </a:rPr>
              <a:t>Safety critical part </a:t>
            </a:r>
            <a:r>
              <a:rPr lang="en-US" sz="2400" dirty="0" err="1">
                <a:solidFill>
                  <a:schemeClr val="tx1"/>
                </a:solidFill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</a:rPr>
              <a:t>……</a:t>
            </a:r>
          </a:p>
          <a:p>
            <a:pPr lvl="0"/>
            <a:endParaRPr lang="en-US" sz="2400" dirty="0">
              <a:solidFill>
                <a:schemeClr val="tx1"/>
              </a:solidFill>
            </a:endParaRPr>
          </a:p>
          <a:p>
            <a:pPr marL="457200" lvl="0" indent="-457200"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Part </a:t>
            </a:r>
            <a:r>
              <a:rPr lang="en-US" sz="2400" dirty="0">
                <a:solidFill>
                  <a:schemeClr val="tx1"/>
                </a:solidFill>
              </a:rPr>
              <a:t>yang </a:t>
            </a:r>
            <a:r>
              <a:rPr lang="en-US" sz="2400" dirty="0" err="1">
                <a:solidFill>
                  <a:schemeClr val="tx1"/>
                </a:solidFill>
              </a:rPr>
              <a:t>berfungsi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untuk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menunjang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keselamatan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dalam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pengoperasian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unit.</a:t>
            </a:r>
          </a:p>
          <a:p>
            <a:pPr marL="457200" lvl="0" indent="-457200"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Part </a:t>
            </a:r>
            <a:r>
              <a:rPr lang="en-US" sz="2400" dirty="0">
                <a:solidFill>
                  <a:schemeClr val="tx1"/>
                </a:solidFill>
              </a:rPr>
              <a:t>yang </a:t>
            </a:r>
            <a:r>
              <a:rPr lang="en-US" sz="2400" dirty="0" err="1">
                <a:solidFill>
                  <a:schemeClr val="tx1"/>
                </a:solidFill>
              </a:rPr>
              <a:t>berhubungan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keselamatan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kerja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operator.</a:t>
            </a:r>
          </a:p>
          <a:p>
            <a:pPr marL="457200" lvl="0" indent="-457200"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Part </a:t>
            </a:r>
            <a:r>
              <a:rPr lang="en-US" sz="2400" dirty="0" err="1">
                <a:solidFill>
                  <a:schemeClr val="tx1"/>
                </a:solidFill>
              </a:rPr>
              <a:t>kritikal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dipasang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pada</a:t>
            </a:r>
            <a:r>
              <a:rPr lang="en-US" sz="2400" dirty="0">
                <a:solidFill>
                  <a:schemeClr val="tx1"/>
                </a:solidFill>
              </a:rPr>
              <a:t> unit </a:t>
            </a:r>
            <a:r>
              <a:rPr lang="en-US" sz="2400" dirty="0" err="1">
                <a:solidFill>
                  <a:schemeClr val="tx1"/>
                </a:solidFill>
              </a:rPr>
              <a:t>untuk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kepentingan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safety.</a:t>
            </a:r>
          </a:p>
          <a:p>
            <a:pPr marL="457200" lvl="0" indent="-457200"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Part </a:t>
            </a:r>
            <a:r>
              <a:rPr lang="en-US" sz="2400" dirty="0">
                <a:solidFill>
                  <a:schemeClr val="tx1"/>
                </a:solidFill>
              </a:rPr>
              <a:t>yang </a:t>
            </a:r>
            <a:r>
              <a:rPr lang="en-US" sz="2400" dirty="0" err="1">
                <a:solidFill>
                  <a:schemeClr val="tx1"/>
                </a:solidFill>
              </a:rPr>
              <a:t>dianjurkan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untuk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diganti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lifetime </a:t>
            </a:r>
            <a:r>
              <a:rPr lang="en-US" sz="2400" dirty="0" err="1">
                <a:solidFill>
                  <a:schemeClr val="tx1"/>
                </a:solidFill>
              </a:rPr>
              <a:t>tertentu</a:t>
            </a:r>
            <a:r>
              <a:rPr lang="en-US" sz="2400" dirty="0">
                <a:solidFill>
                  <a:schemeClr val="tx1"/>
                </a:solidFill>
              </a:rPr>
              <a:t> demi </a:t>
            </a:r>
            <a:r>
              <a:rPr lang="en-US" sz="2400" dirty="0" err="1">
                <a:solidFill>
                  <a:schemeClr val="tx1"/>
                </a:solidFill>
              </a:rPr>
              <a:t>keselamatan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dan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keamanan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operasi</a:t>
            </a:r>
            <a:r>
              <a:rPr lang="en-US" sz="2400" dirty="0">
                <a:solidFill>
                  <a:schemeClr val="tx1"/>
                </a:solidFill>
              </a:rPr>
              <a:t> unit.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200" y="1143000"/>
            <a:ext cx="990600" cy="990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16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32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0"/>
    </mc:Choice>
    <mc:Fallback xmlns="">
      <p:transition advTm="50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1676400"/>
            <a:ext cx="8001000" cy="4495800"/>
          </a:xfrm>
          <a:prstGeom prst="roundRect">
            <a:avLst/>
          </a:prstGeom>
          <a:solidFill>
            <a:schemeClr val="tx1">
              <a:lumMod val="50000"/>
              <a:lumOff val="5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n-US" sz="2400" dirty="0" err="1">
                <a:solidFill>
                  <a:schemeClr val="tx1"/>
                </a:solidFill>
              </a:rPr>
              <a:t>Perhatikan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gambar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berikut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400" dirty="0" err="1" smtClean="0">
                <a:solidFill>
                  <a:schemeClr val="tx1"/>
                </a:solidFill>
              </a:rPr>
              <a:t>Fungsi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dari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bagian</a:t>
            </a:r>
            <a:r>
              <a:rPr lang="en-US" sz="2400" dirty="0" smtClean="0">
                <a:solidFill>
                  <a:schemeClr val="tx1"/>
                </a:solidFill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</a:rPr>
              <a:t>ditunjukan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huruf</a:t>
            </a:r>
            <a:r>
              <a:rPr lang="en-US" sz="2400" dirty="0" smtClean="0">
                <a:solidFill>
                  <a:schemeClr val="tx1"/>
                </a:solidFill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</a:rPr>
              <a:t>pada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gambar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diatas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</a:rPr>
              <a:t> …..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 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  <a:p>
            <a:pPr lvl="0"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 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200" y="1143000"/>
            <a:ext cx="990600" cy="990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14800" y="3312855"/>
            <a:ext cx="441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buAutoNum type="alphaLcPeriod"/>
            </a:pPr>
            <a:r>
              <a:rPr lang="en-US" sz="2000" dirty="0" err="1" smtClean="0"/>
              <a:t>Untuk</a:t>
            </a:r>
            <a:r>
              <a:rPr lang="en-US" sz="2000" dirty="0" smtClean="0"/>
              <a:t> monitoring </a:t>
            </a:r>
            <a:r>
              <a:rPr lang="en-US" sz="2000" dirty="0" err="1" smtClean="0"/>
              <a:t>pembersihan</a:t>
            </a:r>
            <a:r>
              <a:rPr lang="en-US" sz="2000" dirty="0" smtClean="0"/>
              <a:t> inner air cleaner.</a:t>
            </a:r>
          </a:p>
          <a:p>
            <a:pPr marL="457200" lvl="0" indent="-457200" algn="just">
              <a:buAutoNum type="alphaLcPeriod"/>
            </a:pP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mengetahui</a:t>
            </a:r>
            <a:r>
              <a:rPr lang="en-US" sz="2000" dirty="0" smtClean="0"/>
              <a:t> </a:t>
            </a:r>
            <a:r>
              <a:rPr lang="en-US" sz="2000" dirty="0" err="1" smtClean="0"/>
              <a:t>kapan</a:t>
            </a:r>
            <a:r>
              <a:rPr lang="en-US" sz="2000" dirty="0" smtClean="0"/>
              <a:t> </a:t>
            </a:r>
            <a:r>
              <a:rPr lang="en-US" sz="2000" dirty="0" err="1" smtClean="0"/>
              <a:t>terakhir</a:t>
            </a:r>
            <a:r>
              <a:rPr lang="en-US" sz="2000" dirty="0" smtClean="0"/>
              <a:t> kali air cleaner </a:t>
            </a:r>
            <a:r>
              <a:rPr lang="en-US" sz="2000" dirty="0" err="1" smtClean="0"/>
              <a:t>diganti</a:t>
            </a:r>
            <a:r>
              <a:rPr lang="en-US" sz="2000" dirty="0" smtClean="0"/>
              <a:t>.</a:t>
            </a:r>
          </a:p>
          <a:p>
            <a:pPr marL="457200" lvl="0" indent="-457200" algn="just">
              <a:buAutoNum type="alphaLcPeriod"/>
            </a:pP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mengetahui</a:t>
            </a:r>
            <a:r>
              <a:rPr lang="en-US" sz="2000" dirty="0" smtClean="0"/>
              <a:t> </a:t>
            </a:r>
            <a:r>
              <a:rPr lang="en-US" sz="2000" dirty="0" err="1" smtClean="0"/>
              <a:t>berapa</a:t>
            </a:r>
            <a:r>
              <a:rPr lang="en-US" sz="2000" dirty="0" smtClean="0"/>
              <a:t> kali outer air cleaner </a:t>
            </a:r>
            <a:r>
              <a:rPr lang="en-US" sz="2000" dirty="0" err="1" smtClean="0"/>
              <a:t>dibersihkan</a:t>
            </a:r>
            <a:r>
              <a:rPr lang="en-US" sz="2000" dirty="0" smtClean="0"/>
              <a:t>.</a:t>
            </a:r>
          </a:p>
          <a:p>
            <a:pPr marL="457200" lvl="0" indent="-457200" algn="just">
              <a:buAutoNum type="alphaLcPeriod"/>
            </a:pPr>
            <a:r>
              <a:rPr lang="en-US" sz="2000" dirty="0" err="1" smtClean="0"/>
              <a:t>Untuk</a:t>
            </a:r>
            <a:r>
              <a:rPr lang="en-US" sz="2000" dirty="0" smtClean="0"/>
              <a:t> monitoring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air cleaner assy.</a:t>
            </a:r>
          </a:p>
          <a:p>
            <a:pPr algn="just"/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3312855"/>
            <a:ext cx="3276600" cy="24783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432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0"/>
    </mc:Choice>
    <mc:Fallback xmlns="">
      <p:transition advTm="5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I. MULTIPLE CHOICE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31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0"/>
    </mc:Choice>
    <mc:Fallback xmlns="">
      <p:transition advTm="50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1676400"/>
            <a:ext cx="8001000" cy="4495800"/>
          </a:xfrm>
          <a:prstGeom prst="roundRect">
            <a:avLst/>
          </a:prstGeom>
          <a:solidFill>
            <a:schemeClr val="tx1">
              <a:lumMod val="50000"/>
              <a:lumOff val="5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n-US" sz="2400" dirty="0" err="1">
                <a:solidFill>
                  <a:schemeClr val="tx1"/>
                </a:solidFill>
              </a:rPr>
              <a:t>Dalam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memeriksa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kekencangan</a:t>
            </a:r>
            <a:r>
              <a:rPr lang="en-US" sz="2400" dirty="0">
                <a:solidFill>
                  <a:schemeClr val="tx1"/>
                </a:solidFill>
              </a:rPr>
              <a:t> track tension </a:t>
            </a:r>
            <a:r>
              <a:rPr lang="en-US" sz="2400" dirty="0" err="1">
                <a:solidFill>
                  <a:schemeClr val="tx1"/>
                </a:solidFill>
              </a:rPr>
              <a:t>pada</a:t>
            </a:r>
            <a:r>
              <a:rPr lang="en-US" sz="2400" dirty="0">
                <a:solidFill>
                  <a:schemeClr val="tx1"/>
                </a:solidFill>
              </a:rPr>
              <a:t>  PC 1250 – 8 </a:t>
            </a:r>
            <a:r>
              <a:rPr lang="en-US" sz="2400" dirty="0" err="1">
                <a:solidFill>
                  <a:schemeClr val="tx1"/>
                </a:solidFill>
              </a:rPr>
              <a:t>adalah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mengukur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ketegangan</a:t>
            </a:r>
            <a:r>
              <a:rPr lang="en-US" sz="2400" dirty="0">
                <a:solidFill>
                  <a:schemeClr val="tx1"/>
                </a:solidFill>
              </a:rPr>
              <a:t> track </a:t>
            </a:r>
            <a:r>
              <a:rPr lang="en-US" sz="2400" dirty="0" err="1">
                <a:solidFill>
                  <a:schemeClr val="tx1"/>
                </a:solidFill>
              </a:rPr>
              <a:t>pada</a:t>
            </a:r>
            <a:r>
              <a:rPr lang="en-US" sz="2400" dirty="0" smtClean="0">
                <a:solidFill>
                  <a:schemeClr val="tx1"/>
                </a:solidFill>
              </a:rPr>
              <a:t>……</a:t>
            </a:r>
          </a:p>
          <a:p>
            <a:pPr lvl="0" algn="just"/>
            <a:endParaRPr lang="en-US" sz="2400" dirty="0">
              <a:solidFill>
                <a:schemeClr val="tx1"/>
              </a:solidFill>
            </a:endParaRPr>
          </a:p>
          <a:p>
            <a:pPr marL="457200" lvl="0" indent="-457200" algn="just">
              <a:buAutoNum type="alphaLcPeriod"/>
            </a:pPr>
            <a:r>
              <a:rPr lang="en-US" sz="2400" dirty="0" err="1" smtClean="0">
                <a:solidFill>
                  <a:schemeClr val="tx1"/>
                </a:solidFill>
              </a:rPr>
              <a:t>Antara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carrier roller no 1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front </a:t>
            </a:r>
            <a:r>
              <a:rPr lang="en-US" sz="2400" dirty="0" smtClean="0">
                <a:solidFill>
                  <a:schemeClr val="tx1"/>
                </a:solidFill>
              </a:rPr>
              <a:t>idler.</a:t>
            </a:r>
          </a:p>
          <a:p>
            <a:pPr marL="457200" lvl="0" indent="-457200" algn="just">
              <a:buAutoNum type="alphaLcPeriod"/>
            </a:pPr>
            <a:r>
              <a:rPr lang="en-US" sz="2400" dirty="0" err="1" smtClean="0">
                <a:solidFill>
                  <a:schemeClr val="tx1"/>
                </a:solidFill>
              </a:rPr>
              <a:t>Antara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carrier roller no 1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no </a:t>
            </a:r>
            <a:r>
              <a:rPr lang="en-US" sz="2400" dirty="0" smtClean="0">
                <a:solidFill>
                  <a:schemeClr val="tx1"/>
                </a:solidFill>
              </a:rPr>
              <a:t>2.</a:t>
            </a:r>
          </a:p>
          <a:p>
            <a:pPr marL="457200" lvl="0" indent="-457200" algn="just">
              <a:buAutoNum type="alphaLcPeriod"/>
            </a:pPr>
            <a:r>
              <a:rPr lang="en-US" sz="2400" dirty="0" err="1" smtClean="0">
                <a:solidFill>
                  <a:schemeClr val="tx1"/>
                </a:solidFill>
              </a:rPr>
              <a:t>Antara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carrier roller no 2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no </a:t>
            </a:r>
            <a:r>
              <a:rPr lang="en-US" sz="2400" dirty="0" smtClean="0">
                <a:solidFill>
                  <a:schemeClr val="tx1"/>
                </a:solidFill>
              </a:rPr>
              <a:t>3.</a:t>
            </a:r>
          </a:p>
          <a:p>
            <a:pPr marL="457200" lvl="0" indent="-457200" algn="just">
              <a:buAutoNum type="alphaLcPeriod"/>
            </a:pPr>
            <a:r>
              <a:rPr lang="en-US" sz="2400" dirty="0" err="1" smtClean="0">
                <a:solidFill>
                  <a:schemeClr val="tx1"/>
                </a:solidFill>
              </a:rPr>
              <a:t>Antara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track link </a:t>
            </a:r>
            <a:r>
              <a:rPr lang="en-US" sz="2400" dirty="0" err="1">
                <a:solidFill>
                  <a:schemeClr val="tx1"/>
                </a:solidFill>
              </a:rPr>
              <a:t>bagian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tengah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permukaan</a:t>
            </a:r>
            <a:r>
              <a:rPr lang="en-US" sz="2400" dirty="0">
                <a:solidFill>
                  <a:schemeClr val="tx1"/>
                </a:solidFill>
              </a:rPr>
              <a:t>  track roller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cara</a:t>
            </a:r>
            <a:r>
              <a:rPr lang="en-US" sz="2400" dirty="0">
                <a:solidFill>
                  <a:schemeClr val="tx1"/>
                </a:solidFill>
              </a:rPr>
              <a:t> unit di jack.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200" y="1143000"/>
            <a:ext cx="990600" cy="990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32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0"/>
    </mc:Choice>
    <mc:Fallback xmlns="">
      <p:transition advTm="50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1676400"/>
            <a:ext cx="8001000" cy="4495800"/>
          </a:xfrm>
          <a:prstGeom prst="roundRect">
            <a:avLst/>
          </a:prstGeom>
          <a:solidFill>
            <a:schemeClr val="tx1">
              <a:lumMod val="50000"/>
              <a:lumOff val="5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n-US" sz="2400" dirty="0" err="1">
                <a:solidFill>
                  <a:schemeClr val="tx1"/>
                </a:solidFill>
              </a:rPr>
              <a:t>Perhatikan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gambar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berikut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</a:rPr>
              <a:t>Pada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gambar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berikut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adalah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pemeriksaan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jumlah</a:t>
            </a:r>
            <a:r>
              <a:rPr lang="en-US" sz="2400" dirty="0">
                <a:solidFill>
                  <a:schemeClr val="tx1"/>
                </a:solidFill>
              </a:rPr>
              <a:t> refrigerant </a:t>
            </a:r>
            <a:r>
              <a:rPr lang="en-US" sz="2400" dirty="0" err="1">
                <a:solidFill>
                  <a:schemeClr val="tx1"/>
                </a:solidFill>
              </a:rPr>
              <a:t>pada</a:t>
            </a:r>
            <a:r>
              <a:rPr lang="en-US" sz="2400" dirty="0">
                <a:solidFill>
                  <a:schemeClr val="tx1"/>
                </a:solidFill>
              </a:rPr>
              <a:t> system AC, </a:t>
            </a:r>
            <a:r>
              <a:rPr lang="en-US" sz="2400" dirty="0" err="1">
                <a:solidFill>
                  <a:schemeClr val="tx1"/>
                </a:solidFill>
              </a:rPr>
              <a:t>jumlah</a:t>
            </a:r>
            <a:r>
              <a:rPr lang="en-US" sz="2400" dirty="0">
                <a:solidFill>
                  <a:schemeClr val="tx1"/>
                </a:solidFill>
              </a:rPr>
              <a:t> refrigerant yang </a:t>
            </a:r>
            <a:r>
              <a:rPr lang="en-US" sz="2400" dirty="0" err="1">
                <a:solidFill>
                  <a:schemeClr val="tx1"/>
                </a:solidFill>
              </a:rPr>
              <a:t>sesuai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adalah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……</a:t>
            </a: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200" y="1143000"/>
            <a:ext cx="990600" cy="990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19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990600" y="3505200"/>
            <a:ext cx="3429000" cy="2438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876800" y="3581400"/>
            <a:ext cx="281940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AutoNum type="alphaLcPeriod"/>
            </a:pPr>
            <a:r>
              <a:rPr lang="en-US" sz="2400" dirty="0" err="1" smtClean="0"/>
              <a:t>Gambar</a:t>
            </a:r>
            <a:r>
              <a:rPr lang="en-US" sz="2400" dirty="0" smtClean="0"/>
              <a:t> A</a:t>
            </a:r>
          </a:p>
          <a:p>
            <a:pPr marL="457200" lvl="0" indent="-457200">
              <a:lnSpc>
                <a:spcPct val="150000"/>
              </a:lnSpc>
              <a:buAutoNum type="alphaLcPeriod"/>
            </a:pPr>
            <a:r>
              <a:rPr lang="en-US" sz="2400" dirty="0" err="1" smtClean="0"/>
              <a:t>Gambar</a:t>
            </a:r>
            <a:r>
              <a:rPr lang="en-US" sz="2400" dirty="0" smtClean="0"/>
              <a:t> B</a:t>
            </a:r>
          </a:p>
          <a:p>
            <a:pPr marL="457200" lvl="0" indent="-457200">
              <a:lnSpc>
                <a:spcPct val="150000"/>
              </a:lnSpc>
              <a:buAutoNum type="alphaLcPeriod"/>
            </a:pPr>
            <a:r>
              <a:rPr lang="en-US" sz="2400" dirty="0" err="1" smtClean="0"/>
              <a:t>Gambar</a:t>
            </a:r>
            <a:r>
              <a:rPr lang="en-US" sz="2400" dirty="0" smtClean="0"/>
              <a:t> C</a:t>
            </a:r>
          </a:p>
          <a:p>
            <a:pPr marL="457200" lvl="0" indent="-457200">
              <a:lnSpc>
                <a:spcPct val="150000"/>
              </a:lnSpc>
              <a:buAutoNum type="alphaLcPeriod"/>
            </a:pP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dirty="0"/>
              <a:t>B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smtClean="0"/>
              <a:t>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432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0"/>
    </mc:Choice>
    <mc:Fallback xmlns="">
      <p:transition advTm="50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1676400"/>
            <a:ext cx="8001000" cy="4495800"/>
          </a:xfrm>
          <a:prstGeom prst="roundRect">
            <a:avLst/>
          </a:prstGeom>
          <a:solidFill>
            <a:schemeClr val="tx1">
              <a:lumMod val="50000"/>
              <a:lumOff val="5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 err="1">
                <a:solidFill>
                  <a:schemeClr val="tx1"/>
                </a:solidFill>
              </a:rPr>
              <a:t>Kekencangan</a:t>
            </a:r>
            <a:r>
              <a:rPr lang="en-US" sz="2400" dirty="0">
                <a:solidFill>
                  <a:schemeClr val="tx1"/>
                </a:solidFill>
              </a:rPr>
              <a:t> (torque) bolt frame PC 1250 – 8 </a:t>
            </a:r>
            <a:r>
              <a:rPr lang="en-US" sz="2400" dirty="0" err="1">
                <a:solidFill>
                  <a:schemeClr val="tx1"/>
                </a:solidFill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</a:rPr>
              <a:t>….</a:t>
            </a:r>
          </a:p>
          <a:p>
            <a:pPr lvl="0"/>
            <a:endParaRPr lang="en-US" sz="2400" dirty="0">
              <a:solidFill>
                <a:schemeClr val="tx1"/>
              </a:solidFill>
            </a:endParaRPr>
          </a:p>
          <a:p>
            <a:pPr lvl="0"/>
            <a:r>
              <a:rPr lang="en-US" sz="2400" dirty="0" smtClean="0">
                <a:solidFill>
                  <a:schemeClr val="tx1"/>
                </a:solidFill>
              </a:rPr>
              <a:t>a. 3260 </a:t>
            </a:r>
            <a:r>
              <a:rPr lang="en-US" sz="2400" dirty="0">
                <a:solidFill>
                  <a:schemeClr val="tx1"/>
                </a:solidFill>
              </a:rPr>
              <a:t>± 370 Nm			</a:t>
            </a:r>
            <a:r>
              <a:rPr lang="en-US" sz="2400" dirty="0" smtClean="0">
                <a:solidFill>
                  <a:schemeClr val="tx1"/>
                </a:solidFill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.  333 ± 40 </a:t>
            </a:r>
            <a:r>
              <a:rPr lang="en-US" sz="2400" dirty="0" err="1">
                <a:solidFill>
                  <a:schemeClr val="tx1"/>
                </a:solidFill>
              </a:rPr>
              <a:t>Kgf.m</a:t>
            </a:r>
            <a:endParaRPr lang="en-US" sz="2400" dirty="0">
              <a:solidFill>
                <a:schemeClr val="tx1"/>
              </a:solidFill>
            </a:endParaRPr>
          </a:p>
          <a:p>
            <a:pPr lvl="0"/>
            <a:r>
              <a:rPr lang="en-US" sz="2400" dirty="0" smtClean="0">
                <a:solidFill>
                  <a:schemeClr val="tx1"/>
                </a:solidFill>
              </a:rPr>
              <a:t>b. 333 </a:t>
            </a:r>
            <a:r>
              <a:rPr lang="en-US" sz="2400" dirty="0">
                <a:solidFill>
                  <a:schemeClr val="tx1"/>
                </a:solidFill>
              </a:rPr>
              <a:t>± 38 </a:t>
            </a:r>
            <a:r>
              <a:rPr lang="en-US" sz="2400" dirty="0" err="1">
                <a:solidFill>
                  <a:schemeClr val="tx1"/>
                </a:solidFill>
              </a:rPr>
              <a:t>Kgf.m</a:t>
            </a:r>
            <a:r>
              <a:rPr lang="en-US" sz="2400" dirty="0">
                <a:solidFill>
                  <a:schemeClr val="tx1"/>
                </a:solidFill>
              </a:rPr>
              <a:t>			</a:t>
            </a:r>
            <a:r>
              <a:rPr lang="en-US" sz="2400" dirty="0" smtClean="0">
                <a:solidFill>
                  <a:schemeClr val="tx1"/>
                </a:solidFill>
              </a:rPr>
              <a:t>d</a:t>
            </a:r>
            <a:r>
              <a:rPr lang="en-US" sz="2400" dirty="0">
                <a:solidFill>
                  <a:schemeClr val="tx1"/>
                </a:solidFill>
              </a:rPr>
              <a:t>.  A </a:t>
            </a:r>
            <a:r>
              <a:rPr lang="en-US" sz="2400" dirty="0" err="1">
                <a:solidFill>
                  <a:schemeClr val="tx1"/>
                </a:solidFill>
              </a:rPr>
              <a:t>dan</a:t>
            </a:r>
            <a:r>
              <a:rPr lang="en-US" sz="2400" dirty="0">
                <a:solidFill>
                  <a:schemeClr val="tx1"/>
                </a:solidFill>
              </a:rPr>
              <a:t> B </a:t>
            </a:r>
            <a:r>
              <a:rPr lang="en-US" sz="2400" dirty="0" err="1">
                <a:solidFill>
                  <a:schemeClr val="tx1"/>
                </a:solidFill>
              </a:rPr>
              <a:t>benar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200" y="1143000"/>
            <a:ext cx="990600" cy="990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20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32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0"/>
    </mc:Choice>
    <mc:Fallback xmlns="">
      <p:transition advTm="50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II. MATCHING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46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0"/>
    </mc:Choice>
    <mc:Fallback xmlns="">
      <p:transition advTm="50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1219200"/>
            <a:ext cx="6400800" cy="480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>
                <a:effectLst/>
                <a:latin typeface="Times New Roman"/>
                <a:ea typeface="Calibri"/>
                <a:cs typeface="Times New Roman"/>
              </a:rPr>
              <a:t>Kondisi</a:t>
            </a: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>
                <a:effectLst/>
                <a:latin typeface="Times New Roman"/>
                <a:ea typeface="Calibri"/>
                <a:cs typeface="Times New Roman"/>
              </a:rPr>
              <a:t>alat</a:t>
            </a: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>
                <a:effectLst/>
                <a:latin typeface="Times New Roman"/>
                <a:ea typeface="Calibri"/>
                <a:cs typeface="Times New Roman"/>
              </a:rPr>
              <a:t>selalu</a:t>
            </a: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>
                <a:effectLst/>
                <a:latin typeface="Times New Roman"/>
                <a:ea typeface="Calibri"/>
                <a:cs typeface="Times New Roman"/>
              </a:rPr>
              <a:t>dengan</a:t>
            </a: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>
                <a:effectLst/>
                <a:latin typeface="Times New Roman"/>
                <a:ea typeface="Calibri"/>
                <a:cs typeface="Times New Roman"/>
              </a:rPr>
              <a:t>kemampuan</a:t>
            </a: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 prima, </a:t>
            </a:r>
            <a:r>
              <a:rPr lang="en-US" sz="1600" dirty="0" err="1">
                <a:effectLst/>
                <a:latin typeface="Times New Roman"/>
                <a:ea typeface="Calibri"/>
                <a:cs typeface="Times New Roman"/>
              </a:rPr>
              <a:t>berdaya</a:t>
            </a: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>
                <a:effectLst/>
                <a:latin typeface="Times New Roman"/>
                <a:ea typeface="Calibri"/>
                <a:cs typeface="Times New Roman"/>
              </a:rPr>
              <a:t>guna</a:t>
            </a: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>
                <a:effectLst/>
                <a:latin typeface="Times New Roman"/>
                <a:ea typeface="Calibri"/>
                <a:cs typeface="Times New Roman"/>
              </a:rPr>
              <a:t>mekanis</a:t>
            </a: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 yang paling </a:t>
            </a:r>
            <a:r>
              <a:rPr lang="en-US" sz="1600" dirty="0" err="1">
                <a:effectLst/>
                <a:latin typeface="Times New Roman"/>
                <a:ea typeface="Calibri"/>
                <a:cs typeface="Times New Roman"/>
              </a:rPr>
              <a:t>baik</a:t>
            </a: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 .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>
                <a:effectLst/>
                <a:latin typeface="Times New Roman"/>
                <a:ea typeface="Calibri"/>
                <a:cs typeface="Times New Roman"/>
              </a:rPr>
              <a:t>Pelaksanaan</a:t>
            </a: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 service yang </a:t>
            </a:r>
            <a:r>
              <a:rPr lang="en-US" sz="1600" dirty="0" err="1">
                <a:effectLst/>
                <a:latin typeface="Times New Roman"/>
                <a:ea typeface="Calibri"/>
                <a:cs typeface="Times New Roman"/>
              </a:rPr>
              <a:t>harus</a:t>
            </a: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>
                <a:effectLst/>
                <a:latin typeface="Times New Roman"/>
                <a:ea typeface="Calibri"/>
                <a:cs typeface="Times New Roman"/>
              </a:rPr>
              <a:t>dilakukan</a:t>
            </a: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>
                <a:effectLst/>
                <a:latin typeface="Times New Roman"/>
                <a:ea typeface="Calibri"/>
                <a:cs typeface="Times New Roman"/>
              </a:rPr>
              <a:t>setelah</a:t>
            </a: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>
                <a:effectLst/>
                <a:latin typeface="Times New Roman"/>
                <a:ea typeface="Calibri"/>
                <a:cs typeface="Times New Roman"/>
              </a:rPr>
              <a:t>peralatan</a:t>
            </a: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>
                <a:effectLst/>
                <a:latin typeface="Times New Roman"/>
                <a:ea typeface="Calibri"/>
                <a:cs typeface="Times New Roman"/>
              </a:rPr>
              <a:t>bekerja</a:t>
            </a: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>
                <a:effectLst/>
                <a:latin typeface="Times New Roman"/>
                <a:ea typeface="Calibri"/>
                <a:cs typeface="Times New Roman"/>
              </a:rPr>
              <a:t>untuk</a:t>
            </a: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>
                <a:effectLst/>
                <a:latin typeface="Times New Roman"/>
                <a:ea typeface="Calibri"/>
                <a:cs typeface="Times New Roman"/>
              </a:rPr>
              <a:t>jumlah</a:t>
            </a: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 jam </a:t>
            </a:r>
            <a:r>
              <a:rPr lang="en-US" sz="1600" dirty="0" err="1">
                <a:effectLst/>
                <a:latin typeface="Times New Roman"/>
                <a:ea typeface="Calibri"/>
                <a:cs typeface="Times New Roman"/>
              </a:rPr>
              <a:t>operasi</a:t>
            </a: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>
                <a:effectLst/>
                <a:latin typeface="Times New Roman"/>
                <a:ea typeface="Calibri"/>
                <a:cs typeface="Times New Roman"/>
              </a:rPr>
              <a:t>tertentu</a:t>
            </a: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.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Bahan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bakar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dengan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rentang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titik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didih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dari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 170</a:t>
            </a:r>
            <a:r>
              <a:rPr lang="en-US" sz="1600" baseline="300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o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C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sampai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 250</a:t>
            </a:r>
            <a:r>
              <a:rPr lang="en-US" sz="1600" baseline="300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o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C.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Nilai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 yang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digunakan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untuk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menunjukan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kemampuan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penyalaan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dari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 fuel.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>
                <a:effectLst/>
                <a:latin typeface="Times New Roman"/>
                <a:ea typeface="Calibri"/>
                <a:cs typeface="Times New Roman"/>
              </a:rPr>
              <a:t>Apabila</a:t>
            </a: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>
                <a:effectLst/>
                <a:latin typeface="Times New Roman"/>
                <a:ea typeface="Calibri"/>
                <a:cs typeface="Times New Roman"/>
              </a:rPr>
              <a:t>kandungannya</a:t>
            </a: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>
                <a:effectLst/>
                <a:latin typeface="Times New Roman"/>
                <a:ea typeface="Calibri"/>
                <a:cs typeface="Times New Roman"/>
              </a:rPr>
              <a:t>tinggi</a:t>
            </a: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>
                <a:effectLst/>
                <a:latin typeface="Times New Roman"/>
                <a:ea typeface="Calibri"/>
                <a:cs typeface="Times New Roman"/>
              </a:rPr>
              <a:t>dalam</a:t>
            </a: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 fuel </a:t>
            </a:r>
            <a:r>
              <a:rPr lang="en-US" sz="1600" dirty="0" err="1">
                <a:effectLst/>
                <a:latin typeface="Times New Roman"/>
                <a:ea typeface="Calibri"/>
                <a:cs typeface="Times New Roman"/>
              </a:rPr>
              <a:t>akan</a:t>
            </a: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  </a:t>
            </a:r>
            <a:r>
              <a:rPr lang="en-US" sz="1600" dirty="0" err="1">
                <a:effectLst/>
                <a:latin typeface="Times New Roman"/>
                <a:ea typeface="Calibri"/>
                <a:cs typeface="Times New Roman"/>
              </a:rPr>
              <a:t>dapat</a:t>
            </a: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>
                <a:effectLst/>
                <a:latin typeface="Times New Roman"/>
                <a:ea typeface="Calibri"/>
                <a:cs typeface="Times New Roman"/>
              </a:rPr>
              <a:t>mempercepat</a:t>
            </a: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>
                <a:effectLst/>
                <a:latin typeface="Times New Roman"/>
                <a:ea typeface="Calibri"/>
                <a:cs typeface="Times New Roman"/>
              </a:rPr>
              <a:t>penurunan</a:t>
            </a: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 TBN.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M</a:t>
            </a:r>
            <a:r>
              <a:rPr lang="id-ID" sz="16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eningkatkan sifat alkali/basa pada air, sehingga dapat mencegah korosi pada </a:t>
            </a:r>
            <a:r>
              <a:rPr lang="id-ID" sz="1600" b="1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id-ID" sz="16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cast iron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.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>
                <a:effectLst/>
                <a:latin typeface="Times New Roman"/>
                <a:ea typeface="Calibri"/>
                <a:cs typeface="Times New Roman"/>
              </a:rPr>
              <a:t>Mencegah</a:t>
            </a: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>
                <a:effectLst/>
                <a:latin typeface="Times New Roman"/>
                <a:ea typeface="Calibri"/>
                <a:cs typeface="Times New Roman"/>
              </a:rPr>
              <a:t>kevakuman</a:t>
            </a: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 di </a:t>
            </a:r>
            <a:r>
              <a:rPr lang="en-US" sz="1600" dirty="0" err="1">
                <a:effectLst/>
                <a:latin typeface="Times New Roman"/>
                <a:ea typeface="Calibri"/>
                <a:cs typeface="Times New Roman"/>
              </a:rPr>
              <a:t>dalam</a:t>
            </a: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 cooling system.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>
                <a:effectLst/>
                <a:latin typeface="Times New Roman"/>
                <a:ea typeface="Calibri"/>
                <a:cs typeface="Times New Roman"/>
              </a:rPr>
              <a:t>Sudut</a:t>
            </a: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>
                <a:effectLst/>
                <a:latin typeface="Times New Roman"/>
                <a:ea typeface="Calibri"/>
                <a:cs typeface="Times New Roman"/>
              </a:rPr>
              <a:t>untuk</a:t>
            </a: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>
                <a:effectLst/>
                <a:latin typeface="Times New Roman"/>
                <a:ea typeface="Calibri"/>
                <a:cs typeface="Times New Roman"/>
              </a:rPr>
              <a:t>penyemprotan</a:t>
            </a: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 fin radiator </a:t>
            </a:r>
            <a:r>
              <a:rPr lang="en-US" sz="1600" dirty="0" err="1">
                <a:effectLst/>
                <a:latin typeface="Times New Roman"/>
                <a:ea typeface="Calibri"/>
                <a:cs typeface="Times New Roman"/>
              </a:rPr>
              <a:t>dengan</a:t>
            </a: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>
                <a:effectLst/>
                <a:latin typeface="Times New Roman"/>
                <a:ea typeface="Calibri"/>
                <a:cs typeface="Times New Roman"/>
              </a:rPr>
              <a:t>menggunakan</a:t>
            </a: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>
                <a:effectLst/>
                <a:latin typeface="Times New Roman"/>
                <a:ea typeface="Calibri"/>
                <a:cs typeface="Times New Roman"/>
              </a:rPr>
              <a:t>udara</a:t>
            </a: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>
                <a:effectLst/>
                <a:latin typeface="Times New Roman"/>
                <a:ea typeface="Calibri"/>
                <a:cs typeface="Times New Roman"/>
              </a:rPr>
              <a:t>bertekanan</a:t>
            </a: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  </a:t>
            </a:r>
            <a:r>
              <a:rPr lang="en-US" sz="1600" dirty="0" err="1">
                <a:effectLst/>
                <a:latin typeface="Times New Roman"/>
                <a:ea typeface="Calibri"/>
                <a:cs typeface="Times New Roman"/>
              </a:rPr>
              <a:t>adalah</a:t>
            </a: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……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Strainer PTO </a:t>
            </a:r>
            <a:r>
              <a:rPr lang="en-US" sz="1600" dirty="0" err="1">
                <a:effectLst/>
                <a:latin typeface="Times New Roman"/>
                <a:ea typeface="Calibri"/>
                <a:cs typeface="Times New Roman"/>
              </a:rPr>
              <a:t>Dibersihkan</a:t>
            </a: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>
                <a:effectLst/>
                <a:latin typeface="Times New Roman"/>
                <a:ea typeface="Calibri"/>
                <a:cs typeface="Times New Roman"/>
              </a:rPr>
              <a:t>setiap</a:t>
            </a: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…..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600" dirty="0" err="1" smtClean="0">
                <a:effectLst/>
                <a:latin typeface="Times New Roman"/>
                <a:ea typeface="Calibri"/>
                <a:cs typeface="Times New Roman"/>
              </a:rPr>
              <a:t>Penggantian</a:t>
            </a:r>
            <a:r>
              <a:rPr lang="en-US" sz="1600" dirty="0" smtClean="0">
                <a:effectLst/>
                <a:latin typeface="Times New Roman"/>
                <a:ea typeface="Calibri"/>
                <a:cs typeface="Times New Roman"/>
              </a:rPr>
              <a:t> hydraulic oil filter element </a:t>
            </a:r>
            <a:r>
              <a:rPr lang="en-US" sz="1600" dirty="0" err="1" smtClean="0">
                <a:effectLst/>
                <a:latin typeface="Times New Roman"/>
                <a:ea typeface="Calibri"/>
                <a:cs typeface="Times New Roman"/>
              </a:rPr>
              <a:t>setiap</a:t>
            </a:r>
            <a:r>
              <a:rPr lang="en-US" sz="1600" dirty="0" smtClean="0">
                <a:effectLst/>
                <a:latin typeface="Times New Roman"/>
                <a:ea typeface="Calibri"/>
                <a:cs typeface="Times New Roman"/>
              </a:rPr>
              <a:t> . . . .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705600" y="1219200"/>
            <a:ext cx="2209800" cy="5105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1600" dirty="0" err="1">
                <a:effectLst/>
                <a:latin typeface="Times New Roman"/>
                <a:ea typeface="Calibri"/>
                <a:cs typeface="Times New Roman"/>
              </a:rPr>
              <a:t>Oktan</a:t>
            </a: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 number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Buffer agent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1600" dirty="0" err="1">
                <a:effectLst/>
                <a:latin typeface="Times New Roman"/>
                <a:ea typeface="Calibri"/>
                <a:cs typeface="Times New Roman"/>
              </a:rPr>
              <a:t>Cetane</a:t>
            </a: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 number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Kerosene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High </a:t>
            </a:r>
            <a:r>
              <a:rPr lang="en-US" sz="1600" dirty="0" err="1">
                <a:effectLst/>
                <a:latin typeface="Times New Roman"/>
                <a:ea typeface="Calibri"/>
                <a:cs typeface="Times New Roman"/>
              </a:rPr>
              <a:t>avaibility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Periodic Maintenance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1600" dirty="0" smtClean="0">
                <a:latin typeface="Times New Roman"/>
                <a:ea typeface="Calibri"/>
                <a:cs typeface="Times New Roman"/>
              </a:rPr>
              <a:t>Best</a:t>
            </a:r>
            <a:r>
              <a:rPr lang="en-US" sz="1600" dirty="0" smtClean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performance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TAN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Corrosion inhibitor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Periodic service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1600" dirty="0" err="1">
                <a:effectLst/>
                <a:latin typeface="Times New Roman"/>
                <a:ea typeface="Calibri"/>
                <a:cs typeface="Times New Roman"/>
              </a:rPr>
              <a:t>Vaccum</a:t>
            </a: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 valve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2000 HM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Sulfur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45</a:t>
            </a:r>
            <a:r>
              <a:rPr lang="en-US" sz="1600" baseline="30000" dirty="0">
                <a:effectLst/>
                <a:latin typeface="Times New Roman"/>
                <a:ea typeface="Calibri"/>
                <a:cs typeface="Times New Roman"/>
              </a:rPr>
              <a:t>o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60</a:t>
            </a:r>
            <a:r>
              <a:rPr lang="en-US" sz="1600" baseline="30000" dirty="0">
                <a:effectLst/>
                <a:latin typeface="Times New Roman"/>
                <a:ea typeface="Calibri"/>
                <a:cs typeface="Times New Roman"/>
              </a:rPr>
              <a:t>o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500 HM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1000 HM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latin typeface="Times New Roman"/>
                <a:ea typeface="Calibri"/>
                <a:cs typeface="Times New Roman"/>
              </a:rPr>
              <a:t> 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915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00000"/>
    </mc:Choice>
    <mc:Fallback xmlns="">
      <p:transition advTm="600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III. FILL IN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24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0"/>
    </mc:Choice>
    <mc:Fallback xmlns="">
      <p:transition advTm="50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983188"/>
            <a:ext cx="88392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EX 1049 </a:t>
            </a:r>
            <a:r>
              <a:rPr lang="en-US" dirty="0" err="1"/>
              <a:t>adalah</a:t>
            </a:r>
            <a:r>
              <a:rPr lang="en-US" dirty="0"/>
              <a:t> excavator </a:t>
            </a:r>
            <a:r>
              <a:rPr lang="en-US" dirty="0" err="1"/>
              <a:t>komatsu</a:t>
            </a:r>
            <a:r>
              <a:rPr lang="en-US" dirty="0"/>
              <a:t> PC 1250 SP – 8. </a:t>
            </a:r>
            <a:r>
              <a:rPr lang="en-US" dirty="0" err="1"/>
              <a:t>Kepanjangan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SP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….(1)… .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HM unit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27.430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70 HM </a:t>
            </a:r>
            <a:r>
              <a:rPr lang="en-US" dirty="0" err="1"/>
              <a:t>lagi</a:t>
            </a:r>
            <a:r>
              <a:rPr lang="en-US" dirty="0"/>
              <a:t> unit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PS ….(2)….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PS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penggantian</a:t>
            </a:r>
            <a:r>
              <a:rPr lang="en-US" dirty="0"/>
              <a:t> </a:t>
            </a:r>
            <a:r>
              <a:rPr lang="en-US" dirty="0" err="1"/>
              <a:t>oli</a:t>
            </a:r>
            <a:r>
              <a:rPr lang="en-US" dirty="0"/>
              <a:t>….(3)….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pemeriksaan</a:t>
            </a:r>
            <a:r>
              <a:rPr lang="en-US" dirty="0"/>
              <a:t> level coolant, </a:t>
            </a:r>
            <a:r>
              <a:rPr lang="en-US" dirty="0" err="1"/>
              <a:t>dimana</a:t>
            </a:r>
            <a:r>
              <a:rPr lang="en-US" dirty="0"/>
              <a:t> coolant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.....(4)…..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diganti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periodic </a:t>
            </a:r>
            <a:r>
              <a:rPr lang="en-US" dirty="0" err="1"/>
              <a:t>setiap</a:t>
            </a:r>
            <a:r>
              <a:rPr lang="en-US" dirty="0"/>
              <a:t>….(5)….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avaibilitynya</a:t>
            </a:r>
            <a:r>
              <a:rPr lang="en-US" dirty="0"/>
              <a:t> agar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, preventive maintenance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rutin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unit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fuel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,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kandungan</a:t>
            </a:r>
            <a:r>
              <a:rPr lang="en-US" dirty="0"/>
              <a:t> sulfur max </a:t>
            </a:r>
            <a:r>
              <a:rPr lang="en-US" dirty="0" err="1"/>
              <a:t>adalah</a:t>
            </a:r>
            <a:r>
              <a:rPr lang="en-US" dirty="0"/>
              <a:t>…..(6)…..agar </a:t>
            </a:r>
            <a:r>
              <a:rPr lang="en-US" dirty="0" err="1"/>
              <a:t>penggantian</a:t>
            </a:r>
            <a:r>
              <a:rPr lang="en-US" dirty="0"/>
              <a:t> </a:t>
            </a:r>
            <a:r>
              <a:rPr lang="en-US" dirty="0" err="1"/>
              <a:t>oli</a:t>
            </a:r>
            <a:r>
              <a:rPr lang="en-US" dirty="0"/>
              <a:t> engine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OMM (500 hour). Dan </a:t>
            </a:r>
            <a:r>
              <a:rPr lang="en-US" dirty="0" err="1"/>
              <a:t>klasifikasi</a:t>
            </a:r>
            <a:r>
              <a:rPr lang="en-US" dirty="0"/>
              <a:t> fuel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…(7)….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fuel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derajat</a:t>
            </a:r>
            <a:r>
              <a:rPr lang="en-US" dirty="0"/>
              <a:t> minimum fuel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terbakar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…(8)….</a:t>
            </a:r>
            <a:r>
              <a:rPr lang="en-US" dirty="0" err="1"/>
              <a:t>Oli</a:t>
            </a:r>
            <a:r>
              <a:rPr lang="en-US" dirty="0"/>
              <a:t> engine EX 1049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oli</a:t>
            </a:r>
            <a:r>
              <a:rPr lang="en-US" dirty="0"/>
              <a:t> engine SAE 15W-40. </a:t>
            </a:r>
            <a:r>
              <a:rPr lang="en-US" dirty="0" err="1"/>
              <a:t>Kepanjangan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W </a:t>
            </a:r>
            <a:r>
              <a:rPr lang="en-US" dirty="0" err="1"/>
              <a:t>adalah</a:t>
            </a:r>
            <a:r>
              <a:rPr lang="en-US" dirty="0"/>
              <a:t> …(9)… yang </a:t>
            </a:r>
            <a:r>
              <a:rPr lang="en-US" dirty="0" err="1"/>
              <a:t>menandakan</a:t>
            </a:r>
            <a:r>
              <a:rPr lang="en-US" dirty="0"/>
              <a:t> </a:t>
            </a:r>
            <a:r>
              <a:rPr lang="en-US" dirty="0" err="1"/>
              <a:t>oli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bertipe</a:t>
            </a:r>
            <a:r>
              <a:rPr lang="en-US" dirty="0"/>
              <a:t> </a:t>
            </a:r>
            <a:r>
              <a:rPr lang="en-US" dirty="0" err="1"/>
              <a:t>multigrade</a:t>
            </a:r>
            <a:r>
              <a:rPr lang="en-US" dirty="0"/>
              <a:t>. </a:t>
            </a:r>
            <a:r>
              <a:rPr lang="en-US" dirty="0" err="1"/>
              <a:t>Oli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temperature minimum </a:t>
            </a:r>
            <a:r>
              <a:rPr lang="en-US" dirty="0" err="1"/>
              <a:t>hingga</a:t>
            </a:r>
            <a:r>
              <a:rPr lang="en-US" dirty="0"/>
              <a:t>….(10)….. </a:t>
            </a:r>
          </a:p>
        </p:txBody>
      </p:sp>
    </p:spTree>
    <p:extLst>
      <p:ext uri="{BB962C8B-B14F-4D97-AF65-F5344CB8AC3E}">
        <p14:creationId xmlns:p14="http://schemas.microsoft.com/office/powerpoint/2010/main" val="217816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00000"/>
    </mc:Choice>
    <mc:Fallback xmlns="">
      <p:transition advTm="600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IV. ESAY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24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0"/>
    </mc:Choice>
    <mc:Fallback xmlns="">
      <p:transition advTm="50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00" y="1066800"/>
            <a:ext cx="8077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Sebutkan</a:t>
            </a:r>
            <a:r>
              <a:rPr lang="en-US" dirty="0" smtClean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diadakannya</a:t>
            </a:r>
            <a:r>
              <a:rPr lang="en-US" dirty="0"/>
              <a:t> maintenance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smtClean="0"/>
              <a:t>!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Gambarkan</a:t>
            </a:r>
            <a:r>
              <a:rPr lang="en-US" dirty="0" smtClean="0"/>
              <a:t> </a:t>
            </a:r>
            <a:r>
              <a:rPr lang="en-US" dirty="0"/>
              <a:t>maintenance chart 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pembagiannya</a:t>
            </a:r>
            <a:r>
              <a:rPr lang="en-US" dirty="0"/>
              <a:t> </a:t>
            </a:r>
            <a:r>
              <a:rPr lang="en-US" dirty="0" smtClean="0"/>
              <a:t>!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hubungannya</a:t>
            </a:r>
            <a:r>
              <a:rPr lang="en-US" dirty="0"/>
              <a:t> </a:t>
            </a:r>
            <a:r>
              <a:rPr lang="en-US" dirty="0" smtClean="0"/>
              <a:t>!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endParaRPr lang="en-US" dirty="0" smtClean="0"/>
          </a:p>
          <a:p>
            <a:pPr marL="342900" lvl="0" indent="-342900">
              <a:lnSpc>
                <a:spcPct val="150000"/>
              </a:lnSpc>
              <a:buAutoNum type="arabicPeriod"/>
            </a:pPr>
            <a:endParaRPr lang="en-US" dirty="0"/>
          </a:p>
          <a:p>
            <a:pPr marL="342900" lvl="0" indent="-342900">
              <a:lnSpc>
                <a:spcPct val="150000"/>
              </a:lnSpc>
              <a:buAutoNum type="arabicPeriod"/>
            </a:pPr>
            <a:endParaRPr lang="en-US" dirty="0" smtClean="0"/>
          </a:p>
          <a:p>
            <a:pPr marL="342900" lvl="0" indent="-342900">
              <a:lnSpc>
                <a:spcPct val="150000"/>
              </a:lnSpc>
              <a:buAutoNum type="arabicPeriod"/>
            </a:pPr>
            <a:endParaRPr lang="en-US" dirty="0"/>
          </a:p>
          <a:p>
            <a:pPr marL="342900" lvl="0" indent="-342900">
              <a:lnSpc>
                <a:spcPct val="150000"/>
              </a:lnSpc>
              <a:buAutoNum type="arabicPeriod"/>
            </a:pPr>
            <a:endParaRPr lang="en-US" dirty="0" smtClean="0"/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pemeriksaan</a:t>
            </a:r>
            <a:r>
              <a:rPr lang="en-US" dirty="0"/>
              <a:t> </a:t>
            </a:r>
            <a:r>
              <a:rPr lang="en-US" dirty="0" err="1"/>
              <a:t>baterai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kritikal</a:t>
            </a:r>
            <a:r>
              <a:rPr lang="en-US" dirty="0"/>
              <a:t> point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pemeriksaannya</a:t>
            </a:r>
            <a:r>
              <a:rPr lang="en-US" dirty="0"/>
              <a:t> </a:t>
            </a:r>
            <a:r>
              <a:rPr lang="en-US" dirty="0" smtClean="0"/>
              <a:t>?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Bagaimanakah</a:t>
            </a:r>
            <a:r>
              <a:rPr lang="en-US" dirty="0" smtClean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bleeding </a:t>
            </a:r>
            <a:r>
              <a:rPr lang="en-US" dirty="0" err="1"/>
              <a:t>udara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system hydraulic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?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jelaskan</a:t>
            </a:r>
            <a:r>
              <a:rPr lang="en-US" dirty="0"/>
              <a:t> ! 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2362200"/>
            <a:ext cx="2819400" cy="205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3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00000"/>
    </mc:Choice>
    <mc:Fallback xmlns="">
      <p:transition advTm="90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1676400"/>
            <a:ext cx="8001000" cy="4495800"/>
          </a:xfrm>
          <a:prstGeom prst="roundRect">
            <a:avLst/>
          </a:prstGeom>
          <a:solidFill>
            <a:schemeClr val="tx1">
              <a:lumMod val="50000"/>
              <a:lumOff val="5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n-US" sz="2400" dirty="0" err="1">
                <a:solidFill>
                  <a:schemeClr val="tx1"/>
                </a:solidFill>
              </a:rPr>
              <a:t>Berikut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ini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termasuk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dalam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prediktif</a:t>
            </a:r>
            <a:r>
              <a:rPr lang="en-US" sz="2400" dirty="0">
                <a:solidFill>
                  <a:schemeClr val="tx1"/>
                </a:solidFill>
              </a:rPr>
              <a:t> maintenance </a:t>
            </a:r>
            <a:r>
              <a:rPr lang="en-US" sz="2400" dirty="0" err="1">
                <a:solidFill>
                  <a:schemeClr val="tx1"/>
                </a:solidFill>
              </a:rPr>
              <a:t>kecuali</a:t>
            </a:r>
            <a:r>
              <a:rPr lang="en-US" sz="2400" dirty="0" smtClean="0">
                <a:solidFill>
                  <a:schemeClr val="tx1"/>
                </a:solidFill>
              </a:rPr>
              <a:t>…..</a:t>
            </a:r>
          </a:p>
          <a:p>
            <a:pPr lvl="0" algn="just"/>
            <a:endParaRPr lang="en-US" sz="2400" dirty="0">
              <a:solidFill>
                <a:schemeClr val="tx1"/>
              </a:solidFill>
            </a:endParaRPr>
          </a:p>
          <a:p>
            <a:pPr lvl="0" algn="just"/>
            <a:r>
              <a:rPr lang="en-US" sz="2400" dirty="0" smtClean="0">
                <a:solidFill>
                  <a:schemeClr val="tx1"/>
                </a:solidFill>
              </a:rPr>
              <a:t>a. Monitoring </a:t>
            </a:r>
            <a:r>
              <a:rPr lang="en-US" sz="2400" dirty="0">
                <a:solidFill>
                  <a:schemeClr val="tx1"/>
                </a:solidFill>
              </a:rPr>
              <a:t>program		</a:t>
            </a:r>
            <a:r>
              <a:rPr lang="en-US" sz="2400" dirty="0" smtClean="0">
                <a:solidFill>
                  <a:schemeClr val="tx1"/>
                </a:solidFill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.  PPU</a:t>
            </a:r>
          </a:p>
          <a:p>
            <a:pPr lvl="0" algn="just"/>
            <a:r>
              <a:rPr lang="en-US" sz="2400" dirty="0" smtClean="0">
                <a:solidFill>
                  <a:schemeClr val="tx1"/>
                </a:solidFill>
              </a:rPr>
              <a:t>b. PPM</a:t>
            </a:r>
            <a:r>
              <a:rPr lang="en-US" sz="2400" dirty="0">
                <a:solidFill>
                  <a:schemeClr val="tx1"/>
                </a:solidFill>
              </a:rPr>
              <a:t>					d   PSN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200" y="1143000"/>
            <a:ext cx="990600" cy="990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84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0"/>
    </mc:Choice>
    <mc:Fallback xmlns="">
      <p:transition advTm="5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1676400"/>
            <a:ext cx="8001000" cy="4495800"/>
          </a:xfrm>
          <a:prstGeom prst="roundRect">
            <a:avLst/>
          </a:prstGeom>
          <a:solidFill>
            <a:schemeClr val="tx1">
              <a:lumMod val="50000"/>
              <a:lumOff val="5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n-US" sz="2400" dirty="0" err="1" smtClean="0">
                <a:solidFill>
                  <a:schemeClr val="tx1"/>
                </a:solidFill>
              </a:rPr>
              <a:t>Pemeriksaan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atau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inspeksi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harian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sebelum</a:t>
            </a:r>
            <a:r>
              <a:rPr lang="en-US" sz="2400" dirty="0" smtClean="0">
                <a:solidFill>
                  <a:schemeClr val="tx1"/>
                </a:solidFill>
              </a:rPr>
              <a:t> unit </a:t>
            </a:r>
            <a:r>
              <a:rPr lang="en-US" sz="2400" dirty="0" err="1" smtClean="0">
                <a:solidFill>
                  <a:schemeClr val="tx1"/>
                </a:solidFill>
              </a:rPr>
              <a:t>dioperasikan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disebut</a:t>
            </a:r>
            <a:r>
              <a:rPr lang="en-US" sz="2400" dirty="0" smtClean="0">
                <a:solidFill>
                  <a:schemeClr val="tx1"/>
                </a:solidFill>
              </a:rPr>
              <a:t>…</a:t>
            </a:r>
            <a:endParaRPr lang="en-US" sz="2400" dirty="0">
              <a:solidFill>
                <a:schemeClr val="tx1"/>
              </a:solidFill>
            </a:endParaRPr>
          </a:p>
          <a:p>
            <a:pPr lvl="0" algn="just"/>
            <a:r>
              <a:rPr lang="en-US" sz="2400" dirty="0" smtClean="0">
                <a:solidFill>
                  <a:schemeClr val="tx1"/>
                </a:solidFill>
              </a:rPr>
              <a:t>a.  Periodic inspection</a:t>
            </a:r>
            <a:r>
              <a:rPr lang="en-US" sz="2400" dirty="0">
                <a:solidFill>
                  <a:schemeClr val="tx1"/>
                </a:solidFill>
              </a:rPr>
              <a:t>		</a:t>
            </a:r>
            <a:r>
              <a:rPr lang="en-US" sz="2400" dirty="0" smtClean="0">
                <a:solidFill>
                  <a:schemeClr val="tx1"/>
                </a:solidFill>
              </a:rPr>
              <a:t>             c</a:t>
            </a:r>
            <a:r>
              <a:rPr lang="en-US" sz="2400" dirty="0">
                <a:solidFill>
                  <a:schemeClr val="tx1"/>
                </a:solidFill>
              </a:rPr>
              <a:t>.  Daily check sheet</a:t>
            </a:r>
          </a:p>
          <a:p>
            <a:pPr lvl="0" algn="just"/>
            <a:r>
              <a:rPr lang="en-US" sz="2400" dirty="0" smtClean="0">
                <a:solidFill>
                  <a:schemeClr val="tx1"/>
                </a:solidFill>
              </a:rPr>
              <a:t>b.  Periodic service</a:t>
            </a:r>
            <a:r>
              <a:rPr lang="en-US" sz="2400" dirty="0">
                <a:solidFill>
                  <a:schemeClr val="tx1"/>
                </a:solidFill>
              </a:rPr>
              <a:t>		</a:t>
            </a:r>
            <a:r>
              <a:rPr lang="en-US" sz="2400" dirty="0" smtClean="0">
                <a:solidFill>
                  <a:schemeClr val="tx1"/>
                </a:solidFill>
              </a:rPr>
              <a:t>	d</a:t>
            </a:r>
            <a:r>
              <a:rPr lang="en-US" sz="2400" dirty="0">
                <a:solidFill>
                  <a:schemeClr val="tx1"/>
                </a:solidFill>
              </a:rPr>
              <a:t>.  Monitoring sheet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200" y="1143000"/>
            <a:ext cx="990600" cy="990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857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0"/>
    </mc:Choice>
    <mc:Fallback xmlns="">
      <p:transition advTm="5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1676400"/>
            <a:ext cx="8001000" cy="4495800"/>
          </a:xfrm>
          <a:prstGeom prst="roundRect">
            <a:avLst/>
          </a:prstGeom>
          <a:solidFill>
            <a:schemeClr val="tx1">
              <a:lumMod val="50000"/>
              <a:lumOff val="5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n-US" sz="2400" smtClean="0">
                <a:solidFill>
                  <a:schemeClr val="tx1"/>
                </a:solidFill>
              </a:rPr>
              <a:t>Bathtub curve </a:t>
            </a:r>
            <a:r>
              <a:rPr lang="en-US" sz="2400" dirty="0" err="1">
                <a:solidFill>
                  <a:schemeClr val="tx1"/>
                </a:solidFill>
              </a:rPr>
              <a:t>adalah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kurva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menjelaskan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perbandingan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antara</a:t>
            </a:r>
            <a:r>
              <a:rPr lang="en-US" sz="2400" dirty="0" smtClean="0">
                <a:solidFill>
                  <a:schemeClr val="tx1"/>
                </a:solidFill>
              </a:rPr>
              <a:t>………</a:t>
            </a:r>
          </a:p>
          <a:p>
            <a:pPr lvl="0" algn="just"/>
            <a:endParaRPr lang="en-US" sz="2400" dirty="0">
              <a:solidFill>
                <a:schemeClr val="tx1"/>
              </a:solidFill>
            </a:endParaRPr>
          </a:p>
          <a:p>
            <a:pPr lvl="0" algn="just"/>
            <a:r>
              <a:rPr lang="en-US" sz="2400" dirty="0" smtClean="0">
                <a:solidFill>
                  <a:schemeClr val="tx1"/>
                </a:solidFill>
              </a:rPr>
              <a:t>a. </a:t>
            </a:r>
            <a:r>
              <a:rPr lang="en-US" sz="2400" dirty="0" err="1" smtClean="0">
                <a:solidFill>
                  <a:schemeClr val="tx1"/>
                </a:solidFill>
              </a:rPr>
              <a:t>Biaya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operasi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hour meter unit.</a:t>
            </a:r>
          </a:p>
          <a:p>
            <a:pPr lvl="0" algn="just"/>
            <a:r>
              <a:rPr lang="en-US" sz="2400" dirty="0" smtClean="0">
                <a:solidFill>
                  <a:schemeClr val="tx1"/>
                </a:solidFill>
              </a:rPr>
              <a:t>b. </a:t>
            </a:r>
            <a:r>
              <a:rPr lang="en-US" sz="2400" dirty="0" err="1" smtClean="0">
                <a:solidFill>
                  <a:schemeClr val="tx1"/>
                </a:solidFill>
              </a:rPr>
              <a:t>Biaya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operasi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biaya</a:t>
            </a:r>
            <a:r>
              <a:rPr lang="en-US" sz="2400" dirty="0">
                <a:solidFill>
                  <a:schemeClr val="tx1"/>
                </a:solidFill>
              </a:rPr>
              <a:t> maintenance.</a:t>
            </a:r>
          </a:p>
          <a:p>
            <a:pPr lvl="0" algn="just"/>
            <a:r>
              <a:rPr lang="en-US" sz="2400" dirty="0" smtClean="0">
                <a:solidFill>
                  <a:schemeClr val="tx1"/>
                </a:solidFill>
              </a:rPr>
              <a:t>c. Life </a:t>
            </a:r>
            <a:r>
              <a:rPr lang="en-US" sz="2400" dirty="0">
                <a:solidFill>
                  <a:schemeClr val="tx1"/>
                </a:solidFill>
              </a:rPr>
              <a:t>time unit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biaya</a:t>
            </a:r>
            <a:r>
              <a:rPr lang="en-US" sz="2400" dirty="0">
                <a:solidFill>
                  <a:schemeClr val="tx1"/>
                </a:solidFill>
              </a:rPr>
              <a:t> maintenance.</a:t>
            </a:r>
          </a:p>
          <a:p>
            <a:pPr lvl="0" algn="just"/>
            <a:r>
              <a:rPr lang="en-US" sz="2400" dirty="0" smtClean="0">
                <a:solidFill>
                  <a:schemeClr val="tx1"/>
                </a:solidFill>
              </a:rPr>
              <a:t>d. Hour </a:t>
            </a:r>
            <a:r>
              <a:rPr lang="en-US" sz="2400" dirty="0">
                <a:solidFill>
                  <a:schemeClr val="tx1"/>
                </a:solidFill>
              </a:rPr>
              <a:t>meter unit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biaya</a:t>
            </a:r>
            <a:r>
              <a:rPr lang="en-US" sz="2400" dirty="0">
                <a:solidFill>
                  <a:schemeClr val="tx1"/>
                </a:solidFill>
              </a:rPr>
              <a:t> maintenance.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200" y="1143000"/>
            <a:ext cx="990600" cy="990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7857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0"/>
    </mc:Choice>
    <mc:Fallback xmlns="">
      <p:transition advTm="5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1676400"/>
            <a:ext cx="8001000" cy="4495800"/>
          </a:xfrm>
          <a:prstGeom prst="roundRect">
            <a:avLst/>
          </a:prstGeom>
          <a:solidFill>
            <a:schemeClr val="tx1">
              <a:lumMod val="50000"/>
              <a:lumOff val="5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n-US" sz="2400" dirty="0">
                <a:solidFill>
                  <a:schemeClr val="tx1"/>
                </a:solidFill>
              </a:rPr>
              <a:t>Yang </a:t>
            </a:r>
            <a:r>
              <a:rPr lang="en-US" sz="2400" dirty="0" err="1">
                <a:solidFill>
                  <a:schemeClr val="tx1"/>
                </a:solidFill>
              </a:rPr>
              <a:t>termasuk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jenis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dari</a:t>
            </a:r>
            <a:r>
              <a:rPr lang="en-US" sz="2400" dirty="0">
                <a:solidFill>
                  <a:schemeClr val="tx1"/>
                </a:solidFill>
              </a:rPr>
              <a:t> periodic inspection </a:t>
            </a:r>
            <a:r>
              <a:rPr lang="en-US" sz="2400" dirty="0" err="1">
                <a:solidFill>
                  <a:schemeClr val="tx1"/>
                </a:solidFill>
              </a:rPr>
              <a:t>adalah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kecuali</a:t>
            </a:r>
            <a:r>
              <a:rPr lang="en-US" sz="2400" dirty="0" smtClean="0">
                <a:solidFill>
                  <a:schemeClr val="tx1"/>
                </a:solidFill>
              </a:rPr>
              <a:t>…..</a:t>
            </a:r>
          </a:p>
          <a:p>
            <a:pPr lvl="0" algn="just"/>
            <a:endParaRPr lang="en-US" sz="2400" dirty="0">
              <a:solidFill>
                <a:schemeClr val="tx1"/>
              </a:solidFill>
            </a:endParaRPr>
          </a:p>
          <a:p>
            <a:pPr lvl="0" algn="just"/>
            <a:r>
              <a:rPr lang="en-US" sz="2400" dirty="0" smtClean="0">
                <a:solidFill>
                  <a:schemeClr val="tx1"/>
                </a:solidFill>
              </a:rPr>
              <a:t>a. Daily </a:t>
            </a:r>
            <a:r>
              <a:rPr lang="en-US" sz="2400" dirty="0">
                <a:solidFill>
                  <a:schemeClr val="tx1"/>
                </a:solidFill>
              </a:rPr>
              <a:t>check				c.  PPU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b. </a:t>
            </a:r>
            <a:r>
              <a:rPr lang="en-US" sz="2400" dirty="0" err="1" smtClean="0">
                <a:solidFill>
                  <a:schemeClr val="tx1"/>
                </a:solidFill>
              </a:rPr>
              <a:t>Pitstop</a:t>
            </a:r>
            <a:r>
              <a:rPr lang="en-US" sz="2400" dirty="0">
                <a:solidFill>
                  <a:schemeClr val="tx1"/>
                </a:solidFill>
              </a:rPr>
              <a:t>				</a:t>
            </a:r>
            <a:r>
              <a:rPr lang="en-US" sz="2400" dirty="0" smtClean="0">
                <a:solidFill>
                  <a:schemeClr val="tx1"/>
                </a:solidFill>
              </a:rPr>
              <a:t>d</a:t>
            </a:r>
            <a:r>
              <a:rPr lang="en-US" sz="2400" dirty="0">
                <a:solidFill>
                  <a:schemeClr val="tx1"/>
                </a:solidFill>
              </a:rPr>
              <a:t>.  P2H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200" y="1143000"/>
            <a:ext cx="990600" cy="990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7857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0"/>
    </mc:Choice>
    <mc:Fallback xmlns="">
      <p:transition advTm="5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1676400"/>
            <a:ext cx="8001000" cy="4495800"/>
          </a:xfrm>
          <a:prstGeom prst="roundRect">
            <a:avLst/>
          </a:prstGeom>
          <a:solidFill>
            <a:schemeClr val="tx1">
              <a:lumMod val="50000"/>
              <a:lumOff val="5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n-US" sz="2400" dirty="0" err="1" smtClean="0">
                <a:solidFill>
                  <a:schemeClr val="tx1"/>
                </a:solidFill>
              </a:rPr>
              <a:t>Suatu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usaha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untuk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mencegah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timbulnya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kerusakan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dilakukan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secara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kontinyu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interval </a:t>
            </a:r>
            <a:r>
              <a:rPr lang="en-US" sz="2400" dirty="0" err="1">
                <a:solidFill>
                  <a:schemeClr val="tx1"/>
                </a:solidFill>
              </a:rPr>
              <a:t>pelaksanaan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telah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tertentu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berdasarkan</a:t>
            </a:r>
            <a:r>
              <a:rPr lang="en-US" sz="2400" dirty="0">
                <a:solidFill>
                  <a:schemeClr val="tx1"/>
                </a:solidFill>
              </a:rPr>
              <a:t> hour meter </a:t>
            </a:r>
            <a:r>
              <a:rPr lang="en-US" sz="2400" dirty="0" err="1">
                <a:solidFill>
                  <a:schemeClr val="tx1"/>
                </a:solidFill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</a:rPr>
              <a:t>….</a:t>
            </a:r>
          </a:p>
          <a:p>
            <a:pPr lvl="0" algn="just"/>
            <a:endParaRPr lang="en-US" sz="2400" dirty="0">
              <a:solidFill>
                <a:schemeClr val="tx1"/>
              </a:solidFill>
            </a:endParaRPr>
          </a:p>
          <a:p>
            <a:pPr marL="514350" lvl="0" indent="-514350" algn="just"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Corrective </a:t>
            </a:r>
            <a:r>
              <a:rPr lang="en-US" sz="2400" dirty="0">
                <a:solidFill>
                  <a:schemeClr val="tx1"/>
                </a:solidFill>
              </a:rPr>
              <a:t>maintenance		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514350" lvl="0" indent="-514350" algn="just"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Periodic service</a:t>
            </a:r>
          </a:p>
          <a:p>
            <a:pPr marL="514350" indent="-514350" algn="just">
              <a:buFontTx/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Periodic inspection</a:t>
            </a:r>
          </a:p>
          <a:p>
            <a:pPr marL="514350" lvl="0" indent="-514350" algn="just"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Daily </a:t>
            </a:r>
            <a:r>
              <a:rPr lang="en-US" sz="2400" dirty="0">
                <a:solidFill>
                  <a:schemeClr val="tx1"/>
                </a:solidFill>
              </a:rPr>
              <a:t>inspection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200" y="1143000"/>
            <a:ext cx="990600" cy="990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7857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0"/>
    </mc:Choice>
    <mc:Fallback xmlns="">
      <p:transition advTm="5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1676400"/>
            <a:ext cx="8001000" cy="4495800"/>
          </a:xfrm>
          <a:prstGeom prst="roundRect">
            <a:avLst/>
          </a:prstGeom>
          <a:solidFill>
            <a:schemeClr val="tx1">
              <a:lumMod val="50000"/>
              <a:lumOff val="5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800" dirty="0" err="1">
                <a:solidFill>
                  <a:schemeClr val="tx1"/>
                </a:solidFill>
              </a:rPr>
              <a:t>Satuan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dari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viskositas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suatu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zat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cair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adalah</a:t>
            </a:r>
            <a:r>
              <a:rPr lang="en-US" sz="2800" dirty="0" smtClean="0">
                <a:solidFill>
                  <a:schemeClr val="tx1"/>
                </a:solidFill>
              </a:rPr>
              <a:t>…..</a:t>
            </a:r>
          </a:p>
          <a:p>
            <a:pPr lvl="0"/>
            <a:endParaRPr lang="en-US" sz="2800" dirty="0">
              <a:solidFill>
                <a:schemeClr val="tx1"/>
              </a:solidFill>
            </a:endParaRPr>
          </a:p>
          <a:p>
            <a:pPr lvl="0"/>
            <a:r>
              <a:rPr lang="en-US" sz="2800" dirty="0" smtClean="0">
                <a:solidFill>
                  <a:schemeClr val="tx1"/>
                </a:solidFill>
              </a:rPr>
              <a:t>a. SAE</a:t>
            </a:r>
            <a:r>
              <a:rPr lang="en-US" sz="2800" dirty="0">
                <a:solidFill>
                  <a:schemeClr val="tx1"/>
                </a:solidFill>
              </a:rPr>
              <a:t>					c.  Index viscosity</a:t>
            </a:r>
          </a:p>
          <a:p>
            <a:pPr lvl="0"/>
            <a:r>
              <a:rPr lang="en-US" sz="2800" dirty="0" smtClean="0">
                <a:solidFill>
                  <a:schemeClr val="tx1"/>
                </a:solidFill>
              </a:rPr>
              <a:t>b. </a:t>
            </a:r>
            <a:r>
              <a:rPr lang="en-US" sz="2800" dirty="0" err="1" smtClean="0">
                <a:solidFill>
                  <a:schemeClr val="tx1"/>
                </a:solidFill>
              </a:rPr>
              <a:t>Cst</a:t>
            </a:r>
            <a:r>
              <a:rPr lang="en-US" sz="2800" dirty="0">
                <a:solidFill>
                  <a:schemeClr val="tx1"/>
                </a:solidFill>
              </a:rPr>
              <a:t>					d.  Liter/</a:t>
            </a:r>
            <a:r>
              <a:rPr lang="en-US" sz="2800" dirty="0" err="1">
                <a:solidFill>
                  <a:schemeClr val="tx1"/>
                </a:solidFill>
              </a:rPr>
              <a:t>menit</a:t>
            </a:r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200" y="1143000"/>
            <a:ext cx="990600" cy="990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7857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0"/>
    </mc:Choice>
    <mc:Fallback xmlns="">
      <p:transition advTm="5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1524000"/>
            <a:ext cx="8001000" cy="4648200"/>
          </a:xfrm>
          <a:prstGeom prst="roundRect">
            <a:avLst/>
          </a:prstGeom>
          <a:solidFill>
            <a:schemeClr val="tx1">
              <a:lumMod val="50000"/>
              <a:lumOff val="5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 err="1">
                <a:solidFill>
                  <a:schemeClr val="tx1"/>
                </a:solidFill>
              </a:rPr>
              <a:t>Kandungan</a:t>
            </a:r>
            <a:r>
              <a:rPr lang="en-US" sz="2400" dirty="0">
                <a:solidFill>
                  <a:schemeClr val="tx1"/>
                </a:solidFill>
              </a:rPr>
              <a:t> sulfur </a:t>
            </a:r>
            <a:r>
              <a:rPr lang="en-US" sz="2400" dirty="0" err="1">
                <a:solidFill>
                  <a:schemeClr val="tx1"/>
                </a:solidFill>
              </a:rPr>
              <a:t>dalam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spesifikasi</a:t>
            </a:r>
            <a:r>
              <a:rPr lang="en-US" sz="2400" dirty="0">
                <a:solidFill>
                  <a:schemeClr val="tx1"/>
                </a:solidFill>
              </a:rPr>
              <a:t> fuel </a:t>
            </a:r>
            <a:r>
              <a:rPr lang="en-US" sz="2400" dirty="0" err="1">
                <a:solidFill>
                  <a:schemeClr val="tx1"/>
                </a:solidFill>
              </a:rPr>
              <a:t>perlu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dibatasi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 err="1">
                <a:solidFill>
                  <a:schemeClr val="tx1"/>
                </a:solidFill>
              </a:rPr>
              <a:t>terdapat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kadar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maksimalnya</a:t>
            </a:r>
            <a:r>
              <a:rPr lang="en-US" sz="2400" dirty="0">
                <a:solidFill>
                  <a:schemeClr val="tx1"/>
                </a:solidFill>
              </a:rPr>
              <a:t>) </a:t>
            </a:r>
            <a:r>
              <a:rPr lang="en-US" sz="2400" dirty="0" err="1">
                <a:solidFill>
                  <a:schemeClr val="tx1"/>
                </a:solidFill>
              </a:rPr>
              <a:t>hal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dikarenakan</a:t>
            </a:r>
            <a:r>
              <a:rPr lang="en-US" sz="2400" dirty="0" smtClean="0">
                <a:solidFill>
                  <a:schemeClr val="tx1"/>
                </a:solidFill>
              </a:rPr>
              <a:t>…..</a:t>
            </a:r>
          </a:p>
          <a:p>
            <a:pPr lvl="0"/>
            <a:endParaRPr lang="en-US" sz="2400" dirty="0">
              <a:solidFill>
                <a:schemeClr val="tx1"/>
              </a:solidFill>
            </a:endParaRPr>
          </a:p>
          <a:p>
            <a:pPr marL="457200" lvl="0" indent="-457200"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Sulfur </a:t>
            </a:r>
            <a:r>
              <a:rPr lang="en-US" sz="2400" dirty="0" err="1">
                <a:solidFill>
                  <a:schemeClr val="tx1"/>
                </a:solidFill>
              </a:rPr>
              <a:t>dapat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mengganggu</a:t>
            </a:r>
            <a:r>
              <a:rPr lang="en-US" sz="2400" dirty="0">
                <a:solidFill>
                  <a:schemeClr val="tx1"/>
                </a:solidFill>
              </a:rPr>
              <a:t> proses </a:t>
            </a:r>
            <a:r>
              <a:rPr lang="en-US" sz="2400" dirty="0" err="1">
                <a:solidFill>
                  <a:schemeClr val="tx1"/>
                </a:solidFill>
              </a:rPr>
              <a:t>pembakaran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sehingga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pembakaran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tidak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sempurna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457200" lvl="0" indent="-457200"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Sulfur </a:t>
            </a:r>
            <a:r>
              <a:rPr lang="en-US" sz="2400" dirty="0" err="1">
                <a:solidFill>
                  <a:schemeClr val="tx1"/>
                </a:solidFill>
              </a:rPr>
              <a:t>menyebabkan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timbulnya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kerak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dalam</a:t>
            </a:r>
            <a:r>
              <a:rPr lang="en-US" sz="2400" dirty="0">
                <a:solidFill>
                  <a:schemeClr val="tx1"/>
                </a:solidFill>
              </a:rPr>
              <a:t> cylinder </a:t>
            </a:r>
            <a:r>
              <a:rPr lang="en-US" sz="2400" dirty="0" smtClean="0">
                <a:solidFill>
                  <a:schemeClr val="tx1"/>
                </a:solidFill>
              </a:rPr>
              <a:t>head.</a:t>
            </a:r>
          </a:p>
          <a:p>
            <a:pPr marL="457200" lvl="0" indent="-457200"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Sulfur </a:t>
            </a:r>
            <a:r>
              <a:rPr lang="en-US" sz="2400" dirty="0" err="1">
                <a:solidFill>
                  <a:schemeClr val="tx1"/>
                </a:solidFill>
              </a:rPr>
              <a:t>menyebabkan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terjadinya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asam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sulfat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dalam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pembakaran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yang </a:t>
            </a:r>
            <a:r>
              <a:rPr lang="en-US" sz="2400" dirty="0" err="1">
                <a:solidFill>
                  <a:schemeClr val="tx1"/>
                </a:solidFill>
              </a:rPr>
              <a:t>bersifat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korosif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457200" lvl="0" indent="-457200"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Sulfur </a:t>
            </a:r>
            <a:r>
              <a:rPr lang="en-US" sz="2400" dirty="0" err="1">
                <a:solidFill>
                  <a:schemeClr val="tx1"/>
                </a:solidFill>
              </a:rPr>
              <a:t>sulit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teroksidasi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sehingga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sulit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terbakar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fuel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6200" y="1028700"/>
            <a:ext cx="990600" cy="990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7857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0"/>
    </mc:Choice>
    <mc:Fallback xmlns="">
      <p:transition advTm="5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1002</Words>
  <Application>Microsoft Office PowerPoint</Application>
  <PresentationFormat>On-screen Show (4:3)</PresentationFormat>
  <Paragraphs>177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Garamond</vt:lpstr>
      <vt:lpstr>Rockwell</vt:lpstr>
      <vt:lpstr>Times New Roman</vt:lpstr>
      <vt:lpstr>Office Theme</vt:lpstr>
      <vt:lpstr>SOAL TEST </vt:lpstr>
      <vt:lpstr>I. MULTIPLE CHOICE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MATCHING</vt:lpstr>
      <vt:lpstr>PowerPoint Presentation</vt:lpstr>
      <vt:lpstr>III. FILL IN</vt:lpstr>
      <vt:lpstr>PowerPoint Presentation</vt:lpstr>
      <vt:lpstr>IV. ESAY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Trainer</dc:creator>
  <cp:lastModifiedBy>Kimcil</cp:lastModifiedBy>
  <cp:revision>24</cp:revision>
  <dcterms:created xsi:type="dcterms:W3CDTF">2014-05-07T01:04:57Z</dcterms:created>
  <dcterms:modified xsi:type="dcterms:W3CDTF">2019-01-09T01:01:05Z</dcterms:modified>
</cp:coreProperties>
</file>