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76" r:id="rId6"/>
    <p:sldId id="259" r:id="rId7"/>
    <p:sldId id="261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2" r:id="rId16"/>
    <p:sldId id="275" r:id="rId17"/>
    <p:sldId id="277" r:id="rId18"/>
    <p:sldId id="282" r:id="rId19"/>
    <p:sldId id="283" r:id="rId20"/>
    <p:sldId id="284" r:id="rId21"/>
    <p:sldId id="285" r:id="rId22"/>
    <p:sldId id="286" r:id="rId23"/>
    <p:sldId id="287" r:id="rId24"/>
    <p:sldId id="288" r:id="rId25"/>
    <p:sldId id="289" r:id="rId26"/>
    <p:sldId id="290" r:id="rId27"/>
    <p:sldId id="291" r:id="rId28"/>
    <p:sldId id="270" r:id="rId29"/>
    <p:sldId id="271" r:id="rId30"/>
    <p:sldId id="273" r:id="rId31"/>
    <p:sldId id="274" r:id="rId32"/>
    <p:sldId id="278" r:id="rId33"/>
    <p:sldId id="279" r:id="rId34"/>
    <p:sldId id="280" r:id="rId35"/>
    <p:sldId id="281" r:id="rId36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EE6BF-5AD0-4853-B345-9C3F6EA0D1F7}" type="datetimeFigureOut">
              <a:rPr lang="id-ID" smtClean="0"/>
              <a:pPr/>
              <a:t>2016-05-07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371A1-2BC7-437E-94D6-ED73D13EA6E4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EE6BF-5AD0-4853-B345-9C3F6EA0D1F7}" type="datetimeFigureOut">
              <a:rPr lang="id-ID" smtClean="0"/>
              <a:pPr/>
              <a:t>2016-05-07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371A1-2BC7-437E-94D6-ED73D13EA6E4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EE6BF-5AD0-4853-B345-9C3F6EA0D1F7}" type="datetimeFigureOut">
              <a:rPr lang="id-ID" smtClean="0"/>
              <a:pPr/>
              <a:t>2016-05-07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371A1-2BC7-437E-94D6-ED73D13EA6E4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EE6BF-5AD0-4853-B345-9C3F6EA0D1F7}" type="datetimeFigureOut">
              <a:rPr lang="id-ID" smtClean="0"/>
              <a:pPr/>
              <a:t>2016-05-07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371A1-2BC7-437E-94D6-ED73D13EA6E4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EE6BF-5AD0-4853-B345-9C3F6EA0D1F7}" type="datetimeFigureOut">
              <a:rPr lang="id-ID" smtClean="0"/>
              <a:pPr/>
              <a:t>2016-05-07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371A1-2BC7-437E-94D6-ED73D13EA6E4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EE6BF-5AD0-4853-B345-9C3F6EA0D1F7}" type="datetimeFigureOut">
              <a:rPr lang="id-ID" smtClean="0"/>
              <a:pPr/>
              <a:t>2016-05-07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371A1-2BC7-437E-94D6-ED73D13EA6E4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EE6BF-5AD0-4853-B345-9C3F6EA0D1F7}" type="datetimeFigureOut">
              <a:rPr lang="id-ID" smtClean="0"/>
              <a:pPr/>
              <a:t>2016-05-07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371A1-2BC7-437E-94D6-ED73D13EA6E4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EE6BF-5AD0-4853-B345-9C3F6EA0D1F7}" type="datetimeFigureOut">
              <a:rPr lang="id-ID" smtClean="0"/>
              <a:pPr/>
              <a:t>2016-05-07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371A1-2BC7-437E-94D6-ED73D13EA6E4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EE6BF-5AD0-4853-B345-9C3F6EA0D1F7}" type="datetimeFigureOut">
              <a:rPr lang="id-ID" smtClean="0"/>
              <a:pPr/>
              <a:t>2016-05-07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371A1-2BC7-437E-94D6-ED73D13EA6E4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EE6BF-5AD0-4853-B345-9C3F6EA0D1F7}" type="datetimeFigureOut">
              <a:rPr lang="id-ID" smtClean="0"/>
              <a:pPr/>
              <a:t>2016-05-07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371A1-2BC7-437E-94D6-ED73D13EA6E4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EE6BF-5AD0-4853-B345-9C3F6EA0D1F7}" type="datetimeFigureOut">
              <a:rPr lang="id-ID" smtClean="0"/>
              <a:pPr/>
              <a:t>2016-05-07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371A1-2BC7-437E-94D6-ED73D13EA6E4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1EE6BF-5AD0-4853-B345-9C3F6EA0D1F7}" type="datetimeFigureOut">
              <a:rPr lang="id-ID" smtClean="0"/>
              <a:pPr/>
              <a:t>2016-05-07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D371A1-2BC7-437E-94D6-ED73D13EA6E4}" type="slidenum">
              <a:rPr lang="id-ID" smtClean="0"/>
              <a:pPr/>
              <a:t>‹#›</a:t>
            </a:fld>
            <a:endParaRPr 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72330" y="6143644"/>
            <a:ext cx="1857388" cy="500065"/>
          </a:xfrm>
        </p:spPr>
        <p:txBody>
          <a:bodyPr>
            <a:noAutofit/>
          </a:bodyPr>
          <a:lstStyle/>
          <a:p>
            <a:r>
              <a:rPr lang="id-ID" sz="2000" b="1" dirty="0" smtClean="0"/>
              <a:t>PC 400 - 8</a:t>
            </a:r>
            <a:endParaRPr lang="id-ID" sz="2000" b="1" dirty="0"/>
          </a:p>
        </p:txBody>
      </p:sp>
      <p:pic>
        <p:nvPicPr>
          <p:cNvPr id="6" name="Picture 5" descr="D:\CoE.jp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411401" y="285728"/>
            <a:ext cx="1281756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214282" y="214290"/>
            <a:ext cx="4142316" cy="714380"/>
            <a:chOff x="0" y="0"/>
            <a:chExt cx="4349" cy="597"/>
          </a:xfrm>
        </p:grpSpPr>
        <p:grpSp>
          <p:nvGrpSpPr>
            <p:cNvPr id="8" name="Group 7"/>
            <p:cNvGrpSpPr>
              <a:grpSpLocks/>
            </p:cNvGrpSpPr>
            <p:nvPr/>
          </p:nvGrpSpPr>
          <p:grpSpPr bwMode="auto">
            <a:xfrm>
              <a:off x="934" y="81"/>
              <a:ext cx="3415" cy="405"/>
              <a:chOff x="934" y="81"/>
              <a:chExt cx="3415" cy="405"/>
            </a:xfrm>
          </p:grpSpPr>
          <p:sp>
            <p:nvSpPr>
              <p:cNvPr id="12" name="WordArt 13"/>
              <p:cNvSpPr>
                <a:spLocks noChangeArrowheads="1" noChangeShapeType="1" noTextEdit="1"/>
              </p:cNvSpPr>
              <p:nvPr/>
            </p:nvSpPr>
            <p:spPr bwMode="auto">
              <a:xfrm>
                <a:off x="1065" y="81"/>
                <a:ext cx="3284" cy="111"/>
              </a:xfrm>
              <a:prstGeom prst="rect">
                <a:avLst/>
              </a:prstGeom>
            </p:spPr>
            <p:txBody>
              <a:bodyPr wrap="none" numCol="1" fromWordArt="1">
                <a:prstTxWarp prst="textPlain">
                  <a:avLst>
                    <a:gd name="adj" fmla="val 50000"/>
                  </a:avLst>
                </a:prstTxWarp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rtl="0"/>
                <a:r>
                  <a:rPr lang="id-ID" sz="3600" kern="10" spc="0">
                    <a:ln w="9360">
                      <a:solidFill>
                        <a:srgbClr val="006600"/>
                      </a:solidFill>
                      <a:miter lim="800000"/>
                      <a:headEnd/>
                      <a:tailEnd/>
                    </a:ln>
                    <a:solidFill>
                      <a:srgbClr val="003300"/>
                    </a:solidFill>
                    <a:effectLst/>
                    <a:latin typeface="Garamond"/>
                  </a:rPr>
                  <a:t>PT. KALIMANTAN PRIMA PERSADA</a:t>
                </a:r>
              </a:p>
            </p:txBody>
          </p:sp>
          <p:sp>
            <p:nvSpPr>
              <p:cNvPr id="13" name="Text Box 14"/>
              <p:cNvSpPr txBox="1">
                <a:spLocks noChangeArrowheads="1"/>
              </p:cNvSpPr>
              <p:nvPr/>
            </p:nvSpPr>
            <p:spPr bwMode="auto">
              <a:xfrm>
                <a:off x="934" y="184"/>
                <a:ext cx="3043" cy="302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wrap="square" lIns="90000" tIns="46800" rIns="90000" bIns="46800" anchor="t" upright="1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 rtl="0">
                  <a:defRPr sz="1000"/>
                </a:pPr>
                <a:r>
                  <a:rPr lang="id-ID" sz="900" b="0" i="1" strike="noStrike">
                    <a:solidFill>
                      <a:srgbClr val="000000"/>
                    </a:solidFill>
                    <a:latin typeface="Rockwell"/>
                  </a:rPr>
                  <a:t>Integrated</a:t>
                </a:r>
                <a:r>
                  <a:rPr lang="id-ID" sz="900" b="0" i="1" strike="noStrike" baseline="0">
                    <a:solidFill>
                      <a:srgbClr val="000000"/>
                    </a:solidFill>
                    <a:latin typeface="Rockwell"/>
                  </a:rPr>
                  <a:t> Mining Services</a:t>
                </a:r>
                <a:endParaRPr lang="id-ID" sz="900" b="0" i="1" strike="noStrike">
                  <a:solidFill>
                    <a:srgbClr val="000000"/>
                  </a:solidFill>
                  <a:latin typeface="Rockwell"/>
                </a:endParaRPr>
              </a:p>
              <a:p>
                <a:pPr algn="l" rtl="0">
                  <a:defRPr sz="1000"/>
                </a:pPr>
                <a:endParaRPr lang="id-ID" sz="900" b="0" i="1" strike="noStrike">
                  <a:solidFill>
                    <a:srgbClr val="000000"/>
                  </a:solidFill>
                  <a:latin typeface="Rockwell"/>
                </a:endParaRPr>
              </a:p>
            </p:txBody>
          </p:sp>
        </p:grpSp>
        <p:grpSp>
          <p:nvGrpSpPr>
            <p:cNvPr id="9" name="Group 8"/>
            <p:cNvGrpSpPr>
              <a:grpSpLocks/>
            </p:cNvGrpSpPr>
            <p:nvPr/>
          </p:nvGrpSpPr>
          <p:grpSpPr bwMode="auto">
            <a:xfrm>
              <a:off x="0" y="0"/>
              <a:ext cx="952" cy="597"/>
              <a:chOff x="0" y="0"/>
              <a:chExt cx="952" cy="597"/>
            </a:xfrm>
          </p:grpSpPr>
          <p:pic>
            <p:nvPicPr>
              <p:cNvPr id="10" name="Graphics 1"/>
              <p:cNvPicPr>
                <a:picLocks noChangeAspect="1" noChangeArrowheads="1"/>
              </p:cNvPicPr>
              <p:nvPr/>
            </p:nvPicPr>
            <p:blipFill>
              <a:blip r:embed="rId3" cstate="print">
                <a:lum bright="-12000" contrast="-18000"/>
              </a:blip>
              <a:srcRect l="4440" t="21851" r="7780" b="26297"/>
              <a:stretch>
                <a:fillRect/>
              </a:stretch>
            </p:blipFill>
            <p:spPr bwMode="auto">
              <a:xfrm>
                <a:off x="0" y="0"/>
                <a:ext cx="952" cy="324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</p:pic>
          <p:sp>
            <p:nvSpPr>
              <p:cNvPr id="11" name="Text Box 17"/>
              <p:cNvSpPr txBox="1">
                <a:spLocks noChangeArrowheads="1"/>
              </p:cNvSpPr>
              <p:nvPr/>
            </p:nvSpPr>
            <p:spPr bwMode="auto">
              <a:xfrm>
                <a:off x="211" y="295"/>
                <a:ext cx="573" cy="302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wrap="square" lIns="90000" tIns="46800" rIns="90000" bIns="46800" anchor="t" upright="1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 rtl="0">
                  <a:defRPr sz="1000"/>
                </a:pPr>
                <a:r>
                  <a:rPr lang="id-ID" sz="700" b="0" i="0" strike="noStrike">
                    <a:solidFill>
                      <a:srgbClr val="008000"/>
                    </a:solidFill>
                    <a:latin typeface="Arial"/>
                    <a:cs typeface="Arial"/>
                  </a:rPr>
                  <a:t>K P P</a:t>
                </a:r>
              </a:p>
              <a:p>
                <a:pPr algn="l" rtl="0">
                  <a:defRPr sz="1000"/>
                </a:pPr>
                <a:endParaRPr lang="id-ID" sz="500" b="0" i="0" strike="noStrike">
                  <a:solidFill>
                    <a:srgbClr val="008000"/>
                  </a:solidFill>
                  <a:latin typeface="Arial"/>
                  <a:cs typeface="Arial"/>
                </a:endParaRPr>
              </a:p>
            </p:txBody>
          </p:sp>
        </p:grpSp>
      </p:grpSp>
      <p:sp>
        <p:nvSpPr>
          <p:cNvPr id="14" name="TextBox 13"/>
          <p:cNvSpPr txBox="1"/>
          <p:nvPr/>
        </p:nvSpPr>
        <p:spPr>
          <a:xfrm>
            <a:off x="0" y="6400800"/>
            <a:ext cx="16484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200" dirty="0" smtClean="0">
                <a:latin typeface="Times New Roman" pitchFamily="18" charset="0"/>
                <a:cs typeface="Times New Roman" pitchFamily="18" charset="0"/>
              </a:rPr>
              <a:t>Wafiul Asnawi</a:t>
            </a:r>
          </a:p>
          <a:p>
            <a:r>
              <a:rPr lang="id-ID" sz="1200" dirty="0" smtClean="0">
                <a:latin typeface="Times New Roman" pitchFamily="18" charset="0"/>
                <a:cs typeface="Times New Roman" pitchFamily="18" charset="0"/>
              </a:rPr>
              <a:t>KB15017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685800" y="175260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SOAL </a:t>
            </a:r>
            <a:endParaRPr kumimoji="0" lang="en-US" sz="7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6" name="Subtitle 2"/>
          <p:cNvSpPr txBox="1">
            <a:spLocks/>
          </p:cNvSpPr>
          <p:nvPr/>
        </p:nvSpPr>
        <p:spPr>
          <a:xfrm>
            <a:off x="1371600" y="3505200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PREVENTIVE MAINTENANCE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PC </a:t>
            </a:r>
            <a:r>
              <a:rPr kumimoji="0" lang="id-ID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00 - 8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72330" y="6143644"/>
            <a:ext cx="1857388" cy="500065"/>
          </a:xfrm>
        </p:spPr>
        <p:txBody>
          <a:bodyPr>
            <a:noAutofit/>
          </a:bodyPr>
          <a:lstStyle/>
          <a:p>
            <a:r>
              <a:rPr lang="id-ID" sz="2000" b="1" dirty="0" smtClean="0"/>
              <a:t>PC 400 - 8</a:t>
            </a:r>
            <a:endParaRPr lang="id-ID" sz="2000" b="1" dirty="0"/>
          </a:p>
        </p:txBody>
      </p:sp>
      <p:pic>
        <p:nvPicPr>
          <p:cNvPr id="6" name="Picture 5" descr="D:\CoE.jp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411401" y="285728"/>
            <a:ext cx="1281756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214282" y="214290"/>
            <a:ext cx="4142316" cy="714380"/>
            <a:chOff x="0" y="0"/>
            <a:chExt cx="4349" cy="597"/>
          </a:xfrm>
        </p:grpSpPr>
        <p:grpSp>
          <p:nvGrpSpPr>
            <p:cNvPr id="4" name="Group 7"/>
            <p:cNvGrpSpPr>
              <a:grpSpLocks/>
            </p:cNvGrpSpPr>
            <p:nvPr/>
          </p:nvGrpSpPr>
          <p:grpSpPr bwMode="auto">
            <a:xfrm>
              <a:off x="934" y="81"/>
              <a:ext cx="3415" cy="405"/>
              <a:chOff x="934" y="81"/>
              <a:chExt cx="3415" cy="405"/>
            </a:xfrm>
          </p:grpSpPr>
          <p:sp>
            <p:nvSpPr>
              <p:cNvPr id="12" name="WordArt 13"/>
              <p:cNvSpPr>
                <a:spLocks noChangeArrowheads="1" noChangeShapeType="1" noTextEdit="1"/>
              </p:cNvSpPr>
              <p:nvPr/>
            </p:nvSpPr>
            <p:spPr bwMode="auto">
              <a:xfrm>
                <a:off x="1065" y="81"/>
                <a:ext cx="3284" cy="111"/>
              </a:xfrm>
              <a:prstGeom prst="rect">
                <a:avLst/>
              </a:prstGeom>
            </p:spPr>
            <p:txBody>
              <a:bodyPr wrap="none" numCol="1" fromWordArt="1">
                <a:prstTxWarp prst="textPlain">
                  <a:avLst>
                    <a:gd name="adj" fmla="val 50000"/>
                  </a:avLst>
                </a:prstTxWarp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rtl="0"/>
                <a:r>
                  <a:rPr lang="id-ID" sz="3600" kern="10" spc="0">
                    <a:ln w="9360">
                      <a:solidFill>
                        <a:srgbClr val="006600"/>
                      </a:solidFill>
                      <a:miter lim="800000"/>
                      <a:headEnd/>
                      <a:tailEnd/>
                    </a:ln>
                    <a:solidFill>
                      <a:srgbClr val="003300"/>
                    </a:solidFill>
                    <a:effectLst/>
                    <a:latin typeface="Garamond"/>
                  </a:rPr>
                  <a:t>PT. KALIMANTAN PRIMA PERSADA</a:t>
                </a:r>
              </a:p>
            </p:txBody>
          </p:sp>
          <p:sp>
            <p:nvSpPr>
              <p:cNvPr id="13" name="Text Box 14"/>
              <p:cNvSpPr txBox="1">
                <a:spLocks noChangeArrowheads="1"/>
              </p:cNvSpPr>
              <p:nvPr/>
            </p:nvSpPr>
            <p:spPr bwMode="auto">
              <a:xfrm>
                <a:off x="934" y="184"/>
                <a:ext cx="3043" cy="302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wrap="square" lIns="90000" tIns="46800" rIns="90000" bIns="46800" anchor="t" upright="1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 rtl="0">
                  <a:defRPr sz="1000"/>
                </a:pPr>
                <a:r>
                  <a:rPr lang="id-ID" sz="900" b="0" i="1" strike="noStrike">
                    <a:solidFill>
                      <a:srgbClr val="000000"/>
                    </a:solidFill>
                    <a:latin typeface="Rockwell"/>
                  </a:rPr>
                  <a:t>Integrated</a:t>
                </a:r>
                <a:r>
                  <a:rPr lang="id-ID" sz="900" b="0" i="1" strike="noStrike" baseline="0">
                    <a:solidFill>
                      <a:srgbClr val="000000"/>
                    </a:solidFill>
                    <a:latin typeface="Rockwell"/>
                  </a:rPr>
                  <a:t> Mining Services</a:t>
                </a:r>
                <a:endParaRPr lang="id-ID" sz="900" b="0" i="1" strike="noStrike">
                  <a:solidFill>
                    <a:srgbClr val="000000"/>
                  </a:solidFill>
                  <a:latin typeface="Rockwell"/>
                </a:endParaRPr>
              </a:p>
              <a:p>
                <a:pPr algn="l" rtl="0">
                  <a:defRPr sz="1000"/>
                </a:pPr>
                <a:endParaRPr lang="id-ID" sz="900" b="0" i="1" strike="noStrike">
                  <a:solidFill>
                    <a:srgbClr val="000000"/>
                  </a:solidFill>
                  <a:latin typeface="Rockwell"/>
                </a:endParaRPr>
              </a:p>
            </p:txBody>
          </p:sp>
        </p:grpSp>
        <p:grpSp>
          <p:nvGrpSpPr>
            <p:cNvPr id="5" name="Group 8"/>
            <p:cNvGrpSpPr>
              <a:grpSpLocks/>
            </p:cNvGrpSpPr>
            <p:nvPr/>
          </p:nvGrpSpPr>
          <p:grpSpPr bwMode="auto">
            <a:xfrm>
              <a:off x="0" y="0"/>
              <a:ext cx="952" cy="597"/>
              <a:chOff x="0" y="0"/>
              <a:chExt cx="952" cy="597"/>
            </a:xfrm>
          </p:grpSpPr>
          <p:pic>
            <p:nvPicPr>
              <p:cNvPr id="10" name="Graphics 1"/>
              <p:cNvPicPr>
                <a:picLocks noChangeAspect="1" noChangeArrowheads="1"/>
              </p:cNvPicPr>
              <p:nvPr/>
            </p:nvPicPr>
            <p:blipFill>
              <a:blip r:embed="rId3" cstate="print">
                <a:lum bright="-12000" contrast="-18000"/>
              </a:blip>
              <a:srcRect l="4440" t="21851" r="7780" b="26297"/>
              <a:stretch>
                <a:fillRect/>
              </a:stretch>
            </p:blipFill>
            <p:spPr bwMode="auto">
              <a:xfrm>
                <a:off x="0" y="0"/>
                <a:ext cx="952" cy="324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</p:pic>
          <p:sp>
            <p:nvSpPr>
              <p:cNvPr id="11" name="Text Box 17"/>
              <p:cNvSpPr txBox="1">
                <a:spLocks noChangeArrowheads="1"/>
              </p:cNvSpPr>
              <p:nvPr/>
            </p:nvSpPr>
            <p:spPr bwMode="auto">
              <a:xfrm>
                <a:off x="211" y="295"/>
                <a:ext cx="573" cy="302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wrap="square" lIns="90000" tIns="46800" rIns="90000" bIns="46800" anchor="t" upright="1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 rtl="0">
                  <a:defRPr sz="1000"/>
                </a:pPr>
                <a:r>
                  <a:rPr lang="id-ID" sz="700" b="0" i="0" strike="noStrike">
                    <a:solidFill>
                      <a:srgbClr val="008000"/>
                    </a:solidFill>
                    <a:latin typeface="Arial"/>
                    <a:cs typeface="Arial"/>
                  </a:rPr>
                  <a:t>K P P</a:t>
                </a:r>
              </a:p>
              <a:p>
                <a:pPr algn="l" rtl="0">
                  <a:defRPr sz="1000"/>
                </a:pPr>
                <a:endParaRPr lang="id-ID" sz="500" b="0" i="0" strike="noStrike">
                  <a:solidFill>
                    <a:srgbClr val="008000"/>
                  </a:solidFill>
                  <a:latin typeface="Arial"/>
                  <a:cs typeface="Arial"/>
                </a:endParaRPr>
              </a:p>
            </p:txBody>
          </p:sp>
        </p:grpSp>
      </p:grpSp>
      <p:sp>
        <p:nvSpPr>
          <p:cNvPr id="16" name="TextBox 15"/>
          <p:cNvSpPr txBox="1"/>
          <p:nvPr/>
        </p:nvSpPr>
        <p:spPr>
          <a:xfrm>
            <a:off x="285720" y="2071678"/>
            <a:ext cx="850112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lang="id-ID" sz="2400" dirty="0" smtClean="0"/>
              <a:t>8. Temperature terendah di mana uap fuel akan menyala bila ada api yang bekerja pada kondisi yang ditetapkan disebut ...</a:t>
            </a:r>
          </a:p>
          <a:p>
            <a:pPr lvl="0" algn="just"/>
            <a:endParaRPr lang="en-US" sz="2400" dirty="0" smtClean="0"/>
          </a:p>
          <a:p>
            <a:pPr marL="457200" lvl="0" indent="-457200" algn="just">
              <a:buAutoNum type="alphaLcPeriod"/>
            </a:pPr>
            <a:r>
              <a:rPr lang="id-ID" sz="2400" dirty="0" smtClean="0"/>
              <a:t>Boiling point.</a:t>
            </a:r>
          </a:p>
          <a:p>
            <a:pPr marL="457200" lvl="0" indent="-457200" algn="just">
              <a:buAutoNum type="alphaLcPeriod"/>
            </a:pPr>
            <a:r>
              <a:rPr lang="id-ID" sz="2400" dirty="0" smtClean="0"/>
              <a:t>Pour point.</a:t>
            </a:r>
          </a:p>
          <a:p>
            <a:pPr marL="457200" lvl="0" indent="-457200" algn="just">
              <a:buAutoNum type="alphaLcPeriod"/>
            </a:pPr>
            <a:r>
              <a:rPr lang="id-ID" sz="2400" dirty="0" smtClean="0"/>
              <a:t>Flash point.</a:t>
            </a:r>
          </a:p>
          <a:p>
            <a:pPr marL="457200" lvl="0" indent="-457200" algn="just">
              <a:buAutoNum type="alphaLcPeriod"/>
            </a:pPr>
            <a:r>
              <a:rPr lang="id-ID" sz="2400" dirty="0" smtClean="0"/>
              <a:t>Cloud point.</a:t>
            </a:r>
            <a:endParaRPr lang="id-ID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72330" y="6143644"/>
            <a:ext cx="1857388" cy="500065"/>
          </a:xfrm>
        </p:spPr>
        <p:txBody>
          <a:bodyPr>
            <a:noAutofit/>
          </a:bodyPr>
          <a:lstStyle/>
          <a:p>
            <a:r>
              <a:rPr lang="id-ID" sz="2000" b="1" dirty="0" smtClean="0"/>
              <a:t>PC 400 - 8</a:t>
            </a:r>
            <a:endParaRPr lang="id-ID" sz="2000" b="1" dirty="0"/>
          </a:p>
        </p:txBody>
      </p:sp>
      <p:pic>
        <p:nvPicPr>
          <p:cNvPr id="6" name="Picture 5" descr="D:\CoE.jp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411401" y="285728"/>
            <a:ext cx="1281756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214282" y="214290"/>
            <a:ext cx="4142316" cy="714380"/>
            <a:chOff x="0" y="0"/>
            <a:chExt cx="4349" cy="597"/>
          </a:xfrm>
        </p:grpSpPr>
        <p:grpSp>
          <p:nvGrpSpPr>
            <p:cNvPr id="4" name="Group 7"/>
            <p:cNvGrpSpPr>
              <a:grpSpLocks/>
            </p:cNvGrpSpPr>
            <p:nvPr/>
          </p:nvGrpSpPr>
          <p:grpSpPr bwMode="auto">
            <a:xfrm>
              <a:off x="934" y="81"/>
              <a:ext cx="3415" cy="405"/>
              <a:chOff x="934" y="81"/>
              <a:chExt cx="3415" cy="405"/>
            </a:xfrm>
          </p:grpSpPr>
          <p:sp>
            <p:nvSpPr>
              <p:cNvPr id="12" name="WordArt 13"/>
              <p:cNvSpPr>
                <a:spLocks noChangeArrowheads="1" noChangeShapeType="1" noTextEdit="1"/>
              </p:cNvSpPr>
              <p:nvPr/>
            </p:nvSpPr>
            <p:spPr bwMode="auto">
              <a:xfrm>
                <a:off x="1065" y="81"/>
                <a:ext cx="3284" cy="111"/>
              </a:xfrm>
              <a:prstGeom prst="rect">
                <a:avLst/>
              </a:prstGeom>
            </p:spPr>
            <p:txBody>
              <a:bodyPr wrap="none" numCol="1" fromWordArt="1">
                <a:prstTxWarp prst="textPlain">
                  <a:avLst>
                    <a:gd name="adj" fmla="val 50000"/>
                  </a:avLst>
                </a:prstTxWarp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rtl="0"/>
                <a:r>
                  <a:rPr lang="id-ID" sz="3600" kern="10" spc="0">
                    <a:ln w="9360">
                      <a:solidFill>
                        <a:srgbClr val="006600"/>
                      </a:solidFill>
                      <a:miter lim="800000"/>
                      <a:headEnd/>
                      <a:tailEnd/>
                    </a:ln>
                    <a:solidFill>
                      <a:srgbClr val="003300"/>
                    </a:solidFill>
                    <a:effectLst/>
                    <a:latin typeface="Garamond"/>
                  </a:rPr>
                  <a:t>PT. KALIMANTAN PRIMA PERSADA</a:t>
                </a:r>
              </a:p>
            </p:txBody>
          </p:sp>
          <p:sp>
            <p:nvSpPr>
              <p:cNvPr id="13" name="Text Box 14"/>
              <p:cNvSpPr txBox="1">
                <a:spLocks noChangeArrowheads="1"/>
              </p:cNvSpPr>
              <p:nvPr/>
            </p:nvSpPr>
            <p:spPr bwMode="auto">
              <a:xfrm>
                <a:off x="934" y="184"/>
                <a:ext cx="3043" cy="302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wrap="square" lIns="90000" tIns="46800" rIns="90000" bIns="46800" anchor="t" upright="1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 rtl="0">
                  <a:defRPr sz="1000"/>
                </a:pPr>
                <a:r>
                  <a:rPr lang="id-ID" sz="900" b="0" i="1" strike="noStrike">
                    <a:solidFill>
                      <a:srgbClr val="000000"/>
                    </a:solidFill>
                    <a:latin typeface="Rockwell"/>
                  </a:rPr>
                  <a:t>Integrated</a:t>
                </a:r>
                <a:r>
                  <a:rPr lang="id-ID" sz="900" b="0" i="1" strike="noStrike" baseline="0">
                    <a:solidFill>
                      <a:srgbClr val="000000"/>
                    </a:solidFill>
                    <a:latin typeface="Rockwell"/>
                  </a:rPr>
                  <a:t> Mining Services</a:t>
                </a:r>
                <a:endParaRPr lang="id-ID" sz="900" b="0" i="1" strike="noStrike">
                  <a:solidFill>
                    <a:srgbClr val="000000"/>
                  </a:solidFill>
                  <a:latin typeface="Rockwell"/>
                </a:endParaRPr>
              </a:p>
              <a:p>
                <a:pPr algn="l" rtl="0">
                  <a:defRPr sz="1000"/>
                </a:pPr>
                <a:endParaRPr lang="id-ID" sz="900" b="0" i="1" strike="noStrike">
                  <a:solidFill>
                    <a:srgbClr val="000000"/>
                  </a:solidFill>
                  <a:latin typeface="Rockwell"/>
                </a:endParaRPr>
              </a:p>
            </p:txBody>
          </p:sp>
        </p:grpSp>
        <p:grpSp>
          <p:nvGrpSpPr>
            <p:cNvPr id="5" name="Group 8"/>
            <p:cNvGrpSpPr>
              <a:grpSpLocks/>
            </p:cNvGrpSpPr>
            <p:nvPr/>
          </p:nvGrpSpPr>
          <p:grpSpPr bwMode="auto">
            <a:xfrm>
              <a:off x="0" y="0"/>
              <a:ext cx="952" cy="597"/>
              <a:chOff x="0" y="0"/>
              <a:chExt cx="952" cy="597"/>
            </a:xfrm>
          </p:grpSpPr>
          <p:pic>
            <p:nvPicPr>
              <p:cNvPr id="10" name="Graphics 1"/>
              <p:cNvPicPr>
                <a:picLocks noChangeAspect="1" noChangeArrowheads="1"/>
              </p:cNvPicPr>
              <p:nvPr/>
            </p:nvPicPr>
            <p:blipFill>
              <a:blip r:embed="rId3" cstate="print">
                <a:lum bright="-12000" contrast="-18000"/>
              </a:blip>
              <a:srcRect l="4440" t="21851" r="7780" b="26297"/>
              <a:stretch>
                <a:fillRect/>
              </a:stretch>
            </p:blipFill>
            <p:spPr bwMode="auto">
              <a:xfrm>
                <a:off x="0" y="0"/>
                <a:ext cx="952" cy="324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</p:pic>
          <p:sp>
            <p:nvSpPr>
              <p:cNvPr id="11" name="Text Box 17"/>
              <p:cNvSpPr txBox="1">
                <a:spLocks noChangeArrowheads="1"/>
              </p:cNvSpPr>
              <p:nvPr/>
            </p:nvSpPr>
            <p:spPr bwMode="auto">
              <a:xfrm>
                <a:off x="211" y="295"/>
                <a:ext cx="573" cy="302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wrap="square" lIns="90000" tIns="46800" rIns="90000" bIns="46800" anchor="t" upright="1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 rtl="0">
                  <a:defRPr sz="1000"/>
                </a:pPr>
                <a:r>
                  <a:rPr lang="id-ID" sz="700" b="0" i="0" strike="noStrike">
                    <a:solidFill>
                      <a:srgbClr val="008000"/>
                    </a:solidFill>
                    <a:latin typeface="Arial"/>
                    <a:cs typeface="Arial"/>
                  </a:rPr>
                  <a:t>K P P</a:t>
                </a:r>
              </a:p>
              <a:p>
                <a:pPr algn="l" rtl="0">
                  <a:defRPr sz="1000"/>
                </a:pPr>
                <a:endParaRPr lang="id-ID" sz="500" b="0" i="0" strike="noStrike">
                  <a:solidFill>
                    <a:srgbClr val="008000"/>
                  </a:solidFill>
                  <a:latin typeface="Arial"/>
                  <a:cs typeface="Arial"/>
                </a:endParaRPr>
              </a:p>
            </p:txBody>
          </p:sp>
        </p:grpSp>
      </p:grpSp>
      <p:sp>
        <p:nvSpPr>
          <p:cNvPr id="16" name="TextBox 15"/>
          <p:cNvSpPr txBox="1"/>
          <p:nvPr/>
        </p:nvSpPr>
        <p:spPr>
          <a:xfrm>
            <a:off x="285720" y="2071678"/>
            <a:ext cx="850112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lang="id-ID" sz="2400" dirty="0" smtClean="0"/>
              <a:t>9. Temperature terendah dimana fuel tepat berhenti mengalir disebut ...</a:t>
            </a:r>
          </a:p>
          <a:p>
            <a:pPr lvl="0" algn="just"/>
            <a:endParaRPr lang="en-US" sz="2400" dirty="0" smtClean="0"/>
          </a:p>
          <a:p>
            <a:pPr marL="457200" lvl="0" indent="-457200" algn="just">
              <a:buAutoNum type="alphaLcPeriod"/>
            </a:pPr>
            <a:r>
              <a:rPr lang="id-ID" sz="2400" dirty="0" smtClean="0"/>
              <a:t>Boiling point.</a:t>
            </a:r>
          </a:p>
          <a:p>
            <a:pPr marL="457200" lvl="0" indent="-457200" algn="just">
              <a:buAutoNum type="alphaLcPeriod"/>
            </a:pPr>
            <a:r>
              <a:rPr lang="id-ID" sz="2400" dirty="0" smtClean="0"/>
              <a:t>Pour point.</a:t>
            </a:r>
          </a:p>
          <a:p>
            <a:pPr marL="457200" lvl="0" indent="-457200" algn="just">
              <a:buAutoNum type="alphaLcPeriod"/>
            </a:pPr>
            <a:r>
              <a:rPr lang="id-ID" sz="2400" dirty="0" smtClean="0"/>
              <a:t>Flash point.</a:t>
            </a:r>
          </a:p>
          <a:p>
            <a:pPr marL="457200" lvl="0" indent="-457200" algn="just">
              <a:buAutoNum type="alphaLcPeriod"/>
            </a:pPr>
            <a:r>
              <a:rPr lang="id-ID" sz="2400" dirty="0" smtClean="0"/>
              <a:t>Cloud point.</a:t>
            </a:r>
            <a:endParaRPr lang="id-ID" sz="2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72330" y="6143644"/>
            <a:ext cx="1857388" cy="500065"/>
          </a:xfrm>
        </p:spPr>
        <p:txBody>
          <a:bodyPr>
            <a:noAutofit/>
          </a:bodyPr>
          <a:lstStyle/>
          <a:p>
            <a:r>
              <a:rPr lang="id-ID" sz="2000" b="1" dirty="0" smtClean="0"/>
              <a:t>PC 400 - 8</a:t>
            </a:r>
            <a:endParaRPr lang="id-ID" sz="2000" b="1" dirty="0"/>
          </a:p>
        </p:txBody>
      </p:sp>
      <p:pic>
        <p:nvPicPr>
          <p:cNvPr id="6" name="Picture 5" descr="D:\CoE.jp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411401" y="285728"/>
            <a:ext cx="1281756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214282" y="214290"/>
            <a:ext cx="4142316" cy="714380"/>
            <a:chOff x="0" y="0"/>
            <a:chExt cx="4349" cy="597"/>
          </a:xfrm>
        </p:grpSpPr>
        <p:grpSp>
          <p:nvGrpSpPr>
            <p:cNvPr id="4" name="Group 7"/>
            <p:cNvGrpSpPr>
              <a:grpSpLocks/>
            </p:cNvGrpSpPr>
            <p:nvPr/>
          </p:nvGrpSpPr>
          <p:grpSpPr bwMode="auto">
            <a:xfrm>
              <a:off x="934" y="81"/>
              <a:ext cx="3415" cy="405"/>
              <a:chOff x="934" y="81"/>
              <a:chExt cx="3415" cy="405"/>
            </a:xfrm>
          </p:grpSpPr>
          <p:sp>
            <p:nvSpPr>
              <p:cNvPr id="12" name="WordArt 13"/>
              <p:cNvSpPr>
                <a:spLocks noChangeArrowheads="1" noChangeShapeType="1" noTextEdit="1"/>
              </p:cNvSpPr>
              <p:nvPr/>
            </p:nvSpPr>
            <p:spPr bwMode="auto">
              <a:xfrm>
                <a:off x="1065" y="81"/>
                <a:ext cx="3284" cy="111"/>
              </a:xfrm>
              <a:prstGeom prst="rect">
                <a:avLst/>
              </a:prstGeom>
            </p:spPr>
            <p:txBody>
              <a:bodyPr wrap="none" numCol="1" fromWordArt="1">
                <a:prstTxWarp prst="textPlain">
                  <a:avLst>
                    <a:gd name="adj" fmla="val 50000"/>
                  </a:avLst>
                </a:prstTxWarp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rtl="0"/>
                <a:r>
                  <a:rPr lang="id-ID" sz="3600" kern="10" spc="0">
                    <a:ln w="9360">
                      <a:solidFill>
                        <a:srgbClr val="006600"/>
                      </a:solidFill>
                      <a:miter lim="800000"/>
                      <a:headEnd/>
                      <a:tailEnd/>
                    </a:ln>
                    <a:solidFill>
                      <a:srgbClr val="003300"/>
                    </a:solidFill>
                    <a:effectLst/>
                    <a:latin typeface="Garamond"/>
                  </a:rPr>
                  <a:t>PT. KALIMANTAN PRIMA PERSADA</a:t>
                </a:r>
              </a:p>
            </p:txBody>
          </p:sp>
          <p:sp>
            <p:nvSpPr>
              <p:cNvPr id="13" name="Text Box 14"/>
              <p:cNvSpPr txBox="1">
                <a:spLocks noChangeArrowheads="1"/>
              </p:cNvSpPr>
              <p:nvPr/>
            </p:nvSpPr>
            <p:spPr bwMode="auto">
              <a:xfrm>
                <a:off x="934" y="184"/>
                <a:ext cx="3043" cy="302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wrap="square" lIns="90000" tIns="46800" rIns="90000" bIns="46800" anchor="t" upright="1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 rtl="0">
                  <a:defRPr sz="1000"/>
                </a:pPr>
                <a:r>
                  <a:rPr lang="id-ID" sz="900" b="0" i="1" strike="noStrike">
                    <a:solidFill>
                      <a:srgbClr val="000000"/>
                    </a:solidFill>
                    <a:latin typeface="Rockwell"/>
                  </a:rPr>
                  <a:t>Integrated</a:t>
                </a:r>
                <a:r>
                  <a:rPr lang="id-ID" sz="900" b="0" i="1" strike="noStrike" baseline="0">
                    <a:solidFill>
                      <a:srgbClr val="000000"/>
                    </a:solidFill>
                    <a:latin typeface="Rockwell"/>
                  </a:rPr>
                  <a:t> Mining Services</a:t>
                </a:r>
                <a:endParaRPr lang="id-ID" sz="900" b="0" i="1" strike="noStrike">
                  <a:solidFill>
                    <a:srgbClr val="000000"/>
                  </a:solidFill>
                  <a:latin typeface="Rockwell"/>
                </a:endParaRPr>
              </a:p>
              <a:p>
                <a:pPr algn="l" rtl="0">
                  <a:defRPr sz="1000"/>
                </a:pPr>
                <a:endParaRPr lang="id-ID" sz="900" b="0" i="1" strike="noStrike">
                  <a:solidFill>
                    <a:srgbClr val="000000"/>
                  </a:solidFill>
                  <a:latin typeface="Rockwell"/>
                </a:endParaRPr>
              </a:p>
            </p:txBody>
          </p:sp>
        </p:grpSp>
        <p:grpSp>
          <p:nvGrpSpPr>
            <p:cNvPr id="5" name="Group 8"/>
            <p:cNvGrpSpPr>
              <a:grpSpLocks/>
            </p:cNvGrpSpPr>
            <p:nvPr/>
          </p:nvGrpSpPr>
          <p:grpSpPr bwMode="auto">
            <a:xfrm>
              <a:off x="0" y="0"/>
              <a:ext cx="952" cy="597"/>
              <a:chOff x="0" y="0"/>
              <a:chExt cx="952" cy="597"/>
            </a:xfrm>
          </p:grpSpPr>
          <p:pic>
            <p:nvPicPr>
              <p:cNvPr id="10" name="Graphics 1"/>
              <p:cNvPicPr>
                <a:picLocks noChangeAspect="1" noChangeArrowheads="1"/>
              </p:cNvPicPr>
              <p:nvPr/>
            </p:nvPicPr>
            <p:blipFill>
              <a:blip r:embed="rId3" cstate="print">
                <a:lum bright="-12000" contrast="-18000"/>
              </a:blip>
              <a:srcRect l="4440" t="21851" r="7780" b="26297"/>
              <a:stretch>
                <a:fillRect/>
              </a:stretch>
            </p:blipFill>
            <p:spPr bwMode="auto">
              <a:xfrm>
                <a:off x="0" y="0"/>
                <a:ext cx="952" cy="324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</p:pic>
          <p:sp>
            <p:nvSpPr>
              <p:cNvPr id="11" name="Text Box 17"/>
              <p:cNvSpPr txBox="1">
                <a:spLocks noChangeArrowheads="1"/>
              </p:cNvSpPr>
              <p:nvPr/>
            </p:nvSpPr>
            <p:spPr bwMode="auto">
              <a:xfrm>
                <a:off x="211" y="295"/>
                <a:ext cx="573" cy="302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wrap="square" lIns="90000" tIns="46800" rIns="90000" bIns="46800" anchor="t" upright="1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 rtl="0">
                  <a:defRPr sz="1000"/>
                </a:pPr>
                <a:r>
                  <a:rPr lang="id-ID" sz="700" b="0" i="0" strike="noStrike">
                    <a:solidFill>
                      <a:srgbClr val="008000"/>
                    </a:solidFill>
                    <a:latin typeface="Arial"/>
                    <a:cs typeface="Arial"/>
                  </a:rPr>
                  <a:t>K P P</a:t>
                </a:r>
              </a:p>
              <a:p>
                <a:pPr algn="l" rtl="0">
                  <a:defRPr sz="1000"/>
                </a:pPr>
                <a:endParaRPr lang="id-ID" sz="500" b="0" i="0" strike="noStrike">
                  <a:solidFill>
                    <a:srgbClr val="008000"/>
                  </a:solidFill>
                  <a:latin typeface="Arial"/>
                  <a:cs typeface="Arial"/>
                </a:endParaRPr>
              </a:p>
            </p:txBody>
          </p:sp>
        </p:grpSp>
      </p:grpSp>
      <p:sp>
        <p:nvSpPr>
          <p:cNvPr id="16" name="TextBox 15"/>
          <p:cNvSpPr txBox="1"/>
          <p:nvPr/>
        </p:nvSpPr>
        <p:spPr>
          <a:xfrm>
            <a:off x="285720" y="2071678"/>
            <a:ext cx="850112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lang="id-ID" sz="2400" dirty="0" smtClean="0"/>
              <a:t>10. Kategori kualitas oli pelumas untuk engine diesel adalah ...</a:t>
            </a:r>
          </a:p>
          <a:p>
            <a:pPr lvl="0" algn="just"/>
            <a:endParaRPr lang="en-US" sz="2400" dirty="0" smtClean="0"/>
          </a:p>
          <a:p>
            <a:pPr marL="457200" lvl="0" indent="-457200" algn="just">
              <a:buAutoNum type="alphaLcPeriod"/>
            </a:pPr>
            <a:r>
              <a:rPr lang="id-ID" sz="2400" dirty="0" smtClean="0"/>
              <a:t>A series</a:t>
            </a:r>
          </a:p>
          <a:p>
            <a:pPr marL="457200" lvl="0" indent="-457200" algn="just">
              <a:buAutoNum type="alphaLcPeriod"/>
            </a:pPr>
            <a:r>
              <a:rPr lang="id-ID" sz="2400" dirty="0" smtClean="0"/>
              <a:t>S series</a:t>
            </a:r>
          </a:p>
          <a:p>
            <a:pPr marL="457200" lvl="0" indent="-457200" algn="just">
              <a:buAutoNum type="alphaLcPeriod"/>
            </a:pPr>
            <a:r>
              <a:rPr lang="id-ID" sz="2400" dirty="0" smtClean="0"/>
              <a:t>C series</a:t>
            </a:r>
          </a:p>
          <a:p>
            <a:pPr marL="457200" lvl="0" indent="-457200" algn="just">
              <a:buAutoNum type="alphaLcPeriod"/>
            </a:pPr>
            <a:r>
              <a:rPr lang="id-ID" sz="2400" dirty="0" smtClean="0"/>
              <a:t>B series</a:t>
            </a:r>
            <a:endParaRPr lang="id-ID" sz="24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72330" y="6143644"/>
            <a:ext cx="1857388" cy="500065"/>
          </a:xfrm>
        </p:spPr>
        <p:txBody>
          <a:bodyPr>
            <a:noAutofit/>
          </a:bodyPr>
          <a:lstStyle/>
          <a:p>
            <a:r>
              <a:rPr lang="id-ID" sz="2000" b="1" dirty="0" smtClean="0"/>
              <a:t>PC 400 - 8</a:t>
            </a:r>
            <a:endParaRPr lang="id-ID" sz="2000" b="1" dirty="0"/>
          </a:p>
        </p:txBody>
      </p:sp>
      <p:pic>
        <p:nvPicPr>
          <p:cNvPr id="6" name="Picture 5" descr="D:\CoE.jp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411401" y="285728"/>
            <a:ext cx="1281756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214282" y="214290"/>
            <a:ext cx="4142316" cy="714380"/>
            <a:chOff x="0" y="0"/>
            <a:chExt cx="4349" cy="597"/>
          </a:xfrm>
        </p:grpSpPr>
        <p:grpSp>
          <p:nvGrpSpPr>
            <p:cNvPr id="4" name="Group 7"/>
            <p:cNvGrpSpPr>
              <a:grpSpLocks/>
            </p:cNvGrpSpPr>
            <p:nvPr/>
          </p:nvGrpSpPr>
          <p:grpSpPr bwMode="auto">
            <a:xfrm>
              <a:off x="934" y="81"/>
              <a:ext cx="3415" cy="405"/>
              <a:chOff x="934" y="81"/>
              <a:chExt cx="3415" cy="405"/>
            </a:xfrm>
          </p:grpSpPr>
          <p:sp>
            <p:nvSpPr>
              <p:cNvPr id="12" name="WordArt 13"/>
              <p:cNvSpPr>
                <a:spLocks noChangeArrowheads="1" noChangeShapeType="1" noTextEdit="1"/>
              </p:cNvSpPr>
              <p:nvPr/>
            </p:nvSpPr>
            <p:spPr bwMode="auto">
              <a:xfrm>
                <a:off x="1065" y="81"/>
                <a:ext cx="3284" cy="111"/>
              </a:xfrm>
              <a:prstGeom prst="rect">
                <a:avLst/>
              </a:prstGeom>
            </p:spPr>
            <p:txBody>
              <a:bodyPr wrap="none" numCol="1" fromWordArt="1">
                <a:prstTxWarp prst="textPlain">
                  <a:avLst>
                    <a:gd name="adj" fmla="val 50000"/>
                  </a:avLst>
                </a:prstTxWarp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rtl="0"/>
                <a:r>
                  <a:rPr lang="id-ID" sz="3600" kern="10" spc="0">
                    <a:ln w="9360">
                      <a:solidFill>
                        <a:srgbClr val="006600"/>
                      </a:solidFill>
                      <a:miter lim="800000"/>
                      <a:headEnd/>
                      <a:tailEnd/>
                    </a:ln>
                    <a:solidFill>
                      <a:srgbClr val="003300"/>
                    </a:solidFill>
                    <a:effectLst/>
                    <a:latin typeface="Garamond"/>
                  </a:rPr>
                  <a:t>PT. KALIMANTAN PRIMA PERSADA</a:t>
                </a:r>
              </a:p>
            </p:txBody>
          </p:sp>
          <p:sp>
            <p:nvSpPr>
              <p:cNvPr id="13" name="Text Box 14"/>
              <p:cNvSpPr txBox="1">
                <a:spLocks noChangeArrowheads="1"/>
              </p:cNvSpPr>
              <p:nvPr/>
            </p:nvSpPr>
            <p:spPr bwMode="auto">
              <a:xfrm>
                <a:off x="934" y="184"/>
                <a:ext cx="3043" cy="302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wrap="square" lIns="90000" tIns="46800" rIns="90000" bIns="46800" anchor="t" upright="1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 rtl="0">
                  <a:defRPr sz="1000"/>
                </a:pPr>
                <a:r>
                  <a:rPr lang="id-ID" sz="900" b="0" i="1" strike="noStrike">
                    <a:solidFill>
                      <a:srgbClr val="000000"/>
                    </a:solidFill>
                    <a:latin typeface="Rockwell"/>
                  </a:rPr>
                  <a:t>Integrated</a:t>
                </a:r>
                <a:r>
                  <a:rPr lang="id-ID" sz="900" b="0" i="1" strike="noStrike" baseline="0">
                    <a:solidFill>
                      <a:srgbClr val="000000"/>
                    </a:solidFill>
                    <a:latin typeface="Rockwell"/>
                  </a:rPr>
                  <a:t> Mining Services</a:t>
                </a:r>
                <a:endParaRPr lang="id-ID" sz="900" b="0" i="1" strike="noStrike">
                  <a:solidFill>
                    <a:srgbClr val="000000"/>
                  </a:solidFill>
                  <a:latin typeface="Rockwell"/>
                </a:endParaRPr>
              </a:p>
              <a:p>
                <a:pPr algn="l" rtl="0">
                  <a:defRPr sz="1000"/>
                </a:pPr>
                <a:endParaRPr lang="id-ID" sz="900" b="0" i="1" strike="noStrike">
                  <a:solidFill>
                    <a:srgbClr val="000000"/>
                  </a:solidFill>
                  <a:latin typeface="Rockwell"/>
                </a:endParaRPr>
              </a:p>
            </p:txBody>
          </p:sp>
        </p:grpSp>
        <p:grpSp>
          <p:nvGrpSpPr>
            <p:cNvPr id="5" name="Group 8"/>
            <p:cNvGrpSpPr>
              <a:grpSpLocks/>
            </p:cNvGrpSpPr>
            <p:nvPr/>
          </p:nvGrpSpPr>
          <p:grpSpPr bwMode="auto">
            <a:xfrm>
              <a:off x="0" y="0"/>
              <a:ext cx="952" cy="597"/>
              <a:chOff x="0" y="0"/>
              <a:chExt cx="952" cy="597"/>
            </a:xfrm>
          </p:grpSpPr>
          <p:pic>
            <p:nvPicPr>
              <p:cNvPr id="10" name="Graphics 1"/>
              <p:cNvPicPr>
                <a:picLocks noChangeAspect="1" noChangeArrowheads="1"/>
              </p:cNvPicPr>
              <p:nvPr/>
            </p:nvPicPr>
            <p:blipFill>
              <a:blip r:embed="rId3" cstate="print">
                <a:lum bright="-12000" contrast="-18000"/>
              </a:blip>
              <a:srcRect l="4440" t="21851" r="7780" b="26297"/>
              <a:stretch>
                <a:fillRect/>
              </a:stretch>
            </p:blipFill>
            <p:spPr bwMode="auto">
              <a:xfrm>
                <a:off x="0" y="0"/>
                <a:ext cx="952" cy="324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</p:pic>
          <p:sp>
            <p:nvSpPr>
              <p:cNvPr id="11" name="Text Box 17"/>
              <p:cNvSpPr txBox="1">
                <a:spLocks noChangeArrowheads="1"/>
              </p:cNvSpPr>
              <p:nvPr/>
            </p:nvSpPr>
            <p:spPr bwMode="auto">
              <a:xfrm>
                <a:off x="211" y="295"/>
                <a:ext cx="573" cy="302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wrap="square" lIns="90000" tIns="46800" rIns="90000" bIns="46800" anchor="t" upright="1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 rtl="0">
                  <a:defRPr sz="1000"/>
                </a:pPr>
                <a:r>
                  <a:rPr lang="id-ID" sz="700" b="0" i="0" strike="noStrike">
                    <a:solidFill>
                      <a:srgbClr val="008000"/>
                    </a:solidFill>
                    <a:latin typeface="Arial"/>
                    <a:cs typeface="Arial"/>
                  </a:rPr>
                  <a:t>K P P</a:t>
                </a:r>
              </a:p>
              <a:p>
                <a:pPr algn="l" rtl="0">
                  <a:defRPr sz="1000"/>
                </a:pPr>
                <a:endParaRPr lang="id-ID" sz="500" b="0" i="0" strike="noStrike">
                  <a:solidFill>
                    <a:srgbClr val="008000"/>
                  </a:solidFill>
                  <a:latin typeface="Arial"/>
                  <a:cs typeface="Arial"/>
                </a:endParaRPr>
              </a:p>
            </p:txBody>
          </p:sp>
        </p:grpSp>
      </p:grpSp>
      <p:sp>
        <p:nvSpPr>
          <p:cNvPr id="16" name="TextBox 15"/>
          <p:cNvSpPr txBox="1"/>
          <p:nvPr/>
        </p:nvSpPr>
        <p:spPr>
          <a:xfrm>
            <a:off x="285720" y="2071678"/>
            <a:ext cx="850112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id-ID" sz="2400" dirty="0" smtClean="0"/>
              <a:t>11. </a:t>
            </a:r>
            <a:r>
              <a:rPr lang="en-US" sz="2400" dirty="0" err="1" smtClean="0"/>
              <a:t>Berikut</a:t>
            </a:r>
            <a:r>
              <a:rPr lang="en-US" sz="2400" dirty="0" smtClean="0"/>
              <a:t> </a:t>
            </a:r>
            <a:r>
              <a:rPr lang="en-US" sz="2400" dirty="0" err="1" smtClean="0"/>
              <a:t>ini</a:t>
            </a:r>
            <a:r>
              <a:rPr lang="en-US" sz="2400" dirty="0" smtClean="0"/>
              <a:t> </a:t>
            </a:r>
            <a:r>
              <a:rPr lang="en-US" sz="2400" dirty="0" err="1" smtClean="0"/>
              <a:t>adalah</a:t>
            </a:r>
            <a:r>
              <a:rPr lang="en-US" sz="2400" dirty="0" smtClean="0"/>
              <a:t> </a:t>
            </a:r>
            <a:r>
              <a:rPr lang="en-US" sz="2400" dirty="0" err="1" smtClean="0"/>
              <a:t>pernyataan</a:t>
            </a:r>
            <a:r>
              <a:rPr lang="en-US" sz="2400" dirty="0" smtClean="0"/>
              <a:t> yang </a:t>
            </a:r>
            <a:r>
              <a:rPr lang="en-US" sz="2400" dirty="0" err="1" smtClean="0"/>
              <a:t>benar</a:t>
            </a:r>
            <a:r>
              <a:rPr lang="en-US" sz="2400" dirty="0" smtClean="0"/>
              <a:t> </a:t>
            </a:r>
            <a:r>
              <a:rPr lang="en-US" sz="2400" dirty="0" err="1" smtClean="0"/>
              <a:t>mengenai</a:t>
            </a:r>
            <a:r>
              <a:rPr lang="en-US" sz="2400" dirty="0" smtClean="0"/>
              <a:t> </a:t>
            </a:r>
            <a:r>
              <a:rPr lang="en-US" sz="2400" dirty="0" err="1" smtClean="0"/>
              <a:t>angka</a:t>
            </a:r>
            <a:r>
              <a:rPr lang="en-US" sz="2400" dirty="0" smtClean="0"/>
              <a:t> TBN </a:t>
            </a:r>
            <a:r>
              <a:rPr lang="en-US" sz="2400" dirty="0" err="1" smtClean="0"/>
              <a:t>pada</a:t>
            </a:r>
            <a:r>
              <a:rPr lang="en-US" sz="2400" dirty="0" smtClean="0"/>
              <a:t> </a:t>
            </a:r>
            <a:r>
              <a:rPr lang="en-US" sz="2400" dirty="0" err="1" smtClean="0"/>
              <a:t>oli</a:t>
            </a:r>
            <a:r>
              <a:rPr lang="en-US" sz="2400" dirty="0" smtClean="0"/>
              <a:t> </a:t>
            </a:r>
            <a:r>
              <a:rPr lang="en-US" sz="2400" dirty="0" err="1" smtClean="0"/>
              <a:t>kecuali</a:t>
            </a:r>
            <a:r>
              <a:rPr lang="en-US" sz="2400" dirty="0" smtClean="0"/>
              <a:t>…..</a:t>
            </a:r>
          </a:p>
          <a:p>
            <a:pPr lvl="0"/>
            <a:endParaRPr lang="en-US" sz="2400" dirty="0" smtClean="0"/>
          </a:p>
          <a:p>
            <a:pPr marL="514350" lvl="0" indent="-514350">
              <a:buAutoNum type="alphaLcPeriod"/>
            </a:pPr>
            <a:r>
              <a:rPr lang="en-US" sz="2400" dirty="0" smtClean="0"/>
              <a:t>TBN </a:t>
            </a:r>
            <a:r>
              <a:rPr lang="en-US" sz="2400" dirty="0" err="1" smtClean="0"/>
              <a:t>adalah</a:t>
            </a:r>
            <a:r>
              <a:rPr lang="en-US" sz="2400" dirty="0" smtClean="0"/>
              <a:t> </a:t>
            </a:r>
            <a:r>
              <a:rPr lang="en-US" sz="2400" dirty="0" err="1" smtClean="0"/>
              <a:t>nilai</a:t>
            </a:r>
            <a:r>
              <a:rPr lang="en-US" sz="2400" dirty="0" smtClean="0"/>
              <a:t> </a:t>
            </a:r>
            <a:r>
              <a:rPr lang="en-US" sz="2400" dirty="0" err="1" smtClean="0"/>
              <a:t>kandungan</a:t>
            </a:r>
            <a:r>
              <a:rPr lang="en-US" sz="2400" dirty="0" smtClean="0"/>
              <a:t> </a:t>
            </a:r>
            <a:r>
              <a:rPr lang="en-US" sz="2400" dirty="0" err="1" smtClean="0"/>
              <a:t>sifat</a:t>
            </a:r>
            <a:r>
              <a:rPr lang="en-US" sz="2400" dirty="0" smtClean="0"/>
              <a:t> </a:t>
            </a:r>
            <a:r>
              <a:rPr lang="en-US" sz="2400" dirty="0" err="1" smtClean="0"/>
              <a:t>basa</a:t>
            </a:r>
            <a:r>
              <a:rPr lang="en-US" sz="2400" dirty="0" smtClean="0"/>
              <a:t> </a:t>
            </a:r>
            <a:r>
              <a:rPr lang="en-US" sz="2400" dirty="0" err="1" smtClean="0"/>
              <a:t>pada</a:t>
            </a:r>
            <a:r>
              <a:rPr lang="en-US" sz="2400" dirty="0" smtClean="0"/>
              <a:t> </a:t>
            </a:r>
            <a:r>
              <a:rPr lang="en-US" sz="2400" dirty="0" err="1" smtClean="0"/>
              <a:t>oli</a:t>
            </a:r>
            <a:r>
              <a:rPr lang="en-US" sz="2400" dirty="0" smtClean="0"/>
              <a:t>.</a:t>
            </a:r>
            <a:endParaRPr lang="id-ID" sz="2400" dirty="0" smtClean="0"/>
          </a:p>
          <a:p>
            <a:pPr marL="514350" lvl="0" indent="-514350">
              <a:buAutoNum type="alphaLcPeriod"/>
            </a:pPr>
            <a:r>
              <a:rPr lang="en-US" sz="2400" dirty="0" err="1" smtClean="0"/>
              <a:t>Semakin</a:t>
            </a:r>
            <a:r>
              <a:rPr lang="en-US" sz="2400" dirty="0" smtClean="0"/>
              <a:t> </a:t>
            </a:r>
            <a:r>
              <a:rPr lang="en-US" sz="2400" dirty="0" err="1" smtClean="0"/>
              <a:t>tinggi</a:t>
            </a:r>
            <a:r>
              <a:rPr lang="en-US" sz="2400" dirty="0" smtClean="0"/>
              <a:t> </a:t>
            </a:r>
            <a:r>
              <a:rPr lang="en-US" sz="2400" dirty="0" err="1" smtClean="0"/>
              <a:t>nilai</a:t>
            </a:r>
            <a:r>
              <a:rPr lang="en-US" sz="2400" dirty="0" smtClean="0"/>
              <a:t> TAN </a:t>
            </a:r>
            <a:r>
              <a:rPr lang="en-US" sz="2400" dirty="0" err="1" smtClean="0"/>
              <a:t>maka</a:t>
            </a:r>
            <a:r>
              <a:rPr lang="en-US" sz="2400" dirty="0" smtClean="0"/>
              <a:t> </a:t>
            </a:r>
            <a:r>
              <a:rPr lang="en-US" sz="2400" dirty="0" err="1" smtClean="0"/>
              <a:t>nilai</a:t>
            </a:r>
            <a:r>
              <a:rPr lang="en-US" sz="2400" dirty="0" smtClean="0"/>
              <a:t> TBN </a:t>
            </a:r>
            <a:r>
              <a:rPr lang="en-US" sz="2400" dirty="0" err="1" smtClean="0"/>
              <a:t>akan</a:t>
            </a:r>
            <a:r>
              <a:rPr lang="en-US" sz="2400" dirty="0" smtClean="0"/>
              <a:t> </a:t>
            </a:r>
            <a:r>
              <a:rPr lang="en-US" sz="2400" dirty="0" err="1" smtClean="0"/>
              <a:t>semakin</a:t>
            </a:r>
            <a:r>
              <a:rPr lang="en-US" sz="2400" dirty="0" smtClean="0"/>
              <a:t> </a:t>
            </a:r>
            <a:r>
              <a:rPr lang="en-US" sz="2400" dirty="0" err="1" smtClean="0"/>
              <a:t>rendah</a:t>
            </a:r>
            <a:r>
              <a:rPr lang="en-US" sz="2400" dirty="0" smtClean="0"/>
              <a:t>.</a:t>
            </a:r>
          </a:p>
          <a:p>
            <a:pPr marL="514350" lvl="0" indent="-514350">
              <a:buAutoNum type="alphaLcPeriod"/>
            </a:pPr>
            <a:r>
              <a:rPr lang="en-US" sz="2400" dirty="0" err="1" smtClean="0"/>
              <a:t>Satuan</a:t>
            </a:r>
            <a:r>
              <a:rPr lang="en-US" sz="2400" dirty="0" smtClean="0"/>
              <a:t> </a:t>
            </a:r>
            <a:r>
              <a:rPr lang="en-US" sz="2400" dirty="0" err="1" smtClean="0"/>
              <a:t>dari</a:t>
            </a:r>
            <a:r>
              <a:rPr lang="en-US" sz="2400" dirty="0" smtClean="0"/>
              <a:t> </a:t>
            </a:r>
            <a:r>
              <a:rPr lang="en-US" sz="2400" dirty="0" err="1" smtClean="0"/>
              <a:t>nilai</a:t>
            </a:r>
            <a:r>
              <a:rPr lang="en-US" sz="2400" dirty="0" smtClean="0"/>
              <a:t> TBN </a:t>
            </a:r>
            <a:r>
              <a:rPr lang="en-US" sz="2400" dirty="0" err="1" smtClean="0"/>
              <a:t>adalah</a:t>
            </a:r>
            <a:r>
              <a:rPr lang="en-US" sz="2400" dirty="0" smtClean="0"/>
              <a:t> mg KOH/cm</a:t>
            </a:r>
            <a:r>
              <a:rPr lang="en-US" sz="2400" baseline="30000" dirty="0" smtClean="0"/>
              <a:t>3</a:t>
            </a:r>
            <a:r>
              <a:rPr lang="en-US" sz="2400" dirty="0" smtClean="0"/>
              <a:t>.</a:t>
            </a:r>
          </a:p>
          <a:p>
            <a:pPr marL="514350" lvl="0" indent="-514350">
              <a:buAutoNum type="alphaLcPeriod"/>
            </a:pPr>
            <a:r>
              <a:rPr lang="en-US" sz="2400" dirty="0" err="1" smtClean="0"/>
              <a:t>Semakin</a:t>
            </a:r>
            <a:r>
              <a:rPr lang="en-US" sz="2400" dirty="0" smtClean="0"/>
              <a:t> lama </a:t>
            </a:r>
            <a:r>
              <a:rPr lang="en-US" sz="2400" dirty="0" err="1" smtClean="0"/>
              <a:t>usia</a:t>
            </a:r>
            <a:r>
              <a:rPr lang="en-US" sz="2400" dirty="0" smtClean="0"/>
              <a:t> </a:t>
            </a:r>
            <a:r>
              <a:rPr lang="en-US" sz="2400" dirty="0" err="1" smtClean="0"/>
              <a:t>pakai</a:t>
            </a:r>
            <a:r>
              <a:rPr lang="en-US" sz="2400" dirty="0" smtClean="0"/>
              <a:t> </a:t>
            </a:r>
            <a:r>
              <a:rPr lang="en-US" sz="2400" dirty="0" err="1" smtClean="0"/>
              <a:t>oli</a:t>
            </a:r>
            <a:r>
              <a:rPr lang="en-US" sz="2400" dirty="0" smtClean="0"/>
              <a:t> </a:t>
            </a:r>
            <a:r>
              <a:rPr lang="en-US" sz="2400" dirty="0" err="1" smtClean="0"/>
              <a:t>maka</a:t>
            </a:r>
            <a:r>
              <a:rPr lang="en-US" sz="2400" dirty="0" smtClean="0"/>
              <a:t> </a:t>
            </a:r>
            <a:r>
              <a:rPr lang="en-US" sz="2400" dirty="0" err="1" smtClean="0"/>
              <a:t>nilai</a:t>
            </a:r>
            <a:r>
              <a:rPr lang="en-US" sz="2400" dirty="0" smtClean="0"/>
              <a:t> TBN </a:t>
            </a:r>
            <a:r>
              <a:rPr lang="en-US" sz="2400" dirty="0" err="1" smtClean="0"/>
              <a:t>akan</a:t>
            </a:r>
            <a:r>
              <a:rPr lang="en-US" sz="2400" dirty="0" smtClean="0"/>
              <a:t> </a:t>
            </a:r>
            <a:r>
              <a:rPr lang="en-US" sz="2400" dirty="0" err="1" smtClean="0"/>
              <a:t>semakin</a:t>
            </a:r>
            <a:r>
              <a:rPr lang="en-US" sz="2400" dirty="0" smtClean="0"/>
              <a:t> </a:t>
            </a:r>
            <a:r>
              <a:rPr lang="en-US" sz="2400" dirty="0" err="1" smtClean="0"/>
              <a:t>turun</a:t>
            </a:r>
            <a:r>
              <a:rPr lang="en-US" sz="2400" dirty="0" smtClean="0"/>
              <a:t>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72330" y="6143644"/>
            <a:ext cx="1857388" cy="500065"/>
          </a:xfrm>
        </p:spPr>
        <p:txBody>
          <a:bodyPr>
            <a:noAutofit/>
          </a:bodyPr>
          <a:lstStyle/>
          <a:p>
            <a:r>
              <a:rPr lang="id-ID" sz="2000" b="1" dirty="0" smtClean="0"/>
              <a:t>PC 400 - 8</a:t>
            </a:r>
            <a:endParaRPr lang="id-ID" sz="2000" b="1" dirty="0"/>
          </a:p>
        </p:txBody>
      </p:sp>
      <p:pic>
        <p:nvPicPr>
          <p:cNvPr id="6" name="Picture 5" descr="D:\CoE.jp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411401" y="285728"/>
            <a:ext cx="1281756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214282" y="214290"/>
            <a:ext cx="4142316" cy="714380"/>
            <a:chOff x="0" y="0"/>
            <a:chExt cx="4349" cy="597"/>
          </a:xfrm>
        </p:grpSpPr>
        <p:grpSp>
          <p:nvGrpSpPr>
            <p:cNvPr id="4" name="Group 7"/>
            <p:cNvGrpSpPr>
              <a:grpSpLocks/>
            </p:cNvGrpSpPr>
            <p:nvPr/>
          </p:nvGrpSpPr>
          <p:grpSpPr bwMode="auto">
            <a:xfrm>
              <a:off x="934" y="81"/>
              <a:ext cx="3415" cy="405"/>
              <a:chOff x="934" y="81"/>
              <a:chExt cx="3415" cy="405"/>
            </a:xfrm>
          </p:grpSpPr>
          <p:sp>
            <p:nvSpPr>
              <p:cNvPr id="12" name="WordArt 13"/>
              <p:cNvSpPr>
                <a:spLocks noChangeArrowheads="1" noChangeShapeType="1" noTextEdit="1"/>
              </p:cNvSpPr>
              <p:nvPr/>
            </p:nvSpPr>
            <p:spPr bwMode="auto">
              <a:xfrm>
                <a:off x="1065" y="81"/>
                <a:ext cx="3284" cy="111"/>
              </a:xfrm>
              <a:prstGeom prst="rect">
                <a:avLst/>
              </a:prstGeom>
            </p:spPr>
            <p:txBody>
              <a:bodyPr wrap="none" numCol="1" fromWordArt="1">
                <a:prstTxWarp prst="textPlain">
                  <a:avLst>
                    <a:gd name="adj" fmla="val 50000"/>
                  </a:avLst>
                </a:prstTxWarp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rtl="0"/>
                <a:r>
                  <a:rPr lang="id-ID" sz="3600" kern="10" spc="0">
                    <a:ln w="9360">
                      <a:solidFill>
                        <a:srgbClr val="006600"/>
                      </a:solidFill>
                      <a:miter lim="800000"/>
                      <a:headEnd/>
                      <a:tailEnd/>
                    </a:ln>
                    <a:solidFill>
                      <a:srgbClr val="003300"/>
                    </a:solidFill>
                    <a:effectLst/>
                    <a:latin typeface="Garamond"/>
                  </a:rPr>
                  <a:t>PT. KALIMANTAN PRIMA PERSADA</a:t>
                </a:r>
              </a:p>
            </p:txBody>
          </p:sp>
          <p:sp>
            <p:nvSpPr>
              <p:cNvPr id="13" name="Text Box 14"/>
              <p:cNvSpPr txBox="1">
                <a:spLocks noChangeArrowheads="1"/>
              </p:cNvSpPr>
              <p:nvPr/>
            </p:nvSpPr>
            <p:spPr bwMode="auto">
              <a:xfrm>
                <a:off x="934" y="184"/>
                <a:ext cx="3043" cy="302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wrap="square" lIns="90000" tIns="46800" rIns="90000" bIns="46800" anchor="t" upright="1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 rtl="0">
                  <a:defRPr sz="1000"/>
                </a:pPr>
                <a:r>
                  <a:rPr lang="id-ID" sz="900" b="0" i="1" strike="noStrike">
                    <a:solidFill>
                      <a:srgbClr val="000000"/>
                    </a:solidFill>
                    <a:latin typeface="Rockwell"/>
                  </a:rPr>
                  <a:t>Integrated</a:t>
                </a:r>
                <a:r>
                  <a:rPr lang="id-ID" sz="900" b="0" i="1" strike="noStrike" baseline="0">
                    <a:solidFill>
                      <a:srgbClr val="000000"/>
                    </a:solidFill>
                    <a:latin typeface="Rockwell"/>
                  </a:rPr>
                  <a:t> Mining Services</a:t>
                </a:r>
                <a:endParaRPr lang="id-ID" sz="900" b="0" i="1" strike="noStrike">
                  <a:solidFill>
                    <a:srgbClr val="000000"/>
                  </a:solidFill>
                  <a:latin typeface="Rockwell"/>
                </a:endParaRPr>
              </a:p>
              <a:p>
                <a:pPr algn="l" rtl="0">
                  <a:defRPr sz="1000"/>
                </a:pPr>
                <a:endParaRPr lang="id-ID" sz="900" b="0" i="1" strike="noStrike">
                  <a:solidFill>
                    <a:srgbClr val="000000"/>
                  </a:solidFill>
                  <a:latin typeface="Rockwell"/>
                </a:endParaRPr>
              </a:p>
            </p:txBody>
          </p:sp>
        </p:grpSp>
        <p:grpSp>
          <p:nvGrpSpPr>
            <p:cNvPr id="5" name="Group 8"/>
            <p:cNvGrpSpPr>
              <a:grpSpLocks/>
            </p:cNvGrpSpPr>
            <p:nvPr/>
          </p:nvGrpSpPr>
          <p:grpSpPr bwMode="auto">
            <a:xfrm>
              <a:off x="0" y="0"/>
              <a:ext cx="952" cy="597"/>
              <a:chOff x="0" y="0"/>
              <a:chExt cx="952" cy="597"/>
            </a:xfrm>
          </p:grpSpPr>
          <p:pic>
            <p:nvPicPr>
              <p:cNvPr id="10" name="Graphics 1"/>
              <p:cNvPicPr>
                <a:picLocks noChangeAspect="1" noChangeArrowheads="1"/>
              </p:cNvPicPr>
              <p:nvPr/>
            </p:nvPicPr>
            <p:blipFill>
              <a:blip r:embed="rId3" cstate="print">
                <a:lum bright="-12000" contrast="-18000"/>
              </a:blip>
              <a:srcRect l="4440" t="21851" r="7780" b="26297"/>
              <a:stretch>
                <a:fillRect/>
              </a:stretch>
            </p:blipFill>
            <p:spPr bwMode="auto">
              <a:xfrm>
                <a:off x="0" y="0"/>
                <a:ext cx="952" cy="324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</p:pic>
          <p:sp>
            <p:nvSpPr>
              <p:cNvPr id="11" name="Text Box 17"/>
              <p:cNvSpPr txBox="1">
                <a:spLocks noChangeArrowheads="1"/>
              </p:cNvSpPr>
              <p:nvPr/>
            </p:nvSpPr>
            <p:spPr bwMode="auto">
              <a:xfrm>
                <a:off x="211" y="295"/>
                <a:ext cx="573" cy="302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wrap="square" lIns="90000" tIns="46800" rIns="90000" bIns="46800" anchor="t" upright="1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 rtl="0">
                  <a:defRPr sz="1000"/>
                </a:pPr>
                <a:r>
                  <a:rPr lang="id-ID" sz="700" b="0" i="0" strike="noStrike">
                    <a:solidFill>
                      <a:srgbClr val="008000"/>
                    </a:solidFill>
                    <a:latin typeface="Arial"/>
                    <a:cs typeface="Arial"/>
                  </a:rPr>
                  <a:t>K P P</a:t>
                </a:r>
              </a:p>
              <a:p>
                <a:pPr algn="l" rtl="0">
                  <a:defRPr sz="1000"/>
                </a:pPr>
                <a:endParaRPr lang="id-ID" sz="500" b="0" i="0" strike="noStrike">
                  <a:solidFill>
                    <a:srgbClr val="008000"/>
                  </a:solidFill>
                  <a:latin typeface="Arial"/>
                  <a:cs typeface="Arial"/>
                </a:endParaRPr>
              </a:p>
            </p:txBody>
          </p:sp>
        </p:grpSp>
      </p:grpSp>
      <p:sp>
        <p:nvSpPr>
          <p:cNvPr id="16" name="TextBox 15"/>
          <p:cNvSpPr txBox="1"/>
          <p:nvPr/>
        </p:nvSpPr>
        <p:spPr>
          <a:xfrm>
            <a:off x="285720" y="2071678"/>
            <a:ext cx="850112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id-ID" sz="2400" dirty="0" smtClean="0"/>
              <a:t>12. Di bawah ini yang bukan merupakan satuan kategori kekerasan (hardness) air adalah...</a:t>
            </a:r>
          </a:p>
          <a:p>
            <a:pPr lvl="0"/>
            <a:endParaRPr lang="en-US" sz="2400" dirty="0" smtClean="0"/>
          </a:p>
          <a:p>
            <a:pPr marL="514350" lvl="0" indent="-514350">
              <a:buAutoNum type="alphaLcPeriod"/>
            </a:pPr>
            <a:r>
              <a:rPr lang="en-US" sz="2400" dirty="0" smtClean="0"/>
              <a:t>A</a:t>
            </a:r>
            <a:r>
              <a:rPr lang="id-ID" sz="2400" dirty="0" smtClean="0"/>
              <a:t>merican hardness.</a:t>
            </a:r>
          </a:p>
          <a:p>
            <a:pPr marL="514350" lvl="0" indent="-514350">
              <a:buAutoNum type="alphaLcPeriod"/>
            </a:pPr>
            <a:r>
              <a:rPr lang="id-ID" sz="2400" dirty="0" smtClean="0"/>
              <a:t>German hardness.</a:t>
            </a:r>
          </a:p>
          <a:p>
            <a:pPr marL="514350" lvl="0" indent="-514350">
              <a:buAutoNum type="alphaLcPeriod"/>
            </a:pPr>
            <a:r>
              <a:rPr lang="id-ID" sz="2400" dirty="0" smtClean="0"/>
              <a:t>French hardness.</a:t>
            </a:r>
          </a:p>
          <a:p>
            <a:pPr marL="514350" lvl="0" indent="-514350">
              <a:buAutoNum type="alphaLcPeriod"/>
            </a:pPr>
            <a:r>
              <a:rPr lang="id-ID" sz="2400" dirty="0" smtClean="0"/>
              <a:t>British hardness.</a:t>
            </a:r>
            <a:endParaRPr lang="en-US" sz="2400" dirty="0" smtClean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72330" y="6143644"/>
            <a:ext cx="1857388" cy="500065"/>
          </a:xfrm>
        </p:spPr>
        <p:txBody>
          <a:bodyPr>
            <a:noAutofit/>
          </a:bodyPr>
          <a:lstStyle/>
          <a:p>
            <a:r>
              <a:rPr lang="id-ID" sz="2000" b="1" dirty="0" smtClean="0"/>
              <a:t>PC 400 - 8</a:t>
            </a:r>
            <a:endParaRPr lang="id-ID" sz="2000" b="1" dirty="0"/>
          </a:p>
        </p:txBody>
      </p:sp>
      <p:pic>
        <p:nvPicPr>
          <p:cNvPr id="6" name="Picture 5" descr="D:\CoE.jp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411401" y="285728"/>
            <a:ext cx="1281756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214282" y="214290"/>
            <a:ext cx="4142316" cy="714380"/>
            <a:chOff x="0" y="0"/>
            <a:chExt cx="4349" cy="597"/>
          </a:xfrm>
        </p:grpSpPr>
        <p:grpSp>
          <p:nvGrpSpPr>
            <p:cNvPr id="4" name="Group 7"/>
            <p:cNvGrpSpPr>
              <a:grpSpLocks/>
            </p:cNvGrpSpPr>
            <p:nvPr/>
          </p:nvGrpSpPr>
          <p:grpSpPr bwMode="auto">
            <a:xfrm>
              <a:off x="934" y="81"/>
              <a:ext cx="3415" cy="405"/>
              <a:chOff x="934" y="81"/>
              <a:chExt cx="3415" cy="405"/>
            </a:xfrm>
          </p:grpSpPr>
          <p:sp>
            <p:nvSpPr>
              <p:cNvPr id="12" name="WordArt 13"/>
              <p:cNvSpPr>
                <a:spLocks noChangeArrowheads="1" noChangeShapeType="1" noTextEdit="1"/>
              </p:cNvSpPr>
              <p:nvPr/>
            </p:nvSpPr>
            <p:spPr bwMode="auto">
              <a:xfrm>
                <a:off x="1065" y="81"/>
                <a:ext cx="3284" cy="111"/>
              </a:xfrm>
              <a:prstGeom prst="rect">
                <a:avLst/>
              </a:prstGeom>
            </p:spPr>
            <p:txBody>
              <a:bodyPr wrap="none" numCol="1" fromWordArt="1">
                <a:prstTxWarp prst="textPlain">
                  <a:avLst>
                    <a:gd name="adj" fmla="val 50000"/>
                  </a:avLst>
                </a:prstTxWarp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rtl="0"/>
                <a:r>
                  <a:rPr lang="id-ID" sz="3600" kern="10" spc="0">
                    <a:ln w="9360">
                      <a:solidFill>
                        <a:srgbClr val="006600"/>
                      </a:solidFill>
                      <a:miter lim="800000"/>
                      <a:headEnd/>
                      <a:tailEnd/>
                    </a:ln>
                    <a:solidFill>
                      <a:srgbClr val="003300"/>
                    </a:solidFill>
                    <a:effectLst/>
                    <a:latin typeface="Garamond"/>
                  </a:rPr>
                  <a:t>PT. KALIMANTAN PRIMA PERSADA</a:t>
                </a:r>
              </a:p>
            </p:txBody>
          </p:sp>
          <p:sp>
            <p:nvSpPr>
              <p:cNvPr id="13" name="Text Box 14"/>
              <p:cNvSpPr txBox="1">
                <a:spLocks noChangeArrowheads="1"/>
              </p:cNvSpPr>
              <p:nvPr/>
            </p:nvSpPr>
            <p:spPr bwMode="auto">
              <a:xfrm>
                <a:off x="934" y="184"/>
                <a:ext cx="3043" cy="302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wrap="square" lIns="90000" tIns="46800" rIns="90000" bIns="46800" anchor="t" upright="1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 rtl="0">
                  <a:defRPr sz="1000"/>
                </a:pPr>
                <a:r>
                  <a:rPr lang="id-ID" sz="900" b="0" i="1" strike="noStrike">
                    <a:solidFill>
                      <a:srgbClr val="000000"/>
                    </a:solidFill>
                    <a:latin typeface="Rockwell"/>
                  </a:rPr>
                  <a:t>Integrated</a:t>
                </a:r>
                <a:r>
                  <a:rPr lang="id-ID" sz="900" b="0" i="1" strike="noStrike" baseline="0">
                    <a:solidFill>
                      <a:srgbClr val="000000"/>
                    </a:solidFill>
                    <a:latin typeface="Rockwell"/>
                  </a:rPr>
                  <a:t> Mining Services</a:t>
                </a:r>
                <a:endParaRPr lang="id-ID" sz="900" b="0" i="1" strike="noStrike">
                  <a:solidFill>
                    <a:srgbClr val="000000"/>
                  </a:solidFill>
                  <a:latin typeface="Rockwell"/>
                </a:endParaRPr>
              </a:p>
              <a:p>
                <a:pPr algn="l" rtl="0">
                  <a:defRPr sz="1000"/>
                </a:pPr>
                <a:endParaRPr lang="id-ID" sz="900" b="0" i="1" strike="noStrike">
                  <a:solidFill>
                    <a:srgbClr val="000000"/>
                  </a:solidFill>
                  <a:latin typeface="Rockwell"/>
                </a:endParaRPr>
              </a:p>
            </p:txBody>
          </p:sp>
        </p:grpSp>
        <p:grpSp>
          <p:nvGrpSpPr>
            <p:cNvPr id="5" name="Group 8"/>
            <p:cNvGrpSpPr>
              <a:grpSpLocks/>
            </p:cNvGrpSpPr>
            <p:nvPr/>
          </p:nvGrpSpPr>
          <p:grpSpPr bwMode="auto">
            <a:xfrm>
              <a:off x="0" y="0"/>
              <a:ext cx="952" cy="597"/>
              <a:chOff x="0" y="0"/>
              <a:chExt cx="952" cy="597"/>
            </a:xfrm>
          </p:grpSpPr>
          <p:pic>
            <p:nvPicPr>
              <p:cNvPr id="10" name="Graphics 1"/>
              <p:cNvPicPr>
                <a:picLocks noChangeAspect="1" noChangeArrowheads="1"/>
              </p:cNvPicPr>
              <p:nvPr/>
            </p:nvPicPr>
            <p:blipFill>
              <a:blip r:embed="rId3" cstate="print">
                <a:lum bright="-12000" contrast="-18000"/>
              </a:blip>
              <a:srcRect l="4440" t="21851" r="7780" b="26297"/>
              <a:stretch>
                <a:fillRect/>
              </a:stretch>
            </p:blipFill>
            <p:spPr bwMode="auto">
              <a:xfrm>
                <a:off x="0" y="0"/>
                <a:ext cx="952" cy="324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</p:pic>
          <p:sp>
            <p:nvSpPr>
              <p:cNvPr id="11" name="Text Box 17"/>
              <p:cNvSpPr txBox="1">
                <a:spLocks noChangeArrowheads="1"/>
              </p:cNvSpPr>
              <p:nvPr/>
            </p:nvSpPr>
            <p:spPr bwMode="auto">
              <a:xfrm>
                <a:off x="211" y="295"/>
                <a:ext cx="573" cy="302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wrap="square" lIns="90000" tIns="46800" rIns="90000" bIns="46800" anchor="t" upright="1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 rtl="0">
                  <a:defRPr sz="1000"/>
                </a:pPr>
                <a:r>
                  <a:rPr lang="id-ID" sz="700" b="0" i="0" strike="noStrike">
                    <a:solidFill>
                      <a:srgbClr val="008000"/>
                    </a:solidFill>
                    <a:latin typeface="Arial"/>
                    <a:cs typeface="Arial"/>
                  </a:rPr>
                  <a:t>K P P</a:t>
                </a:r>
              </a:p>
              <a:p>
                <a:pPr algn="l" rtl="0">
                  <a:defRPr sz="1000"/>
                </a:pPr>
                <a:endParaRPr lang="id-ID" sz="500" b="0" i="0" strike="noStrike">
                  <a:solidFill>
                    <a:srgbClr val="008000"/>
                  </a:solidFill>
                  <a:latin typeface="Arial"/>
                  <a:cs typeface="Arial"/>
                </a:endParaRPr>
              </a:p>
            </p:txBody>
          </p:sp>
        </p:grpSp>
      </p:grpSp>
      <p:sp>
        <p:nvSpPr>
          <p:cNvPr id="16" name="TextBox 15"/>
          <p:cNvSpPr txBox="1"/>
          <p:nvPr/>
        </p:nvSpPr>
        <p:spPr>
          <a:xfrm>
            <a:off x="285720" y="2071678"/>
            <a:ext cx="850112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id-ID" sz="2400" dirty="0" smtClean="0"/>
              <a:t>13. Grease terbentuk dari campuran 3 unsur, kecuali ...</a:t>
            </a:r>
          </a:p>
          <a:p>
            <a:pPr lvl="0"/>
            <a:endParaRPr lang="en-US" sz="2400" dirty="0" smtClean="0"/>
          </a:p>
          <a:p>
            <a:pPr marL="514350" lvl="0" indent="-514350">
              <a:buAutoNum type="alphaLcPeriod"/>
            </a:pPr>
            <a:r>
              <a:rPr lang="id-ID" sz="2400" dirty="0" smtClean="0"/>
              <a:t>Base oil.</a:t>
            </a:r>
          </a:p>
          <a:p>
            <a:pPr marL="514350" lvl="0" indent="-514350">
              <a:buAutoNum type="alphaLcPeriod"/>
            </a:pPr>
            <a:r>
              <a:rPr lang="id-ID" sz="2400" dirty="0" smtClean="0"/>
              <a:t>Pengental.</a:t>
            </a:r>
          </a:p>
          <a:p>
            <a:pPr marL="514350" lvl="0" indent="-514350">
              <a:buAutoNum type="alphaLcPeriod"/>
            </a:pPr>
            <a:r>
              <a:rPr lang="id-ID" sz="2400" dirty="0" smtClean="0"/>
              <a:t>Lithium.</a:t>
            </a:r>
          </a:p>
          <a:p>
            <a:pPr marL="514350" lvl="0" indent="-514350">
              <a:buAutoNum type="alphaLcPeriod"/>
            </a:pPr>
            <a:r>
              <a:rPr lang="id-ID" sz="2400" dirty="0" smtClean="0"/>
              <a:t>Additive.</a:t>
            </a:r>
          </a:p>
          <a:p>
            <a:pPr marL="514350" lvl="0" indent="-514350">
              <a:buAutoNum type="alphaLcPeriod"/>
            </a:pPr>
            <a:endParaRPr lang="id-ID" sz="2400" dirty="0" smtClean="0"/>
          </a:p>
          <a:p>
            <a:pPr marL="514350" lvl="0" indent="-514350">
              <a:buAutoNum type="alphaLcPeriod"/>
            </a:pPr>
            <a:endParaRPr lang="en-US" sz="2400" dirty="0" smtClean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72330" y="6143644"/>
            <a:ext cx="1857388" cy="500065"/>
          </a:xfrm>
        </p:spPr>
        <p:txBody>
          <a:bodyPr>
            <a:noAutofit/>
          </a:bodyPr>
          <a:lstStyle/>
          <a:p>
            <a:r>
              <a:rPr lang="id-ID" sz="2000" b="1" dirty="0" smtClean="0"/>
              <a:t>PC 400 - 8</a:t>
            </a:r>
            <a:endParaRPr lang="id-ID" sz="2000" b="1" dirty="0"/>
          </a:p>
        </p:txBody>
      </p:sp>
      <p:pic>
        <p:nvPicPr>
          <p:cNvPr id="6" name="Picture 5" descr="D:\CoE.jp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411401" y="285728"/>
            <a:ext cx="1281756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214282" y="214290"/>
            <a:ext cx="4142316" cy="714380"/>
            <a:chOff x="0" y="0"/>
            <a:chExt cx="4349" cy="597"/>
          </a:xfrm>
        </p:grpSpPr>
        <p:grpSp>
          <p:nvGrpSpPr>
            <p:cNvPr id="4" name="Group 7"/>
            <p:cNvGrpSpPr>
              <a:grpSpLocks/>
            </p:cNvGrpSpPr>
            <p:nvPr/>
          </p:nvGrpSpPr>
          <p:grpSpPr bwMode="auto">
            <a:xfrm>
              <a:off x="934" y="81"/>
              <a:ext cx="3415" cy="405"/>
              <a:chOff x="934" y="81"/>
              <a:chExt cx="3415" cy="405"/>
            </a:xfrm>
          </p:grpSpPr>
          <p:sp>
            <p:nvSpPr>
              <p:cNvPr id="12" name="WordArt 13"/>
              <p:cNvSpPr>
                <a:spLocks noChangeArrowheads="1" noChangeShapeType="1" noTextEdit="1"/>
              </p:cNvSpPr>
              <p:nvPr/>
            </p:nvSpPr>
            <p:spPr bwMode="auto">
              <a:xfrm>
                <a:off x="1065" y="81"/>
                <a:ext cx="3284" cy="111"/>
              </a:xfrm>
              <a:prstGeom prst="rect">
                <a:avLst/>
              </a:prstGeom>
            </p:spPr>
            <p:txBody>
              <a:bodyPr wrap="none" numCol="1" fromWordArt="1">
                <a:prstTxWarp prst="textPlain">
                  <a:avLst>
                    <a:gd name="adj" fmla="val 50000"/>
                  </a:avLst>
                </a:prstTxWarp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rtl="0"/>
                <a:r>
                  <a:rPr lang="id-ID" sz="3600" kern="10" spc="0">
                    <a:ln w="9360">
                      <a:solidFill>
                        <a:srgbClr val="006600"/>
                      </a:solidFill>
                      <a:miter lim="800000"/>
                      <a:headEnd/>
                      <a:tailEnd/>
                    </a:ln>
                    <a:solidFill>
                      <a:srgbClr val="003300"/>
                    </a:solidFill>
                    <a:effectLst/>
                    <a:latin typeface="Garamond"/>
                  </a:rPr>
                  <a:t>PT. KALIMANTAN PRIMA PERSADA</a:t>
                </a:r>
              </a:p>
            </p:txBody>
          </p:sp>
          <p:sp>
            <p:nvSpPr>
              <p:cNvPr id="13" name="Text Box 14"/>
              <p:cNvSpPr txBox="1">
                <a:spLocks noChangeArrowheads="1"/>
              </p:cNvSpPr>
              <p:nvPr/>
            </p:nvSpPr>
            <p:spPr bwMode="auto">
              <a:xfrm>
                <a:off x="934" y="184"/>
                <a:ext cx="3043" cy="302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wrap="square" lIns="90000" tIns="46800" rIns="90000" bIns="46800" anchor="t" upright="1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 rtl="0">
                  <a:defRPr sz="1000"/>
                </a:pPr>
                <a:r>
                  <a:rPr lang="id-ID" sz="900" b="0" i="1" strike="noStrike">
                    <a:solidFill>
                      <a:srgbClr val="000000"/>
                    </a:solidFill>
                    <a:latin typeface="Rockwell"/>
                  </a:rPr>
                  <a:t>Integrated</a:t>
                </a:r>
                <a:r>
                  <a:rPr lang="id-ID" sz="900" b="0" i="1" strike="noStrike" baseline="0">
                    <a:solidFill>
                      <a:srgbClr val="000000"/>
                    </a:solidFill>
                    <a:latin typeface="Rockwell"/>
                  </a:rPr>
                  <a:t> Mining Services</a:t>
                </a:r>
                <a:endParaRPr lang="id-ID" sz="900" b="0" i="1" strike="noStrike">
                  <a:solidFill>
                    <a:srgbClr val="000000"/>
                  </a:solidFill>
                  <a:latin typeface="Rockwell"/>
                </a:endParaRPr>
              </a:p>
              <a:p>
                <a:pPr algn="l" rtl="0">
                  <a:defRPr sz="1000"/>
                </a:pPr>
                <a:endParaRPr lang="id-ID" sz="900" b="0" i="1" strike="noStrike">
                  <a:solidFill>
                    <a:srgbClr val="000000"/>
                  </a:solidFill>
                  <a:latin typeface="Rockwell"/>
                </a:endParaRPr>
              </a:p>
            </p:txBody>
          </p:sp>
        </p:grpSp>
        <p:grpSp>
          <p:nvGrpSpPr>
            <p:cNvPr id="5" name="Group 8"/>
            <p:cNvGrpSpPr>
              <a:grpSpLocks/>
            </p:cNvGrpSpPr>
            <p:nvPr/>
          </p:nvGrpSpPr>
          <p:grpSpPr bwMode="auto">
            <a:xfrm>
              <a:off x="0" y="0"/>
              <a:ext cx="952" cy="597"/>
              <a:chOff x="0" y="0"/>
              <a:chExt cx="952" cy="597"/>
            </a:xfrm>
          </p:grpSpPr>
          <p:pic>
            <p:nvPicPr>
              <p:cNvPr id="10" name="Graphics 1"/>
              <p:cNvPicPr>
                <a:picLocks noChangeAspect="1" noChangeArrowheads="1"/>
              </p:cNvPicPr>
              <p:nvPr/>
            </p:nvPicPr>
            <p:blipFill>
              <a:blip r:embed="rId3" cstate="print">
                <a:lum bright="-12000" contrast="-18000"/>
              </a:blip>
              <a:srcRect l="4440" t="21851" r="7780" b="26297"/>
              <a:stretch>
                <a:fillRect/>
              </a:stretch>
            </p:blipFill>
            <p:spPr bwMode="auto">
              <a:xfrm>
                <a:off x="0" y="0"/>
                <a:ext cx="952" cy="324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</p:pic>
          <p:sp>
            <p:nvSpPr>
              <p:cNvPr id="11" name="Text Box 17"/>
              <p:cNvSpPr txBox="1">
                <a:spLocks noChangeArrowheads="1"/>
              </p:cNvSpPr>
              <p:nvPr/>
            </p:nvSpPr>
            <p:spPr bwMode="auto">
              <a:xfrm>
                <a:off x="211" y="295"/>
                <a:ext cx="573" cy="302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wrap="square" lIns="90000" tIns="46800" rIns="90000" bIns="46800" anchor="t" upright="1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 rtl="0">
                  <a:defRPr sz="1000"/>
                </a:pPr>
                <a:r>
                  <a:rPr lang="id-ID" sz="700" b="0" i="0" strike="noStrike">
                    <a:solidFill>
                      <a:srgbClr val="008000"/>
                    </a:solidFill>
                    <a:latin typeface="Arial"/>
                    <a:cs typeface="Arial"/>
                  </a:rPr>
                  <a:t>K P P</a:t>
                </a:r>
              </a:p>
              <a:p>
                <a:pPr algn="l" rtl="0">
                  <a:defRPr sz="1000"/>
                </a:pPr>
                <a:endParaRPr lang="id-ID" sz="500" b="0" i="0" strike="noStrike">
                  <a:solidFill>
                    <a:srgbClr val="008000"/>
                  </a:solidFill>
                  <a:latin typeface="Arial"/>
                  <a:cs typeface="Arial"/>
                </a:endParaRPr>
              </a:p>
            </p:txBody>
          </p:sp>
        </p:grpSp>
      </p:grpSp>
      <p:sp>
        <p:nvSpPr>
          <p:cNvPr id="16" name="TextBox 15"/>
          <p:cNvSpPr txBox="1"/>
          <p:nvPr/>
        </p:nvSpPr>
        <p:spPr>
          <a:xfrm>
            <a:off x="285720" y="2071678"/>
            <a:ext cx="850112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id-ID" sz="2400" dirty="0" smtClean="0"/>
              <a:t>14. </a:t>
            </a:r>
            <a:r>
              <a:rPr lang="en-US" sz="2400" dirty="0" smtClean="0"/>
              <a:t>Load carrying capacity </a:t>
            </a:r>
            <a:r>
              <a:rPr lang="en-US" sz="2400" dirty="0" err="1" smtClean="0"/>
              <a:t>adalah</a:t>
            </a:r>
            <a:r>
              <a:rPr lang="en-US" sz="2400" dirty="0" smtClean="0"/>
              <a:t> </a:t>
            </a:r>
            <a:r>
              <a:rPr lang="en-US" sz="2400" dirty="0" err="1" smtClean="0"/>
              <a:t>spesifikasi</a:t>
            </a:r>
            <a:r>
              <a:rPr lang="en-US" sz="2400" dirty="0" smtClean="0"/>
              <a:t> </a:t>
            </a:r>
            <a:r>
              <a:rPr lang="en-US" sz="2400" dirty="0" err="1" smtClean="0"/>
              <a:t>pada</a:t>
            </a:r>
            <a:r>
              <a:rPr lang="en-US" sz="2400" dirty="0" smtClean="0"/>
              <a:t> grease yang </a:t>
            </a:r>
            <a:r>
              <a:rPr lang="en-US" sz="2400" dirty="0" err="1" smtClean="0"/>
              <a:t>berarti</a:t>
            </a:r>
            <a:r>
              <a:rPr lang="en-US" sz="2400" dirty="0" smtClean="0"/>
              <a:t>…..</a:t>
            </a:r>
          </a:p>
          <a:p>
            <a:pPr lvl="0"/>
            <a:endParaRPr lang="en-US" sz="2400" dirty="0" smtClean="0"/>
          </a:p>
          <a:p>
            <a:pPr marL="514350" lvl="0" indent="-514350">
              <a:buAutoNum type="alphaLcPeriod"/>
            </a:pPr>
            <a:r>
              <a:rPr lang="en-US" sz="2400" dirty="0" smtClean="0"/>
              <a:t>M</a:t>
            </a:r>
            <a:r>
              <a:rPr lang="id-ID" sz="2400" dirty="0" smtClean="0"/>
              <a:t>enunjukkan kekerasan relatif dari suatu grease.</a:t>
            </a:r>
            <a:endParaRPr lang="en-US" sz="2400" dirty="0" smtClean="0"/>
          </a:p>
          <a:p>
            <a:pPr marL="514350" lvl="0" indent="-514350">
              <a:buAutoNum type="alphaLcPeriod"/>
            </a:pPr>
            <a:r>
              <a:rPr lang="en-US" sz="2400" dirty="0" smtClean="0"/>
              <a:t>M</a:t>
            </a:r>
            <a:r>
              <a:rPr lang="id-ID" sz="2400" dirty="0" smtClean="0"/>
              <a:t>enyatakan tekstur dari grease</a:t>
            </a:r>
            <a:r>
              <a:rPr lang="en-US" sz="2400" dirty="0" smtClean="0"/>
              <a:t>.</a:t>
            </a:r>
          </a:p>
          <a:p>
            <a:pPr marL="514350" lvl="0" indent="-514350">
              <a:buAutoNum type="alphaLcPeriod"/>
            </a:pPr>
            <a:r>
              <a:rPr lang="en-US" sz="2400" dirty="0" smtClean="0"/>
              <a:t>T</a:t>
            </a:r>
            <a:r>
              <a:rPr lang="id-ID" sz="2400" dirty="0" smtClean="0"/>
              <a:t>itik temperatur terendah dimana pelumas mulai keluar dari grease</a:t>
            </a:r>
            <a:r>
              <a:rPr lang="en-US" sz="2400" dirty="0" smtClean="0"/>
              <a:t>.</a:t>
            </a:r>
          </a:p>
          <a:p>
            <a:pPr marL="514350" lvl="0" indent="-514350">
              <a:buAutoNum type="alphaLcPeriod"/>
            </a:pPr>
            <a:r>
              <a:rPr lang="en-US" sz="2400" dirty="0" smtClean="0"/>
              <a:t>K</a:t>
            </a:r>
            <a:r>
              <a:rPr lang="id-ID" sz="2400" dirty="0" smtClean="0"/>
              <a:t>emampuan grease untuk menghadapi beban</a:t>
            </a:r>
            <a:r>
              <a:rPr lang="en-US" sz="2400" dirty="0" smtClean="0"/>
              <a:t>.</a:t>
            </a:r>
            <a:endParaRPr lang="id-ID" sz="2400" dirty="0" smtClean="0"/>
          </a:p>
          <a:p>
            <a:pPr marL="514350" lvl="0" indent="-514350">
              <a:buAutoNum type="alphaLcPeriod"/>
            </a:pPr>
            <a:endParaRPr lang="en-US" sz="2400" dirty="0" smtClean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72330" y="6143644"/>
            <a:ext cx="1857388" cy="500065"/>
          </a:xfrm>
        </p:spPr>
        <p:txBody>
          <a:bodyPr>
            <a:noAutofit/>
          </a:bodyPr>
          <a:lstStyle/>
          <a:p>
            <a:r>
              <a:rPr lang="id-ID" sz="2000" b="1" dirty="0" smtClean="0"/>
              <a:t>PC 400 - 8</a:t>
            </a:r>
            <a:endParaRPr lang="id-ID" sz="2000" b="1" dirty="0"/>
          </a:p>
        </p:txBody>
      </p:sp>
      <p:pic>
        <p:nvPicPr>
          <p:cNvPr id="6" name="Picture 5" descr="D:\CoE.jp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411401" y="285728"/>
            <a:ext cx="1281756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214282" y="214290"/>
            <a:ext cx="4142316" cy="714380"/>
            <a:chOff x="0" y="0"/>
            <a:chExt cx="4349" cy="597"/>
          </a:xfrm>
        </p:grpSpPr>
        <p:grpSp>
          <p:nvGrpSpPr>
            <p:cNvPr id="4" name="Group 7"/>
            <p:cNvGrpSpPr>
              <a:grpSpLocks/>
            </p:cNvGrpSpPr>
            <p:nvPr/>
          </p:nvGrpSpPr>
          <p:grpSpPr bwMode="auto">
            <a:xfrm>
              <a:off x="934" y="81"/>
              <a:ext cx="3415" cy="405"/>
              <a:chOff x="934" y="81"/>
              <a:chExt cx="3415" cy="405"/>
            </a:xfrm>
          </p:grpSpPr>
          <p:sp>
            <p:nvSpPr>
              <p:cNvPr id="12" name="WordArt 13"/>
              <p:cNvSpPr>
                <a:spLocks noChangeArrowheads="1" noChangeShapeType="1" noTextEdit="1"/>
              </p:cNvSpPr>
              <p:nvPr/>
            </p:nvSpPr>
            <p:spPr bwMode="auto">
              <a:xfrm>
                <a:off x="1065" y="81"/>
                <a:ext cx="3284" cy="111"/>
              </a:xfrm>
              <a:prstGeom prst="rect">
                <a:avLst/>
              </a:prstGeom>
            </p:spPr>
            <p:txBody>
              <a:bodyPr wrap="none" numCol="1" fromWordArt="1">
                <a:prstTxWarp prst="textPlain">
                  <a:avLst>
                    <a:gd name="adj" fmla="val 50000"/>
                  </a:avLst>
                </a:prstTxWarp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rtl="0"/>
                <a:r>
                  <a:rPr lang="id-ID" sz="3600" kern="10" spc="0">
                    <a:ln w="9360">
                      <a:solidFill>
                        <a:srgbClr val="006600"/>
                      </a:solidFill>
                      <a:miter lim="800000"/>
                      <a:headEnd/>
                      <a:tailEnd/>
                    </a:ln>
                    <a:solidFill>
                      <a:srgbClr val="003300"/>
                    </a:solidFill>
                    <a:effectLst/>
                    <a:latin typeface="Garamond"/>
                  </a:rPr>
                  <a:t>PT. KALIMANTAN PRIMA PERSADA</a:t>
                </a:r>
              </a:p>
            </p:txBody>
          </p:sp>
          <p:sp>
            <p:nvSpPr>
              <p:cNvPr id="13" name="Text Box 14"/>
              <p:cNvSpPr txBox="1">
                <a:spLocks noChangeArrowheads="1"/>
              </p:cNvSpPr>
              <p:nvPr/>
            </p:nvSpPr>
            <p:spPr bwMode="auto">
              <a:xfrm>
                <a:off x="934" y="184"/>
                <a:ext cx="3043" cy="302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wrap="square" lIns="90000" tIns="46800" rIns="90000" bIns="46800" anchor="t" upright="1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 rtl="0">
                  <a:defRPr sz="1000"/>
                </a:pPr>
                <a:r>
                  <a:rPr lang="id-ID" sz="900" b="0" i="1" strike="noStrike">
                    <a:solidFill>
                      <a:srgbClr val="000000"/>
                    </a:solidFill>
                    <a:latin typeface="Rockwell"/>
                  </a:rPr>
                  <a:t>Integrated</a:t>
                </a:r>
                <a:r>
                  <a:rPr lang="id-ID" sz="900" b="0" i="1" strike="noStrike" baseline="0">
                    <a:solidFill>
                      <a:srgbClr val="000000"/>
                    </a:solidFill>
                    <a:latin typeface="Rockwell"/>
                  </a:rPr>
                  <a:t> Mining Services</a:t>
                </a:r>
                <a:endParaRPr lang="id-ID" sz="900" b="0" i="1" strike="noStrike">
                  <a:solidFill>
                    <a:srgbClr val="000000"/>
                  </a:solidFill>
                  <a:latin typeface="Rockwell"/>
                </a:endParaRPr>
              </a:p>
              <a:p>
                <a:pPr algn="l" rtl="0">
                  <a:defRPr sz="1000"/>
                </a:pPr>
                <a:endParaRPr lang="id-ID" sz="900" b="0" i="1" strike="noStrike">
                  <a:solidFill>
                    <a:srgbClr val="000000"/>
                  </a:solidFill>
                  <a:latin typeface="Rockwell"/>
                </a:endParaRPr>
              </a:p>
            </p:txBody>
          </p:sp>
        </p:grpSp>
        <p:grpSp>
          <p:nvGrpSpPr>
            <p:cNvPr id="5" name="Group 8"/>
            <p:cNvGrpSpPr>
              <a:grpSpLocks/>
            </p:cNvGrpSpPr>
            <p:nvPr/>
          </p:nvGrpSpPr>
          <p:grpSpPr bwMode="auto">
            <a:xfrm>
              <a:off x="0" y="0"/>
              <a:ext cx="952" cy="597"/>
              <a:chOff x="0" y="0"/>
              <a:chExt cx="952" cy="597"/>
            </a:xfrm>
          </p:grpSpPr>
          <p:pic>
            <p:nvPicPr>
              <p:cNvPr id="10" name="Graphics 1"/>
              <p:cNvPicPr>
                <a:picLocks noChangeAspect="1" noChangeArrowheads="1"/>
              </p:cNvPicPr>
              <p:nvPr/>
            </p:nvPicPr>
            <p:blipFill>
              <a:blip r:embed="rId3" cstate="print">
                <a:lum bright="-12000" contrast="-18000"/>
              </a:blip>
              <a:srcRect l="4440" t="21851" r="7780" b="26297"/>
              <a:stretch>
                <a:fillRect/>
              </a:stretch>
            </p:blipFill>
            <p:spPr bwMode="auto">
              <a:xfrm>
                <a:off x="0" y="0"/>
                <a:ext cx="952" cy="324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</p:pic>
          <p:sp>
            <p:nvSpPr>
              <p:cNvPr id="11" name="Text Box 17"/>
              <p:cNvSpPr txBox="1">
                <a:spLocks noChangeArrowheads="1"/>
              </p:cNvSpPr>
              <p:nvPr/>
            </p:nvSpPr>
            <p:spPr bwMode="auto">
              <a:xfrm>
                <a:off x="211" y="295"/>
                <a:ext cx="573" cy="302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wrap="square" lIns="90000" tIns="46800" rIns="90000" bIns="46800" anchor="t" upright="1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 rtl="0">
                  <a:defRPr sz="1000"/>
                </a:pPr>
                <a:r>
                  <a:rPr lang="id-ID" sz="700" b="0" i="0" strike="noStrike">
                    <a:solidFill>
                      <a:srgbClr val="008000"/>
                    </a:solidFill>
                    <a:latin typeface="Arial"/>
                    <a:cs typeface="Arial"/>
                  </a:rPr>
                  <a:t>K P P</a:t>
                </a:r>
              </a:p>
              <a:p>
                <a:pPr algn="l" rtl="0">
                  <a:defRPr sz="1000"/>
                </a:pPr>
                <a:endParaRPr lang="id-ID" sz="500" b="0" i="0" strike="noStrike">
                  <a:solidFill>
                    <a:srgbClr val="008000"/>
                  </a:solidFill>
                  <a:latin typeface="Arial"/>
                  <a:cs typeface="Arial"/>
                </a:endParaRPr>
              </a:p>
            </p:txBody>
          </p:sp>
        </p:grpSp>
      </p:grpSp>
      <p:sp>
        <p:nvSpPr>
          <p:cNvPr id="16" name="TextBox 15"/>
          <p:cNvSpPr txBox="1"/>
          <p:nvPr/>
        </p:nvSpPr>
        <p:spPr>
          <a:xfrm>
            <a:off x="285720" y="2071678"/>
            <a:ext cx="850112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id-ID" sz="2400" dirty="0" smtClean="0"/>
              <a:t>15. Zat additive pada oli yang berfungsi melarutkan jelaga pada temperatur tinggi ...</a:t>
            </a:r>
            <a:endParaRPr lang="en-US" sz="2400" dirty="0" smtClean="0"/>
          </a:p>
          <a:p>
            <a:pPr lvl="0"/>
            <a:endParaRPr lang="en-US" sz="2400" dirty="0" smtClean="0"/>
          </a:p>
          <a:p>
            <a:pPr marL="514350" lvl="0" indent="-514350">
              <a:buAutoNum type="alphaLcPeriod"/>
            </a:pPr>
            <a:r>
              <a:rPr lang="en-US" sz="2400" dirty="0" smtClean="0"/>
              <a:t>D</a:t>
            </a:r>
            <a:r>
              <a:rPr lang="id-ID" sz="2400" dirty="0" smtClean="0"/>
              <a:t>etergent</a:t>
            </a:r>
          </a:p>
          <a:p>
            <a:pPr marL="514350" lvl="0" indent="-514350">
              <a:buAutoNum type="alphaLcPeriod"/>
            </a:pPr>
            <a:r>
              <a:rPr lang="id-ID" sz="2400" dirty="0" smtClean="0"/>
              <a:t>Anti wear</a:t>
            </a:r>
          </a:p>
          <a:p>
            <a:pPr marL="514350" lvl="0" indent="-514350">
              <a:buAutoNum type="alphaLcPeriod"/>
            </a:pPr>
            <a:r>
              <a:rPr lang="id-ID" sz="2400" dirty="0" smtClean="0"/>
              <a:t>VI improver</a:t>
            </a:r>
          </a:p>
          <a:p>
            <a:pPr marL="514350" lvl="0" indent="-514350">
              <a:buAutoNum type="alphaLcPeriod"/>
            </a:pPr>
            <a:r>
              <a:rPr lang="id-ID" sz="2400" dirty="0" smtClean="0"/>
              <a:t>Dispersant</a:t>
            </a:r>
          </a:p>
          <a:p>
            <a:pPr marL="514350" lvl="0" indent="-514350">
              <a:buAutoNum type="alphaLcPeriod"/>
            </a:pPr>
            <a:endParaRPr lang="en-US" sz="2400" dirty="0" smtClean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72330" y="6143644"/>
            <a:ext cx="1857388" cy="500065"/>
          </a:xfrm>
        </p:spPr>
        <p:txBody>
          <a:bodyPr>
            <a:noAutofit/>
          </a:bodyPr>
          <a:lstStyle/>
          <a:p>
            <a:r>
              <a:rPr lang="id-ID" sz="2000" b="1" dirty="0" smtClean="0"/>
              <a:t>PC 400 - 8</a:t>
            </a:r>
            <a:endParaRPr lang="id-ID" sz="2000" b="1" dirty="0"/>
          </a:p>
        </p:txBody>
      </p:sp>
      <p:pic>
        <p:nvPicPr>
          <p:cNvPr id="6" name="Picture 5" descr="D:\CoE.jp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411401" y="285728"/>
            <a:ext cx="1281756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214282" y="214290"/>
            <a:ext cx="4142316" cy="714380"/>
            <a:chOff x="0" y="0"/>
            <a:chExt cx="4349" cy="597"/>
          </a:xfrm>
        </p:grpSpPr>
        <p:grpSp>
          <p:nvGrpSpPr>
            <p:cNvPr id="4" name="Group 7"/>
            <p:cNvGrpSpPr>
              <a:grpSpLocks/>
            </p:cNvGrpSpPr>
            <p:nvPr/>
          </p:nvGrpSpPr>
          <p:grpSpPr bwMode="auto">
            <a:xfrm>
              <a:off x="934" y="81"/>
              <a:ext cx="3415" cy="405"/>
              <a:chOff x="934" y="81"/>
              <a:chExt cx="3415" cy="405"/>
            </a:xfrm>
          </p:grpSpPr>
          <p:sp>
            <p:nvSpPr>
              <p:cNvPr id="12" name="WordArt 13"/>
              <p:cNvSpPr>
                <a:spLocks noChangeArrowheads="1" noChangeShapeType="1" noTextEdit="1"/>
              </p:cNvSpPr>
              <p:nvPr/>
            </p:nvSpPr>
            <p:spPr bwMode="auto">
              <a:xfrm>
                <a:off x="1065" y="81"/>
                <a:ext cx="3284" cy="111"/>
              </a:xfrm>
              <a:prstGeom prst="rect">
                <a:avLst/>
              </a:prstGeom>
            </p:spPr>
            <p:txBody>
              <a:bodyPr wrap="none" numCol="1" fromWordArt="1">
                <a:prstTxWarp prst="textPlain">
                  <a:avLst>
                    <a:gd name="adj" fmla="val 50000"/>
                  </a:avLst>
                </a:prstTxWarp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rtl="0"/>
                <a:r>
                  <a:rPr lang="id-ID" sz="3600" kern="10" spc="0">
                    <a:ln w="9360">
                      <a:solidFill>
                        <a:srgbClr val="006600"/>
                      </a:solidFill>
                      <a:miter lim="800000"/>
                      <a:headEnd/>
                      <a:tailEnd/>
                    </a:ln>
                    <a:solidFill>
                      <a:srgbClr val="003300"/>
                    </a:solidFill>
                    <a:effectLst/>
                    <a:latin typeface="Garamond"/>
                  </a:rPr>
                  <a:t>PT. KALIMANTAN PRIMA PERSADA</a:t>
                </a:r>
              </a:p>
            </p:txBody>
          </p:sp>
          <p:sp>
            <p:nvSpPr>
              <p:cNvPr id="13" name="Text Box 14"/>
              <p:cNvSpPr txBox="1">
                <a:spLocks noChangeArrowheads="1"/>
              </p:cNvSpPr>
              <p:nvPr/>
            </p:nvSpPr>
            <p:spPr bwMode="auto">
              <a:xfrm>
                <a:off x="934" y="184"/>
                <a:ext cx="3043" cy="302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wrap="square" lIns="90000" tIns="46800" rIns="90000" bIns="46800" anchor="t" upright="1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 rtl="0">
                  <a:defRPr sz="1000"/>
                </a:pPr>
                <a:r>
                  <a:rPr lang="id-ID" sz="900" b="0" i="1" strike="noStrike">
                    <a:solidFill>
                      <a:srgbClr val="000000"/>
                    </a:solidFill>
                    <a:latin typeface="Rockwell"/>
                  </a:rPr>
                  <a:t>Integrated</a:t>
                </a:r>
                <a:r>
                  <a:rPr lang="id-ID" sz="900" b="0" i="1" strike="noStrike" baseline="0">
                    <a:solidFill>
                      <a:srgbClr val="000000"/>
                    </a:solidFill>
                    <a:latin typeface="Rockwell"/>
                  </a:rPr>
                  <a:t> Mining Services</a:t>
                </a:r>
                <a:endParaRPr lang="id-ID" sz="900" b="0" i="1" strike="noStrike">
                  <a:solidFill>
                    <a:srgbClr val="000000"/>
                  </a:solidFill>
                  <a:latin typeface="Rockwell"/>
                </a:endParaRPr>
              </a:p>
              <a:p>
                <a:pPr algn="l" rtl="0">
                  <a:defRPr sz="1000"/>
                </a:pPr>
                <a:endParaRPr lang="id-ID" sz="900" b="0" i="1" strike="noStrike">
                  <a:solidFill>
                    <a:srgbClr val="000000"/>
                  </a:solidFill>
                  <a:latin typeface="Rockwell"/>
                </a:endParaRPr>
              </a:p>
            </p:txBody>
          </p:sp>
        </p:grpSp>
        <p:grpSp>
          <p:nvGrpSpPr>
            <p:cNvPr id="5" name="Group 8"/>
            <p:cNvGrpSpPr>
              <a:grpSpLocks/>
            </p:cNvGrpSpPr>
            <p:nvPr/>
          </p:nvGrpSpPr>
          <p:grpSpPr bwMode="auto">
            <a:xfrm>
              <a:off x="0" y="0"/>
              <a:ext cx="952" cy="597"/>
              <a:chOff x="0" y="0"/>
              <a:chExt cx="952" cy="597"/>
            </a:xfrm>
          </p:grpSpPr>
          <p:pic>
            <p:nvPicPr>
              <p:cNvPr id="10" name="Graphics 1"/>
              <p:cNvPicPr>
                <a:picLocks noChangeAspect="1" noChangeArrowheads="1"/>
              </p:cNvPicPr>
              <p:nvPr/>
            </p:nvPicPr>
            <p:blipFill>
              <a:blip r:embed="rId3" cstate="print">
                <a:lum bright="-12000" contrast="-18000"/>
              </a:blip>
              <a:srcRect l="4440" t="21851" r="7780" b="26297"/>
              <a:stretch>
                <a:fillRect/>
              </a:stretch>
            </p:blipFill>
            <p:spPr bwMode="auto">
              <a:xfrm>
                <a:off x="0" y="0"/>
                <a:ext cx="952" cy="324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</p:pic>
          <p:sp>
            <p:nvSpPr>
              <p:cNvPr id="11" name="Text Box 17"/>
              <p:cNvSpPr txBox="1">
                <a:spLocks noChangeArrowheads="1"/>
              </p:cNvSpPr>
              <p:nvPr/>
            </p:nvSpPr>
            <p:spPr bwMode="auto">
              <a:xfrm>
                <a:off x="211" y="295"/>
                <a:ext cx="573" cy="302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wrap="square" lIns="90000" tIns="46800" rIns="90000" bIns="46800" anchor="t" upright="1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 rtl="0">
                  <a:defRPr sz="1000"/>
                </a:pPr>
                <a:r>
                  <a:rPr lang="id-ID" sz="700" b="0" i="0" strike="noStrike">
                    <a:solidFill>
                      <a:srgbClr val="008000"/>
                    </a:solidFill>
                    <a:latin typeface="Arial"/>
                    <a:cs typeface="Arial"/>
                  </a:rPr>
                  <a:t>K P P</a:t>
                </a:r>
              </a:p>
              <a:p>
                <a:pPr algn="l" rtl="0">
                  <a:defRPr sz="1000"/>
                </a:pPr>
                <a:endParaRPr lang="id-ID" sz="500" b="0" i="0" strike="noStrike">
                  <a:solidFill>
                    <a:srgbClr val="008000"/>
                  </a:solidFill>
                  <a:latin typeface="Arial"/>
                  <a:cs typeface="Arial"/>
                </a:endParaRPr>
              </a:p>
            </p:txBody>
          </p:sp>
        </p:grpSp>
      </p:grpSp>
      <p:sp>
        <p:nvSpPr>
          <p:cNvPr id="16" name="TextBox 15"/>
          <p:cNvSpPr txBox="1"/>
          <p:nvPr/>
        </p:nvSpPr>
        <p:spPr>
          <a:xfrm>
            <a:off x="285720" y="2071678"/>
            <a:ext cx="8501122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id-ID" sz="2400" dirty="0" smtClean="0"/>
              <a:t>16. </a:t>
            </a:r>
            <a:r>
              <a:rPr lang="en-US" sz="2400" dirty="0" err="1" smtClean="0"/>
              <a:t>Jumlah</a:t>
            </a:r>
            <a:r>
              <a:rPr lang="en-US" sz="2400" dirty="0" smtClean="0"/>
              <a:t> track roller </a:t>
            </a:r>
            <a:r>
              <a:rPr lang="en-US" sz="2400" dirty="0" err="1" smtClean="0"/>
              <a:t>pada</a:t>
            </a:r>
            <a:r>
              <a:rPr lang="en-US" sz="2400" dirty="0" smtClean="0"/>
              <a:t> PC </a:t>
            </a:r>
            <a:r>
              <a:rPr lang="id-ID" sz="2400" dirty="0" smtClean="0"/>
              <a:t>400</a:t>
            </a:r>
            <a:r>
              <a:rPr lang="en-US" sz="2400" dirty="0" smtClean="0"/>
              <a:t> - 8 </a:t>
            </a:r>
            <a:r>
              <a:rPr lang="en-US" sz="2400" dirty="0" err="1" smtClean="0"/>
              <a:t>pada</a:t>
            </a:r>
            <a:r>
              <a:rPr lang="en-US" sz="2400" dirty="0" smtClean="0"/>
              <a:t> </a:t>
            </a:r>
            <a:r>
              <a:rPr lang="en-US" sz="2400" dirty="0" err="1" smtClean="0"/>
              <a:t>masing-masing</a:t>
            </a:r>
            <a:r>
              <a:rPr lang="en-US" sz="2400" dirty="0" smtClean="0"/>
              <a:t> </a:t>
            </a:r>
            <a:r>
              <a:rPr lang="en-US" sz="2400" dirty="0" err="1" smtClean="0"/>
              <a:t>sisi</a:t>
            </a:r>
            <a:r>
              <a:rPr lang="en-US" sz="2400" dirty="0" smtClean="0"/>
              <a:t> </a:t>
            </a:r>
            <a:r>
              <a:rPr lang="en-US" sz="2400" dirty="0" err="1" smtClean="0"/>
              <a:t>adalah</a:t>
            </a:r>
            <a:r>
              <a:rPr lang="en-US" sz="2400" dirty="0" smtClean="0"/>
              <a:t>….</a:t>
            </a:r>
          </a:p>
          <a:p>
            <a:pPr lvl="0" algn="just">
              <a:lnSpc>
                <a:spcPct val="150000"/>
              </a:lnSpc>
            </a:pPr>
            <a:endParaRPr lang="en-US" sz="2400" dirty="0" smtClean="0"/>
          </a:p>
          <a:p>
            <a:pPr lvl="0" algn="just">
              <a:lnSpc>
                <a:spcPct val="150000"/>
              </a:lnSpc>
            </a:pPr>
            <a:r>
              <a:rPr lang="en-US" sz="2400" dirty="0" smtClean="0"/>
              <a:t>a.  7 </a:t>
            </a:r>
            <a:r>
              <a:rPr lang="en-US" sz="2400" dirty="0" err="1" smtClean="0"/>
              <a:t>buah</a:t>
            </a:r>
            <a:r>
              <a:rPr lang="en-US" sz="2400" dirty="0" smtClean="0"/>
              <a:t>				c.  9 </a:t>
            </a:r>
            <a:r>
              <a:rPr lang="en-US" sz="2400" dirty="0" err="1" smtClean="0"/>
              <a:t>buah</a:t>
            </a:r>
            <a:endParaRPr lang="en-US" sz="2400" dirty="0" smtClean="0"/>
          </a:p>
          <a:p>
            <a:pPr lvl="0" algn="just">
              <a:lnSpc>
                <a:spcPct val="150000"/>
              </a:lnSpc>
            </a:pPr>
            <a:r>
              <a:rPr lang="en-US" sz="2400" dirty="0" smtClean="0"/>
              <a:t>b.  8 </a:t>
            </a:r>
            <a:r>
              <a:rPr lang="en-US" sz="2400" dirty="0" err="1" smtClean="0"/>
              <a:t>buah</a:t>
            </a:r>
            <a:r>
              <a:rPr lang="en-US" sz="2400" dirty="0" smtClean="0"/>
              <a:t>				d.  6 </a:t>
            </a:r>
            <a:r>
              <a:rPr lang="en-US" sz="2400" dirty="0" err="1" smtClean="0"/>
              <a:t>buah</a:t>
            </a:r>
            <a:endParaRPr lang="en-US" sz="2400" dirty="0" smtClean="0"/>
          </a:p>
          <a:p>
            <a:pPr marL="514350" lvl="0" indent="-514350">
              <a:buAutoNum type="alphaLcPeriod"/>
            </a:pPr>
            <a:endParaRPr lang="en-US" sz="2400" dirty="0" smtClean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72330" y="6143644"/>
            <a:ext cx="1857388" cy="500065"/>
          </a:xfrm>
        </p:spPr>
        <p:txBody>
          <a:bodyPr>
            <a:noAutofit/>
          </a:bodyPr>
          <a:lstStyle/>
          <a:p>
            <a:r>
              <a:rPr lang="id-ID" sz="2000" b="1" dirty="0" smtClean="0"/>
              <a:t>PC 400 - 8</a:t>
            </a:r>
            <a:endParaRPr lang="id-ID" sz="2000" b="1" dirty="0"/>
          </a:p>
        </p:txBody>
      </p:sp>
      <p:pic>
        <p:nvPicPr>
          <p:cNvPr id="6" name="Picture 5" descr="D:\CoE.jp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411401" y="285728"/>
            <a:ext cx="1281756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214282" y="214290"/>
            <a:ext cx="4142316" cy="714380"/>
            <a:chOff x="0" y="0"/>
            <a:chExt cx="4349" cy="597"/>
          </a:xfrm>
        </p:grpSpPr>
        <p:grpSp>
          <p:nvGrpSpPr>
            <p:cNvPr id="4" name="Group 7"/>
            <p:cNvGrpSpPr>
              <a:grpSpLocks/>
            </p:cNvGrpSpPr>
            <p:nvPr/>
          </p:nvGrpSpPr>
          <p:grpSpPr bwMode="auto">
            <a:xfrm>
              <a:off x="934" y="81"/>
              <a:ext cx="3415" cy="405"/>
              <a:chOff x="934" y="81"/>
              <a:chExt cx="3415" cy="405"/>
            </a:xfrm>
          </p:grpSpPr>
          <p:sp>
            <p:nvSpPr>
              <p:cNvPr id="12" name="WordArt 13"/>
              <p:cNvSpPr>
                <a:spLocks noChangeArrowheads="1" noChangeShapeType="1" noTextEdit="1"/>
              </p:cNvSpPr>
              <p:nvPr/>
            </p:nvSpPr>
            <p:spPr bwMode="auto">
              <a:xfrm>
                <a:off x="1065" y="81"/>
                <a:ext cx="3284" cy="111"/>
              </a:xfrm>
              <a:prstGeom prst="rect">
                <a:avLst/>
              </a:prstGeom>
            </p:spPr>
            <p:txBody>
              <a:bodyPr wrap="none" numCol="1" fromWordArt="1">
                <a:prstTxWarp prst="textPlain">
                  <a:avLst>
                    <a:gd name="adj" fmla="val 50000"/>
                  </a:avLst>
                </a:prstTxWarp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rtl="0"/>
                <a:r>
                  <a:rPr lang="id-ID" sz="3600" kern="10" spc="0">
                    <a:ln w="9360">
                      <a:solidFill>
                        <a:srgbClr val="006600"/>
                      </a:solidFill>
                      <a:miter lim="800000"/>
                      <a:headEnd/>
                      <a:tailEnd/>
                    </a:ln>
                    <a:solidFill>
                      <a:srgbClr val="003300"/>
                    </a:solidFill>
                    <a:effectLst/>
                    <a:latin typeface="Garamond"/>
                  </a:rPr>
                  <a:t>PT. KALIMANTAN PRIMA PERSADA</a:t>
                </a:r>
              </a:p>
            </p:txBody>
          </p:sp>
          <p:sp>
            <p:nvSpPr>
              <p:cNvPr id="13" name="Text Box 14"/>
              <p:cNvSpPr txBox="1">
                <a:spLocks noChangeArrowheads="1"/>
              </p:cNvSpPr>
              <p:nvPr/>
            </p:nvSpPr>
            <p:spPr bwMode="auto">
              <a:xfrm>
                <a:off x="934" y="184"/>
                <a:ext cx="3043" cy="302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wrap="square" lIns="90000" tIns="46800" rIns="90000" bIns="46800" anchor="t" upright="1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 rtl="0">
                  <a:defRPr sz="1000"/>
                </a:pPr>
                <a:r>
                  <a:rPr lang="id-ID" sz="900" b="0" i="1" strike="noStrike">
                    <a:solidFill>
                      <a:srgbClr val="000000"/>
                    </a:solidFill>
                    <a:latin typeface="Rockwell"/>
                  </a:rPr>
                  <a:t>Integrated</a:t>
                </a:r>
                <a:r>
                  <a:rPr lang="id-ID" sz="900" b="0" i="1" strike="noStrike" baseline="0">
                    <a:solidFill>
                      <a:srgbClr val="000000"/>
                    </a:solidFill>
                    <a:latin typeface="Rockwell"/>
                  </a:rPr>
                  <a:t> Mining Services</a:t>
                </a:r>
                <a:endParaRPr lang="id-ID" sz="900" b="0" i="1" strike="noStrike">
                  <a:solidFill>
                    <a:srgbClr val="000000"/>
                  </a:solidFill>
                  <a:latin typeface="Rockwell"/>
                </a:endParaRPr>
              </a:p>
              <a:p>
                <a:pPr algn="l" rtl="0">
                  <a:defRPr sz="1000"/>
                </a:pPr>
                <a:endParaRPr lang="id-ID" sz="900" b="0" i="1" strike="noStrike">
                  <a:solidFill>
                    <a:srgbClr val="000000"/>
                  </a:solidFill>
                  <a:latin typeface="Rockwell"/>
                </a:endParaRPr>
              </a:p>
            </p:txBody>
          </p:sp>
        </p:grpSp>
        <p:grpSp>
          <p:nvGrpSpPr>
            <p:cNvPr id="5" name="Group 8"/>
            <p:cNvGrpSpPr>
              <a:grpSpLocks/>
            </p:cNvGrpSpPr>
            <p:nvPr/>
          </p:nvGrpSpPr>
          <p:grpSpPr bwMode="auto">
            <a:xfrm>
              <a:off x="0" y="0"/>
              <a:ext cx="952" cy="597"/>
              <a:chOff x="0" y="0"/>
              <a:chExt cx="952" cy="597"/>
            </a:xfrm>
          </p:grpSpPr>
          <p:pic>
            <p:nvPicPr>
              <p:cNvPr id="10" name="Graphics 1"/>
              <p:cNvPicPr>
                <a:picLocks noChangeAspect="1" noChangeArrowheads="1"/>
              </p:cNvPicPr>
              <p:nvPr/>
            </p:nvPicPr>
            <p:blipFill>
              <a:blip r:embed="rId3" cstate="print">
                <a:lum bright="-12000" contrast="-18000"/>
              </a:blip>
              <a:srcRect l="4440" t="21851" r="7780" b="26297"/>
              <a:stretch>
                <a:fillRect/>
              </a:stretch>
            </p:blipFill>
            <p:spPr bwMode="auto">
              <a:xfrm>
                <a:off x="0" y="0"/>
                <a:ext cx="952" cy="324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</p:pic>
          <p:sp>
            <p:nvSpPr>
              <p:cNvPr id="11" name="Text Box 17"/>
              <p:cNvSpPr txBox="1">
                <a:spLocks noChangeArrowheads="1"/>
              </p:cNvSpPr>
              <p:nvPr/>
            </p:nvSpPr>
            <p:spPr bwMode="auto">
              <a:xfrm>
                <a:off x="211" y="295"/>
                <a:ext cx="573" cy="302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wrap="square" lIns="90000" tIns="46800" rIns="90000" bIns="46800" anchor="t" upright="1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 rtl="0">
                  <a:defRPr sz="1000"/>
                </a:pPr>
                <a:r>
                  <a:rPr lang="id-ID" sz="700" b="0" i="0" strike="noStrike">
                    <a:solidFill>
                      <a:srgbClr val="008000"/>
                    </a:solidFill>
                    <a:latin typeface="Arial"/>
                    <a:cs typeface="Arial"/>
                  </a:rPr>
                  <a:t>K P P</a:t>
                </a:r>
              </a:p>
              <a:p>
                <a:pPr algn="l" rtl="0">
                  <a:defRPr sz="1000"/>
                </a:pPr>
                <a:endParaRPr lang="id-ID" sz="500" b="0" i="0" strike="noStrike">
                  <a:solidFill>
                    <a:srgbClr val="008000"/>
                  </a:solidFill>
                  <a:latin typeface="Arial"/>
                  <a:cs typeface="Arial"/>
                </a:endParaRPr>
              </a:p>
            </p:txBody>
          </p:sp>
        </p:grpSp>
      </p:grpSp>
      <p:sp>
        <p:nvSpPr>
          <p:cNvPr id="16" name="TextBox 15"/>
          <p:cNvSpPr txBox="1"/>
          <p:nvPr/>
        </p:nvSpPr>
        <p:spPr>
          <a:xfrm>
            <a:off x="285720" y="2071678"/>
            <a:ext cx="850112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id-ID" sz="2400" dirty="0" smtClean="0"/>
              <a:t>17. Model engine</a:t>
            </a:r>
            <a:r>
              <a:rPr lang="en-US" sz="2400" dirty="0" smtClean="0"/>
              <a:t> </a:t>
            </a:r>
            <a:r>
              <a:rPr lang="en-US" sz="2400" dirty="0" err="1" smtClean="0"/>
              <a:t>pada</a:t>
            </a:r>
            <a:r>
              <a:rPr lang="en-US" sz="2400" dirty="0" smtClean="0"/>
              <a:t> PC </a:t>
            </a:r>
            <a:r>
              <a:rPr lang="id-ID" sz="2400" dirty="0" smtClean="0"/>
              <a:t>400</a:t>
            </a:r>
            <a:r>
              <a:rPr lang="en-US" sz="2400" dirty="0" smtClean="0"/>
              <a:t> – 8 </a:t>
            </a:r>
            <a:r>
              <a:rPr lang="en-US" sz="2400" dirty="0" err="1" smtClean="0"/>
              <a:t>adalah</a:t>
            </a:r>
            <a:r>
              <a:rPr lang="en-US" sz="2400" dirty="0" smtClean="0"/>
              <a:t>….</a:t>
            </a:r>
          </a:p>
          <a:p>
            <a:pPr lvl="0" algn="just">
              <a:lnSpc>
                <a:spcPct val="150000"/>
              </a:lnSpc>
            </a:pPr>
            <a:endParaRPr lang="en-US" sz="2400" dirty="0" smtClean="0"/>
          </a:p>
          <a:p>
            <a:pPr lvl="0" algn="just">
              <a:lnSpc>
                <a:spcPct val="150000"/>
              </a:lnSpc>
            </a:pPr>
            <a:r>
              <a:rPr lang="en-US" sz="2400" dirty="0" smtClean="0"/>
              <a:t>a.  </a:t>
            </a:r>
            <a:r>
              <a:rPr lang="id-ID" sz="2400" dirty="0" smtClean="0"/>
              <a:t>SAA6D125E-3</a:t>
            </a:r>
            <a:r>
              <a:rPr lang="en-US" sz="2400" dirty="0" smtClean="0"/>
              <a:t>				c.  </a:t>
            </a:r>
            <a:r>
              <a:rPr lang="id-ID" sz="2400" dirty="0" smtClean="0"/>
              <a:t>SA6D125E-5</a:t>
            </a:r>
            <a:endParaRPr lang="en-US" sz="2400" dirty="0" smtClean="0"/>
          </a:p>
          <a:p>
            <a:pPr lvl="0" algn="just">
              <a:lnSpc>
                <a:spcPct val="150000"/>
              </a:lnSpc>
            </a:pPr>
            <a:r>
              <a:rPr lang="en-US" sz="2400" dirty="0" smtClean="0"/>
              <a:t>b.  </a:t>
            </a:r>
            <a:r>
              <a:rPr lang="id-ID" sz="2400" dirty="0" smtClean="0"/>
              <a:t>SAA6D125E-1</a:t>
            </a:r>
            <a:r>
              <a:rPr lang="en-US" sz="2400" dirty="0" smtClean="0"/>
              <a:t>				d.  </a:t>
            </a:r>
            <a:r>
              <a:rPr lang="id-ID" sz="2400" dirty="0" smtClean="0"/>
              <a:t>SAA6D125E-5</a:t>
            </a:r>
            <a:endParaRPr lang="en-US" sz="2400" dirty="0" smtClean="0"/>
          </a:p>
          <a:p>
            <a:pPr marL="514350" lvl="0" indent="-514350">
              <a:buAutoNum type="alphaLcPeriod"/>
            </a:pPr>
            <a:endParaRPr lang="en-US" sz="2400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72330" y="6143644"/>
            <a:ext cx="1857388" cy="500065"/>
          </a:xfrm>
        </p:spPr>
        <p:txBody>
          <a:bodyPr>
            <a:noAutofit/>
          </a:bodyPr>
          <a:lstStyle/>
          <a:p>
            <a:r>
              <a:rPr lang="id-ID" sz="2000" b="1" dirty="0" smtClean="0"/>
              <a:t>PC 400 - 8</a:t>
            </a:r>
            <a:endParaRPr lang="id-ID" sz="2000" b="1" dirty="0"/>
          </a:p>
        </p:txBody>
      </p:sp>
      <p:pic>
        <p:nvPicPr>
          <p:cNvPr id="6" name="Picture 5" descr="D:\CoE.jp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411401" y="285728"/>
            <a:ext cx="1281756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214282" y="214290"/>
            <a:ext cx="4142316" cy="714380"/>
            <a:chOff x="0" y="0"/>
            <a:chExt cx="4349" cy="597"/>
          </a:xfrm>
        </p:grpSpPr>
        <p:grpSp>
          <p:nvGrpSpPr>
            <p:cNvPr id="4" name="Group 7"/>
            <p:cNvGrpSpPr>
              <a:grpSpLocks/>
            </p:cNvGrpSpPr>
            <p:nvPr/>
          </p:nvGrpSpPr>
          <p:grpSpPr bwMode="auto">
            <a:xfrm>
              <a:off x="934" y="81"/>
              <a:ext cx="3415" cy="405"/>
              <a:chOff x="934" y="81"/>
              <a:chExt cx="3415" cy="405"/>
            </a:xfrm>
          </p:grpSpPr>
          <p:sp>
            <p:nvSpPr>
              <p:cNvPr id="12" name="WordArt 13"/>
              <p:cNvSpPr>
                <a:spLocks noChangeArrowheads="1" noChangeShapeType="1" noTextEdit="1"/>
              </p:cNvSpPr>
              <p:nvPr/>
            </p:nvSpPr>
            <p:spPr bwMode="auto">
              <a:xfrm>
                <a:off x="1065" y="81"/>
                <a:ext cx="3284" cy="111"/>
              </a:xfrm>
              <a:prstGeom prst="rect">
                <a:avLst/>
              </a:prstGeom>
            </p:spPr>
            <p:txBody>
              <a:bodyPr wrap="none" numCol="1" fromWordArt="1">
                <a:prstTxWarp prst="textPlain">
                  <a:avLst>
                    <a:gd name="adj" fmla="val 50000"/>
                  </a:avLst>
                </a:prstTxWarp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rtl="0"/>
                <a:r>
                  <a:rPr lang="id-ID" sz="3600" kern="10" spc="0">
                    <a:ln w="9360">
                      <a:solidFill>
                        <a:srgbClr val="006600"/>
                      </a:solidFill>
                      <a:miter lim="800000"/>
                      <a:headEnd/>
                      <a:tailEnd/>
                    </a:ln>
                    <a:solidFill>
                      <a:srgbClr val="003300"/>
                    </a:solidFill>
                    <a:effectLst/>
                    <a:latin typeface="Garamond"/>
                  </a:rPr>
                  <a:t>PT. KALIMANTAN PRIMA PERSADA</a:t>
                </a:r>
              </a:p>
            </p:txBody>
          </p:sp>
          <p:sp>
            <p:nvSpPr>
              <p:cNvPr id="13" name="Text Box 14"/>
              <p:cNvSpPr txBox="1">
                <a:spLocks noChangeArrowheads="1"/>
              </p:cNvSpPr>
              <p:nvPr/>
            </p:nvSpPr>
            <p:spPr bwMode="auto">
              <a:xfrm>
                <a:off x="934" y="184"/>
                <a:ext cx="3043" cy="302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wrap="square" lIns="90000" tIns="46800" rIns="90000" bIns="46800" anchor="t" upright="1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 rtl="0">
                  <a:defRPr sz="1000"/>
                </a:pPr>
                <a:r>
                  <a:rPr lang="id-ID" sz="900" b="0" i="1" strike="noStrike">
                    <a:solidFill>
                      <a:srgbClr val="000000"/>
                    </a:solidFill>
                    <a:latin typeface="Rockwell"/>
                  </a:rPr>
                  <a:t>Integrated</a:t>
                </a:r>
                <a:r>
                  <a:rPr lang="id-ID" sz="900" b="0" i="1" strike="noStrike" baseline="0">
                    <a:solidFill>
                      <a:srgbClr val="000000"/>
                    </a:solidFill>
                    <a:latin typeface="Rockwell"/>
                  </a:rPr>
                  <a:t> Mining Services</a:t>
                </a:r>
                <a:endParaRPr lang="id-ID" sz="900" b="0" i="1" strike="noStrike">
                  <a:solidFill>
                    <a:srgbClr val="000000"/>
                  </a:solidFill>
                  <a:latin typeface="Rockwell"/>
                </a:endParaRPr>
              </a:p>
              <a:p>
                <a:pPr algn="l" rtl="0">
                  <a:defRPr sz="1000"/>
                </a:pPr>
                <a:endParaRPr lang="id-ID" sz="900" b="0" i="1" strike="noStrike">
                  <a:solidFill>
                    <a:srgbClr val="000000"/>
                  </a:solidFill>
                  <a:latin typeface="Rockwell"/>
                </a:endParaRPr>
              </a:p>
            </p:txBody>
          </p:sp>
        </p:grpSp>
        <p:grpSp>
          <p:nvGrpSpPr>
            <p:cNvPr id="5" name="Group 8"/>
            <p:cNvGrpSpPr>
              <a:grpSpLocks/>
            </p:cNvGrpSpPr>
            <p:nvPr/>
          </p:nvGrpSpPr>
          <p:grpSpPr bwMode="auto">
            <a:xfrm>
              <a:off x="0" y="0"/>
              <a:ext cx="952" cy="597"/>
              <a:chOff x="0" y="0"/>
              <a:chExt cx="952" cy="597"/>
            </a:xfrm>
          </p:grpSpPr>
          <p:pic>
            <p:nvPicPr>
              <p:cNvPr id="10" name="Graphics 1"/>
              <p:cNvPicPr>
                <a:picLocks noChangeAspect="1" noChangeArrowheads="1"/>
              </p:cNvPicPr>
              <p:nvPr/>
            </p:nvPicPr>
            <p:blipFill>
              <a:blip r:embed="rId3" cstate="print">
                <a:lum bright="-12000" contrast="-18000"/>
              </a:blip>
              <a:srcRect l="4440" t="21851" r="7780" b="26297"/>
              <a:stretch>
                <a:fillRect/>
              </a:stretch>
            </p:blipFill>
            <p:spPr bwMode="auto">
              <a:xfrm>
                <a:off x="0" y="0"/>
                <a:ext cx="952" cy="324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</p:pic>
          <p:sp>
            <p:nvSpPr>
              <p:cNvPr id="11" name="Text Box 17"/>
              <p:cNvSpPr txBox="1">
                <a:spLocks noChangeArrowheads="1"/>
              </p:cNvSpPr>
              <p:nvPr/>
            </p:nvSpPr>
            <p:spPr bwMode="auto">
              <a:xfrm>
                <a:off x="211" y="295"/>
                <a:ext cx="573" cy="302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wrap="square" lIns="90000" tIns="46800" rIns="90000" bIns="46800" anchor="t" upright="1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 rtl="0">
                  <a:defRPr sz="1000"/>
                </a:pPr>
                <a:r>
                  <a:rPr lang="id-ID" sz="700" b="0" i="0" strike="noStrike">
                    <a:solidFill>
                      <a:srgbClr val="008000"/>
                    </a:solidFill>
                    <a:latin typeface="Arial"/>
                    <a:cs typeface="Arial"/>
                  </a:rPr>
                  <a:t>K P P</a:t>
                </a:r>
              </a:p>
              <a:p>
                <a:pPr algn="l" rtl="0">
                  <a:defRPr sz="1000"/>
                </a:pPr>
                <a:endParaRPr lang="id-ID" sz="500" b="0" i="0" strike="noStrike">
                  <a:solidFill>
                    <a:srgbClr val="008000"/>
                  </a:solidFill>
                  <a:latin typeface="Arial"/>
                  <a:cs typeface="Arial"/>
                </a:endParaRPr>
              </a:p>
            </p:txBody>
          </p:sp>
        </p:grpSp>
      </p:grpSp>
      <p:sp>
        <p:nvSpPr>
          <p:cNvPr id="17" name="Title 1"/>
          <p:cNvSpPr txBox="1">
            <a:spLocks/>
          </p:cNvSpPr>
          <p:nvPr/>
        </p:nvSpPr>
        <p:spPr>
          <a:xfrm>
            <a:off x="457200" y="2819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I. MULTIPLE CHOICE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72330" y="6143644"/>
            <a:ext cx="1857388" cy="500065"/>
          </a:xfrm>
        </p:spPr>
        <p:txBody>
          <a:bodyPr>
            <a:noAutofit/>
          </a:bodyPr>
          <a:lstStyle/>
          <a:p>
            <a:r>
              <a:rPr lang="id-ID" sz="2000" b="1" dirty="0" smtClean="0"/>
              <a:t>PC 400 - 8</a:t>
            </a:r>
            <a:endParaRPr lang="id-ID" sz="2000" b="1" dirty="0"/>
          </a:p>
        </p:txBody>
      </p:sp>
      <p:pic>
        <p:nvPicPr>
          <p:cNvPr id="6" name="Picture 5" descr="D:\CoE.jp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411401" y="285728"/>
            <a:ext cx="1281756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214282" y="214290"/>
            <a:ext cx="4142316" cy="714380"/>
            <a:chOff x="0" y="0"/>
            <a:chExt cx="4349" cy="597"/>
          </a:xfrm>
        </p:grpSpPr>
        <p:grpSp>
          <p:nvGrpSpPr>
            <p:cNvPr id="4" name="Group 7"/>
            <p:cNvGrpSpPr>
              <a:grpSpLocks/>
            </p:cNvGrpSpPr>
            <p:nvPr/>
          </p:nvGrpSpPr>
          <p:grpSpPr bwMode="auto">
            <a:xfrm>
              <a:off x="934" y="81"/>
              <a:ext cx="3415" cy="405"/>
              <a:chOff x="934" y="81"/>
              <a:chExt cx="3415" cy="405"/>
            </a:xfrm>
          </p:grpSpPr>
          <p:sp>
            <p:nvSpPr>
              <p:cNvPr id="12" name="WordArt 13"/>
              <p:cNvSpPr>
                <a:spLocks noChangeArrowheads="1" noChangeShapeType="1" noTextEdit="1"/>
              </p:cNvSpPr>
              <p:nvPr/>
            </p:nvSpPr>
            <p:spPr bwMode="auto">
              <a:xfrm>
                <a:off x="1065" y="81"/>
                <a:ext cx="3284" cy="111"/>
              </a:xfrm>
              <a:prstGeom prst="rect">
                <a:avLst/>
              </a:prstGeom>
            </p:spPr>
            <p:txBody>
              <a:bodyPr wrap="none" numCol="1" fromWordArt="1">
                <a:prstTxWarp prst="textPlain">
                  <a:avLst>
                    <a:gd name="adj" fmla="val 50000"/>
                  </a:avLst>
                </a:prstTxWarp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rtl="0"/>
                <a:r>
                  <a:rPr lang="id-ID" sz="3600" kern="10" spc="0">
                    <a:ln w="9360">
                      <a:solidFill>
                        <a:srgbClr val="006600"/>
                      </a:solidFill>
                      <a:miter lim="800000"/>
                      <a:headEnd/>
                      <a:tailEnd/>
                    </a:ln>
                    <a:solidFill>
                      <a:srgbClr val="003300"/>
                    </a:solidFill>
                    <a:effectLst/>
                    <a:latin typeface="Garamond"/>
                  </a:rPr>
                  <a:t>PT. KALIMANTAN PRIMA PERSADA</a:t>
                </a:r>
              </a:p>
            </p:txBody>
          </p:sp>
          <p:sp>
            <p:nvSpPr>
              <p:cNvPr id="13" name="Text Box 14"/>
              <p:cNvSpPr txBox="1">
                <a:spLocks noChangeArrowheads="1"/>
              </p:cNvSpPr>
              <p:nvPr/>
            </p:nvSpPr>
            <p:spPr bwMode="auto">
              <a:xfrm>
                <a:off x="934" y="184"/>
                <a:ext cx="3043" cy="302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wrap="square" lIns="90000" tIns="46800" rIns="90000" bIns="46800" anchor="t" upright="1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 rtl="0">
                  <a:defRPr sz="1000"/>
                </a:pPr>
                <a:r>
                  <a:rPr lang="id-ID" sz="900" b="0" i="1" strike="noStrike">
                    <a:solidFill>
                      <a:srgbClr val="000000"/>
                    </a:solidFill>
                    <a:latin typeface="Rockwell"/>
                  </a:rPr>
                  <a:t>Integrated</a:t>
                </a:r>
                <a:r>
                  <a:rPr lang="id-ID" sz="900" b="0" i="1" strike="noStrike" baseline="0">
                    <a:solidFill>
                      <a:srgbClr val="000000"/>
                    </a:solidFill>
                    <a:latin typeface="Rockwell"/>
                  </a:rPr>
                  <a:t> Mining Services</a:t>
                </a:r>
                <a:endParaRPr lang="id-ID" sz="900" b="0" i="1" strike="noStrike">
                  <a:solidFill>
                    <a:srgbClr val="000000"/>
                  </a:solidFill>
                  <a:latin typeface="Rockwell"/>
                </a:endParaRPr>
              </a:p>
              <a:p>
                <a:pPr algn="l" rtl="0">
                  <a:defRPr sz="1000"/>
                </a:pPr>
                <a:endParaRPr lang="id-ID" sz="900" b="0" i="1" strike="noStrike">
                  <a:solidFill>
                    <a:srgbClr val="000000"/>
                  </a:solidFill>
                  <a:latin typeface="Rockwell"/>
                </a:endParaRPr>
              </a:p>
            </p:txBody>
          </p:sp>
        </p:grpSp>
        <p:grpSp>
          <p:nvGrpSpPr>
            <p:cNvPr id="5" name="Group 8"/>
            <p:cNvGrpSpPr>
              <a:grpSpLocks/>
            </p:cNvGrpSpPr>
            <p:nvPr/>
          </p:nvGrpSpPr>
          <p:grpSpPr bwMode="auto">
            <a:xfrm>
              <a:off x="0" y="0"/>
              <a:ext cx="952" cy="597"/>
              <a:chOff x="0" y="0"/>
              <a:chExt cx="952" cy="597"/>
            </a:xfrm>
          </p:grpSpPr>
          <p:pic>
            <p:nvPicPr>
              <p:cNvPr id="10" name="Graphics 1"/>
              <p:cNvPicPr>
                <a:picLocks noChangeAspect="1" noChangeArrowheads="1"/>
              </p:cNvPicPr>
              <p:nvPr/>
            </p:nvPicPr>
            <p:blipFill>
              <a:blip r:embed="rId3" cstate="print">
                <a:lum bright="-12000" contrast="-18000"/>
              </a:blip>
              <a:srcRect l="4440" t="21851" r="7780" b="26297"/>
              <a:stretch>
                <a:fillRect/>
              </a:stretch>
            </p:blipFill>
            <p:spPr bwMode="auto">
              <a:xfrm>
                <a:off x="0" y="0"/>
                <a:ext cx="952" cy="324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</p:pic>
          <p:sp>
            <p:nvSpPr>
              <p:cNvPr id="11" name="Text Box 17"/>
              <p:cNvSpPr txBox="1">
                <a:spLocks noChangeArrowheads="1"/>
              </p:cNvSpPr>
              <p:nvPr/>
            </p:nvSpPr>
            <p:spPr bwMode="auto">
              <a:xfrm>
                <a:off x="211" y="295"/>
                <a:ext cx="573" cy="302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wrap="square" lIns="90000" tIns="46800" rIns="90000" bIns="46800" anchor="t" upright="1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 rtl="0">
                  <a:defRPr sz="1000"/>
                </a:pPr>
                <a:r>
                  <a:rPr lang="id-ID" sz="700" b="0" i="0" strike="noStrike">
                    <a:solidFill>
                      <a:srgbClr val="008000"/>
                    </a:solidFill>
                    <a:latin typeface="Arial"/>
                    <a:cs typeface="Arial"/>
                  </a:rPr>
                  <a:t>K P P</a:t>
                </a:r>
              </a:p>
              <a:p>
                <a:pPr algn="l" rtl="0">
                  <a:defRPr sz="1000"/>
                </a:pPr>
                <a:endParaRPr lang="id-ID" sz="500" b="0" i="0" strike="noStrike">
                  <a:solidFill>
                    <a:srgbClr val="008000"/>
                  </a:solidFill>
                  <a:latin typeface="Arial"/>
                  <a:cs typeface="Arial"/>
                </a:endParaRPr>
              </a:p>
            </p:txBody>
          </p:sp>
        </p:grpSp>
      </p:grpSp>
      <p:sp>
        <p:nvSpPr>
          <p:cNvPr id="16" name="TextBox 15"/>
          <p:cNvSpPr txBox="1"/>
          <p:nvPr/>
        </p:nvSpPr>
        <p:spPr>
          <a:xfrm>
            <a:off x="285720" y="2071678"/>
            <a:ext cx="8501122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id-ID" sz="2400" dirty="0" smtClean="0"/>
              <a:t>18. Spesifikasi oli untuk final drive adalah ...</a:t>
            </a:r>
          </a:p>
          <a:p>
            <a:pPr marL="457200" lvl="0" indent="-457200" algn="just">
              <a:lnSpc>
                <a:spcPct val="150000"/>
              </a:lnSpc>
              <a:buAutoNum type="alphaLcPeriod"/>
            </a:pPr>
            <a:r>
              <a:rPr lang="id-ID" sz="2400" dirty="0" smtClean="0"/>
              <a:t>TO 30</a:t>
            </a:r>
          </a:p>
          <a:p>
            <a:pPr marL="457200" lvl="0" indent="-457200" algn="just">
              <a:lnSpc>
                <a:spcPct val="150000"/>
              </a:lnSpc>
              <a:buAutoNum type="alphaLcPeriod"/>
            </a:pPr>
            <a:r>
              <a:rPr lang="id-ID" sz="2400" dirty="0" smtClean="0"/>
              <a:t>TO 10</a:t>
            </a:r>
          </a:p>
          <a:p>
            <a:pPr marL="457200" lvl="0" indent="-457200" algn="just">
              <a:lnSpc>
                <a:spcPct val="150000"/>
              </a:lnSpc>
              <a:buAutoNum type="alphaLcPeriod"/>
            </a:pPr>
            <a:r>
              <a:rPr lang="id-ID" sz="2400" dirty="0" smtClean="0"/>
              <a:t>EO 30DH</a:t>
            </a:r>
          </a:p>
          <a:p>
            <a:pPr marL="457200" lvl="0" indent="-457200" algn="just">
              <a:lnSpc>
                <a:spcPct val="150000"/>
              </a:lnSpc>
              <a:buAutoNum type="alphaLcPeriod"/>
            </a:pPr>
            <a:r>
              <a:rPr lang="id-ID" sz="2400" dirty="0" smtClean="0"/>
              <a:t>HO 46HM</a:t>
            </a:r>
            <a:endParaRPr lang="en-US" sz="2400" dirty="0" smtClean="0"/>
          </a:p>
          <a:p>
            <a:pPr marL="514350" lvl="0" indent="-514350">
              <a:buAutoNum type="alphaLcPeriod"/>
            </a:pPr>
            <a:endParaRPr lang="en-US" sz="2400" dirty="0" smtClean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72330" y="6143644"/>
            <a:ext cx="1857388" cy="500065"/>
          </a:xfrm>
        </p:spPr>
        <p:txBody>
          <a:bodyPr>
            <a:noAutofit/>
          </a:bodyPr>
          <a:lstStyle/>
          <a:p>
            <a:r>
              <a:rPr lang="id-ID" sz="2000" b="1" dirty="0" smtClean="0"/>
              <a:t>PC 400 - 8</a:t>
            </a:r>
            <a:endParaRPr lang="id-ID" sz="2000" b="1" dirty="0"/>
          </a:p>
        </p:txBody>
      </p:sp>
      <p:pic>
        <p:nvPicPr>
          <p:cNvPr id="6" name="Picture 5" descr="D:\CoE.jp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411401" y="285728"/>
            <a:ext cx="1281756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214282" y="214290"/>
            <a:ext cx="4142316" cy="714380"/>
            <a:chOff x="0" y="0"/>
            <a:chExt cx="4349" cy="597"/>
          </a:xfrm>
        </p:grpSpPr>
        <p:grpSp>
          <p:nvGrpSpPr>
            <p:cNvPr id="4" name="Group 7"/>
            <p:cNvGrpSpPr>
              <a:grpSpLocks/>
            </p:cNvGrpSpPr>
            <p:nvPr/>
          </p:nvGrpSpPr>
          <p:grpSpPr bwMode="auto">
            <a:xfrm>
              <a:off x="934" y="81"/>
              <a:ext cx="3415" cy="405"/>
              <a:chOff x="934" y="81"/>
              <a:chExt cx="3415" cy="405"/>
            </a:xfrm>
          </p:grpSpPr>
          <p:sp>
            <p:nvSpPr>
              <p:cNvPr id="12" name="WordArt 13"/>
              <p:cNvSpPr>
                <a:spLocks noChangeArrowheads="1" noChangeShapeType="1" noTextEdit="1"/>
              </p:cNvSpPr>
              <p:nvPr/>
            </p:nvSpPr>
            <p:spPr bwMode="auto">
              <a:xfrm>
                <a:off x="1065" y="81"/>
                <a:ext cx="3284" cy="111"/>
              </a:xfrm>
              <a:prstGeom prst="rect">
                <a:avLst/>
              </a:prstGeom>
            </p:spPr>
            <p:txBody>
              <a:bodyPr wrap="none" numCol="1" fromWordArt="1">
                <a:prstTxWarp prst="textPlain">
                  <a:avLst>
                    <a:gd name="adj" fmla="val 50000"/>
                  </a:avLst>
                </a:prstTxWarp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rtl="0"/>
                <a:r>
                  <a:rPr lang="id-ID" sz="3600" kern="10" spc="0">
                    <a:ln w="9360">
                      <a:solidFill>
                        <a:srgbClr val="006600"/>
                      </a:solidFill>
                      <a:miter lim="800000"/>
                      <a:headEnd/>
                      <a:tailEnd/>
                    </a:ln>
                    <a:solidFill>
                      <a:srgbClr val="003300"/>
                    </a:solidFill>
                    <a:effectLst/>
                    <a:latin typeface="Garamond"/>
                  </a:rPr>
                  <a:t>PT. KALIMANTAN PRIMA PERSADA</a:t>
                </a:r>
              </a:p>
            </p:txBody>
          </p:sp>
          <p:sp>
            <p:nvSpPr>
              <p:cNvPr id="13" name="Text Box 14"/>
              <p:cNvSpPr txBox="1">
                <a:spLocks noChangeArrowheads="1"/>
              </p:cNvSpPr>
              <p:nvPr/>
            </p:nvSpPr>
            <p:spPr bwMode="auto">
              <a:xfrm>
                <a:off x="934" y="184"/>
                <a:ext cx="3043" cy="302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wrap="square" lIns="90000" tIns="46800" rIns="90000" bIns="46800" anchor="t" upright="1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 rtl="0">
                  <a:defRPr sz="1000"/>
                </a:pPr>
                <a:r>
                  <a:rPr lang="id-ID" sz="900" b="0" i="1" strike="noStrike">
                    <a:solidFill>
                      <a:srgbClr val="000000"/>
                    </a:solidFill>
                    <a:latin typeface="Rockwell"/>
                  </a:rPr>
                  <a:t>Integrated</a:t>
                </a:r>
                <a:r>
                  <a:rPr lang="id-ID" sz="900" b="0" i="1" strike="noStrike" baseline="0">
                    <a:solidFill>
                      <a:srgbClr val="000000"/>
                    </a:solidFill>
                    <a:latin typeface="Rockwell"/>
                  </a:rPr>
                  <a:t> Mining Services</a:t>
                </a:r>
                <a:endParaRPr lang="id-ID" sz="900" b="0" i="1" strike="noStrike">
                  <a:solidFill>
                    <a:srgbClr val="000000"/>
                  </a:solidFill>
                  <a:latin typeface="Rockwell"/>
                </a:endParaRPr>
              </a:p>
              <a:p>
                <a:pPr algn="l" rtl="0">
                  <a:defRPr sz="1000"/>
                </a:pPr>
                <a:endParaRPr lang="id-ID" sz="900" b="0" i="1" strike="noStrike">
                  <a:solidFill>
                    <a:srgbClr val="000000"/>
                  </a:solidFill>
                  <a:latin typeface="Rockwell"/>
                </a:endParaRPr>
              </a:p>
            </p:txBody>
          </p:sp>
        </p:grpSp>
        <p:grpSp>
          <p:nvGrpSpPr>
            <p:cNvPr id="5" name="Group 8"/>
            <p:cNvGrpSpPr>
              <a:grpSpLocks/>
            </p:cNvGrpSpPr>
            <p:nvPr/>
          </p:nvGrpSpPr>
          <p:grpSpPr bwMode="auto">
            <a:xfrm>
              <a:off x="0" y="0"/>
              <a:ext cx="952" cy="597"/>
              <a:chOff x="0" y="0"/>
              <a:chExt cx="952" cy="597"/>
            </a:xfrm>
          </p:grpSpPr>
          <p:pic>
            <p:nvPicPr>
              <p:cNvPr id="10" name="Graphics 1"/>
              <p:cNvPicPr>
                <a:picLocks noChangeAspect="1" noChangeArrowheads="1"/>
              </p:cNvPicPr>
              <p:nvPr/>
            </p:nvPicPr>
            <p:blipFill>
              <a:blip r:embed="rId3" cstate="print">
                <a:lum bright="-12000" contrast="-18000"/>
              </a:blip>
              <a:srcRect l="4440" t="21851" r="7780" b="26297"/>
              <a:stretch>
                <a:fillRect/>
              </a:stretch>
            </p:blipFill>
            <p:spPr bwMode="auto">
              <a:xfrm>
                <a:off x="0" y="0"/>
                <a:ext cx="952" cy="324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</p:pic>
          <p:sp>
            <p:nvSpPr>
              <p:cNvPr id="11" name="Text Box 17"/>
              <p:cNvSpPr txBox="1">
                <a:spLocks noChangeArrowheads="1"/>
              </p:cNvSpPr>
              <p:nvPr/>
            </p:nvSpPr>
            <p:spPr bwMode="auto">
              <a:xfrm>
                <a:off x="211" y="295"/>
                <a:ext cx="573" cy="302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wrap="square" lIns="90000" tIns="46800" rIns="90000" bIns="46800" anchor="t" upright="1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 rtl="0">
                  <a:defRPr sz="1000"/>
                </a:pPr>
                <a:r>
                  <a:rPr lang="id-ID" sz="700" b="0" i="0" strike="noStrike">
                    <a:solidFill>
                      <a:srgbClr val="008000"/>
                    </a:solidFill>
                    <a:latin typeface="Arial"/>
                    <a:cs typeface="Arial"/>
                  </a:rPr>
                  <a:t>K P P</a:t>
                </a:r>
              </a:p>
              <a:p>
                <a:pPr algn="l" rtl="0">
                  <a:defRPr sz="1000"/>
                </a:pPr>
                <a:endParaRPr lang="id-ID" sz="500" b="0" i="0" strike="noStrike">
                  <a:solidFill>
                    <a:srgbClr val="008000"/>
                  </a:solidFill>
                  <a:latin typeface="Arial"/>
                  <a:cs typeface="Arial"/>
                </a:endParaRPr>
              </a:p>
            </p:txBody>
          </p:sp>
        </p:grpSp>
      </p:grpSp>
      <p:sp>
        <p:nvSpPr>
          <p:cNvPr id="16" name="TextBox 15"/>
          <p:cNvSpPr txBox="1"/>
          <p:nvPr/>
        </p:nvSpPr>
        <p:spPr>
          <a:xfrm>
            <a:off x="285720" y="2071678"/>
            <a:ext cx="8501122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id-ID" sz="2400" dirty="0" smtClean="0"/>
              <a:t>19. </a:t>
            </a:r>
            <a:r>
              <a:rPr lang="en-US" sz="2400" dirty="0" smtClean="0"/>
              <a:t>Fuel yang </a:t>
            </a:r>
            <a:r>
              <a:rPr lang="en-US" sz="2400" dirty="0" err="1" smtClean="0"/>
              <a:t>dianjurkan</a:t>
            </a:r>
            <a:r>
              <a:rPr lang="en-US" sz="2400" dirty="0" smtClean="0"/>
              <a:t> </a:t>
            </a:r>
            <a:r>
              <a:rPr lang="en-US" sz="2400" dirty="0" err="1" smtClean="0"/>
              <a:t>untuk</a:t>
            </a:r>
            <a:r>
              <a:rPr lang="en-US" sz="2400" dirty="0" smtClean="0"/>
              <a:t> engine PC </a:t>
            </a:r>
            <a:r>
              <a:rPr lang="id-ID" sz="2400" dirty="0" smtClean="0"/>
              <a:t>400</a:t>
            </a:r>
            <a:r>
              <a:rPr lang="en-US" sz="2400" dirty="0" smtClean="0"/>
              <a:t> – 8 </a:t>
            </a:r>
            <a:r>
              <a:rPr lang="en-US" sz="2400" dirty="0" err="1" smtClean="0"/>
              <a:t>adalah</a:t>
            </a:r>
            <a:r>
              <a:rPr lang="en-US" sz="2400" dirty="0" smtClean="0"/>
              <a:t> </a:t>
            </a:r>
            <a:r>
              <a:rPr lang="en-US" sz="2400" dirty="0" err="1" smtClean="0"/>
              <a:t>menggunakan</a:t>
            </a:r>
            <a:r>
              <a:rPr lang="en-US" sz="2400" dirty="0" smtClean="0"/>
              <a:t>….</a:t>
            </a:r>
          </a:p>
          <a:p>
            <a:pPr lvl="0" algn="just">
              <a:lnSpc>
                <a:spcPct val="150000"/>
              </a:lnSpc>
            </a:pPr>
            <a:endParaRPr lang="en-US" sz="2400" dirty="0" smtClean="0"/>
          </a:p>
          <a:p>
            <a:pPr lvl="0" algn="just">
              <a:lnSpc>
                <a:spcPct val="150000"/>
              </a:lnSpc>
            </a:pPr>
            <a:r>
              <a:rPr lang="en-US" sz="2400" dirty="0" smtClean="0"/>
              <a:t>a. ASTM grade 1			c.  ASTM grade 3</a:t>
            </a:r>
          </a:p>
          <a:p>
            <a:pPr lvl="0" algn="just">
              <a:lnSpc>
                <a:spcPct val="150000"/>
              </a:lnSpc>
            </a:pPr>
            <a:r>
              <a:rPr lang="en-US" sz="2400" dirty="0" smtClean="0"/>
              <a:t>b. ASTM grade 2			d.  ASTM grade 4</a:t>
            </a:r>
          </a:p>
          <a:p>
            <a:pPr marL="514350" lvl="0" indent="-514350">
              <a:buAutoNum type="alphaLcPeriod"/>
            </a:pPr>
            <a:endParaRPr lang="en-US" sz="2400" dirty="0" smtClean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72330" y="6143644"/>
            <a:ext cx="1857388" cy="500065"/>
          </a:xfrm>
        </p:spPr>
        <p:txBody>
          <a:bodyPr>
            <a:noAutofit/>
          </a:bodyPr>
          <a:lstStyle/>
          <a:p>
            <a:r>
              <a:rPr lang="id-ID" sz="2000" b="1" dirty="0" smtClean="0"/>
              <a:t>PC 400 - 8</a:t>
            </a:r>
            <a:endParaRPr lang="id-ID" sz="2000" b="1" dirty="0"/>
          </a:p>
        </p:txBody>
      </p:sp>
      <p:pic>
        <p:nvPicPr>
          <p:cNvPr id="6" name="Picture 5" descr="D:\CoE.jp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411401" y="285728"/>
            <a:ext cx="1281756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214282" y="214290"/>
            <a:ext cx="4142316" cy="714380"/>
            <a:chOff x="0" y="0"/>
            <a:chExt cx="4349" cy="597"/>
          </a:xfrm>
        </p:grpSpPr>
        <p:grpSp>
          <p:nvGrpSpPr>
            <p:cNvPr id="4" name="Group 7"/>
            <p:cNvGrpSpPr>
              <a:grpSpLocks/>
            </p:cNvGrpSpPr>
            <p:nvPr/>
          </p:nvGrpSpPr>
          <p:grpSpPr bwMode="auto">
            <a:xfrm>
              <a:off x="934" y="81"/>
              <a:ext cx="3415" cy="405"/>
              <a:chOff x="934" y="81"/>
              <a:chExt cx="3415" cy="405"/>
            </a:xfrm>
          </p:grpSpPr>
          <p:sp>
            <p:nvSpPr>
              <p:cNvPr id="12" name="WordArt 13"/>
              <p:cNvSpPr>
                <a:spLocks noChangeArrowheads="1" noChangeShapeType="1" noTextEdit="1"/>
              </p:cNvSpPr>
              <p:nvPr/>
            </p:nvSpPr>
            <p:spPr bwMode="auto">
              <a:xfrm>
                <a:off x="1065" y="81"/>
                <a:ext cx="3284" cy="111"/>
              </a:xfrm>
              <a:prstGeom prst="rect">
                <a:avLst/>
              </a:prstGeom>
            </p:spPr>
            <p:txBody>
              <a:bodyPr wrap="none" numCol="1" fromWordArt="1">
                <a:prstTxWarp prst="textPlain">
                  <a:avLst>
                    <a:gd name="adj" fmla="val 50000"/>
                  </a:avLst>
                </a:prstTxWarp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rtl="0"/>
                <a:r>
                  <a:rPr lang="id-ID" sz="3600" kern="10" spc="0">
                    <a:ln w="9360">
                      <a:solidFill>
                        <a:srgbClr val="006600"/>
                      </a:solidFill>
                      <a:miter lim="800000"/>
                      <a:headEnd/>
                      <a:tailEnd/>
                    </a:ln>
                    <a:solidFill>
                      <a:srgbClr val="003300"/>
                    </a:solidFill>
                    <a:effectLst/>
                    <a:latin typeface="Garamond"/>
                  </a:rPr>
                  <a:t>PT. KALIMANTAN PRIMA PERSADA</a:t>
                </a:r>
              </a:p>
            </p:txBody>
          </p:sp>
          <p:sp>
            <p:nvSpPr>
              <p:cNvPr id="13" name="Text Box 14"/>
              <p:cNvSpPr txBox="1">
                <a:spLocks noChangeArrowheads="1"/>
              </p:cNvSpPr>
              <p:nvPr/>
            </p:nvSpPr>
            <p:spPr bwMode="auto">
              <a:xfrm>
                <a:off x="934" y="184"/>
                <a:ext cx="3043" cy="302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wrap="square" lIns="90000" tIns="46800" rIns="90000" bIns="46800" anchor="t" upright="1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 rtl="0">
                  <a:defRPr sz="1000"/>
                </a:pPr>
                <a:r>
                  <a:rPr lang="id-ID" sz="900" b="0" i="1" strike="noStrike">
                    <a:solidFill>
                      <a:srgbClr val="000000"/>
                    </a:solidFill>
                    <a:latin typeface="Rockwell"/>
                  </a:rPr>
                  <a:t>Integrated</a:t>
                </a:r>
                <a:r>
                  <a:rPr lang="id-ID" sz="900" b="0" i="1" strike="noStrike" baseline="0">
                    <a:solidFill>
                      <a:srgbClr val="000000"/>
                    </a:solidFill>
                    <a:latin typeface="Rockwell"/>
                  </a:rPr>
                  <a:t> Mining Services</a:t>
                </a:r>
                <a:endParaRPr lang="id-ID" sz="900" b="0" i="1" strike="noStrike">
                  <a:solidFill>
                    <a:srgbClr val="000000"/>
                  </a:solidFill>
                  <a:latin typeface="Rockwell"/>
                </a:endParaRPr>
              </a:p>
              <a:p>
                <a:pPr algn="l" rtl="0">
                  <a:defRPr sz="1000"/>
                </a:pPr>
                <a:endParaRPr lang="id-ID" sz="900" b="0" i="1" strike="noStrike">
                  <a:solidFill>
                    <a:srgbClr val="000000"/>
                  </a:solidFill>
                  <a:latin typeface="Rockwell"/>
                </a:endParaRPr>
              </a:p>
            </p:txBody>
          </p:sp>
        </p:grpSp>
        <p:grpSp>
          <p:nvGrpSpPr>
            <p:cNvPr id="5" name="Group 8"/>
            <p:cNvGrpSpPr>
              <a:grpSpLocks/>
            </p:cNvGrpSpPr>
            <p:nvPr/>
          </p:nvGrpSpPr>
          <p:grpSpPr bwMode="auto">
            <a:xfrm>
              <a:off x="0" y="0"/>
              <a:ext cx="952" cy="597"/>
              <a:chOff x="0" y="0"/>
              <a:chExt cx="952" cy="597"/>
            </a:xfrm>
          </p:grpSpPr>
          <p:pic>
            <p:nvPicPr>
              <p:cNvPr id="10" name="Graphics 1"/>
              <p:cNvPicPr>
                <a:picLocks noChangeAspect="1" noChangeArrowheads="1"/>
              </p:cNvPicPr>
              <p:nvPr/>
            </p:nvPicPr>
            <p:blipFill>
              <a:blip r:embed="rId3" cstate="print">
                <a:lum bright="-12000" contrast="-18000"/>
              </a:blip>
              <a:srcRect l="4440" t="21851" r="7780" b="26297"/>
              <a:stretch>
                <a:fillRect/>
              </a:stretch>
            </p:blipFill>
            <p:spPr bwMode="auto">
              <a:xfrm>
                <a:off x="0" y="0"/>
                <a:ext cx="952" cy="324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</p:pic>
          <p:sp>
            <p:nvSpPr>
              <p:cNvPr id="11" name="Text Box 17"/>
              <p:cNvSpPr txBox="1">
                <a:spLocks noChangeArrowheads="1"/>
              </p:cNvSpPr>
              <p:nvPr/>
            </p:nvSpPr>
            <p:spPr bwMode="auto">
              <a:xfrm>
                <a:off x="211" y="295"/>
                <a:ext cx="573" cy="302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wrap="square" lIns="90000" tIns="46800" rIns="90000" bIns="46800" anchor="t" upright="1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 rtl="0">
                  <a:defRPr sz="1000"/>
                </a:pPr>
                <a:r>
                  <a:rPr lang="id-ID" sz="700" b="0" i="0" strike="noStrike">
                    <a:solidFill>
                      <a:srgbClr val="008000"/>
                    </a:solidFill>
                    <a:latin typeface="Arial"/>
                    <a:cs typeface="Arial"/>
                  </a:rPr>
                  <a:t>K P P</a:t>
                </a:r>
              </a:p>
              <a:p>
                <a:pPr algn="l" rtl="0">
                  <a:defRPr sz="1000"/>
                </a:pPr>
                <a:endParaRPr lang="id-ID" sz="500" b="0" i="0" strike="noStrike">
                  <a:solidFill>
                    <a:srgbClr val="008000"/>
                  </a:solidFill>
                  <a:latin typeface="Arial"/>
                  <a:cs typeface="Arial"/>
                </a:endParaRPr>
              </a:p>
            </p:txBody>
          </p:sp>
        </p:grpSp>
      </p:grpSp>
      <p:sp>
        <p:nvSpPr>
          <p:cNvPr id="16" name="TextBox 15"/>
          <p:cNvSpPr txBox="1"/>
          <p:nvPr/>
        </p:nvSpPr>
        <p:spPr>
          <a:xfrm>
            <a:off x="285720" y="2071678"/>
            <a:ext cx="850112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id-ID" sz="2400" dirty="0" smtClean="0"/>
              <a:t>20. </a:t>
            </a:r>
            <a:r>
              <a:rPr lang="en-US" sz="2400" dirty="0" smtClean="0"/>
              <a:t>Safety critical part </a:t>
            </a:r>
            <a:r>
              <a:rPr lang="en-US" sz="2400" dirty="0" err="1" smtClean="0"/>
              <a:t>adalah</a:t>
            </a:r>
            <a:r>
              <a:rPr lang="en-US" sz="2400" dirty="0" smtClean="0"/>
              <a:t>……</a:t>
            </a:r>
          </a:p>
          <a:p>
            <a:pPr lvl="0"/>
            <a:endParaRPr lang="en-US" sz="2400" dirty="0" smtClean="0"/>
          </a:p>
          <a:p>
            <a:pPr marL="457200" lvl="0" indent="-457200">
              <a:buAutoNum type="alphaLcPeriod"/>
            </a:pPr>
            <a:r>
              <a:rPr lang="en-US" sz="2400" dirty="0" smtClean="0"/>
              <a:t>Part yang </a:t>
            </a:r>
            <a:r>
              <a:rPr lang="en-US" sz="2400" dirty="0" err="1" smtClean="0"/>
              <a:t>berfungsi</a:t>
            </a:r>
            <a:r>
              <a:rPr lang="en-US" sz="2400" dirty="0" smtClean="0"/>
              <a:t>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menunjang</a:t>
            </a:r>
            <a:r>
              <a:rPr lang="en-US" sz="2400" dirty="0" smtClean="0"/>
              <a:t> </a:t>
            </a:r>
            <a:r>
              <a:rPr lang="en-US" sz="2400" dirty="0" err="1" smtClean="0"/>
              <a:t>keselamatan</a:t>
            </a:r>
            <a:r>
              <a:rPr lang="en-US" sz="2400" dirty="0" smtClean="0"/>
              <a:t> </a:t>
            </a:r>
            <a:r>
              <a:rPr lang="en-US" sz="2400" dirty="0" err="1" smtClean="0"/>
              <a:t>dalam</a:t>
            </a:r>
            <a:r>
              <a:rPr lang="en-US" sz="2400" dirty="0" smtClean="0"/>
              <a:t> </a:t>
            </a:r>
            <a:r>
              <a:rPr lang="en-US" sz="2400" dirty="0" err="1" smtClean="0"/>
              <a:t>pengoperasian</a:t>
            </a:r>
            <a:r>
              <a:rPr lang="en-US" sz="2400" dirty="0" smtClean="0"/>
              <a:t> unit.</a:t>
            </a:r>
          </a:p>
          <a:p>
            <a:pPr marL="457200" lvl="0" indent="-457200">
              <a:buAutoNum type="alphaLcPeriod"/>
            </a:pPr>
            <a:r>
              <a:rPr lang="en-US" sz="2400" dirty="0" smtClean="0"/>
              <a:t>Part </a:t>
            </a:r>
            <a:r>
              <a:rPr lang="en-US" sz="2400" dirty="0" err="1" smtClean="0"/>
              <a:t>kritikal</a:t>
            </a:r>
            <a:r>
              <a:rPr lang="en-US" sz="2400" dirty="0" smtClean="0"/>
              <a:t> yang </a:t>
            </a:r>
            <a:r>
              <a:rPr lang="en-US" sz="2400" dirty="0" err="1" smtClean="0"/>
              <a:t>dipasang</a:t>
            </a:r>
            <a:r>
              <a:rPr lang="en-US" sz="2400" dirty="0" smtClean="0"/>
              <a:t> </a:t>
            </a:r>
            <a:r>
              <a:rPr lang="en-US" sz="2400" dirty="0" err="1" smtClean="0"/>
              <a:t>pada</a:t>
            </a:r>
            <a:r>
              <a:rPr lang="en-US" sz="2400" dirty="0" smtClean="0"/>
              <a:t> unit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kepentingan</a:t>
            </a:r>
            <a:r>
              <a:rPr lang="en-US" sz="2400" dirty="0" smtClean="0"/>
              <a:t> safety.</a:t>
            </a:r>
          </a:p>
          <a:p>
            <a:pPr marL="457200" lvl="0" indent="-457200">
              <a:buAutoNum type="alphaLcPeriod"/>
            </a:pPr>
            <a:r>
              <a:rPr lang="en-US" sz="2400" dirty="0" smtClean="0"/>
              <a:t>Part yang </a:t>
            </a:r>
            <a:r>
              <a:rPr lang="en-US" sz="2400" dirty="0" err="1" smtClean="0"/>
              <a:t>dianjurkan</a:t>
            </a:r>
            <a:r>
              <a:rPr lang="en-US" sz="2400" dirty="0" smtClean="0"/>
              <a:t>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diganti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lifetime </a:t>
            </a:r>
            <a:r>
              <a:rPr lang="en-US" sz="2400" dirty="0" err="1" smtClean="0"/>
              <a:t>tertentu</a:t>
            </a:r>
            <a:r>
              <a:rPr lang="en-US" sz="2400" dirty="0" smtClean="0"/>
              <a:t> </a:t>
            </a:r>
            <a:r>
              <a:rPr lang="en-US" sz="2400" dirty="0" err="1" smtClean="0"/>
              <a:t>demi</a:t>
            </a:r>
            <a:r>
              <a:rPr lang="en-US" sz="2400" dirty="0" smtClean="0"/>
              <a:t> </a:t>
            </a:r>
            <a:r>
              <a:rPr lang="en-US" sz="2400" dirty="0" err="1" smtClean="0"/>
              <a:t>keselamatan</a:t>
            </a:r>
            <a:r>
              <a:rPr lang="en-US" sz="2400" dirty="0" smtClean="0"/>
              <a:t> 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keamanan</a:t>
            </a:r>
            <a:r>
              <a:rPr lang="en-US" sz="2400" dirty="0" smtClean="0"/>
              <a:t> </a:t>
            </a:r>
            <a:r>
              <a:rPr lang="en-US" sz="2400" dirty="0" err="1" smtClean="0"/>
              <a:t>operasi</a:t>
            </a:r>
            <a:r>
              <a:rPr lang="en-US" sz="2400" dirty="0" smtClean="0"/>
              <a:t> unit.</a:t>
            </a:r>
            <a:endParaRPr lang="id-ID" sz="2400" dirty="0" smtClean="0"/>
          </a:p>
          <a:p>
            <a:pPr marL="457200" indent="-457200">
              <a:buFontTx/>
              <a:buAutoNum type="alphaLcPeriod"/>
            </a:pPr>
            <a:r>
              <a:rPr lang="en-US" sz="2400" dirty="0" smtClean="0"/>
              <a:t>Part yang </a:t>
            </a:r>
            <a:r>
              <a:rPr lang="en-US" sz="2400" dirty="0" err="1" smtClean="0"/>
              <a:t>berhubungan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keselamatan</a:t>
            </a:r>
            <a:r>
              <a:rPr lang="en-US" sz="2400" dirty="0" smtClean="0"/>
              <a:t> </a:t>
            </a:r>
            <a:r>
              <a:rPr lang="en-US" sz="2400" dirty="0" err="1" smtClean="0"/>
              <a:t>kerja</a:t>
            </a:r>
            <a:r>
              <a:rPr lang="en-US" sz="2400" dirty="0" smtClean="0"/>
              <a:t> operator.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72330" y="6143644"/>
            <a:ext cx="1857388" cy="500065"/>
          </a:xfrm>
        </p:spPr>
        <p:txBody>
          <a:bodyPr>
            <a:noAutofit/>
          </a:bodyPr>
          <a:lstStyle/>
          <a:p>
            <a:r>
              <a:rPr lang="id-ID" sz="2000" b="1" dirty="0" smtClean="0"/>
              <a:t>PC 400 - 8</a:t>
            </a:r>
            <a:endParaRPr lang="id-ID" sz="2000" b="1" dirty="0"/>
          </a:p>
        </p:txBody>
      </p:sp>
      <p:pic>
        <p:nvPicPr>
          <p:cNvPr id="6" name="Picture 5" descr="D:\CoE.jp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411401" y="285728"/>
            <a:ext cx="1281756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214282" y="214290"/>
            <a:ext cx="4142316" cy="714380"/>
            <a:chOff x="0" y="0"/>
            <a:chExt cx="4349" cy="597"/>
          </a:xfrm>
        </p:grpSpPr>
        <p:grpSp>
          <p:nvGrpSpPr>
            <p:cNvPr id="4" name="Group 7"/>
            <p:cNvGrpSpPr>
              <a:grpSpLocks/>
            </p:cNvGrpSpPr>
            <p:nvPr/>
          </p:nvGrpSpPr>
          <p:grpSpPr bwMode="auto">
            <a:xfrm>
              <a:off x="934" y="81"/>
              <a:ext cx="3415" cy="405"/>
              <a:chOff x="934" y="81"/>
              <a:chExt cx="3415" cy="405"/>
            </a:xfrm>
          </p:grpSpPr>
          <p:sp>
            <p:nvSpPr>
              <p:cNvPr id="12" name="WordArt 13"/>
              <p:cNvSpPr>
                <a:spLocks noChangeArrowheads="1" noChangeShapeType="1" noTextEdit="1"/>
              </p:cNvSpPr>
              <p:nvPr/>
            </p:nvSpPr>
            <p:spPr bwMode="auto">
              <a:xfrm>
                <a:off x="1065" y="81"/>
                <a:ext cx="3284" cy="111"/>
              </a:xfrm>
              <a:prstGeom prst="rect">
                <a:avLst/>
              </a:prstGeom>
            </p:spPr>
            <p:txBody>
              <a:bodyPr wrap="none" numCol="1" fromWordArt="1">
                <a:prstTxWarp prst="textPlain">
                  <a:avLst>
                    <a:gd name="adj" fmla="val 50000"/>
                  </a:avLst>
                </a:prstTxWarp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rtl="0"/>
                <a:r>
                  <a:rPr lang="id-ID" sz="3600" kern="10" spc="0">
                    <a:ln w="9360">
                      <a:solidFill>
                        <a:srgbClr val="006600"/>
                      </a:solidFill>
                      <a:miter lim="800000"/>
                      <a:headEnd/>
                      <a:tailEnd/>
                    </a:ln>
                    <a:solidFill>
                      <a:srgbClr val="003300"/>
                    </a:solidFill>
                    <a:effectLst/>
                    <a:latin typeface="Garamond"/>
                  </a:rPr>
                  <a:t>PT. KALIMANTAN PRIMA PERSADA</a:t>
                </a:r>
              </a:p>
            </p:txBody>
          </p:sp>
          <p:sp>
            <p:nvSpPr>
              <p:cNvPr id="13" name="Text Box 14"/>
              <p:cNvSpPr txBox="1">
                <a:spLocks noChangeArrowheads="1"/>
              </p:cNvSpPr>
              <p:nvPr/>
            </p:nvSpPr>
            <p:spPr bwMode="auto">
              <a:xfrm>
                <a:off x="934" y="184"/>
                <a:ext cx="3043" cy="302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wrap="square" lIns="90000" tIns="46800" rIns="90000" bIns="46800" anchor="t" upright="1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 rtl="0">
                  <a:defRPr sz="1000"/>
                </a:pPr>
                <a:r>
                  <a:rPr lang="id-ID" sz="900" b="0" i="1" strike="noStrike">
                    <a:solidFill>
                      <a:srgbClr val="000000"/>
                    </a:solidFill>
                    <a:latin typeface="Rockwell"/>
                  </a:rPr>
                  <a:t>Integrated</a:t>
                </a:r>
                <a:r>
                  <a:rPr lang="id-ID" sz="900" b="0" i="1" strike="noStrike" baseline="0">
                    <a:solidFill>
                      <a:srgbClr val="000000"/>
                    </a:solidFill>
                    <a:latin typeface="Rockwell"/>
                  </a:rPr>
                  <a:t> Mining Services</a:t>
                </a:r>
                <a:endParaRPr lang="id-ID" sz="900" b="0" i="1" strike="noStrike">
                  <a:solidFill>
                    <a:srgbClr val="000000"/>
                  </a:solidFill>
                  <a:latin typeface="Rockwell"/>
                </a:endParaRPr>
              </a:p>
              <a:p>
                <a:pPr algn="l" rtl="0">
                  <a:defRPr sz="1000"/>
                </a:pPr>
                <a:endParaRPr lang="id-ID" sz="900" b="0" i="1" strike="noStrike">
                  <a:solidFill>
                    <a:srgbClr val="000000"/>
                  </a:solidFill>
                  <a:latin typeface="Rockwell"/>
                </a:endParaRPr>
              </a:p>
            </p:txBody>
          </p:sp>
        </p:grpSp>
        <p:grpSp>
          <p:nvGrpSpPr>
            <p:cNvPr id="5" name="Group 8"/>
            <p:cNvGrpSpPr>
              <a:grpSpLocks/>
            </p:cNvGrpSpPr>
            <p:nvPr/>
          </p:nvGrpSpPr>
          <p:grpSpPr bwMode="auto">
            <a:xfrm>
              <a:off x="0" y="0"/>
              <a:ext cx="952" cy="597"/>
              <a:chOff x="0" y="0"/>
              <a:chExt cx="952" cy="597"/>
            </a:xfrm>
          </p:grpSpPr>
          <p:pic>
            <p:nvPicPr>
              <p:cNvPr id="10" name="Graphics 1"/>
              <p:cNvPicPr>
                <a:picLocks noChangeAspect="1" noChangeArrowheads="1"/>
              </p:cNvPicPr>
              <p:nvPr/>
            </p:nvPicPr>
            <p:blipFill>
              <a:blip r:embed="rId3" cstate="print">
                <a:lum bright="-12000" contrast="-18000"/>
              </a:blip>
              <a:srcRect l="4440" t="21851" r="7780" b="26297"/>
              <a:stretch>
                <a:fillRect/>
              </a:stretch>
            </p:blipFill>
            <p:spPr bwMode="auto">
              <a:xfrm>
                <a:off x="0" y="0"/>
                <a:ext cx="952" cy="324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</p:pic>
          <p:sp>
            <p:nvSpPr>
              <p:cNvPr id="11" name="Text Box 17"/>
              <p:cNvSpPr txBox="1">
                <a:spLocks noChangeArrowheads="1"/>
              </p:cNvSpPr>
              <p:nvPr/>
            </p:nvSpPr>
            <p:spPr bwMode="auto">
              <a:xfrm>
                <a:off x="211" y="295"/>
                <a:ext cx="573" cy="302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wrap="square" lIns="90000" tIns="46800" rIns="90000" bIns="46800" anchor="t" upright="1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 rtl="0">
                  <a:defRPr sz="1000"/>
                </a:pPr>
                <a:r>
                  <a:rPr lang="id-ID" sz="700" b="0" i="0" strike="noStrike">
                    <a:solidFill>
                      <a:srgbClr val="008000"/>
                    </a:solidFill>
                    <a:latin typeface="Arial"/>
                    <a:cs typeface="Arial"/>
                  </a:rPr>
                  <a:t>K P P</a:t>
                </a:r>
              </a:p>
              <a:p>
                <a:pPr algn="l" rtl="0">
                  <a:defRPr sz="1000"/>
                </a:pPr>
                <a:endParaRPr lang="id-ID" sz="500" b="0" i="0" strike="noStrike">
                  <a:solidFill>
                    <a:srgbClr val="008000"/>
                  </a:solidFill>
                  <a:latin typeface="Arial"/>
                  <a:cs typeface="Arial"/>
                </a:endParaRPr>
              </a:p>
            </p:txBody>
          </p:sp>
        </p:grpSp>
      </p:grpSp>
      <p:sp>
        <p:nvSpPr>
          <p:cNvPr id="16" name="TextBox 15"/>
          <p:cNvSpPr txBox="1"/>
          <p:nvPr/>
        </p:nvSpPr>
        <p:spPr>
          <a:xfrm>
            <a:off x="285720" y="2071678"/>
            <a:ext cx="850112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id-ID" sz="2400" dirty="0" smtClean="0"/>
              <a:t>21. Initial maintenance pada PC 400 – 8 adalah pada ... pertama.</a:t>
            </a:r>
          </a:p>
          <a:p>
            <a:pPr lvl="0"/>
            <a:endParaRPr lang="id-ID" sz="2400" dirty="0" smtClean="0"/>
          </a:p>
          <a:p>
            <a:pPr marL="457200" lvl="0" indent="-457200">
              <a:buAutoNum type="alphaLcPeriod"/>
            </a:pPr>
            <a:r>
              <a:rPr lang="id-ID" sz="2400" dirty="0" smtClean="0"/>
              <a:t>250 jam</a:t>
            </a:r>
          </a:p>
          <a:p>
            <a:pPr marL="457200" lvl="0" indent="-457200">
              <a:buAutoNum type="alphaLcPeriod"/>
            </a:pPr>
            <a:r>
              <a:rPr lang="id-ID" sz="2400" dirty="0" smtClean="0"/>
              <a:t>500 jam</a:t>
            </a:r>
          </a:p>
          <a:p>
            <a:pPr marL="457200" lvl="0" indent="-457200">
              <a:buAutoNum type="alphaLcPeriod"/>
            </a:pPr>
            <a:r>
              <a:rPr lang="id-ID" sz="2400" dirty="0" smtClean="0"/>
              <a:t>750 jam</a:t>
            </a:r>
          </a:p>
          <a:p>
            <a:pPr marL="457200" lvl="0" indent="-457200">
              <a:buAutoNum type="alphaLcPeriod"/>
            </a:pPr>
            <a:r>
              <a:rPr lang="id-ID" sz="2400" dirty="0" smtClean="0"/>
              <a:t>1000 jam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72330" y="6143644"/>
            <a:ext cx="1857388" cy="500065"/>
          </a:xfrm>
        </p:spPr>
        <p:txBody>
          <a:bodyPr>
            <a:noAutofit/>
          </a:bodyPr>
          <a:lstStyle/>
          <a:p>
            <a:r>
              <a:rPr lang="id-ID" sz="2000" b="1" dirty="0" smtClean="0"/>
              <a:t>PC 400 - 8</a:t>
            </a:r>
            <a:endParaRPr lang="id-ID" sz="2000" b="1" dirty="0"/>
          </a:p>
        </p:txBody>
      </p:sp>
      <p:pic>
        <p:nvPicPr>
          <p:cNvPr id="6" name="Picture 5" descr="D:\CoE.jp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411401" y="285728"/>
            <a:ext cx="1281756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214282" y="214290"/>
            <a:ext cx="4142316" cy="714380"/>
            <a:chOff x="0" y="0"/>
            <a:chExt cx="4349" cy="597"/>
          </a:xfrm>
        </p:grpSpPr>
        <p:grpSp>
          <p:nvGrpSpPr>
            <p:cNvPr id="4" name="Group 7"/>
            <p:cNvGrpSpPr>
              <a:grpSpLocks/>
            </p:cNvGrpSpPr>
            <p:nvPr/>
          </p:nvGrpSpPr>
          <p:grpSpPr bwMode="auto">
            <a:xfrm>
              <a:off x="934" y="81"/>
              <a:ext cx="3415" cy="405"/>
              <a:chOff x="934" y="81"/>
              <a:chExt cx="3415" cy="405"/>
            </a:xfrm>
          </p:grpSpPr>
          <p:sp>
            <p:nvSpPr>
              <p:cNvPr id="12" name="WordArt 13"/>
              <p:cNvSpPr>
                <a:spLocks noChangeArrowheads="1" noChangeShapeType="1" noTextEdit="1"/>
              </p:cNvSpPr>
              <p:nvPr/>
            </p:nvSpPr>
            <p:spPr bwMode="auto">
              <a:xfrm>
                <a:off x="1065" y="81"/>
                <a:ext cx="3284" cy="111"/>
              </a:xfrm>
              <a:prstGeom prst="rect">
                <a:avLst/>
              </a:prstGeom>
            </p:spPr>
            <p:txBody>
              <a:bodyPr wrap="none" numCol="1" fromWordArt="1">
                <a:prstTxWarp prst="textPlain">
                  <a:avLst>
                    <a:gd name="adj" fmla="val 50000"/>
                  </a:avLst>
                </a:prstTxWarp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rtl="0"/>
                <a:r>
                  <a:rPr lang="id-ID" sz="3600" kern="10" spc="0">
                    <a:ln w="9360">
                      <a:solidFill>
                        <a:srgbClr val="006600"/>
                      </a:solidFill>
                      <a:miter lim="800000"/>
                      <a:headEnd/>
                      <a:tailEnd/>
                    </a:ln>
                    <a:solidFill>
                      <a:srgbClr val="003300"/>
                    </a:solidFill>
                    <a:effectLst/>
                    <a:latin typeface="Garamond"/>
                  </a:rPr>
                  <a:t>PT. KALIMANTAN PRIMA PERSADA</a:t>
                </a:r>
              </a:p>
            </p:txBody>
          </p:sp>
          <p:sp>
            <p:nvSpPr>
              <p:cNvPr id="13" name="Text Box 14"/>
              <p:cNvSpPr txBox="1">
                <a:spLocks noChangeArrowheads="1"/>
              </p:cNvSpPr>
              <p:nvPr/>
            </p:nvSpPr>
            <p:spPr bwMode="auto">
              <a:xfrm>
                <a:off x="934" y="184"/>
                <a:ext cx="3043" cy="302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wrap="square" lIns="90000" tIns="46800" rIns="90000" bIns="46800" anchor="t" upright="1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 rtl="0">
                  <a:defRPr sz="1000"/>
                </a:pPr>
                <a:r>
                  <a:rPr lang="id-ID" sz="900" b="0" i="1" strike="noStrike">
                    <a:solidFill>
                      <a:srgbClr val="000000"/>
                    </a:solidFill>
                    <a:latin typeface="Rockwell"/>
                  </a:rPr>
                  <a:t>Integrated</a:t>
                </a:r>
                <a:r>
                  <a:rPr lang="id-ID" sz="900" b="0" i="1" strike="noStrike" baseline="0">
                    <a:solidFill>
                      <a:srgbClr val="000000"/>
                    </a:solidFill>
                    <a:latin typeface="Rockwell"/>
                  </a:rPr>
                  <a:t> Mining Services</a:t>
                </a:r>
                <a:endParaRPr lang="id-ID" sz="900" b="0" i="1" strike="noStrike">
                  <a:solidFill>
                    <a:srgbClr val="000000"/>
                  </a:solidFill>
                  <a:latin typeface="Rockwell"/>
                </a:endParaRPr>
              </a:p>
              <a:p>
                <a:pPr algn="l" rtl="0">
                  <a:defRPr sz="1000"/>
                </a:pPr>
                <a:endParaRPr lang="id-ID" sz="900" b="0" i="1" strike="noStrike">
                  <a:solidFill>
                    <a:srgbClr val="000000"/>
                  </a:solidFill>
                  <a:latin typeface="Rockwell"/>
                </a:endParaRPr>
              </a:p>
            </p:txBody>
          </p:sp>
        </p:grpSp>
        <p:grpSp>
          <p:nvGrpSpPr>
            <p:cNvPr id="5" name="Group 8"/>
            <p:cNvGrpSpPr>
              <a:grpSpLocks/>
            </p:cNvGrpSpPr>
            <p:nvPr/>
          </p:nvGrpSpPr>
          <p:grpSpPr bwMode="auto">
            <a:xfrm>
              <a:off x="0" y="0"/>
              <a:ext cx="952" cy="597"/>
              <a:chOff x="0" y="0"/>
              <a:chExt cx="952" cy="597"/>
            </a:xfrm>
          </p:grpSpPr>
          <p:pic>
            <p:nvPicPr>
              <p:cNvPr id="10" name="Graphics 1"/>
              <p:cNvPicPr>
                <a:picLocks noChangeAspect="1" noChangeArrowheads="1"/>
              </p:cNvPicPr>
              <p:nvPr/>
            </p:nvPicPr>
            <p:blipFill>
              <a:blip r:embed="rId3" cstate="print">
                <a:lum bright="-12000" contrast="-18000"/>
              </a:blip>
              <a:srcRect l="4440" t="21851" r="7780" b="26297"/>
              <a:stretch>
                <a:fillRect/>
              </a:stretch>
            </p:blipFill>
            <p:spPr bwMode="auto">
              <a:xfrm>
                <a:off x="0" y="0"/>
                <a:ext cx="952" cy="324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</p:pic>
          <p:sp>
            <p:nvSpPr>
              <p:cNvPr id="11" name="Text Box 17"/>
              <p:cNvSpPr txBox="1">
                <a:spLocks noChangeArrowheads="1"/>
              </p:cNvSpPr>
              <p:nvPr/>
            </p:nvSpPr>
            <p:spPr bwMode="auto">
              <a:xfrm>
                <a:off x="211" y="295"/>
                <a:ext cx="573" cy="302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wrap="square" lIns="90000" tIns="46800" rIns="90000" bIns="46800" anchor="t" upright="1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 rtl="0">
                  <a:defRPr sz="1000"/>
                </a:pPr>
                <a:r>
                  <a:rPr lang="id-ID" sz="700" b="0" i="0" strike="noStrike">
                    <a:solidFill>
                      <a:srgbClr val="008000"/>
                    </a:solidFill>
                    <a:latin typeface="Arial"/>
                    <a:cs typeface="Arial"/>
                  </a:rPr>
                  <a:t>K P P</a:t>
                </a:r>
              </a:p>
              <a:p>
                <a:pPr algn="l" rtl="0">
                  <a:defRPr sz="1000"/>
                </a:pPr>
                <a:endParaRPr lang="id-ID" sz="500" b="0" i="0" strike="noStrike">
                  <a:solidFill>
                    <a:srgbClr val="008000"/>
                  </a:solidFill>
                  <a:latin typeface="Arial"/>
                  <a:cs typeface="Arial"/>
                </a:endParaRPr>
              </a:p>
            </p:txBody>
          </p:sp>
        </p:grpSp>
      </p:grpSp>
      <p:sp>
        <p:nvSpPr>
          <p:cNvPr id="16" name="TextBox 15"/>
          <p:cNvSpPr txBox="1"/>
          <p:nvPr/>
        </p:nvSpPr>
        <p:spPr>
          <a:xfrm>
            <a:off x="285720" y="2071678"/>
            <a:ext cx="850112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id-ID" sz="2400" dirty="0" smtClean="0"/>
              <a:t>22. Menurut OMM, membersihkan hydraulic tank strainer dilakukan setiap ...</a:t>
            </a:r>
          </a:p>
          <a:p>
            <a:pPr lvl="0"/>
            <a:endParaRPr lang="id-ID" sz="2400" dirty="0" smtClean="0"/>
          </a:p>
          <a:p>
            <a:pPr marL="457200" lvl="0" indent="-457200">
              <a:buAutoNum type="alphaLcPeriod"/>
            </a:pPr>
            <a:r>
              <a:rPr lang="id-ID" sz="2400" dirty="0" smtClean="0"/>
              <a:t>500 jam</a:t>
            </a:r>
          </a:p>
          <a:p>
            <a:pPr marL="457200" lvl="0" indent="-457200">
              <a:buAutoNum type="alphaLcPeriod"/>
            </a:pPr>
            <a:r>
              <a:rPr lang="id-ID" sz="2400" dirty="0" smtClean="0"/>
              <a:t>1000 jam</a:t>
            </a:r>
          </a:p>
          <a:p>
            <a:pPr marL="457200" lvl="0" indent="-457200">
              <a:buAutoNum type="alphaLcPeriod"/>
            </a:pPr>
            <a:r>
              <a:rPr lang="id-ID" sz="2400" dirty="0" smtClean="0"/>
              <a:t>2000 jam</a:t>
            </a:r>
          </a:p>
          <a:p>
            <a:pPr marL="457200" lvl="0" indent="-457200">
              <a:buAutoNum type="alphaLcPeriod"/>
            </a:pPr>
            <a:r>
              <a:rPr lang="id-ID" sz="2400" dirty="0" smtClean="0"/>
              <a:t>4000 jam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72330" y="6143644"/>
            <a:ext cx="1857388" cy="500065"/>
          </a:xfrm>
        </p:spPr>
        <p:txBody>
          <a:bodyPr>
            <a:noAutofit/>
          </a:bodyPr>
          <a:lstStyle/>
          <a:p>
            <a:r>
              <a:rPr lang="id-ID" sz="2000" b="1" dirty="0" smtClean="0"/>
              <a:t>PC 400 - 8</a:t>
            </a:r>
            <a:endParaRPr lang="id-ID" sz="2000" b="1" dirty="0"/>
          </a:p>
        </p:txBody>
      </p:sp>
      <p:pic>
        <p:nvPicPr>
          <p:cNvPr id="6" name="Picture 5" descr="D:\CoE.jp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411401" y="285728"/>
            <a:ext cx="1281756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214282" y="214290"/>
            <a:ext cx="4142316" cy="714380"/>
            <a:chOff x="0" y="0"/>
            <a:chExt cx="4349" cy="597"/>
          </a:xfrm>
        </p:grpSpPr>
        <p:grpSp>
          <p:nvGrpSpPr>
            <p:cNvPr id="4" name="Group 7"/>
            <p:cNvGrpSpPr>
              <a:grpSpLocks/>
            </p:cNvGrpSpPr>
            <p:nvPr/>
          </p:nvGrpSpPr>
          <p:grpSpPr bwMode="auto">
            <a:xfrm>
              <a:off x="934" y="81"/>
              <a:ext cx="3415" cy="405"/>
              <a:chOff x="934" y="81"/>
              <a:chExt cx="3415" cy="405"/>
            </a:xfrm>
          </p:grpSpPr>
          <p:sp>
            <p:nvSpPr>
              <p:cNvPr id="12" name="WordArt 13"/>
              <p:cNvSpPr>
                <a:spLocks noChangeArrowheads="1" noChangeShapeType="1" noTextEdit="1"/>
              </p:cNvSpPr>
              <p:nvPr/>
            </p:nvSpPr>
            <p:spPr bwMode="auto">
              <a:xfrm>
                <a:off x="1065" y="81"/>
                <a:ext cx="3284" cy="111"/>
              </a:xfrm>
              <a:prstGeom prst="rect">
                <a:avLst/>
              </a:prstGeom>
            </p:spPr>
            <p:txBody>
              <a:bodyPr wrap="none" numCol="1" fromWordArt="1">
                <a:prstTxWarp prst="textPlain">
                  <a:avLst>
                    <a:gd name="adj" fmla="val 50000"/>
                  </a:avLst>
                </a:prstTxWarp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rtl="0"/>
                <a:r>
                  <a:rPr lang="id-ID" sz="3600" kern="10" spc="0">
                    <a:ln w="9360">
                      <a:solidFill>
                        <a:srgbClr val="006600"/>
                      </a:solidFill>
                      <a:miter lim="800000"/>
                      <a:headEnd/>
                      <a:tailEnd/>
                    </a:ln>
                    <a:solidFill>
                      <a:srgbClr val="003300"/>
                    </a:solidFill>
                    <a:effectLst/>
                    <a:latin typeface="Garamond"/>
                  </a:rPr>
                  <a:t>PT. KALIMANTAN PRIMA PERSADA</a:t>
                </a:r>
              </a:p>
            </p:txBody>
          </p:sp>
          <p:sp>
            <p:nvSpPr>
              <p:cNvPr id="13" name="Text Box 14"/>
              <p:cNvSpPr txBox="1">
                <a:spLocks noChangeArrowheads="1"/>
              </p:cNvSpPr>
              <p:nvPr/>
            </p:nvSpPr>
            <p:spPr bwMode="auto">
              <a:xfrm>
                <a:off x="934" y="184"/>
                <a:ext cx="3043" cy="302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wrap="square" lIns="90000" tIns="46800" rIns="90000" bIns="46800" anchor="t" upright="1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 rtl="0">
                  <a:defRPr sz="1000"/>
                </a:pPr>
                <a:r>
                  <a:rPr lang="id-ID" sz="900" b="0" i="1" strike="noStrike">
                    <a:solidFill>
                      <a:srgbClr val="000000"/>
                    </a:solidFill>
                    <a:latin typeface="Rockwell"/>
                  </a:rPr>
                  <a:t>Integrated</a:t>
                </a:r>
                <a:r>
                  <a:rPr lang="id-ID" sz="900" b="0" i="1" strike="noStrike" baseline="0">
                    <a:solidFill>
                      <a:srgbClr val="000000"/>
                    </a:solidFill>
                    <a:latin typeface="Rockwell"/>
                  </a:rPr>
                  <a:t> Mining Services</a:t>
                </a:r>
                <a:endParaRPr lang="id-ID" sz="900" b="0" i="1" strike="noStrike">
                  <a:solidFill>
                    <a:srgbClr val="000000"/>
                  </a:solidFill>
                  <a:latin typeface="Rockwell"/>
                </a:endParaRPr>
              </a:p>
              <a:p>
                <a:pPr algn="l" rtl="0">
                  <a:defRPr sz="1000"/>
                </a:pPr>
                <a:endParaRPr lang="id-ID" sz="900" b="0" i="1" strike="noStrike">
                  <a:solidFill>
                    <a:srgbClr val="000000"/>
                  </a:solidFill>
                  <a:latin typeface="Rockwell"/>
                </a:endParaRPr>
              </a:p>
            </p:txBody>
          </p:sp>
        </p:grpSp>
        <p:grpSp>
          <p:nvGrpSpPr>
            <p:cNvPr id="5" name="Group 8"/>
            <p:cNvGrpSpPr>
              <a:grpSpLocks/>
            </p:cNvGrpSpPr>
            <p:nvPr/>
          </p:nvGrpSpPr>
          <p:grpSpPr bwMode="auto">
            <a:xfrm>
              <a:off x="0" y="0"/>
              <a:ext cx="952" cy="597"/>
              <a:chOff x="0" y="0"/>
              <a:chExt cx="952" cy="597"/>
            </a:xfrm>
          </p:grpSpPr>
          <p:pic>
            <p:nvPicPr>
              <p:cNvPr id="10" name="Graphics 1"/>
              <p:cNvPicPr>
                <a:picLocks noChangeAspect="1" noChangeArrowheads="1"/>
              </p:cNvPicPr>
              <p:nvPr/>
            </p:nvPicPr>
            <p:blipFill>
              <a:blip r:embed="rId3" cstate="print">
                <a:lum bright="-12000" contrast="-18000"/>
              </a:blip>
              <a:srcRect l="4440" t="21851" r="7780" b="26297"/>
              <a:stretch>
                <a:fillRect/>
              </a:stretch>
            </p:blipFill>
            <p:spPr bwMode="auto">
              <a:xfrm>
                <a:off x="0" y="0"/>
                <a:ext cx="952" cy="324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</p:pic>
          <p:sp>
            <p:nvSpPr>
              <p:cNvPr id="11" name="Text Box 17"/>
              <p:cNvSpPr txBox="1">
                <a:spLocks noChangeArrowheads="1"/>
              </p:cNvSpPr>
              <p:nvPr/>
            </p:nvSpPr>
            <p:spPr bwMode="auto">
              <a:xfrm>
                <a:off x="211" y="295"/>
                <a:ext cx="573" cy="302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wrap="square" lIns="90000" tIns="46800" rIns="90000" bIns="46800" anchor="t" upright="1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 rtl="0">
                  <a:defRPr sz="1000"/>
                </a:pPr>
                <a:r>
                  <a:rPr lang="id-ID" sz="700" b="0" i="0" strike="noStrike">
                    <a:solidFill>
                      <a:srgbClr val="008000"/>
                    </a:solidFill>
                    <a:latin typeface="Arial"/>
                    <a:cs typeface="Arial"/>
                  </a:rPr>
                  <a:t>K P P</a:t>
                </a:r>
              </a:p>
              <a:p>
                <a:pPr algn="l" rtl="0">
                  <a:defRPr sz="1000"/>
                </a:pPr>
                <a:endParaRPr lang="id-ID" sz="500" b="0" i="0" strike="noStrike">
                  <a:solidFill>
                    <a:srgbClr val="008000"/>
                  </a:solidFill>
                  <a:latin typeface="Arial"/>
                  <a:cs typeface="Arial"/>
                </a:endParaRPr>
              </a:p>
            </p:txBody>
          </p:sp>
        </p:grpSp>
      </p:grpSp>
      <p:sp>
        <p:nvSpPr>
          <p:cNvPr id="16" name="TextBox 15"/>
          <p:cNvSpPr txBox="1"/>
          <p:nvPr/>
        </p:nvSpPr>
        <p:spPr>
          <a:xfrm>
            <a:off x="285720" y="2071678"/>
            <a:ext cx="850112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id-ID" sz="2400" dirty="0" smtClean="0"/>
              <a:t>23. Standar deflection pada track PC 400 – 8 adalah ...</a:t>
            </a:r>
          </a:p>
          <a:p>
            <a:pPr lvl="0"/>
            <a:endParaRPr lang="id-ID" sz="2400" dirty="0" smtClean="0"/>
          </a:p>
          <a:p>
            <a:pPr marL="457200" lvl="0" indent="-457200">
              <a:buAutoNum type="alphaLcPeriod"/>
            </a:pPr>
            <a:r>
              <a:rPr lang="id-ID" sz="2400" dirty="0" smtClean="0"/>
              <a:t>10 – 20 mm</a:t>
            </a:r>
          </a:p>
          <a:p>
            <a:pPr marL="457200" lvl="0" indent="-457200">
              <a:buAutoNum type="alphaLcPeriod"/>
            </a:pPr>
            <a:r>
              <a:rPr lang="id-ID" sz="2400" dirty="0" smtClean="0"/>
              <a:t>15 – 30 mm</a:t>
            </a:r>
          </a:p>
          <a:p>
            <a:pPr marL="457200" lvl="0" indent="-457200">
              <a:buAutoNum type="alphaLcPeriod"/>
            </a:pPr>
            <a:r>
              <a:rPr lang="id-ID" sz="2400" dirty="0" smtClean="0"/>
              <a:t>15 – 20 mm</a:t>
            </a:r>
          </a:p>
          <a:p>
            <a:pPr marL="457200" lvl="0" indent="-457200">
              <a:buAutoNum type="alphaLcPeriod"/>
            </a:pPr>
            <a:r>
              <a:rPr lang="id-ID" sz="2400" dirty="0" smtClean="0"/>
              <a:t>10 – 30 mm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72330" y="6143644"/>
            <a:ext cx="1857388" cy="500065"/>
          </a:xfrm>
        </p:spPr>
        <p:txBody>
          <a:bodyPr>
            <a:noAutofit/>
          </a:bodyPr>
          <a:lstStyle/>
          <a:p>
            <a:r>
              <a:rPr lang="id-ID" sz="2000" b="1" dirty="0" smtClean="0"/>
              <a:t>PC 400 - 8</a:t>
            </a:r>
            <a:endParaRPr lang="id-ID" sz="2000" b="1" dirty="0"/>
          </a:p>
        </p:txBody>
      </p:sp>
      <p:pic>
        <p:nvPicPr>
          <p:cNvPr id="6" name="Picture 5" descr="D:\CoE.jp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411401" y="285728"/>
            <a:ext cx="1281756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214282" y="214290"/>
            <a:ext cx="4142316" cy="714380"/>
            <a:chOff x="0" y="0"/>
            <a:chExt cx="4349" cy="597"/>
          </a:xfrm>
        </p:grpSpPr>
        <p:grpSp>
          <p:nvGrpSpPr>
            <p:cNvPr id="4" name="Group 7"/>
            <p:cNvGrpSpPr>
              <a:grpSpLocks/>
            </p:cNvGrpSpPr>
            <p:nvPr/>
          </p:nvGrpSpPr>
          <p:grpSpPr bwMode="auto">
            <a:xfrm>
              <a:off x="934" y="81"/>
              <a:ext cx="3415" cy="405"/>
              <a:chOff x="934" y="81"/>
              <a:chExt cx="3415" cy="405"/>
            </a:xfrm>
          </p:grpSpPr>
          <p:sp>
            <p:nvSpPr>
              <p:cNvPr id="12" name="WordArt 13"/>
              <p:cNvSpPr>
                <a:spLocks noChangeArrowheads="1" noChangeShapeType="1" noTextEdit="1"/>
              </p:cNvSpPr>
              <p:nvPr/>
            </p:nvSpPr>
            <p:spPr bwMode="auto">
              <a:xfrm>
                <a:off x="1065" y="81"/>
                <a:ext cx="3284" cy="111"/>
              </a:xfrm>
              <a:prstGeom prst="rect">
                <a:avLst/>
              </a:prstGeom>
            </p:spPr>
            <p:txBody>
              <a:bodyPr wrap="none" numCol="1" fromWordArt="1">
                <a:prstTxWarp prst="textPlain">
                  <a:avLst>
                    <a:gd name="adj" fmla="val 50000"/>
                  </a:avLst>
                </a:prstTxWarp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rtl="0"/>
                <a:r>
                  <a:rPr lang="id-ID" sz="3600" kern="10" spc="0">
                    <a:ln w="9360">
                      <a:solidFill>
                        <a:srgbClr val="006600"/>
                      </a:solidFill>
                      <a:miter lim="800000"/>
                      <a:headEnd/>
                      <a:tailEnd/>
                    </a:ln>
                    <a:solidFill>
                      <a:srgbClr val="003300"/>
                    </a:solidFill>
                    <a:effectLst/>
                    <a:latin typeface="Garamond"/>
                  </a:rPr>
                  <a:t>PT. KALIMANTAN PRIMA PERSADA</a:t>
                </a:r>
              </a:p>
            </p:txBody>
          </p:sp>
          <p:sp>
            <p:nvSpPr>
              <p:cNvPr id="13" name="Text Box 14"/>
              <p:cNvSpPr txBox="1">
                <a:spLocks noChangeArrowheads="1"/>
              </p:cNvSpPr>
              <p:nvPr/>
            </p:nvSpPr>
            <p:spPr bwMode="auto">
              <a:xfrm>
                <a:off x="934" y="184"/>
                <a:ext cx="3043" cy="302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wrap="square" lIns="90000" tIns="46800" rIns="90000" bIns="46800" anchor="t" upright="1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 rtl="0">
                  <a:defRPr sz="1000"/>
                </a:pPr>
                <a:r>
                  <a:rPr lang="id-ID" sz="900" b="0" i="1" strike="noStrike">
                    <a:solidFill>
                      <a:srgbClr val="000000"/>
                    </a:solidFill>
                    <a:latin typeface="Rockwell"/>
                  </a:rPr>
                  <a:t>Integrated</a:t>
                </a:r>
                <a:r>
                  <a:rPr lang="id-ID" sz="900" b="0" i="1" strike="noStrike" baseline="0">
                    <a:solidFill>
                      <a:srgbClr val="000000"/>
                    </a:solidFill>
                    <a:latin typeface="Rockwell"/>
                  </a:rPr>
                  <a:t> Mining Services</a:t>
                </a:r>
                <a:endParaRPr lang="id-ID" sz="900" b="0" i="1" strike="noStrike">
                  <a:solidFill>
                    <a:srgbClr val="000000"/>
                  </a:solidFill>
                  <a:latin typeface="Rockwell"/>
                </a:endParaRPr>
              </a:p>
              <a:p>
                <a:pPr algn="l" rtl="0">
                  <a:defRPr sz="1000"/>
                </a:pPr>
                <a:endParaRPr lang="id-ID" sz="900" b="0" i="1" strike="noStrike">
                  <a:solidFill>
                    <a:srgbClr val="000000"/>
                  </a:solidFill>
                  <a:latin typeface="Rockwell"/>
                </a:endParaRPr>
              </a:p>
            </p:txBody>
          </p:sp>
        </p:grpSp>
        <p:grpSp>
          <p:nvGrpSpPr>
            <p:cNvPr id="5" name="Group 8"/>
            <p:cNvGrpSpPr>
              <a:grpSpLocks/>
            </p:cNvGrpSpPr>
            <p:nvPr/>
          </p:nvGrpSpPr>
          <p:grpSpPr bwMode="auto">
            <a:xfrm>
              <a:off x="0" y="0"/>
              <a:ext cx="952" cy="597"/>
              <a:chOff x="0" y="0"/>
              <a:chExt cx="952" cy="597"/>
            </a:xfrm>
          </p:grpSpPr>
          <p:pic>
            <p:nvPicPr>
              <p:cNvPr id="10" name="Graphics 1"/>
              <p:cNvPicPr>
                <a:picLocks noChangeAspect="1" noChangeArrowheads="1"/>
              </p:cNvPicPr>
              <p:nvPr/>
            </p:nvPicPr>
            <p:blipFill>
              <a:blip r:embed="rId3" cstate="print">
                <a:lum bright="-12000" contrast="-18000"/>
              </a:blip>
              <a:srcRect l="4440" t="21851" r="7780" b="26297"/>
              <a:stretch>
                <a:fillRect/>
              </a:stretch>
            </p:blipFill>
            <p:spPr bwMode="auto">
              <a:xfrm>
                <a:off x="0" y="0"/>
                <a:ext cx="952" cy="324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</p:pic>
          <p:sp>
            <p:nvSpPr>
              <p:cNvPr id="11" name="Text Box 17"/>
              <p:cNvSpPr txBox="1">
                <a:spLocks noChangeArrowheads="1"/>
              </p:cNvSpPr>
              <p:nvPr/>
            </p:nvSpPr>
            <p:spPr bwMode="auto">
              <a:xfrm>
                <a:off x="211" y="295"/>
                <a:ext cx="573" cy="302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wrap="square" lIns="90000" tIns="46800" rIns="90000" bIns="46800" anchor="t" upright="1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 rtl="0">
                  <a:defRPr sz="1000"/>
                </a:pPr>
                <a:r>
                  <a:rPr lang="id-ID" sz="700" b="0" i="0" strike="noStrike">
                    <a:solidFill>
                      <a:srgbClr val="008000"/>
                    </a:solidFill>
                    <a:latin typeface="Arial"/>
                    <a:cs typeface="Arial"/>
                  </a:rPr>
                  <a:t>K P P</a:t>
                </a:r>
              </a:p>
              <a:p>
                <a:pPr algn="l" rtl="0">
                  <a:defRPr sz="1000"/>
                </a:pPr>
                <a:endParaRPr lang="id-ID" sz="500" b="0" i="0" strike="noStrike">
                  <a:solidFill>
                    <a:srgbClr val="008000"/>
                  </a:solidFill>
                  <a:latin typeface="Arial"/>
                  <a:cs typeface="Arial"/>
                </a:endParaRPr>
              </a:p>
            </p:txBody>
          </p:sp>
        </p:grpSp>
      </p:grpSp>
      <p:sp>
        <p:nvSpPr>
          <p:cNvPr id="16" name="TextBox 15"/>
          <p:cNvSpPr txBox="1"/>
          <p:nvPr/>
        </p:nvSpPr>
        <p:spPr>
          <a:xfrm>
            <a:off x="285720" y="2071678"/>
            <a:ext cx="850112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lang="id-ID" sz="2400" dirty="0" smtClean="0"/>
              <a:t>24. G</a:t>
            </a:r>
            <a:r>
              <a:rPr lang="en-US" sz="2400" dirty="0" err="1" smtClean="0"/>
              <a:t>ambar</a:t>
            </a:r>
            <a:r>
              <a:rPr lang="en-US" sz="2400" dirty="0" smtClean="0"/>
              <a:t> </a:t>
            </a:r>
            <a:r>
              <a:rPr lang="id-ID" sz="2400" dirty="0" smtClean="0"/>
              <a:t>di bawah</a:t>
            </a:r>
            <a:r>
              <a:rPr lang="en-US" sz="2400" dirty="0" smtClean="0"/>
              <a:t> </a:t>
            </a:r>
            <a:r>
              <a:rPr lang="en-US" sz="2400" dirty="0" err="1" smtClean="0"/>
              <a:t>ini</a:t>
            </a:r>
            <a:r>
              <a:rPr lang="en-US" sz="2400" dirty="0" smtClean="0"/>
              <a:t> </a:t>
            </a:r>
            <a:r>
              <a:rPr lang="en-US" sz="2400" dirty="0" err="1" smtClean="0"/>
              <a:t>adalah</a:t>
            </a:r>
            <a:r>
              <a:rPr lang="en-US" sz="2400" dirty="0" smtClean="0"/>
              <a:t> </a:t>
            </a:r>
            <a:r>
              <a:rPr lang="en-US" sz="2400" dirty="0" err="1" smtClean="0"/>
              <a:t>pemeriksaan</a:t>
            </a:r>
            <a:r>
              <a:rPr lang="en-US" sz="2400" dirty="0" smtClean="0"/>
              <a:t> </a:t>
            </a:r>
            <a:r>
              <a:rPr lang="en-US" sz="2400" dirty="0" err="1" smtClean="0"/>
              <a:t>jumlah</a:t>
            </a:r>
            <a:r>
              <a:rPr lang="en-US" sz="2400" dirty="0" smtClean="0"/>
              <a:t> refrigerant </a:t>
            </a:r>
            <a:r>
              <a:rPr lang="en-US" sz="2400" dirty="0" err="1" smtClean="0"/>
              <a:t>pada</a:t>
            </a:r>
            <a:r>
              <a:rPr lang="en-US" sz="2400" dirty="0" smtClean="0"/>
              <a:t> system AC, </a:t>
            </a:r>
            <a:r>
              <a:rPr lang="en-US" sz="2400" dirty="0" err="1" smtClean="0"/>
              <a:t>jumlah</a:t>
            </a:r>
            <a:r>
              <a:rPr lang="en-US" sz="2400" dirty="0" smtClean="0"/>
              <a:t> refrigerant yang </a:t>
            </a:r>
            <a:r>
              <a:rPr lang="en-US" sz="2400" dirty="0" err="1" smtClean="0"/>
              <a:t>sesuai</a:t>
            </a:r>
            <a:r>
              <a:rPr lang="en-US" sz="2400" dirty="0" smtClean="0"/>
              <a:t>  </a:t>
            </a:r>
            <a:r>
              <a:rPr lang="en-US" sz="2400" dirty="0" err="1" smtClean="0"/>
              <a:t>adalah</a:t>
            </a:r>
            <a:r>
              <a:rPr lang="en-US" sz="2400" dirty="0" smtClean="0"/>
              <a:t> ……</a:t>
            </a:r>
            <a:endParaRPr lang="id-ID" sz="2400" dirty="0" smtClean="0"/>
          </a:p>
          <a:p>
            <a:pPr algn="just"/>
            <a:endParaRPr lang="id-ID" sz="2400" dirty="0" smtClean="0"/>
          </a:p>
          <a:p>
            <a:pPr marL="457200" lvl="0" indent="-457200">
              <a:lnSpc>
                <a:spcPct val="150000"/>
              </a:lnSpc>
              <a:buAutoNum type="alphaLcPeriod"/>
            </a:pPr>
            <a:r>
              <a:rPr lang="en-US" sz="2400" dirty="0" err="1" smtClean="0"/>
              <a:t>Gambar</a:t>
            </a:r>
            <a:r>
              <a:rPr lang="en-US" sz="2400" dirty="0" smtClean="0"/>
              <a:t> A</a:t>
            </a:r>
          </a:p>
          <a:p>
            <a:pPr marL="457200" lvl="0" indent="-457200">
              <a:lnSpc>
                <a:spcPct val="150000"/>
              </a:lnSpc>
              <a:buAutoNum type="alphaLcPeriod"/>
            </a:pPr>
            <a:r>
              <a:rPr lang="en-US" sz="2400" dirty="0" err="1" smtClean="0"/>
              <a:t>Gambar</a:t>
            </a:r>
            <a:r>
              <a:rPr lang="en-US" sz="2400" dirty="0" smtClean="0"/>
              <a:t> B</a:t>
            </a:r>
          </a:p>
          <a:p>
            <a:pPr marL="457200" lvl="0" indent="-457200">
              <a:lnSpc>
                <a:spcPct val="150000"/>
              </a:lnSpc>
              <a:buAutoNum type="alphaLcPeriod"/>
            </a:pPr>
            <a:r>
              <a:rPr lang="en-US" sz="2400" dirty="0" err="1" smtClean="0"/>
              <a:t>Gambar</a:t>
            </a:r>
            <a:r>
              <a:rPr lang="en-US" sz="2400" dirty="0" smtClean="0"/>
              <a:t> C</a:t>
            </a:r>
          </a:p>
          <a:p>
            <a:pPr marL="457200" lvl="0" indent="-457200">
              <a:lnSpc>
                <a:spcPct val="150000"/>
              </a:lnSpc>
              <a:buAutoNum type="alphaLcPeriod"/>
            </a:pPr>
            <a:r>
              <a:rPr lang="en-US" sz="2400" dirty="0" err="1" smtClean="0"/>
              <a:t>Antara</a:t>
            </a:r>
            <a:r>
              <a:rPr lang="en-US" sz="2400" dirty="0" smtClean="0"/>
              <a:t> B </a:t>
            </a:r>
            <a:r>
              <a:rPr lang="en-US" sz="2400" dirty="0" err="1" smtClean="0"/>
              <a:t>dan</a:t>
            </a:r>
            <a:r>
              <a:rPr lang="en-US" sz="2400" dirty="0" smtClean="0"/>
              <a:t> C</a:t>
            </a:r>
            <a:endParaRPr lang="en-US" sz="2400" dirty="0"/>
          </a:p>
        </p:txBody>
      </p:sp>
      <p:pic>
        <p:nvPicPr>
          <p:cNvPr id="14" name="Picture 13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786182" y="3071810"/>
            <a:ext cx="3929090" cy="2857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72330" y="6143644"/>
            <a:ext cx="1857388" cy="500065"/>
          </a:xfrm>
        </p:spPr>
        <p:txBody>
          <a:bodyPr>
            <a:noAutofit/>
          </a:bodyPr>
          <a:lstStyle/>
          <a:p>
            <a:r>
              <a:rPr lang="id-ID" sz="2000" b="1" dirty="0" smtClean="0"/>
              <a:t>PC 400 - 8</a:t>
            </a:r>
            <a:endParaRPr lang="id-ID" sz="2000" b="1" dirty="0"/>
          </a:p>
        </p:txBody>
      </p:sp>
      <p:pic>
        <p:nvPicPr>
          <p:cNvPr id="6" name="Picture 5" descr="D:\CoE.jp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411401" y="285728"/>
            <a:ext cx="1281756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214282" y="214290"/>
            <a:ext cx="4142316" cy="714380"/>
            <a:chOff x="0" y="0"/>
            <a:chExt cx="4349" cy="597"/>
          </a:xfrm>
        </p:grpSpPr>
        <p:grpSp>
          <p:nvGrpSpPr>
            <p:cNvPr id="4" name="Group 7"/>
            <p:cNvGrpSpPr>
              <a:grpSpLocks/>
            </p:cNvGrpSpPr>
            <p:nvPr/>
          </p:nvGrpSpPr>
          <p:grpSpPr bwMode="auto">
            <a:xfrm>
              <a:off x="934" y="81"/>
              <a:ext cx="3415" cy="405"/>
              <a:chOff x="934" y="81"/>
              <a:chExt cx="3415" cy="405"/>
            </a:xfrm>
          </p:grpSpPr>
          <p:sp>
            <p:nvSpPr>
              <p:cNvPr id="12" name="WordArt 13"/>
              <p:cNvSpPr>
                <a:spLocks noChangeArrowheads="1" noChangeShapeType="1" noTextEdit="1"/>
              </p:cNvSpPr>
              <p:nvPr/>
            </p:nvSpPr>
            <p:spPr bwMode="auto">
              <a:xfrm>
                <a:off x="1065" y="81"/>
                <a:ext cx="3284" cy="111"/>
              </a:xfrm>
              <a:prstGeom prst="rect">
                <a:avLst/>
              </a:prstGeom>
            </p:spPr>
            <p:txBody>
              <a:bodyPr wrap="none" numCol="1" fromWordArt="1">
                <a:prstTxWarp prst="textPlain">
                  <a:avLst>
                    <a:gd name="adj" fmla="val 50000"/>
                  </a:avLst>
                </a:prstTxWarp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rtl="0"/>
                <a:r>
                  <a:rPr lang="id-ID" sz="3600" kern="10" spc="0">
                    <a:ln w="9360">
                      <a:solidFill>
                        <a:srgbClr val="006600"/>
                      </a:solidFill>
                      <a:miter lim="800000"/>
                      <a:headEnd/>
                      <a:tailEnd/>
                    </a:ln>
                    <a:solidFill>
                      <a:srgbClr val="003300"/>
                    </a:solidFill>
                    <a:effectLst/>
                    <a:latin typeface="Garamond"/>
                  </a:rPr>
                  <a:t>PT. KALIMANTAN PRIMA PERSADA</a:t>
                </a:r>
              </a:p>
            </p:txBody>
          </p:sp>
          <p:sp>
            <p:nvSpPr>
              <p:cNvPr id="13" name="Text Box 14"/>
              <p:cNvSpPr txBox="1">
                <a:spLocks noChangeArrowheads="1"/>
              </p:cNvSpPr>
              <p:nvPr/>
            </p:nvSpPr>
            <p:spPr bwMode="auto">
              <a:xfrm>
                <a:off x="934" y="184"/>
                <a:ext cx="3043" cy="302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wrap="square" lIns="90000" tIns="46800" rIns="90000" bIns="46800" anchor="t" upright="1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 rtl="0">
                  <a:defRPr sz="1000"/>
                </a:pPr>
                <a:r>
                  <a:rPr lang="id-ID" sz="900" b="0" i="1" strike="noStrike">
                    <a:solidFill>
                      <a:srgbClr val="000000"/>
                    </a:solidFill>
                    <a:latin typeface="Rockwell"/>
                  </a:rPr>
                  <a:t>Integrated</a:t>
                </a:r>
                <a:r>
                  <a:rPr lang="id-ID" sz="900" b="0" i="1" strike="noStrike" baseline="0">
                    <a:solidFill>
                      <a:srgbClr val="000000"/>
                    </a:solidFill>
                    <a:latin typeface="Rockwell"/>
                  </a:rPr>
                  <a:t> Mining Services</a:t>
                </a:r>
                <a:endParaRPr lang="id-ID" sz="900" b="0" i="1" strike="noStrike">
                  <a:solidFill>
                    <a:srgbClr val="000000"/>
                  </a:solidFill>
                  <a:latin typeface="Rockwell"/>
                </a:endParaRPr>
              </a:p>
              <a:p>
                <a:pPr algn="l" rtl="0">
                  <a:defRPr sz="1000"/>
                </a:pPr>
                <a:endParaRPr lang="id-ID" sz="900" b="0" i="1" strike="noStrike">
                  <a:solidFill>
                    <a:srgbClr val="000000"/>
                  </a:solidFill>
                  <a:latin typeface="Rockwell"/>
                </a:endParaRPr>
              </a:p>
            </p:txBody>
          </p:sp>
        </p:grpSp>
        <p:grpSp>
          <p:nvGrpSpPr>
            <p:cNvPr id="5" name="Group 8"/>
            <p:cNvGrpSpPr>
              <a:grpSpLocks/>
            </p:cNvGrpSpPr>
            <p:nvPr/>
          </p:nvGrpSpPr>
          <p:grpSpPr bwMode="auto">
            <a:xfrm>
              <a:off x="0" y="0"/>
              <a:ext cx="952" cy="597"/>
              <a:chOff x="0" y="0"/>
              <a:chExt cx="952" cy="597"/>
            </a:xfrm>
          </p:grpSpPr>
          <p:pic>
            <p:nvPicPr>
              <p:cNvPr id="10" name="Graphics 1"/>
              <p:cNvPicPr>
                <a:picLocks noChangeAspect="1" noChangeArrowheads="1"/>
              </p:cNvPicPr>
              <p:nvPr/>
            </p:nvPicPr>
            <p:blipFill>
              <a:blip r:embed="rId3" cstate="print">
                <a:lum bright="-12000" contrast="-18000"/>
              </a:blip>
              <a:srcRect l="4440" t="21851" r="7780" b="26297"/>
              <a:stretch>
                <a:fillRect/>
              </a:stretch>
            </p:blipFill>
            <p:spPr bwMode="auto">
              <a:xfrm>
                <a:off x="0" y="0"/>
                <a:ext cx="952" cy="324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</p:pic>
          <p:sp>
            <p:nvSpPr>
              <p:cNvPr id="11" name="Text Box 17"/>
              <p:cNvSpPr txBox="1">
                <a:spLocks noChangeArrowheads="1"/>
              </p:cNvSpPr>
              <p:nvPr/>
            </p:nvSpPr>
            <p:spPr bwMode="auto">
              <a:xfrm>
                <a:off x="211" y="295"/>
                <a:ext cx="573" cy="302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wrap="square" lIns="90000" tIns="46800" rIns="90000" bIns="46800" anchor="t" upright="1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 rtl="0">
                  <a:defRPr sz="1000"/>
                </a:pPr>
                <a:r>
                  <a:rPr lang="id-ID" sz="700" b="0" i="0" strike="noStrike">
                    <a:solidFill>
                      <a:srgbClr val="008000"/>
                    </a:solidFill>
                    <a:latin typeface="Arial"/>
                    <a:cs typeface="Arial"/>
                  </a:rPr>
                  <a:t>K P P</a:t>
                </a:r>
              </a:p>
              <a:p>
                <a:pPr algn="l" rtl="0">
                  <a:defRPr sz="1000"/>
                </a:pPr>
                <a:endParaRPr lang="id-ID" sz="500" b="0" i="0" strike="noStrike">
                  <a:solidFill>
                    <a:srgbClr val="008000"/>
                  </a:solidFill>
                  <a:latin typeface="Arial"/>
                  <a:cs typeface="Arial"/>
                </a:endParaRPr>
              </a:p>
            </p:txBody>
          </p:sp>
        </p:grpSp>
      </p:grpSp>
      <p:sp>
        <p:nvSpPr>
          <p:cNvPr id="16" name="TextBox 15"/>
          <p:cNvSpPr txBox="1"/>
          <p:nvPr/>
        </p:nvSpPr>
        <p:spPr>
          <a:xfrm>
            <a:off x="285720" y="2071678"/>
            <a:ext cx="850112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lang="id-ID" sz="2400" dirty="0" smtClean="0"/>
              <a:t>25. Standar minimal ketinggian grease pada swing pinion saat dilakukan pengecekan adalah ...</a:t>
            </a:r>
          </a:p>
          <a:p>
            <a:pPr algn="just"/>
            <a:endParaRPr lang="id-ID" sz="2400" dirty="0" smtClean="0"/>
          </a:p>
          <a:p>
            <a:pPr marL="457200" lvl="0" indent="-457200">
              <a:lnSpc>
                <a:spcPct val="150000"/>
              </a:lnSpc>
              <a:buAutoNum type="alphaLcPeriod"/>
            </a:pPr>
            <a:r>
              <a:rPr lang="id-ID" sz="2400" dirty="0" smtClean="0"/>
              <a:t>51 mm</a:t>
            </a:r>
          </a:p>
          <a:p>
            <a:pPr marL="457200" lvl="0" indent="-457200">
              <a:lnSpc>
                <a:spcPct val="150000"/>
              </a:lnSpc>
              <a:buAutoNum type="alphaLcPeriod"/>
            </a:pPr>
            <a:r>
              <a:rPr lang="id-ID" sz="2400" dirty="0" smtClean="0"/>
              <a:t>52 mm</a:t>
            </a:r>
          </a:p>
          <a:p>
            <a:pPr marL="457200" lvl="0" indent="-457200">
              <a:lnSpc>
                <a:spcPct val="150000"/>
              </a:lnSpc>
              <a:buAutoNum type="alphaLcPeriod"/>
            </a:pPr>
            <a:r>
              <a:rPr lang="id-ID" sz="2400" dirty="0" smtClean="0"/>
              <a:t>53 mm</a:t>
            </a:r>
          </a:p>
          <a:p>
            <a:pPr marL="457200" lvl="0" indent="-457200">
              <a:lnSpc>
                <a:spcPct val="150000"/>
              </a:lnSpc>
              <a:buAutoNum type="alphaLcPeriod"/>
            </a:pPr>
            <a:r>
              <a:rPr lang="id-ID" sz="2400" dirty="0" smtClean="0"/>
              <a:t>54 mm</a:t>
            </a:r>
            <a:endParaRPr lang="en-US" sz="240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72330" y="6143644"/>
            <a:ext cx="1857388" cy="500065"/>
          </a:xfrm>
        </p:spPr>
        <p:txBody>
          <a:bodyPr>
            <a:noAutofit/>
          </a:bodyPr>
          <a:lstStyle/>
          <a:p>
            <a:r>
              <a:rPr lang="id-ID" sz="2000" b="1" dirty="0" smtClean="0"/>
              <a:t>PC 400 - 8</a:t>
            </a:r>
            <a:endParaRPr lang="id-ID" sz="2000" b="1" dirty="0"/>
          </a:p>
        </p:txBody>
      </p:sp>
      <p:pic>
        <p:nvPicPr>
          <p:cNvPr id="6" name="Picture 5" descr="D:\CoE.jp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411401" y="285728"/>
            <a:ext cx="1281756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214282" y="214290"/>
            <a:ext cx="4142316" cy="714380"/>
            <a:chOff x="0" y="0"/>
            <a:chExt cx="4349" cy="597"/>
          </a:xfrm>
        </p:grpSpPr>
        <p:grpSp>
          <p:nvGrpSpPr>
            <p:cNvPr id="4" name="Group 7"/>
            <p:cNvGrpSpPr>
              <a:grpSpLocks/>
            </p:cNvGrpSpPr>
            <p:nvPr/>
          </p:nvGrpSpPr>
          <p:grpSpPr bwMode="auto">
            <a:xfrm>
              <a:off x="934" y="81"/>
              <a:ext cx="3415" cy="405"/>
              <a:chOff x="934" y="81"/>
              <a:chExt cx="3415" cy="405"/>
            </a:xfrm>
          </p:grpSpPr>
          <p:sp>
            <p:nvSpPr>
              <p:cNvPr id="12" name="WordArt 13"/>
              <p:cNvSpPr>
                <a:spLocks noChangeArrowheads="1" noChangeShapeType="1" noTextEdit="1"/>
              </p:cNvSpPr>
              <p:nvPr/>
            </p:nvSpPr>
            <p:spPr bwMode="auto">
              <a:xfrm>
                <a:off x="1065" y="81"/>
                <a:ext cx="3284" cy="111"/>
              </a:xfrm>
              <a:prstGeom prst="rect">
                <a:avLst/>
              </a:prstGeom>
            </p:spPr>
            <p:txBody>
              <a:bodyPr wrap="none" numCol="1" fromWordArt="1">
                <a:prstTxWarp prst="textPlain">
                  <a:avLst>
                    <a:gd name="adj" fmla="val 50000"/>
                  </a:avLst>
                </a:prstTxWarp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rtl="0"/>
                <a:r>
                  <a:rPr lang="id-ID" sz="3600" kern="10" spc="0">
                    <a:ln w="9360">
                      <a:solidFill>
                        <a:srgbClr val="006600"/>
                      </a:solidFill>
                      <a:miter lim="800000"/>
                      <a:headEnd/>
                      <a:tailEnd/>
                    </a:ln>
                    <a:solidFill>
                      <a:srgbClr val="003300"/>
                    </a:solidFill>
                    <a:effectLst/>
                    <a:latin typeface="Garamond"/>
                  </a:rPr>
                  <a:t>PT. KALIMANTAN PRIMA PERSADA</a:t>
                </a:r>
              </a:p>
            </p:txBody>
          </p:sp>
          <p:sp>
            <p:nvSpPr>
              <p:cNvPr id="13" name="Text Box 14"/>
              <p:cNvSpPr txBox="1">
                <a:spLocks noChangeArrowheads="1"/>
              </p:cNvSpPr>
              <p:nvPr/>
            </p:nvSpPr>
            <p:spPr bwMode="auto">
              <a:xfrm>
                <a:off x="934" y="184"/>
                <a:ext cx="3043" cy="302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wrap="square" lIns="90000" tIns="46800" rIns="90000" bIns="46800" anchor="t" upright="1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 rtl="0">
                  <a:defRPr sz="1000"/>
                </a:pPr>
                <a:r>
                  <a:rPr lang="id-ID" sz="900" b="0" i="1" strike="noStrike">
                    <a:solidFill>
                      <a:srgbClr val="000000"/>
                    </a:solidFill>
                    <a:latin typeface="Rockwell"/>
                  </a:rPr>
                  <a:t>Integrated</a:t>
                </a:r>
                <a:r>
                  <a:rPr lang="id-ID" sz="900" b="0" i="1" strike="noStrike" baseline="0">
                    <a:solidFill>
                      <a:srgbClr val="000000"/>
                    </a:solidFill>
                    <a:latin typeface="Rockwell"/>
                  </a:rPr>
                  <a:t> Mining Services</a:t>
                </a:r>
                <a:endParaRPr lang="id-ID" sz="900" b="0" i="1" strike="noStrike">
                  <a:solidFill>
                    <a:srgbClr val="000000"/>
                  </a:solidFill>
                  <a:latin typeface="Rockwell"/>
                </a:endParaRPr>
              </a:p>
              <a:p>
                <a:pPr algn="l" rtl="0">
                  <a:defRPr sz="1000"/>
                </a:pPr>
                <a:endParaRPr lang="id-ID" sz="900" b="0" i="1" strike="noStrike">
                  <a:solidFill>
                    <a:srgbClr val="000000"/>
                  </a:solidFill>
                  <a:latin typeface="Rockwell"/>
                </a:endParaRPr>
              </a:p>
            </p:txBody>
          </p:sp>
        </p:grpSp>
        <p:grpSp>
          <p:nvGrpSpPr>
            <p:cNvPr id="5" name="Group 8"/>
            <p:cNvGrpSpPr>
              <a:grpSpLocks/>
            </p:cNvGrpSpPr>
            <p:nvPr/>
          </p:nvGrpSpPr>
          <p:grpSpPr bwMode="auto">
            <a:xfrm>
              <a:off x="0" y="0"/>
              <a:ext cx="952" cy="597"/>
              <a:chOff x="0" y="0"/>
              <a:chExt cx="952" cy="597"/>
            </a:xfrm>
          </p:grpSpPr>
          <p:pic>
            <p:nvPicPr>
              <p:cNvPr id="10" name="Graphics 1"/>
              <p:cNvPicPr>
                <a:picLocks noChangeAspect="1" noChangeArrowheads="1"/>
              </p:cNvPicPr>
              <p:nvPr/>
            </p:nvPicPr>
            <p:blipFill>
              <a:blip r:embed="rId3" cstate="print">
                <a:lum bright="-12000" contrast="-18000"/>
              </a:blip>
              <a:srcRect l="4440" t="21851" r="7780" b="26297"/>
              <a:stretch>
                <a:fillRect/>
              </a:stretch>
            </p:blipFill>
            <p:spPr bwMode="auto">
              <a:xfrm>
                <a:off x="0" y="0"/>
                <a:ext cx="952" cy="324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</p:pic>
          <p:sp>
            <p:nvSpPr>
              <p:cNvPr id="11" name="Text Box 17"/>
              <p:cNvSpPr txBox="1">
                <a:spLocks noChangeArrowheads="1"/>
              </p:cNvSpPr>
              <p:nvPr/>
            </p:nvSpPr>
            <p:spPr bwMode="auto">
              <a:xfrm>
                <a:off x="211" y="295"/>
                <a:ext cx="573" cy="302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wrap="square" lIns="90000" tIns="46800" rIns="90000" bIns="46800" anchor="t" upright="1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 rtl="0">
                  <a:defRPr sz="1000"/>
                </a:pPr>
                <a:r>
                  <a:rPr lang="id-ID" sz="700" b="0" i="0" strike="noStrike">
                    <a:solidFill>
                      <a:srgbClr val="008000"/>
                    </a:solidFill>
                    <a:latin typeface="Arial"/>
                    <a:cs typeface="Arial"/>
                  </a:rPr>
                  <a:t>K P P</a:t>
                </a:r>
              </a:p>
              <a:p>
                <a:pPr algn="l" rtl="0">
                  <a:defRPr sz="1000"/>
                </a:pPr>
                <a:endParaRPr lang="id-ID" sz="500" b="0" i="0" strike="noStrike">
                  <a:solidFill>
                    <a:srgbClr val="008000"/>
                  </a:solidFill>
                  <a:latin typeface="Arial"/>
                  <a:cs typeface="Arial"/>
                </a:endParaRPr>
              </a:p>
            </p:txBody>
          </p:sp>
        </p:grpSp>
      </p:grpSp>
      <p:sp>
        <p:nvSpPr>
          <p:cNvPr id="17" name="Title 1"/>
          <p:cNvSpPr txBox="1">
            <a:spLocks/>
          </p:cNvSpPr>
          <p:nvPr/>
        </p:nvSpPr>
        <p:spPr>
          <a:xfrm>
            <a:off x="457200" y="2819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I</a:t>
            </a:r>
            <a:r>
              <a:rPr kumimoji="0" lang="id-ID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I</a:t>
            </a: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. M</a:t>
            </a:r>
            <a:r>
              <a:rPr kumimoji="0" lang="id-ID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ATCHING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72330" y="6143644"/>
            <a:ext cx="1857388" cy="500065"/>
          </a:xfrm>
        </p:spPr>
        <p:txBody>
          <a:bodyPr>
            <a:noAutofit/>
          </a:bodyPr>
          <a:lstStyle/>
          <a:p>
            <a:r>
              <a:rPr lang="id-ID" sz="2000" b="1" dirty="0" smtClean="0"/>
              <a:t>PC 400 - 8</a:t>
            </a:r>
            <a:endParaRPr lang="id-ID" sz="2000" b="1" dirty="0"/>
          </a:p>
        </p:txBody>
      </p:sp>
      <p:pic>
        <p:nvPicPr>
          <p:cNvPr id="6" name="Picture 5" descr="D:\CoE.jp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411401" y="285728"/>
            <a:ext cx="1281756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214282" y="214290"/>
            <a:ext cx="4142316" cy="714380"/>
            <a:chOff x="0" y="0"/>
            <a:chExt cx="4349" cy="597"/>
          </a:xfrm>
        </p:grpSpPr>
        <p:grpSp>
          <p:nvGrpSpPr>
            <p:cNvPr id="4" name="Group 7"/>
            <p:cNvGrpSpPr>
              <a:grpSpLocks/>
            </p:cNvGrpSpPr>
            <p:nvPr/>
          </p:nvGrpSpPr>
          <p:grpSpPr bwMode="auto">
            <a:xfrm>
              <a:off x="934" y="81"/>
              <a:ext cx="3415" cy="405"/>
              <a:chOff x="934" y="81"/>
              <a:chExt cx="3415" cy="405"/>
            </a:xfrm>
          </p:grpSpPr>
          <p:sp>
            <p:nvSpPr>
              <p:cNvPr id="12" name="WordArt 13"/>
              <p:cNvSpPr>
                <a:spLocks noChangeArrowheads="1" noChangeShapeType="1" noTextEdit="1"/>
              </p:cNvSpPr>
              <p:nvPr/>
            </p:nvSpPr>
            <p:spPr bwMode="auto">
              <a:xfrm>
                <a:off x="1065" y="81"/>
                <a:ext cx="3284" cy="111"/>
              </a:xfrm>
              <a:prstGeom prst="rect">
                <a:avLst/>
              </a:prstGeom>
            </p:spPr>
            <p:txBody>
              <a:bodyPr wrap="none" numCol="1" fromWordArt="1">
                <a:prstTxWarp prst="textPlain">
                  <a:avLst>
                    <a:gd name="adj" fmla="val 50000"/>
                  </a:avLst>
                </a:prstTxWarp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rtl="0"/>
                <a:r>
                  <a:rPr lang="id-ID" sz="3600" kern="10" spc="0">
                    <a:ln w="9360">
                      <a:solidFill>
                        <a:srgbClr val="006600"/>
                      </a:solidFill>
                      <a:miter lim="800000"/>
                      <a:headEnd/>
                      <a:tailEnd/>
                    </a:ln>
                    <a:solidFill>
                      <a:srgbClr val="003300"/>
                    </a:solidFill>
                    <a:effectLst/>
                    <a:latin typeface="Garamond"/>
                  </a:rPr>
                  <a:t>PT. KALIMANTAN PRIMA PERSADA</a:t>
                </a:r>
              </a:p>
            </p:txBody>
          </p:sp>
          <p:sp>
            <p:nvSpPr>
              <p:cNvPr id="13" name="Text Box 14"/>
              <p:cNvSpPr txBox="1">
                <a:spLocks noChangeArrowheads="1"/>
              </p:cNvSpPr>
              <p:nvPr/>
            </p:nvSpPr>
            <p:spPr bwMode="auto">
              <a:xfrm>
                <a:off x="934" y="184"/>
                <a:ext cx="3043" cy="302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wrap="square" lIns="90000" tIns="46800" rIns="90000" bIns="46800" anchor="t" upright="1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 rtl="0">
                  <a:defRPr sz="1000"/>
                </a:pPr>
                <a:r>
                  <a:rPr lang="id-ID" sz="900" b="0" i="1" strike="noStrike">
                    <a:solidFill>
                      <a:srgbClr val="000000"/>
                    </a:solidFill>
                    <a:latin typeface="Rockwell"/>
                  </a:rPr>
                  <a:t>Integrated</a:t>
                </a:r>
                <a:r>
                  <a:rPr lang="id-ID" sz="900" b="0" i="1" strike="noStrike" baseline="0">
                    <a:solidFill>
                      <a:srgbClr val="000000"/>
                    </a:solidFill>
                    <a:latin typeface="Rockwell"/>
                  </a:rPr>
                  <a:t> Mining Services</a:t>
                </a:r>
                <a:endParaRPr lang="id-ID" sz="900" b="0" i="1" strike="noStrike">
                  <a:solidFill>
                    <a:srgbClr val="000000"/>
                  </a:solidFill>
                  <a:latin typeface="Rockwell"/>
                </a:endParaRPr>
              </a:p>
              <a:p>
                <a:pPr algn="l" rtl="0">
                  <a:defRPr sz="1000"/>
                </a:pPr>
                <a:endParaRPr lang="id-ID" sz="900" b="0" i="1" strike="noStrike">
                  <a:solidFill>
                    <a:srgbClr val="000000"/>
                  </a:solidFill>
                  <a:latin typeface="Rockwell"/>
                </a:endParaRPr>
              </a:p>
            </p:txBody>
          </p:sp>
        </p:grpSp>
        <p:grpSp>
          <p:nvGrpSpPr>
            <p:cNvPr id="5" name="Group 8"/>
            <p:cNvGrpSpPr>
              <a:grpSpLocks/>
            </p:cNvGrpSpPr>
            <p:nvPr/>
          </p:nvGrpSpPr>
          <p:grpSpPr bwMode="auto">
            <a:xfrm>
              <a:off x="0" y="0"/>
              <a:ext cx="952" cy="597"/>
              <a:chOff x="0" y="0"/>
              <a:chExt cx="952" cy="597"/>
            </a:xfrm>
          </p:grpSpPr>
          <p:pic>
            <p:nvPicPr>
              <p:cNvPr id="10" name="Graphics 1"/>
              <p:cNvPicPr>
                <a:picLocks noChangeAspect="1" noChangeArrowheads="1"/>
              </p:cNvPicPr>
              <p:nvPr/>
            </p:nvPicPr>
            <p:blipFill>
              <a:blip r:embed="rId3" cstate="print">
                <a:lum bright="-12000" contrast="-18000"/>
              </a:blip>
              <a:srcRect l="4440" t="21851" r="7780" b="26297"/>
              <a:stretch>
                <a:fillRect/>
              </a:stretch>
            </p:blipFill>
            <p:spPr bwMode="auto">
              <a:xfrm>
                <a:off x="0" y="0"/>
                <a:ext cx="952" cy="324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</p:pic>
          <p:sp>
            <p:nvSpPr>
              <p:cNvPr id="11" name="Text Box 17"/>
              <p:cNvSpPr txBox="1">
                <a:spLocks noChangeArrowheads="1"/>
              </p:cNvSpPr>
              <p:nvPr/>
            </p:nvSpPr>
            <p:spPr bwMode="auto">
              <a:xfrm>
                <a:off x="211" y="295"/>
                <a:ext cx="573" cy="302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wrap="square" lIns="90000" tIns="46800" rIns="90000" bIns="46800" anchor="t" upright="1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 rtl="0">
                  <a:defRPr sz="1000"/>
                </a:pPr>
                <a:r>
                  <a:rPr lang="id-ID" sz="700" b="0" i="0" strike="noStrike">
                    <a:solidFill>
                      <a:srgbClr val="008000"/>
                    </a:solidFill>
                    <a:latin typeface="Arial"/>
                    <a:cs typeface="Arial"/>
                  </a:rPr>
                  <a:t>K P P</a:t>
                </a:r>
              </a:p>
              <a:p>
                <a:pPr algn="l" rtl="0">
                  <a:defRPr sz="1000"/>
                </a:pPr>
                <a:endParaRPr lang="id-ID" sz="500" b="0" i="0" strike="noStrike">
                  <a:solidFill>
                    <a:srgbClr val="008000"/>
                  </a:solidFill>
                  <a:latin typeface="Arial"/>
                  <a:cs typeface="Arial"/>
                </a:endParaRPr>
              </a:p>
            </p:txBody>
          </p:sp>
        </p:grpSp>
      </p:grpSp>
      <p:sp>
        <p:nvSpPr>
          <p:cNvPr id="17" name="Title 1"/>
          <p:cNvSpPr txBox="1">
            <a:spLocks/>
          </p:cNvSpPr>
          <p:nvPr/>
        </p:nvSpPr>
        <p:spPr>
          <a:xfrm>
            <a:off x="457200" y="928670"/>
            <a:ext cx="4972056" cy="52149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342900" lvl="0" indent="-342900">
              <a:spcBef>
                <a:spcPct val="0"/>
              </a:spcBef>
              <a:buAutoNum type="arabicPeriod"/>
              <a:defRPr/>
            </a:pPr>
            <a:r>
              <a:rPr lang="en-US" sz="1600" dirty="0" err="1" smtClean="0">
                <a:latin typeface="Times New Roman"/>
                <a:ea typeface="Calibri"/>
                <a:cs typeface="Times New Roman"/>
              </a:rPr>
              <a:t>Kondisi</a:t>
            </a:r>
            <a:r>
              <a:rPr lang="en-US" sz="1600" dirty="0" smtClean="0">
                <a:latin typeface="Times New Roman"/>
                <a:ea typeface="Calibri"/>
                <a:cs typeface="Times New Roman"/>
              </a:rPr>
              <a:t> </a:t>
            </a:r>
            <a:r>
              <a:rPr lang="en-US" sz="1600" dirty="0" err="1" smtClean="0">
                <a:latin typeface="Times New Roman"/>
                <a:ea typeface="Calibri"/>
                <a:cs typeface="Times New Roman"/>
              </a:rPr>
              <a:t>alat</a:t>
            </a:r>
            <a:r>
              <a:rPr lang="en-US" sz="1600" dirty="0" smtClean="0">
                <a:latin typeface="Times New Roman"/>
                <a:ea typeface="Calibri"/>
                <a:cs typeface="Times New Roman"/>
              </a:rPr>
              <a:t> </a:t>
            </a:r>
            <a:r>
              <a:rPr lang="en-US" sz="1600" dirty="0" err="1" smtClean="0">
                <a:latin typeface="Times New Roman"/>
                <a:ea typeface="Calibri"/>
                <a:cs typeface="Times New Roman"/>
              </a:rPr>
              <a:t>selalu</a:t>
            </a:r>
            <a:r>
              <a:rPr lang="en-US" sz="1600" dirty="0" smtClean="0">
                <a:latin typeface="Times New Roman"/>
                <a:ea typeface="Calibri"/>
                <a:cs typeface="Times New Roman"/>
              </a:rPr>
              <a:t> </a:t>
            </a:r>
            <a:r>
              <a:rPr lang="en-US" sz="1600" dirty="0" err="1" smtClean="0">
                <a:latin typeface="Times New Roman"/>
                <a:ea typeface="Calibri"/>
                <a:cs typeface="Times New Roman"/>
              </a:rPr>
              <a:t>dengan</a:t>
            </a:r>
            <a:r>
              <a:rPr lang="en-US" sz="1600" dirty="0" smtClean="0">
                <a:latin typeface="Times New Roman"/>
                <a:ea typeface="Calibri"/>
                <a:cs typeface="Times New Roman"/>
              </a:rPr>
              <a:t> </a:t>
            </a:r>
            <a:r>
              <a:rPr lang="en-US" sz="1600" dirty="0" err="1" smtClean="0">
                <a:latin typeface="Times New Roman"/>
                <a:ea typeface="Calibri"/>
                <a:cs typeface="Times New Roman"/>
              </a:rPr>
              <a:t>kemampuan</a:t>
            </a:r>
            <a:r>
              <a:rPr lang="en-US" sz="1600" dirty="0" smtClean="0">
                <a:latin typeface="Times New Roman"/>
                <a:ea typeface="Calibri"/>
                <a:cs typeface="Times New Roman"/>
              </a:rPr>
              <a:t> prima, </a:t>
            </a:r>
            <a:r>
              <a:rPr lang="en-US" sz="1600" dirty="0" err="1" smtClean="0">
                <a:latin typeface="Times New Roman"/>
                <a:ea typeface="Calibri"/>
                <a:cs typeface="Times New Roman"/>
              </a:rPr>
              <a:t>berdaya</a:t>
            </a:r>
            <a:r>
              <a:rPr lang="en-US" sz="1600" dirty="0" smtClean="0">
                <a:latin typeface="Times New Roman"/>
                <a:ea typeface="Calibri"/>
                <a:cs typeface="Times New Roman"/>
              </a:rPr>
              <a:t> </a:t>
            </a:r>
            <a:r>
              <a:rPr lang="en-US" sz="1600" dirty="0" err="1" smtClean="0">
                <a:latin typeface="Times New Roman"/>
                <a:ea typeface="Calibri"/>
                <a:cs typeface="Times New Roman"/>
              </a:rPr>
              <a:t>guna</a:t>
            </a:r>
            <a:r>
              <a:rPr lang="en-US" sz="1600" dirty="0" smtClean="0">
                <a:latin typeface="Times New Roman"/>
                <a:ea typeface="Calibri"/>
                <a:cs typeface="Times New Roman"/>
              </a:rPr>
              <a:t> </a:t>
            </a:r>
            <a:r>
              <a:rPr lang="en-US" sz="1600" dirty="0" err="1" smtClean="0">
                <a:latin typeface="Times New Roman"/>
                <a:ea typeface="Calibri"/>
                <a:cs typeface="Times New Roman"/>
              </a:rPr>
              <a:t>mekanis</a:t>
            </a:r>
            <a:r>
              <a:rPr lang="en-US" sz="1600" dirty="0" smtClean="0">
                <a:latin typeface="Times New Roman"/>
                <a:ea typeface="Calibri"/>
                <a:cs typeface="Times New Roman"/>
              </a:rPr>
              <a:t> yang paling </a:t>
            </a:r>
            <a:r>
              <a:rPr lang="en-US" sz="1600" dirty="0" err="1" smtClean="0">
                <a:latin typeface="Times New Roman"/>
                <a:ea typeface="Calibri"/>
                <a:cs typeface="Times New Roman"/>
              </a:rPr>
              <a:t>baik</a:t>
            </a:r>
            <a:r>
              <a:rPr lang="en-US" sz="1600" dirty="0" smtClean="0">
                <a:latin typeface="Times New Roman"/>
                <a:ea typeface="Calibri"/>
                <a:cs typeface="Times New Roman"/>
              </a:rPr>
              <a:t> . </a:t>
            </a:r>
            <a:endParaRPr lang="id-ID" sz="1600" dirty="0" smtClean="0">
              <a:latin typeface="Times New Roman"/>
              <a:ea typeface="Calibri"/>
              <a:cs typeface="Times New Roman"/>
            </a:endParaRPr>
          </a:p>
          <a:p>
            <a:pPr marL="342900" lvl="0" indent="-342900">
              <a:spcBef>
                <a:spcPct val="0"/>
              </a:spcBef>
              <a:buAutoNum type="arabicPeriod"/>
              <a:defRPr/>
            </a:pPr>
            <a:r>
              <a:rPr lang="id-ID" sz="1600" dirty="0" smtClean="0">
                <a:latin typeface="Times New Roman" pitchFamily="18" charset="0"/>
                <a:cs typeface="Times New Roman" pitchFamily="18" charset="0"/>
              </a:rPr>
              <a:t>Bahan bakar dengan rentang titik didih dari 240⁰C - 350⁰C.</a:t>
            </a:r>
          </a:p>
          <a:p>
            <a:pPr marL="342900" lvl="0" indent="-342900">
              <a:spcBef>
                <a:spcPct val="0"/>
              </a:spcBef>
              <a:buAutoNum type="arabicPeriod"/>
              <a:defRPr/>
            </a:pPr>
            <a:r>
              <a:rPr lang="id-ID" sz="1600" dirty="0" smtClean="0">
                <a:latin typeface="Times New Roman" pitchFamily="18" charset="0"/>
                <a:cs typeface="Times New Roman" pitchFamily="18" charset="0"/>
              </a:rPr>
              <a:t>Massa suatu zat per volume.</a:t>
            </a:r>
            <a:endParaRPr lang="id-ID" sz="1600" dirty="0" smtClean="0">
              <a:latin typeface="Times New Roman" pitchFamily="18" charset="0"/>
              <a:ea typeface="Calibri"/>
              <a:cs typeface="Times New Roman" pitchFamily="18" charset="0"/>
            </a:endParaRPr>
          </a:p>
          <a:p>
            <a:pPr marL="342900" lvl="0" indent="-342900">
              <a:spcBef>
                <a:spcPct val="0"/>
              </a:spcBef>
              <a:buAutoNum type="arabicPeriod"/>
              <a:defRPr/>
            </a:pPr>
            <a:r>
              <a:rPr lang="id-ID" sz="1600" dirty="0" smtClean="0">
                <a:latin typeface="Times New Roman" pitchFamily="18" charset="0"/>
                <a:ea typeface="+mj-ea"/>
                <a:cs typeface="Times New Roman" pitchFamily="18" charset="0"/>
              </a:rPr>
              <a:t>Kemampuan oli untuk memisahkan diri dengan air.</a:t>
            </a:r>
          </a:p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AutoNum type="arabicPeriod"/>
              <a:tabLst/>
              <a:defRPr/>
            </a:pPr>
            <a:r>
              <a:rPr lang="id-ID" sz="1600" dirty="0" smtClean="0">
                <a:latin typeface="Times New Roman" pitchFamily="18" charset="0"/>
                <a:ea typeface="+mj-ea"/>
                <a:cs typeface="Times New Roman" pitchFamily="18" charset="0"/>
              </a:rPr>
              <a:t>Angka yang menunjukkan unsur kandungan basa dalam oli.</a:t>
            </a:r>
          </a:p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AutoNum type="arabicPeriod"/>
              <a:tabLst/>
              <a:defRPr/>
            </a:pPr>
            <a:r>
              <a:rPr lang="id-ID" sz="1600" dirty="0" smtClean="0">
                <a:latin typeface="Times New Roman" pitchFamily="18" charset="0"/>
                <a:ea typeface="+mj-ea"/>
                <a:cs typeface="Times New Roman" pitchFamily="18" charset="0"/>
              </a:rPr>
              <a:t>Menjaga dan membatasi tekanan di dalam radiator.</a:t>
            </a:r>
          </a:p>
          <a:p>
            <a:pPr marL="342900" lvl="0" indent="-342900">
              <a:spcBef>
                <a:spcPct val="0"/>
              </a:spcBef>
              <a:buAutoNum type="arabicPeriod"/>
              <a:defRPr/>
            </a:pPr>
            <a:r>
              <a:rPr lang="id-ID" sz="1600" dirty="0" smtClean="0">
                <a:latin typeface="Times New Roman" pitchFamily="18" charset="0"/>
                <a:cs typeface="Times New Roman" pitchFamily="18" charset="0"/>
              </a:rPr>
              <a:t>Titik temperatur terendah dimana pelumas mulai keluar dari grease.</a:t>
            </a:r>
          </a:p>
          <a:p>
            <a:pPr marL="342900" lvl="0" indent="-342900">
              <a:spcBef>
                <a:spcPct val="0"/>
              </a:spcBef>
              <a:buAutoNum type="arabicPeriod"/>
              <a:defRPr/>
            </a:pPr>
            <a:r>
              <a:rPr lang="id-ID" sz="1600" dirty="0" smtClean="0">
                <a:latin typeface="Times New Roman" pitchFamily="18" charset="0"/>
                <a:ea typeface="+mj-ea"/>
                <a:cs typeface="Times New Roman" pitchFamily="18" charset="0"/>
              </a:rPr>
              <a:t>Kapasitas pengisian oli (refill) untuk engine oil.</a:t>
            </a:r>
          </a:p>
          <a:p>
            <a:pPr marL="342900" lvl="0" indent="-342900">
              <a:spcBef>
                <a:spcPct val="0"/>
              </a:spcBef>
              <a:buAutoNum type="arabicPeriod"/>
              <a:defRPr/>
            </a:pPr>
            <a:r>
              <a:rPr lang="id-ID" sz="1600" dirty="0" smtClean="0">
                <a:latin typeface="Times New Roman" pitchFamily="18" charset="0"/>
                <a:ea typeface="+mj-ea"/>
                <a:cs typeface="Times New Roman" pitchFamily="18" charset="0"/>
              </a:rPr>
              <a:t>Pemeriksaan water pump dilakukan setiap ...</a:t>
            </a:r>
          </a:p>
          <a:p>
            <a:pPr marL="342900" lvl="0" indent="-342900">
              <a:spcBef>
                <a:spcPct val="0"/>
              </a:spcBef>
              <a:buAutoNum type="arabicPeriod"/>
              <a:defRPr/>
            </a:pPr>
            <a:r>
              <a:rPr lang="id-ID" sz="1600" dirty="0" smtClean="0">
                <a:latin typeface="Times New Roman" pitchFamily="18" charset="0"/>
                <a:ea typeface="+mj-ea"/>
                <a:cs typeface="Times New Roman" pitchFamily="18" charset="0"/>
              </a:rPr>
              <a:t>Mengganti filter oli hidrolik dilakukan setiap ...</a:t>
            </a:r>
          </a:p>
          <a:p>
            <a:pPr marL="342900" lvl="0" indent="-342900">
              <a:spcBef>
                <a:spcPct val="0"/>
              </a:spcBef>
              <a:buAutoNum type="arabicPeriod"/>
              <a:defRPr/>
            </a:pPr>
            <a:endParaRPr lang="id-ID" sz="1600" dirty="0" smtClean="0"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marL="342900" lvl="0" indent="-342900">
              <a:spcBef>
                <a:spcPct val="0"/>
              </a:spcBef>
              <a:buAutoNum type="arabicPeriod"/>
              <a:defRPr/>
            </a:pPr>
            <a:endParaRPr lang="id-ID" sz="1600" dirty="0" smtClean="0"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marL="742950" marR="0" lvl="0" indent="-74295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4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6572264" y="928670"/>
            <a:ext cx="2114536" cy="52149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AutoNum type="alphaUcPeriod"/>
              <a:tabLst/>
              <a:defRPr/>
            </a:pPr>
            <a:r>
              <a:rPr lang="id-ID" sz="1600" dirty="0" smtClean="0">
                <a:latin typeface="Times New Roman" pitchFamily="18" charset="0"/>
                <a:ea typeface="+mj-ea"/>
                <a:cs typeface="Times New Roman" pitchFamily="18" charset="0"/>
              </a:rPr>
              <a:t>2000 jam</a:t>
            </a:r>
          </a:p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AutoNum type="alphaUcPeriod"/>
              <a:tabLst/>
              <a:defRPr/>
            </a:pPr>
            <a:r>
              <a:rPr lang="id-ID" sz="1600" dirty="0" smtClean="0">
                <a:latin typeface="Times New Roman" pitchFamily="18" charset="0"/>
                <a:ea typeface="+mj-ea"/>
                <a:cs typeface="Times New Roman" pitchFamily="18" charset="0"/>
              </a:rPr>
              <a:t>Demulsibility</a:t>
            </a:r>
          </a:p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AutoNum type="alphaUcPeriod"/>
              <a:tabLst/>
              <a:defRPr/>
            </a:pPr>
            <a:r>
              <a:rPr lang="id-ID" sz="1600" dirty="0" smtClean="0">
                <a:latin typeface="Times New Roman" pitchFamily="18" charset="0"/>
                <a:ea typeface="+mj-ea"/>
                <a:cs typeface="Times New Roman" pitchFamily="18" charset="0"/>
              </a:rPr>
              <a:t>36 liter</a:t>
            </a:r>
          </a:p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AutoNum type="alphaUcPeriod"/>
              <a:tabLst/>
              <a:defRPr/>
            </a:pPr>
            <a:r>
              <a:rPr kumimoji="0" lang="id-ID" sz="16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TBN</a:t>
            </a:r>
          </a:p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AutoNum type="alphaUcPeriod"/>
              <a:tabLst/>
              <a:defRPr/>
            </a:pPr>
            <a:r>
              <a:rPr lang="id-ID" sz="1600" dirty="0" smtClean="0">
                <a:latin typeface="Times New Roman" pitchFamily="18" charset="0"/>
                <a:ea typeface="+mj-ea"/>
                <a:cs typeface="Times New Roman" pitchFamily="18" charset="0"/>
              </a:rPr>
              <a:t>Fuel (light diesel oil)</a:t>
            </a:r>
            <a:endParaRPr kumimoji="0" lang="id-ID" sz="16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AutoNum type="alphaUcPeriod"/>
              <a:tabLst/>
              <a:defRPr/>
            </a:pPr>
            <a:r>
              <a:rPr lang="id-ID" sz="1600" dirty="0" smtClean="0">
                <a:latin typeface="Times New Roman" pitchFamily="18" charset="0"/>
                <a:ea typeface="+mj-ea"/>
                <a:cs typeface="Times New Roman" pitchFamily="18" charset="0"/>
              </a:rPr>
              <a:t>Moisture</a:t>
            </a:r>
          </a:p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AutoNum type="alphaUcPeriod"/>
              <a:tabLst/>
              <a:defRPr/>
            </a:pPr>
            <a:r>
              <a:rPr lang="id-ID" sz="1600" dirty="0" smtClean="0">
                <a:latin typeface="Times New Roman" pitchFamily="18" charset="0"/>
                <a:ea typeface="+mj-ea"/>
                <a:cs typeface="Times New Roman" pitchFamily="18" charset="0"/>
              </a:rPr>
              <a:t>37 liter</a:t>
            </a:r>
          </a:p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AutoNum type="alphaUcPeriod"/>
              <a:tabLst/>
              <a:defRPr/>
            </a:pPr>
            <a:r>
              <a:rPr kumimoji="0" lang="id-ID" sz="16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Best</a:t>
            </a:r>
            <a:r>
              <a:rPr kumimoji="0" lang="id-ID" sz="16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performance</a:t>
            </a:r>
          </a:p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AutoNum type="alphaUcPeriod"/>
              <a:tabLst/>
              <a:defRPr/>
            </a:pPr>
            <a:r>
              <a:rPr lang="id-ID" sz="1600" dirty="0" smtClean="0">
                <a:latin typeface="Times New Roman" pitchFamily="18" charset="0"/>
                <a:ea typeface="+mj-ea"/>
                <a:cs typeface="Times New Roman" pitchFamily="18" charset="0"/>
              </a:rPr>
              <a:t>38 liter</a:t>
            </a:r>
            <a:endParaRPr kumimoji="0" lang="id-ID" sz="160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AutoNum type="alphaUcPeriod"/>
              <a:tabLst/>
              <a:defRPr/>
            </a:pPr>
            <a:r>
              <a:rPr lang="id-ID" sz="1600" baseline="0" dirty="0" smtClean="0">
                <a:latin typeface="Times New Roman" pitchFamily="18" charset="0"/>
                <a:ea typeface="+mj-ea"/>
                <a:cs typeface="Times New Roman" pitchFamily="18" charset="0"/>
              </a:rPr>
              <a:t>5000 jam</a:t>
            </a:r>
          </a:p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AutoNum type="alphaUcPeriod"/>
              <a:tabLst/>
              <a:defRPr/>
            </a:pPr>
            <a:r>
              <a:rPr lang="id-ID" sz="1600" baseline="0" dirty="0" smtClean="0">
                <a:latin typeface="Times New Roman" pitchFamily="18" charset="0"/>
                <a:ea typeface="+mj-ea"/>
                <a:cs typeface="Times New Roman" pitchFamily="18" charset="0"/>
              </a:rPr>
              <a:t>High</a:t>
            </a:r>
            <a:r>
              <a:rPr lang="id-ID" sz="1600" dirty="0" smtClean="0">
                <a:latin typeface="Times New Roman" pitchFamily="18" charset="0"/>
                <a:ea typeface="+mj-ea"/>
                <a:cs typeface="Times New Roman" pitchFamily="18" charset="0"/>
              </a:rPr>
              <a:t> availability</a:t>
            </a:r>
          </a:p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AutoNum type="alphaUcPeriod"/>
              <a:tabLst/>
              <a:defRPr/>
            </a:pPr>
            <a:r>
              <a:rPr kumimoji="0" lang="id-ID" sz="16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Vacuum valve</a:t>
            </a:r>
          </a:p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AutoNum type="alphaUcPeriod"/>
              <a:tabLst/>
              <a:defRPr/>
            </a:pPr>
            <a:r>
              <a:rPr lang="id-ID" sz="1600" dirty="0" smtClean="0">
                <a:latin typeface="Times New Roman" pitchFamily="18" charset="0"/>
                <a:ea typeface="+mj-ea"/>
                <a:cs typeface="Times New Roman" pitchFamily="18" charset="0"/>
              </a:rPr>
              <a:t>Kerosene</a:t>
            </a:r>
          </a:p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AutoNum type="alphaUcPeriod"/>
              <a:tabLst/>
              <a:defRPr/>
            </a:pPr>
            <a:r>
              <a:rPr kumimoji="0" lang="id-ID" sz="16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Density</a:t>
            </a:r>
          </a:p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AutoNum type="alphaUcPeriod"/>
              <a:tabLst/>
              <a:defRPr/>
            </a:pPr>
            <a:r>
              <a:rPr lang="id-ID" sz="1600" dirty="0" smtClean="0">
                <a:latin typeface="Times New Roman" pitchFamily="18" charset="0"/>
                <a:ea typeface="+mj-ea"/>
                <a:cs typeface="Times New Roman" pitchFamily="18" charset="0"/>
              </a:rPr>
              <a:t>Pressure valve</a:t>
            </a:r>
          </a:p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AutoNum type="alphaUcPeriod"/>
              <a:tabLst/>
              <a:defRPr/>
            </a:pPr>
            <a:r>
              <a:rPr lang="id-ID" sz="1600" dirty="0" smtClean="0">
                <a:latin typeface="Times New Roman" pitchFamily="18" charset="0"/>
                <a:ea typeface="+mj-ea"/>
                <a:cs typeface="Times New Roman" pitchFamily="18" charset="0"/>
              </a:rPr>
              <a:t>40 liter</a:t>
            </a:r>
          </a:p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AutoNum type="alphaUcPeriod"/>
              <a:tabLst/>
              <a:defRPr/>
            </a:pPr>
            <a:r>
              <a:rPr kumimoji="0" lang="id-ID" sz="16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4000 jam</a:t>
            </a:r>
          </a:p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AutoNum type="alphaUcPeriod"/>
              <a:tabLst/>
              <a:defRPr/>
            </a:pPr>
            <a:r>
              <a:rPr kumimoji="0" lang="id-ID" sz="16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Load carrying capacity</a:t>
            </a:r>
          </a:p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AutoNum type="alphaUcPeriod"/>
              <a:tabLst/>
              <a:defRPr/>
            </a:pPr>
            <a:r>
              <a:rPr lang="id-ID" sz="1600" dirty="0" smtClean="0">
                <a:latin typeface="Times New Roman" pitchFamily="18" charset="0"/>
                <a:ea typeface="+mj-ea"/>
                <a:cs typeface="Times New Roman" pitchFamily="18" charset="0"/>
              </a:rPr>
              <a:t>Drop point</a:t>
            </a:r>
          </a:p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AutoNum type="alphaUcPeriod"/>
              <a:tabLst/>
              <a:defRPr/>
            </a:pPr>
            <a:r>
              <a:rPr kumimoji="0" lang="id-ID" sz="16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Specific </a:t>
            </a:r>
            <a:r>
              <a:rPr kumimoji="0" lang="id-ID" sz="16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gravity</a:t>
            </a:r>
          </a:p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AutoNum type="alphaUcPeriod"/>
              <a:tabLst/>
              <a:defRPr/>
            </a:pPr>
            <a:r>
              <a:rPr lang="id-ID" sz="1600" dirty="0" smtClean="0">
                <a:latin typeface="Times New Roman" pitchFamily="18" charset="0"/>
                <a:ea typeface="+mj-ea"/>
                <a:cs typeface="Times New Roman" pitchFamily="18" charset="0"/>
              </a:rPr>
              <a:t>1000 jam</a:t>
            </a:r>
            <a:endParaRPr kumimoji="0" lang="en-US" sz="4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72330" y="6143644"/>
            <a:ext cx="1857388" cy="500065"/>
          </a:xfrm>
        </p:spPr>
        <p:txBody>
          <a:bodyPr>
            <a:noAutofit/>
          </a:bodyPr>
          <a:lstStyle/>
          <a:p>
            <a:r>
              <a:rPr lang="id-ID" sz="2000" b="1" dirty="0" smtClean="0"/>
              <a:t>PC 400 - 8</a:t>
            </a:r>
            <a:endParaRPr lang="id-ID" sz="2000" b="1" dirty="0"/>
          </a:p>
        </p:txBody>
      </p:sp>
      <p:pic>
        <p:nvPicPr>
          <p:cNvPr id="6" name="Picture 5" descr="D:\CoE.jp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411401" y="285728"/>
            <a:ext cx="1281756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214282" y="214290"/>
            <a:ext cx="4142316" cy="714380"/>
            <a:chOff x="0" y="0"/>
            <a:chExt cx="4349" cy="597"/>
          </a:xfrm>
        </p:grpSpPr>
        <p:grpSp>
          <p:nvGrpSpPr>
            <p:cNvPr id="4" name="Group 7"/>
            <p:cNvGrpSpPr>
              <a:grpSpLocks/>
            </p:cNvGrpSpPr>
            <p:nvPr/>
          </p:nvGrpSpPr>
          <p:grpSpPr bwMode="auto">
            <a:xfrm>
              <a:off x="934" y="81"/>
              <a:ext cx="3415" cy="405"/>
              <a:chOff x="934" y="81"/>
              <a:chExt cx="3415" cy="405"/>
            </a:xfrm>
          </p:grpSpPr>
          <p:sp>
            <p:nvSpPr>
              <p:cNvPr id="12" name="WordArt 13"/>
              <p:cNvSpPr>
                <a:spLocks noChangeArrowheads="1" noChangeShapeType="1" noTextEdit="1"/>
              </p:cNvSpPr>
              <p:nvPr/>
            </p:nvSpPr>
            <p:spPr bwMode="auto">
              <a:xfrm>
                <a:off x="1065" y="81"/>
                <a:ext cx="3284" cy="111"/>
              </a:xfrm>
              <a:prstGeom prst="rect">
                <a:avLst/>
              </a:prstGeom>
            </p:spPr>
            <p:txBody>
              <a:bodyPr wrap="none" numCol="1" fromWordArt="1">
                <a:prstTxWarp prst="textPlain">
                  <a:avLst>
                    <a:gd name="adj" fmla="val 50000"/>
                  </a:avLst>
                </a:prstTxWarp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rtl="0"/>
                <a:r>
                  <a:rPr lang="id-ID" sz="3600" kern="10" spc="0">
                    <a:ln w="9360">
                      <a:solidFill>
                        <a:srgbClr val="006600"/>
                      </a:solidFill>
                      <a:miter lim="800000"/>
                      <a:headEnd/>
                      <a:tailEnd/>
                    </a:ln>
                    <a:solidFill>
                      <a:srgbClr val="003300"/>
                    </a:solidFill>
                    <a:effectLst/>
                    <a:latin typeface="Garamond"/>
                  </a:rPr>
                  <a:t>PT. KALIMANTAN PRIMA PERSADA</a:t>
                </a:r>
              </a:p>
            </p:txBody>
          </p:sp>
          <p:sp>
            <p:nvSpPr>
              <p:cNvPr id="13" name="Text Box 14"/>
              <p:cNvSpPr txBox="1">
                <a:spLocks noChangeArrowheads="1"/>
              </p:cNvSpPr>
              <p:nvPr/>
            </p:nvSpPr>
            <p:spPr bwMode="auto">
              <a:xfrm>
                <a:off x="934" y="184"/>
                <a:ext cx="3043" cy="302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wrap="square" lIns="90000" tIns="46800" rIns="90000" bIns="46800" anchor="t" upright="1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 rtl="0">
                  <a:defRPr sz="1000"/>
                </a:pPr>
                <a:r>
                  <a:rPr lang="id-ID" sz="900" b="0" i="1" strike="noStrike">
                    <a:solidFill>
                      <a:srgbClr val="000000"/>
                    </a:solidFill>
                    <a:latin typeface="Rockwell"/>
                  </a:rPr>
                  <a:t>Integrated</a:t>
                </a:r>
                <a:r>
                  <a:rPr lang="id-ID" sz="900" b="0" i="1" strike="noStrike" baseline="0">
                    <a:solidFill>
                      <a:srgbClr val="000000"/>
                    </a:solidFill>
                    <a:latin typeface="Rockwell"/>
                  </a:rPr>
                  <a:t> Mining Services</a:t>
                </a:r>
                <a:endParaRPr lang="id-ID" sz="900" b="0" i="1" strike="noStrike">
                  <a:solidFill>
                    <a:srgbClr val="000000"/>
                  </a:solidFill>
                  <a:latin typeface="Rockwell"/>
                </a:endParaRPr>
              </a:p>
              <a:p>
                <a:pPr algn="l" rtl="0">
                  <a:defRPr sz="1000"/>
                </a:pPr>
                <a:endParaRPr lang="id-ID" sz="900" b="0" i="1" strike="noStrike">
                  <a:solidFill>
                    <a:srgbClr val="000000"/>
                  </a:solidFill>
                  <a:latin typeface="Rockwell"/>
                </a:endParaRPr>
              </a:p>
            </p:txBody>
          </p:sp>
        </p:grpSp>
        <p:grpSp>
          <p:nvGrpSpPr>
            <p:cNvPr id="5" name="Group 8"/>
            <p:cNvGrpSpPr>
              <a:grpSpLocks/>
            </p:cNvGrpSpPr>
            <p:nvPr/>
          </p:nvGrpSpPr>
          <p:grpSpPr bwMode="auto">
            <a:xfrm>
              <a:off x="0" y="0"/>
              <a:ext cx="952" cy="597"/>
              <a:chOff x="0" y="0"/>
              <a:chExt cx="952" cy="597"/>
            </a:xfrm>
          </p:grpSpPr>
          <p:pic>
            <p:nvPicPr>
              <p:cNvPr id="10" name="Graphics 1"/>
              <p:cNvPicPr>
                <a:picLocks noChangeAspect="1" noChangeArrowheads="1"/>
              </p:cNvPicPr>
              <p:nvPr/>
            </p:nvPicPr>
            <p:blipFill>
              <a:blip r:embed="rId3" cstate="print">
                <a:lum bright="-12000" contrast="-18000"/>
              </a:blip>
              <a:srcRect l="4440" t="21851" r="7780" b="26297"/>
              <a:stretch>
                <a:fillRect/>
              </a:stretch>
            </p:blipFill>
            <p:spPr bwMode="auto">
              <a:xfrm>
                <a:off x="0" y="0"/>
                <a:ext cx="952" cy="324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</p:pic>
          <p:sp>
            <p:nvSpPr>
              <p:cNvPr id="11" name="Text Box 17"/>
              <p:cNvSpPr txBox="1">
                <a:spLocks noChangeArrowheads="1"/>
              </p:cNvSpPr>
              <p:nvPr/>
            </p:nvSpPr>
            <p:spPr bwMode="auto">
              <a:xfrm>
                <a:off x="211" y="295"/>
                <a:ext cx="573" cy="302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wrap="square" lIns="90000" tIns="46800" rIns="90000" bIns="46800" anchor="t" upright="1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 rtl="0">
                  <a:defRPr sz="1000"/>
                </a:pPr>
                <a:r>
                  <a:rPr lang="id-ID" sz="700" b="0" i="0" strike="noStrike">
                    <a:solidFill>
                      <a:srgbClr val="008000"/>
                    </a:solidFill>
                    <a:latin typeface="Arial"/>
                    <a:cs typeface="Arial"/>
                  </a:rPr>
                  <a:t>K P P</a:t>
                </a:r>
              </a:p>
              <a:p>
                <a:pPr algn="l" rtl="0">
                  <a:defRPr sz="1000"/>
                </a:pPr>
                <a:endParaRPr lang="id-ID" sz="500" b="0" i="0" strike="noStrike">
                  <a:solidFill>
                    <a:srgbClr val="008000"/>
                  </a:solidFill>
                  <a:latin typeface="Arial"/>
                  <a:cs typeface="Arial"/>
                </a:endParaRPr>
              </a:p>
            </p:txBody>
          </p:sp>
        </p:grpSp>
      </p:grpSp>
      <p:sp>
        <p:nvSpPr>
          <p:cNvPr id="16" name="TextBox 15"/>
          <p:cNvSpPr txBox="1"/>
          <p:nvPr/>
        </p:nvSpPr>
        <p:spPr>
          <a:xfrm>
            <a:off x="285720" y="2071678"/>
            <a:ext cx="850112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400" dirty="0" smtClean="0"/>
              <a:t>1. Yang tidak termasuk tujuan dilakukannya kegiatan maintenance adalah ...</a:t>
            </a:r>
          </a:p>
          <a:p>
            <a:endParaRPr lang="id-ID" sz="2400" dirty="0"/>
          </a:p>
          <a:p>
            <a:pPr marL="342900" indent="-342900">
              <a:buAutoNum type="alphaLcPeriod"/>
            </a:pPr>
            <a:r>
              <a:rPr lang="id-ID" sz="2400" dirty="0" smtClean="0"/>
              <a:t>High Availability			c. Best Performance</a:t>
            </a:r>
          </a:p>
          <a:p>
            <a:pPr marL="342900" indent="-342900">
              <a:buAutoNum type="alphaLcPeriod"/>
            </a:pPr>
            <a:r>
              <a:rPr lang="id-ID" sz="2400" dirty="0" smtClean="0"/>
              <a:t>High Class				d. Reliable Repair Cost</a:t>
            </a:r>
            <a:endParaRPr lang="id-ID" sz="24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72330" y="6143644"/>
            <a:ext cx="1857388" cy="500065"/>
          </a:xfrm>
        </p:spPr>
        <p:txBody>
          <a:bodyPr>
            <a:noAutofit/>
          </a:bodyPr>
          <a:lstStyle/>
          <a:p>
            <a:r>
              <a:rPr lang="id-ID" sz="2000" b="1" dirty="0" smtClean="0"/>
              <a:t>PC 400 - 8</a:t>
            </a:r>
            <a:endParaRPr lang="id-ID" sz="2000" b="1" dirty="0"/>
          </a:p>
        </p:txBody>
      </p:sp>
      <p:pic>
        <p:nvPicPr>
          <p:cNvPr id="6" name="Picture 5" descr="D:\CoE.jp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411401" y="285728"/>
            <a:ext cx="1281756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214282" y="214290"/>
            <a:ext cx="4142316" cy="714380"/>
            <a:chOff x="0" y="0"/>
            <a:chExt cx="4349" cy="597"/>
          </a:xfrm>
        </p:grpSpPr>
        <p:grpSp>
          <p:nvGrpSpPr>
            <p:cNvPr id="4" name="Group 7"/>
            <p:cNvGrpSpPr>
              <a:grpSpLocks/>
            </p:cNvGrpSpPr>
            <p:nvPr/>
          </p:nvGrpSpPr>
          <p:grpSpPr bwMode="auto">
            <a:xfrm>
              <a:off x="934" y="81"/>
              <a:ext cx="3415" cy="405"/>
              <a:chOff x="934" y="81"/>
              <a:chExt cx="3415" cy="405"/>
            </a:xfrm>
          </p:grpSpPr>
          <p:sp>
            <p:nvSpPr>
              <p:cNvPr id="12" name="WordArt 13"/>
              <p:cNvSpPr>
                <a:spLocks noChangeArrowheads="1" noChangeShapeType="1" noTextEdit="1"/>
              </p:cNvSpPr>
              <p:nvPr/>
            </p:nvSpPr>
            <p:spPr bwMode="auto">
              <a:xfrm>
                <a:off x="1065" y="81"/>
                <a:ext cx="3284" cy="111"/>
              </a:xfrm>
              <a:prstGeom prst="rect">
                <a:avLst/>
              </a:prstGeom>
            </p:spPr>
            <p:txBody>
              <a:bodyPr wrap="none" numCol="1" fromWordArt="1">
                <a:prstTxWarp prst="textPlain">
                  <a:avLst>
                    <a:gd name="adj" fmla="val 50000"/>
                  </a:avLst>
                </a:prstTxWarp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rtl="0"/>
                <a:r>
                  <a:rPr lang="id-ID" sz="3600" kern="10" spc="0">
                    <a:ln w="9360">
                      <a:solidFill>
                        <a:srgbClr val="006600"/>
                      </a:solidFill>
                      <a:miter lim="800000"/>
                      <a:headEnd/>
                      <a:tailEnd/>
                    </a:ln>
                    <a:solidFill>
                      <a:srgbClr val="003300"/>
                    </a:solidFill>
                    <a:effectLst/>
                    <a:latin typeface="Garamond"/>
                  </a:rPr>
                  <a:t>PT. KALIMANTAN PRIMA PERSADA</a:t>
                </a:r>
              </a:p>
            </p:txBody>
          </p:sp>
          <p:sp>
            <p:nvSpPr>
              <p:cNvPr id="13" name="Text Box 14"/>
              <p:cNvSpPr txBox="1">
                <a:spLocks noChangeArrowheads="1"/>
              </p:cNvSpPr>
              <p:nvPr/>
            </p:nvSpPr>
            <p:spPr bwMode="auto">
              <a:xfrm>
                <a:off x="934" y="184"/>
                <a:ext cx="3043" cy="302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wrap="square" lIns="90000" tIns="46800" rIns="90000" bIns="46800" anchor="t" upright="1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 rtl="0">
                  <a:defRPr sz="1000"/>
                </a:pPr>
                <a:r>
                  <a:rPr lang="id-ID" sz="900" b="0" i="1" strike="noStrike">
                    <a:solidFill>
                      <a:srgbClr val="000000"/>
                    </a:solidFill>
                    <a:latin typeface="Rockwell"/>
                  </a:rPr>
                  <a:t>Integrated</a:t>
                </a:r>
                <a:r>
                  <a:rPr lang="id-ID" sz="900" b="0" i="1" strike="noStrike" baseline="0">
                    <a:solidFill>
                      <a:srgbClr val="000000"/>
                    </a:solidFill>
                    <a:latin typeface="Rockwell"/>
                  </a:rPr>
                  <a:t> Mining Services</a:t>
                </a:r>
                <a:endParaRPr lang="id-ID" sz="900" b="0" i="1" strike="noStrike">
                  <a:solidFill>
                    <a:srgbClr val="000000"/>
                  </a:solidFill>
                  <a:latin typeface="Rockwell"/>
                </a:endParaRPr>
              </a:p>
              <a:p>
                <a:pPr algn="l" rtl="0">
                  <a:defRPr sz="1000"/>
                </a:pPr>
                <a:endParaRPr lang="id-ID" sz="900" b="0" i="1" strike="noStrike">
                  <a:solidFill>
                    <a:srgbClr val="000000"/>
                  </a:solidFill>
                  <a:latin typeface="Rockwell"/>
                </a:endParaRPr>
              </a:p>
            </p:txBody>
          </p:sp>
        </p:grpSp>
        <p:grpSp>
          <p:nvGrpSpPr>
            <p:cNvPr id="5" name="Group 8"/>
            <p:cNvGrpSpPr>
              <a:grpSpLocks/>
            </p:cNvGrpSpPr>
            <p:nvPr/>
          </p:nvGrpSpPr>
          <p:grpSpPr bwMode="auto">
            <a:xfrm>
              <a:off x="0" y="0"/>
              <a:ext cx="952" cy="597"/>
              <a:chOff x="0" y="0"/>
              <a:chExt cx="952" cy="597"/>
            </a:xfrm>
          </p:grpSpPr>
          <p:pic>
            <p:nvPicPr>
              <p:cNvPr id="10" name="Graphics 1"/>
              <p:cNvPicPr>
                <a:picLocks noChangeAspect="1" noChangeArrowheads="1"/>
              </p:cNvPicPr>
              <p:nvPr/>
            </p:nvPicPr>
            <p:blipFill>
              <a:blip r:embed="rId3" cstate="print">
                <a:lum bright="-12000" contrast="-18000"/>
              </a:blip>
              <a:srcRect l="4440" t="21851" r="7780" b="26297"/>
              <a:stretch>
                <a:fillRect/>
              </a:stretch>
            </p:blipFill>
            <p:spPr bwMode="auto">
              <a:xfrm>
                <a:off x="0" y="0"/>
                <a:ext cx="952" cy="324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</p:pic>
          <p:sp>
            <p:nvSpPr>
              <p:cNvPr id="11" name="Text Box 17"/>
              <p:cNvSpPr txBox="1">
                <a:spLocks noChangeArrowheads="1"/>
              </p:cNvSpPr>
              <p:nvPr/>
            </p:nvSpPr>
            <p:spPr bwMode="auto">
              <a:xfrm>
                <a:off x="211" y="295"/>
                <a:ext cx="573" cy="302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wrap="square" lIns="90000" tIns="46800" rIns="90000" bIns="46800" anchor="t" upright="1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 rtl="0">
                  <a:defRPr sz="1000"/>
                </a:pPr>
                <a:r>
                  <a:rPr lang="id-ID" sz="700" b="0" i="0" strike="noStrike">
                    <a:solidFill>
                      <a:srgbClr val="008000"/>
                    </a:solidFill>
                    <a:latin typeface="Arial"/>
                    <a:cs typeface="Arial"/>
                  </a:rPr>
                  <a:t>K P P</a:t>
                </a:r>
              </a:p>
              <a:p>
                <a:pPr algn="l" rtl="0">
                  <a:defRPr sz="1000"/>
                </a:pPr>
                <a:endParaRPr lang="id-ID" sz="500" b="0" i="0" strike="noStrike">
                  <a:solidFill>
                    <a:srgbClr val="008000"/>
                  </a:solidFill>
                  <a:latin typeface="Arial"/>
                  <a:cs typeface="Arial"/>
                </a:endParaRPr>
              </a:p>
            </p:txBody>
          </p:sp>
        </p:grpSp>
      </p:grpSp>
      <p:sp>
        <p:nvSpPr>
          <p:cNvPr id="17" name="Title 1"/>
          <p:cNvSpPr txBox="1">
            <a:spLocks/>
          </p:cNvSpPr>
          <p:nvPr/>
        </p:nvSpPr>
        <p:spPr>
          <a:xfrm>
            <a:off x="457200" y="2819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I</a:t>
            </a:r>
            <a:r>
              <a:rPr lang="id-ID" sz="4400" b="1" dirty="0" smtClean="0">
                <a:latin typeface="Times New Roman" pitchFamily="18" charset="0"/>
                <a:ea typeface="+mj-ea"/>
                <a:cs typeface="Times New Roman" pitchFamily="18" charset="0"/>
              </a:rPr>
              <a:t>II</a:t>
            </a: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. </a:t>
            </a:r>
            <a:r>
              <a:rPr kumimoji="0" lang="id-ID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TRUE - FALSE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72330" y="6143644"/>
            <a:ext cx="1857388" cy="500065"/>
          </a:xfrm>
        </p:spPr>
        <p:txBody>
          <a:bodyPr>
            <a:noAutofit/>
          </a:bodyPr>
          <a:lstStyle/>
          <a:p>
            <a:r>
              <a:rPr lang="id-ID" sz="2000" b="1" dirty="0" smtClean="0"/>
              <a:t>PC 400 - 8</a:t>
            </a:r>
            <a:endParaRPr lang="id-ID" sz="2000" b="1" dirty="0"/>
          </a:p>
        </p:txBody>
      </p:sp>
      <p:pic>
        <p:nvPicPr>
          <p:cNvPr id="6" name="Picture 5" descr="D:\CoE.jp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411401" y="285728"/>
            <a:ext cx="1281756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214282" y="214290"/>
            <a:ext cx="4142316" cy="714380"/>
            <a:chOff x="0" y="0"/>
            <a:chExt cx="4349" cy="597"/>
          </a:xfrm>
        </p:grpSpPr>
        <p:grpSp>
          <p:nvGrpSpPr>
            <p:cNvPr id="4" name="Group 7"/>
            <p:cNvGrpSpPr>
              <a:grpSpLocks/>
            </p:cNvGrpSpPr>
            <p:nvPr/>
          </p:nvGrpSpPr>
          <p:grpSpPr bwMode="auto">
            <a:xfrm>
              <a:off x="934" y="81"/>
              <a:ext cx="3415" cy="405"/>
              <a:chOff x="934" y="81"/>
              <a:chExt cx="3415" cy="405"/>
            </a:xfrm>
          </p:grpSpPr>
          <p:sp>
            <p:nvSpPr>
              <p:cNvPr id="12" name="WordArt 13"/>
              <p:cNvSpPr>
                <a:spLocks noChangeArrowheads="1" noChangeShapeType="1" noTextEdit="1"/>
              </p:cNvSpPr>
              <p:nvPr/>
            </p:nvSpPr>
            <p:spPr bwMode="auto">
              <a:xfrm>
                <a:off x="1065" y="81"/>
                <a:ext cx="3284" cy="111"/>
              </a:xfrm>
              <a:prstGeom prst="rect">
                <a:avLst/>
              </a:prstGeom>
            </p:spPr>
            <p:txBody>
              <a:bodyPr wrap="none" numCol="1" fromWordArt="1">
                <a:prstTxWarp prst="textPlain">
                  <a:avLst>
                    <a:gd name="adj" fmla="val 50000"/>
                  </a:avLst>
                </a:prstTxWarp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rtl="0"/>
                <a:r>
                  <a:rPr lang="id-ID" sz="3600" kern="10" spc="0">
                    <a:ln w="9360">
                      <a:solidFill>
                        <a:srgbClr val="006600"/>
                      </a:solidFill>
                      <a:miter lim="800000"/>
                      <a:headEnd/>
                      <a:tailEnd/>
                    </a:ln>
                    <a:solidFill>
                      <a:srgbClr val="003300"/>
                    </a:solidFill>
                    <a:effectLst/>
                    <a:latin typeface="Garamond"/>
                  </a:rPr>
                  <a:t>PT. KALIMANTAN PRIMA PERSADA</a:t>
                </a:r>
              </a:p>
            </p:txBody>
          </p:sp>
          <p:sp>
            <p:nvSpPr>
              <p:cNvPr id="13" name="Text Box 14"/>
              <p:cNvSpPr txBox="1">
                <a:spLocks noChangeArrowheads="1"/>
              </p:cNvSpPr>
              <p:nvPr/>
            </p:nvSpPr>
            <p:spPr bwMode="auto">
              <a:xfrm>
                <a:off x="934" y="184"/>
                <a:ext cx="3043" cy="302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wrap="square" lIns="90000" tIns="46800" rIns="90000" bIns="46800" anchor="t" upright="1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 rtl="0">
                  <a:defRPr sz="1000"/>
                </a:pPr>
                <a:r>
                  <a:rPr lang="id-ID" sz="900" b="0" i="1" strike="noStrike">
                    <a:solidFill>
                      <a:srgbClr val="000000"/>
                    </a:solidFill>
                    <a:latin typeface="Rockwell"/>
                  </a:rPr>
                  <a:t>Integrated</a:t>
                </a:r>
                <a:r>
                  <a:rPr lang="id-ID" sz="900" b="0" i="1" strike="noStrike" baseline="0">
                    <a:solidFill>
                      <a:srgbClr val="000000"/>
                    </a:solidFill>
                    <a:latin typeface="Rockwell"/>
                  </a:rPr>
                  <a:t> Mining Services</a:t>
                </a:r>
                <a:endParaRPr lang="id-ID" sz="900" b="0" i="1" strike="noStrike">
                  <a:solidFill>
                    <a:srgbClr val="000000"/>
                  </a:solidFill>
                  <a:latin typeface="Rockwell"/>
                </a:endParaRPr>
              </a:p>
              <a:p>
                <a:pPr algn="l" rtl="0">
                  <a:defRPr sz="1000"/>
                </a:pPr>
                <a:endParaRPr lang="id-ID" sz="900" b="0" i="1" strike="noStrike">
                  <a:solidFill>
                    <a:srgbClr val="000000"/>
                  </a:solidFill>
                  <a:latin typeface="Rockwell"/>
                </a:endParaRPr>
              </a:p>
            </p:txBody>
          </p:sp>
        </p:grpSp>
        <p:grpSp>
          <p:nvGrpSpPr>
            <p:cNvPr id="5" name="Group 8"/>
            <p:cNvGrpSpPr>
              <a:grpSpLocks/>
            </p:cNvGrpSpPr>
            <p:nvPr/>
          </p:nvGrpSpPr>
          <p:grpSpPr bwMode="auto">
            <a:xfrm>
              <a:off x="0" y="0"/>
              <a:ext cx="952" cy="597"/>
              <a:chOff x="0" y="0"/>
              <a:chExt cx="952" cy="597"/>
            </a:xfrm>
          </p:grpSpPr>
          <p:pic>
            <p:nvPicPr>
              <p:cNvPr id="10" name="Graphics 1"/>
              <p:cNvPicPr>
                <a:picLocks noChangeAspect="1" noChangeArrowheads="1"/>
              </p:cNvPicPr>
              <p:nvPr/>
            </p:nvPicPr>
            <p:blipFill>
              <a:blip r:embed="rId3" cstate="print">
                <a:lum bright="-12000" contrast="-18000"/>
              </a:blip>
              <a:srcRect l="4440" t="21851" r="7780" b="26297"/>
              <a:stretch>
                <a:fillRect/>
              </a:stretch>
            </p:blipFill>
            <p:spPr bwMode="auto">
              <a:xfrm>
                <a:off x="0" y="0"/>
                <a:ext cx="952" cy="324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</p:pic>
          <p:sp>
            <p:nvSpPr>
              <p:cNvPr id="11" name="Text Box 17"/>
              <p:cNvSpPr txBox="1">
                <a:spLocks noChangeArrowheads="1"/>
              </p:cNvSpPr>
              <p:nvPr/>
            </p:nvSpPr>
            <p:spPr bwMode="auto">
              <a:xfrm>
                <a:off x="211" y="295"/>
                <a:ext cx="573" cy="302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wrap="square" lIns="90000" tIns="46800" rIns="90000" bIns="46800" anchor="t" upright="1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 rtl="0">
                  <a:defRPr sz="1000"/>
                </a:pPr>
                <a:r>
                  <a:rPr lang="id-ID" sz="700" b="0" i="0" strike="noStrike">
                    <a:solidFill>
                      <a:srgbClr val="008000"/>
                    </a:solidFill>
                    <a:latin typeface="Arial"/>
                    <a:cs typeface="Arial"/>
                  </a:rPr>
                  <a:t>K P P</a:t>
                </a:r>
              </a:p>
              <a:p>
                <a:pPr algn="l" rtl="0">
                  <a:defRPr sz="1000"/>
                </a:pPr>
                <a:endParaRPr lang="id-ID" sz="500" b="0" i="0" strike="noStrike">
                  <a:solidFill>
                    <a:srgbClr val="008000"/>
                  </a:solidFill>
                  <a:latin typeface="Arial"/>
                  <a:cs typeface="Arial"/>
                </a:endParaRPr>
              </a:p>
            </p:txBody>
          </p:sp>
        </p:grpSp>
      </p:grpSp>
      <p:sp>
        <p:nvSpPr>
          <p:cNvPr id="17" name="Title 1"/>
          <p:cNvSpPr txBox="1">
            <a:spLocks/>
          </p:cNvSpPr>
          <p:nvPr/>
        </p:nvSpPr>
        <p:spPr>
          <a:xfrm>
            <a:off x="457200" y="1357298"/>
            <a:ext cx="8229600" cy="45720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id-ID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Corrective</a:t>
            </a:r>
            <a:r>
              <a:rPr kumimoji="0" lang="id-ID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maintenance dibagi menjadi 2 macam yaitu repair &amp; adjusment , schedule overhaul.</a:t>
            </a:r>
          </a:p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id-ID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Ph</a:t>
            </a:r>
            <a:r>
              <a:rPr kumimoji="0" lang="id-ID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yang baik untuk cooling system 8,5 – 10,5.</a:t>
            </a:r>
          </a:p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id-ID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Satuan yang menunjukkan kekerasan relatif suatu grease adalah</a:t>
            </a:r>
            <a:r>
              <a:rPr kumimoji="0" lang="id-ID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consistency.</a:t>
            </a:r>
          </a:p>
          <a:p>
            <a:pPr marL="342900" lvl="0" indent="-342900">
              <a:spcBef>
                <a:spcPct val="0"/>
              </a:spcBef>
              <a:buFontTx/>
              <a:buAutoNum type="arabicPeriod"/>
              <a:defRPr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Jumlah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track roller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pada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PC </a:t>
            </a:r>
            <a:r>
              <a:rPr lang="id-ID" dirty="0" smtClean="0">
                <a:latin typeface="Times New Roman" pitchFamily="18" charset="0"/>
                <a:cs typeface="Times New Roman" pitchFamily="18" charset="0"/>
              </a:rPr>
              <a:t>40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0 </a:t>
            </a:r>
            <a:r>
              <a:rPr lang="id-ID" dirty="0" smtClean="0">
                <a:latin typeface="Times New Roman" pitchFamily="18" charset="0"/>
                <a:cs typeface="Times New Roman" pitchFamily="18" charset="0"/>
              </a:rPr>
              <a:t>LC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- 8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pada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masing-masing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sisi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adalah</a:t>
            </a:r>
            <a:r>
              <a:rPr lang="id-ID" dirty="0" smtClean="0">
                <a:latin typeface="Times New Roman" pitchFamily="18" charset="0"/>
                <a:cs typeface="Times New Roman" pitchFamily="18" charset="0"/>
              </a:rPr>
              <a:t> 7 buah.</a:t>
            </a:r>
          </a:p>
          <a:p>
            <a:pPr marL="342900" lvl="0" indent="-342900">
              <a:spcBef>
                <a:spcPct val="0"/>
              </a:spcBef>
              <a:buFontTx/>
              <a:buAutoNum type="arabicPeriod"/>
              <a:defRPr/>
            </a:pPr>
            <a:r>
              <a:rPr lang="id-ID" dirty="0" smtClean="0">
                <a:latin typeface="Times New Roman" pitchFamily="18" charset="0"/>
                <a:cs typeface="Times New Roman" pitchFamily="18" charset="0"/>
              </a:rPr>
              <a:t>Kapasitas bucket PC400 LC - 8 adalah 1,7 m³.</a:t>
            </a:r>
          </a:p>
          <a:p>
            <a:pPr marL="342900" lvl="0" indent="-342900">
              <a:spcBef>
                <a:spcPct val="0"/>
              </a:spcBef>
              <a:buFontTx/>
              <a:buAutoNum type="arabicPeriod"/>
              <a:defRPr/>
            </a:pPr>
            <a:endParaRPr lang="id-ID" dirty="0" smtClean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spcBef>
                <a:spcPct val="0"/>
              </a:spcBef>
              <a:buFontTx/>
              <a:buAutoNum type="arabicPeriod"/>
              <a:defRPr/>
            </a:pPr>
            <a:endParaRPr kumimoji="0" lang="en-US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72330" y="6143644"/>
            <a:ext cx="1857388" cy="500065"/>
          </a:xfrm>
        </p:spPr>
        <p:txBody>
          <a:bodyPr>
            <a:noAutofit/>
          </a:bodyPr>
          <a:lstStyle/>
          <a:p>
            <a:r>
              <a:rPr lang="id-ID" sz="2000" b="1" dirty="0" smtClean="0"/>
              <a:t>PC 400 - 8</a:t>
            </a:r>
            <a:endParaRPr lang="id-ID" sz="2000" b="1" dirty="0"/>
          </a:p>
        </p:txBody>
      </p:sp>
      <p:pic>
        <p:nvPicPr>
          <p:cNvPr id="6" name="Picture 5" descr="D:\CoE.jp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411401" y="285728"/>
            <a:ext cx="1281756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214282" y="214290"/>
            <a:ext cx="4142316" cy="714380"/>
            <a:chOff x="0" y="0"/>
            <a:chExt cx="4349" cy="597"/>
          </a:xfrm>
        </p:grpSpPr>
        <p:grpSp>
          <p:nvGrpSpPr>
            <p:cNvPr id="4" name="Group 7"/>
            <p:cNvGrpSpPr>
              <a:grpSpLocks/>
            </p:cNvGrpSpPr>
            <p:nvPr/>
          </p:nvGrpSpPr>
          <p:grpSpPr bwMode="auto">
            <a:xfrm>
              <a:off x="934" y="81"/>
              <a:ext cx="3415" cy="405"/>
              <a:chOff x="934" y="81"/>
              <a:chExt cx="3415" cy="405"/>
            </a:xfrm>
          </p:grpSpPr>
          <p:sp>
            <p:nvSpPr>
              <p:cNvPr id="12" name="WordArt 13"/>
              <p:cNvSpPr>
                <a:spLocks noChangeArrowheads="1" noChangeShapeType="1" noTextEdit="1"/>
              </p:cNvSpPr>
              <p:nvPr/>
            </p:nvSpPr>
            <p:spPr bwMode="auto">
              <a:xfrm>
                <a:off x="1065" y="81"/>
                <a:ext cx="3284" cy="111"/>
              </a:xfrm>
              <a:prstGeom prst="rect">
                <a:avLst/>
              </a:prstGeom>
            </p:spPr>
            <p:txBody>
              <a:bodyPr wrap="none" numCol="1" fromWordArt="1">
                <a:prstTxWarp prst="textPlain">
                  <a:avLst>
                    <a:gd name="adj" fmla="val 50000"/>
                  </a:avLst>
                </a:prstTxWarp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rtl="0"/>
                <a:r>
                  <a:rPr lang="id-ID" sz="3600" kern="10" spc="0">
                    <a:ln w="9360">
                      <a:solidFill>
                        <a:srgbClr val="006600"/>
                      </a:solidFill>
                      <a:miter lim="800000"/>
                      <a:headEnd/>
                      <a:tailEnd/>
                    </a:ln>
                    <a:solidFill>
                      <a:srgbClr val="003300"/>
                    </a:solidFill>
                    <a:effectLst/>
                    <a:latin typeface="Garamond"/>
                  </a:rPr>
                  <a:t>PT. KALIMANTAN PRIMA PERSADA</a:t>
                </a:r>
              </a:p>
            </p:txBody>
          </p:sp>
          <p:sp>
            <p:nvSpPr>
              <p:cNvPr id="13" name="Text Box 14"/>
              <p:cNvSpPr txBox="1">
                <a:spLocks noChangeArrowheads="1"/>
              </p:cNvSpPr>
              <p:nvPr/>
            </p:nvSpPr>
            <p:spPr bwMode="auto">
              <a:xfrm>
                <a:off x="934" y="184"/>
                <a:ext cx="3043" cy="302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wrap="square" lIns="90000" tIns="46800" rIns="90000" bIns="46800" anchor="t" upright="1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 rtl="0">
                  <a:defRPr sz="1000"/>
                </a:pPr>
                <a:r>
                  <a:rPr lang="id-ID" sz="900" b="0" i="1" strike="noStrike">
                    <a:solidFill>
                      <a:srgbClr val="000000"/>
                    </a:solidFill>
                    <a:latin typeface="Rockwell"/>
                  </a:rPr>
                  <a:t>Integrated</a:t>
                </a:r>
                <a:r>
                  <a:rPr lang="id-ID" sz="900" b="0" i="1" strike="noStrike" baseline="0">
                    <a:solidFill>
                      <a:srgbClr val="000000"/>
                    </a:solidFill>
                    <a:latin typeface="Rockwell"/>
                  </a:rPr>
                  <a:t> Mining Services</a:t>
                </a:r>
                <a:endParaRPr lang="id-ID" sz="900" b="0" i="1" strike="noStrike">
                  <a:solidFill>
                    <a:srgbClr val="000000"/>
                  </a:solidFill>
                  <a:latin typeface="Rockwell"/>
                </a:endParaRPr>
              </a:p>
              <a:p>
                <a:pPr algn="l" rtl="0">
                  <a:defRPr sz="1000"/>
                </a:pPr>
                <a:endParaRPr lang="id-ID" sz="900" b="0" i="1" strike="noStrike">
                  <a:solidFill>
                    <a:srgbClr val="000000"/>
                  </a:solidFill>
                  <a:latin typeface="Rockwell"/>
                </a:endParaRPr>
              </a:p>
            </p:txBody>
          </p:sp>
        </p:grpSp>
        <p:grpSp>
          <p:nvGrpSpPr>
            <p:cNvPr id="5" name="Group 8"/>
            <p:cNvGrpSpPr>
              <a:grpSpLocks/>
            </p:cNvGrpSpPr>
            <p:nvPr/>
          </p:nvGrpSpPr>
          <p:grpSpPr bwMode="auto">
            <a:xfrm>
              <a:off x="0" y="0"/>
              <a:ext cx="952" cy="597"/>
              <a:chOff x="0" y="0"/>
              <a:chExt cx="952" cy="597"/>
            </a:xfrm>
          </p:grpSpPr>
          <p:pic>
            <p:nvPicPr>
              <p:cNvPr id="10" name="Graphics 1"/>
              <p:cNvPicPr>
                <a:picLocks noChangeAspect="1" noChangeArrowheads="1"/>
              </p:cNvPicPr>
              <p:nvPr/>
            </p:nvPicPr>
            <p:blipFill>
              <a:blip r:embed="rId3" cstate="print">
                <a:lum bright="-12000" contrast="-18000"/>
              </a:blip>
              <a:srcRect l="4440" t="21851" r="7780" b="26297"/>
              <a:stretch>
                <a:fillRect/>
              </a:stretch>
            </p:blipFill>
            <p:spPr bwMode="auto">
              <a:xfrm>
                <a:off x="0" y="0"/>
                <a:ext cx="952" cy="324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</p:pic>
          <p:sp>
            <p:nvSpPr>
              <p:cNvPr id="11" name="Text Box 17"/>
              <p:cNvSpPr txBox="1">
                <a:spLocks noChangeArrowheads="1"/>
              </p:cNvSpPr>
              <p:nvPr/>
            </p:nvSpPr>
            <p:spPr bwMode="auto">
              <a:xfrm>
                <a:off x="211" y="295"/>
                <a:ext cx="573" cy="302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wrap="square" lIns="90000" tIns="46800" rIns="90000" bIns="46800" anchor="t" upright="1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 rtl="0">
                  <a:defRPr sz="1000"/>
                </a:pPr>
                <a:r>
                  <a:rPr lang="id-ID" sz="700" b="0" i="0" strike="noStrike">
                    <a:solidFill>
                      <a:srgbClr val="008000"/>
                    </a:solidFill>
                    <a:latin typeface="Arial"/>
                    <a:cs typeface="Arial"/>
                  </a:rPr>
                  <a:t>K P P</a:t>
                </a:r>
              </a:p>
              <a:p>
                <a:pPr algn="l" rtl="0">
                  <a:defRPr sz="1000"/>
                </a:pPr>
                <a:endParaRPr lang="id-ID" sz="500" b="0" i="0" strike="noStrike">
                  <a:solidFill>
                    <a:srgbClr val="008000"/>
                  </a:solidFill>
                  <a:latin typeface="Arial"/>
                  <a:cs typeface="Arial"/>
                </a:endParaRPr>
              </a:p>
            </p:txBody>
          </p:sp>
        </p:grpSp>
      </p:grpSp>
      <p:sp>
        <p:nvSpPr>
          <p:cNvPr id="17" name="Title 1"/>
          <p:cNvSpPr txBox="1">
            <a:spLocks/>
          </p:cNvSpPr>
          <p:nvPr/>
        </p:nvSpPr>
        <p:spPr>
          <a:xfrm>
            <a:off x="457200" y="2819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I</a:t>
            </a:r>
            <a:r>
              <a:rPr kumimoji="0" lang="id-ID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V</a:t>
            </a: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. </a:t>
            </a:r>
            <a:r>
              <a:rPr kumimoji="0" lang="id-ID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FILL IN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72330" y="6143644"/>
            <a:ext cx="1857388" cy="500065"/>
          </a:xfrm>
        </p:spPr>
        <p:txBody>
          <a:bodyPr>
            <a:noAutofit/>
          </a:bodyPr>
          <a:lstStyle/>
          <a:p>
            <a:r>
              <a:rPr lang="id-ID" sz="2000" b="1" dirty="0" smtClean="0"/>
              <a:t>PC 400 - 8</a:t>
            </a:r>
            <a:endParaRPr lang="id-ID" sz="2000" b="1" dirty="0"/>
          </a:p>
        </p:txBody>
      </p:sp>
      <p:pic>
        <p:nvPicPr>
          <p:cNvPr id="6" name="Picture 5" descr="D:\CoE.jp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411401" y="285728"/>
            <a:ext cx="1281756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214282" y="214290"/>
            <a:ext cx="4142316" cy="714380"/>
            <a:chOff x="0" y="0"/>
            <a:chExt cx="4349" cy="597"/>
          </a:xfrm>
        </p:grpSpPr>
        <p:grpSp>
          <p:nvGrpSpPr>
            <p:cNvPr id="4" name="Group 7"/>
            <p:cNvGrpSpPr>
              <a:grpSpLocks/>
            </p:cNvGrpSpPr>
            <p:nvPr/>
          </p:nvGrpSpPr>
          <p:grpSpPr bwMode="auto">
            <a:xfrm>
              <a:off x="934" y="81"/>
              <a:ext cx="3415" cy="405"/>
              <a:chOff x="934" y="81"/>
              <a:chExt cx="3415" cy="405"/>
            </a:xfrm>
          </p:grpSpPr>
          <p:sp>
            <p:nvSpPr>
              <p:cNvPr id="12" name="WordArt 13"/>
              <p:cNvSpPr>
                <a:spLocks noChangeArrowheads="1" noChangeShapeType="1" noTextEdit="1"/>
              </p:cNvSpPr>
              <p:nvPr/>
            </p:nvSpPr>
            <p:spPr bwMode="auto">
              <a:xfrm>
                <a:off x="1065" y="81"/>
                <a:ext cx="3284" cy="111"/>
              </a:xfrm>
              <a:prstGeom prst="rect">
                <a:avLst/>
              </a:prstGeom>
            </p:spPr>
            <p:txBody>
              <a:bodyPr wrap="none" numCol="1" fromWordArt="1">
                <a:prstTxWarp prst="textPlain">
                  <a:avLst>
                    <a:gd name="adj" fmla="val 50000"/>
                  </a:avLst>
                </a:prstTxWarp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rtl="0"/>
                <a:r>
                  <a:rPr lang="id-ID" sz="3600" kern="10" spc="0">
                    <a:ln w="9360">
                      <a:solidFill>
                        <a:srgbClr val="006600"/>
                      </a:solidFill>
                      <a:miter lim="800000"/>
                      <a:headEnd/>
                      <a:tailEnd/>
                    </a:ln>
                    <a:solidFill>
                      <a:srgbClr val="003300"/>
                    </a:solidFill>
                    <a:effectLst/>
                    <a:latin typeface="Garamond"/>
                  </a:rPr>
                  <a:t>PT. KALIMANTAN PRIMA PERSADA</a:t>
                </a:r>
              </a:p>
            </p:txBody>
          </p:sp>
          <p:sp>
            <p:nvSpPr>
              <p:cNvPr id="13" name="Text Box 14"/>
              <p:cNvSpPr txBox="1">
                <a:spLocks noChangeArrowheads="1"/>
              </p:cNvSpPr>
              <p:nvPr/>
            </p:nvSpPr>
            <p:spPr bwMode="auto">
              <a:xfrm>
                <a:off x="934" y="184"/>
                <a:ext cx="3043" cy="302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wrap="square" lIns="90000" tIns="46800" rIns="90000" bIns="46800" anchor="t" upright="1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 rtl="0">
                  <a:defRPr sz="1000"/>
                </a:pPr>
                <a:r>
                  <a:rPr lang="id-ID" sz="900" b="0" i="1" strike="noStrike">
                    <a:solidFill>
                      <a:srgbClr val="000000"/>
                    </a:solidFill>
                    <a:latin typeface="Rockwell"/>
                  </a:rPr>
                  <a:t>Integrated</a:t>
                </a:r>
                <a:r>
                  <a:rPr lang="id-ID" sz="900" b="0" i="1" strike="noStrike" baseline="0">
                    <a:solidFill>
                      <a:srgbClr val="000000"/>
                    </a:solidFill>
                    <a:latin typeface="Rockwell"/>
                  </a:rPr>
                  <a:t> Mining Services</a:t>
                </a:r>
                <a:endParaRPr lang="id-ID" sz="900" b="0" i="1" strike="noStrike">
                  <a:solidFill>
                    <a:srgbClr val="000000"/>
                  </a:solidFill>
                  <a:latin typeface="Rockwell"/>
                </a:endParaRPr>
              </a:p>
              <a:p>
                <a:pPr algn="l" rtl="0">
                  <a:defRPr sz="1000"/>
                </a:pPr>
                <a:endParaRPr lang="id-ID" sz="900" b="0" i="1" strike="noStrike">
                  <a:solidFill>
                    <a:srgbClr val="000000"/>
                  </a:solidFill>
                  <a:latin typeface="Rockwell"/>
                </a:endParaRPr>
              </a:p>
            </p:txBody>
          </p:sp>
        </p:grpSp>
        <p:grpSp>
          <p:nvGrpSpPr>
            <p:cNvPr id="5" name="Group 8"/>
            <p:cNvGrpSpPr>
              <a:grpSpLocks/>
            </p:cNvGrpSpPr>
            <p:nvPr/>
          </p:nvGrpSpPr>
          <p:grpSpPr bwMode="auto">
            <a:xfrm>
              <a:off x="0" y="0"/>
              <a:ext cx="952" cy="597"/>
              <a:chOff x="0" y="0"/>
              <a:chExt cx="952" cy="597"/>
            </a:xfrm>
          </p:grpSpPr>
          <p:pic>
            <p:nvPicPr>
              <p:cNvPr id="10" name="Graphics 1"/>
              <p:cNvPicPr>
                <a:picLocks noChangeAspect="1" noChangeArrowheads="1"/>
              </p:cNvPicPr>
              <p:nvPr/>
            </p:nvPicPr>
            <p:blipFill>
              <a:blip r:embed="rId3" cstate="print">
                <a:lum bright="-12000" contrast="-18000"/>
              </a:blip>
              <a:srcRect l="4440" t="21851" r="7780" b="26297"/>
              <a:stretch>
                <a:fillRect/>
              </a:stretch>
            </p:blipFill>
            <p:spPr bwMode="auto">
              <a:xfrm>
                <a:off x="0" y="0"/>
                <a:ext cx="952" cy="324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</p:pic>
          <p:sp>
            <p:nvSpPr>
              <p:cNvPr id="11" name="Text Box 17"/>
              <p:cNvSpPr txBox="1">
                <a:spLocks noChangeArrowheads="1"/>
              </p:cNvSpPr>
              <p:nvPr/>
            </p:nvSpPr>
            <p:spPr bwMode="auto">
              <a:xfrm>
                <a:off x="211" y="295"/>
                <a:ext cx="573" cy="302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wrap="square" lIns="90000" tIns="46800" rIns="90000" bIns="46800" anchor="t" upright="1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 rtl="0">
                  <a:defRPr sz="1000"/>
                </a:pPr>
                <a:r>
                  <a:rPr lang="id-ID" sz="700" b="0" i="0" strike="noStrike">
                    <a:solidFill>
                      <a:srgbClr val="008000"/>
                    </a:solidFill>
                    <a:latin typeface="Arial"/>
                    <a:cs typeface="Arial"/>
                  </a:rPr>
                  <a:t>K P P</a:t>
                </a:r>
              </a:p>
              <a:p>
                <a:pPr algn="l" rtl="0">
                  <a:defRPr sz="1000"/>
                </a:pPr>
                <a:endParaRPr lang="id-ID" sz="500" b="0" i="0" strike="noStrike">
                  <a:solidFill>
                    <a:srgbClr val="008000"/>
                  </a:solidFill>
                  <a:latin typeface="Arial"/>
                  <a:cs typeface="Arial"/>
                </a:endParaRPr>
              </a:p>
            </p:txBody>
          </p:sp>
        </p:grpSp>
      </p:grpSp>
      <p:sp>
        <p:nvSpPr>
          <p:cNvPr id="17" name="Title 1"/>
          <p:cNvSpPr txBox="1">
            <a:spLocks/>
          </p:cNvSpPr>
          <p:nvPr/>
        </p:nvSpPr>
        <p:spPr>
          <a:xfrm>
            <a:off x="457200" y="2819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80988" y="1143000"/>
            <a:ext cx="8582025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72330" y="6143644"/>
            <a:ext cx="1857388" cy="500065"/>
          </a:xfrm>
        </p:spPr>
        <p:txBody>
          <a:bodyPr>
            <a:noAutofit/>
          </a:bodyPr>
          <a:lstStyle/>
          <a:p>
            <a:r>
              <a:rPr lang="id-ID" sz="2000" b="1" dirty="0" smtClean="0"/>
              <a:t>PC 400 - 8</a:t>
            </a:r>
            <a:endParaRPr lang="id-ID" sz="2000" b="1" dirty="0"/>
          </a:p>
        </p:txBody>
      </p:sp>
      <p:pic>
        <p:nvPicPr>
          <p:cNvPr id="6" name="Picture 5" descr="D:\CoE.jp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411401" y="285728"/>
            <a:ext cx="1281756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214282" y="214290"/>
            <a:ext cx="4142316" cy="714380"/>
            <a:chOff x="0" y="0"/>
            <a:chExt cx="4349" cy="597"/>
          </a:xfrm>
        </p:grpSpPr>
        <p:grpSp>
          <p:nvGrpSpPr>
            <p:cNvPr id="4" name="Group 7"/>
            <p:cNvGrpSpPr>
              <a:grpSpLocks/>
            </p:cNvGrpSpPr>
            <p:nvPr/>
          </p:nvGrpSpPr>
          <p:grpSpPr bwMode="auto">
            <a:xfrm>
              <a:off x="934" y="81"/>
              <a:ext cx="3415" cy="405"/>
              <a:chOff x="934" y="81"/>
              <a:chExt cx="3415" cy="405"/>
            </a:xfrm>
          </p:grpSpPr>
          <p:sp>
            <p:nvSpPr>
              <p:cNvPr id="12" name="WordArt 13"/>
              <p:cNvSpPr>
                <a:spLocks noChangeArrowheads="1" noChangeShapeType="1" noTextEdit="1"/>
              </p:cNvSpPr>
              <p:nvPr/>
            </p:nvSpPr>
            <p:spPr bwMode="auto">
              <a:xfrm>
                <a:off x="1065" y="81"/>
                <a:ext cx="3284" cy="111"/>
              </a:xfrm>
              <a:prstGeom prst="rect">
                <a:avLst/>
              </a:prstGeom>
            </p:spPr>
            <p:txBody>
              <a:bodyPr wrap="none" numCol="1" fromWordArt="1">
                <a:prstTxWarp prst="textPlain">
                  <a:avLst>
                    <a:gd name="adj" fmla="val 50000"/>
                  </a:avLst>
                </a:prstTxWarp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rtl="0"/>
                <a:r>
                  <a:rPr lang="id-ID" sz="3600" kern="10" spc="0">
                    <a:ln w="9360">
                      <a:solidFill>
                        <a:srgbClr val="006600"/>
                      </a:solidFill>
                      <a:miter lim="800000"/>
                      <a:headEnd/>
                      <a:tailEnd/>
                    </a:ln>
                    <a:solidFill>
                      <a:srgbClr val="003300"/>
                    </a:solidFill>
                    <a:effectLst/>
                    <a:latin typeface="Garamond"/>
                  </a:rPr>
                  <a:t>PT. KALIMANTAN PRIMA PERSADA</a:t>
                </a:r>
              </a:p>
            </p:txBody>
          </p:sp>
          <p:sp>
            <p:nvSpPr>
              <p:cNvPr id="13" name="Text Box 14"/>
              <p:cNvSpPr txBox="1">
                <a:spLocks noChangeArrowheads="1"/>
              </p:cNvSpPr>
              <p:nvPr/>
            </p:nvSpPr>
            <p:spPr bwMode="auto">
              <a:xfrm>
                <a:off x="934" y="184"/>
                <a:ext cx="3043" cy="302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wrap="square" lIns="90000" tIns="46800" rIns="90000" bIns="46800" anchor="t" upright="1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 rtl="0">
                  <a:defRPr sz="1000"/>
                </a:pPr>
                <a:r>
                  <a:rPr lang="id-ID" sz="900" b="0" i="1" strike="noStrike">
                    <a:solidFill>
                      <a:srgbClr val="000000"/>
                    </a:solidFill>
                    <a:latin typeface="Rockwell"/>
                  </a:rPr>
                  <a:t>Integrated</a:t>
                </a:r>
                <a:r>
                  <a:rPr lang="id-ID" sz="900" b="0" i="1" strike="noStrike" baseline="0">
                    <a:solidFill>
                      <a:srgbClr val="000000"/>
                    </a:solidFill>
                    <a:latin typeface="Rockwell"/>
                  </a:rPr>
                  <a:t> Mining Services</a:t>
                </a:r>
                <a:endParaRPr lang="id-ID" sz="900" b="0" i="1" strike="noStrike">
                  <a:solidFill>
                    <a:srgbClr val="000000"/>
                  </a:solidFill>
                  <a:latin typeface="Rockwell"/>
                </a:endParaRPr>
              </a:p>
              <a:p>
                <a:pPr algn="l" rtl="0">
                  <a:defRPr sz="1000"/>
                </a:pPr>
                <a:endParaRPr lang="id-ID" sz="900" b="0" i="1" strike="noStrike">
                  <a:solidFill>
                    <a:srgbClr val="000000"/>
                  </a:solidFill>
                  <a:latin typeface="Rockwell"/>
                </a:endParaRPr>
              </a:p>
            </p:txBody>
          </p:sp>
        </p:grpSp>
        <p:grpSp>
          <p:nvGrpSpPr>
            <p:cNvPr id="5" name="Group 8"/>
            <p:cNvGrpSpPr>
              <a:grpSpLocks/>
            </p:cNvGrpSpPr>
            <p:nvPr/>
          </p:nvGrpSpPr>
          <p:grpSpPr bwMode="auto">
            <a:xfrm>
              <a:off x="0" y="0"/>
              <a:ext cx="952" cy="597"/>
              <a:chOff x="0" y="0"/>
              <a:chExt cx="952" cy="597"/>
            </a:xfrm>
          </p:grpSpPr>
          <p:pic>
            <p:nvPicPr>
              <p:cNvPr id="10" name="Graphics 1"/>
              <p:cNvPicPr>
                <a:picLocks noChangeAspect="1" noChangeArrowheads="1"/>
              </p:cNvPicPr>
              <p:nvPr/>
            </p:nvPicPr>
            <p:blipFill>
              <a:blip r:embed="rId3" cstate="print">
                <a:lum bright="-12000" contrast="-18000"/>
              </a:blip>
              <a:srcRect l="4440" t="21851" r="7780" b="26297"/>
              <a:stretch>
                <a:fillRect/>
              </a:stretch>
            </p:blipFill>
            <p:spPr bwMode="auto">
              <a:xfrm>
                <a:off x="0" y="0"/>
                <a:ext cx="952" cy="324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</p:pic>
          <p:sp>
            <p:nvSpPr>
              <p:cNvPr id="11" name="Text Box 17"/>
              <p:cNvSpPr txBox="1">
                <a:spLocks noChangeArrowheads="1"/>
              </p:cNvSpPr>
              <p:nvPr/>
            </p:nvSpPr>
            <p:spPr bwMode="auto">
              <a:xfrm>
                <a:off x="211" y="295"/>
                <a:ext cx="573" cy="302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wrap="square" lIns="90000" tIns="46800" rIns="90000" bIns="46800" anchor="t" upright="1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 rtl="0">
                  <a:defRPr sz="1000"/>
                </a:pPr>
                <a:r>
                  <a:rPr lang="id-ID" sz="700" b="0" i="0" strike="noStrike">
                    <a:solidFill>
                      <a:srgbClr val="008000"/>
                    </a:solidFill>
                    <a:latin typeface="Arial"/>
                    <a:cs typeface="Arial"/>
                  </a:rPr>
                  <a:t>K P P</a:t>
                </a:r>
              </a:p>
              <a:p>
                <a:pPr algn="l" rtl="0">
                  <a:defRPr sz="1000"/>
                </a:pPr>
                <a:endParaRPr lang="id-ID" sz="500" b="0" i="0" strike="noStrike">
                  <a:solidFill>
                    <a:srgbClr val="008000"/>
                  </a:solidFill>
                  <a:latin typeface="Arial"/>
                  <a:cs typeface="Arial"/>
                </a:endParaRPr>
              </a:p>
            </p:txBody>
          </p:sp>
        </p:grpSp>
      </p:grpSp>
      <p:sp>
        <p:nvSpPr>
          <p:cNvPr id="17" name="Title 1"/>
          <p:cNvSpPr txBox="1">
            <a:spLocks/>
          </p:cNvSpPr>
          <p:nvPr/>
        </p:nvSpPr>
        <p:spPr>
          <a:xfrm>
            <a:off x="457200" y="2819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V</a:t>
            </a: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. </a:t>
            </a:r>
            <a:r>
              <a:rPr kumimoji="0" lang="id-ID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ESSAY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72330" y="6143644"/>
            <a:ext cx="1857388" cy="500065"/>
          </a:xfrm>
        </p:spPr>
        <p:txBody>
          <a:bodyPr>
            <a:noAutofit/>
          </a:bodyPr>
          <a:lstStyle/>
          <a:p>
            <a:r>
              <a:rPr lang="id-ID" sz="2000" b="1" dirty="0" smtClean="0"/>
              <a:t>PC 400 - 8</a:t>
            </a:r>
            <a:endParaRPr lang="id-ID" sz="2000" b="1" dirty="0"/>
          </a:p>
        </p:txBody>
      </p:sp>
      <p:pic>
        <p:nvPicPr>
          <p:cNvPr id="6" name="Picture 5" descr="D:\CoE.jp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411401" y="285728"/>
            <a:ext cx="1281756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214282" y="214290"/>
            <a:ext cx="4142316" cy="714380"/>
            <a:chOff x="0" y="0"/>
            <a:chExt cx="4349" cy="597"/>
          </a:xfrm>
        </p:grpSpPr>
        <p:grpSp>
          <p:nvGrpSpPr>
            <p:cNvPr id="4" name="Group 7"/>
            <p:cNvGrpSpPr>
              <a:grpSpLocks/>
            </p:cNvGrpSpPr>
            <p:nvPr/>
          </p:nvGrpSpPr>
          <p:grpSpPr bwMode="auto">
            <a:xfrm>
              <a:off x="934" y="81"/>
              <a:ext cx="3415" cy="405"/>
              <a:chOff x="934" y="81"/>
              <a:chExt cx="3415" cy="405"/>
            </a:xfrm>
          </p:grpSpPr>
          <p:sp>
            <p:nvSpPr>
              <p:cNvPr id="12" name="WordArt 13"/>
              <p:cNvSpPr>
                <a:spLocks noChangeArrowheads="1" noChangeShapeType="1" noTextEdit="1"/>
              </p:cNvSpPr>
              <p:nvPr/>
            </p:nvSpPr>
            <p:spPr bwMode="auto">
              <a:xfrm>
                <a:off x="1065" y="81"/>
                <a:ext cx="3284" cy="111"/>
              </a:xfrm>
              <a:prstGeom prst="rect">
                <a:avLst/>
              </a:prstGeom>
            </p:spPr>
            <p:txBody>
              <a:bodyPr wrap="none" numCol="1" fromWordArt="1">
                <a:prstTxWarp prst="textPlain">
                  <a:avLst>
                    <a:gd name="adj" fmla="val 50000"/>
                  </a:avLst>
                </a:prstTxWarp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rtl="0"/>
                <a:r>
                  <a:rPr lang="id-ID" sz="3600" kern="10" spc="0">
                    <a:ln w="9360">
                      <a:solidFill>
                        <a:srgbClr val="006600"/>
                      </a:solidFill>
                      <a:miter lim="800000"/>
                      <a:headEnd/>
                      <a:tailEnd/>
                    </a:ln>
                    <a:solidFill>
                      <a:srgbClr val="003300"/>
                    </a:solidFill>
                    <a:effectLst/>
                    <a:latin typeface="Garamond"/>
                  </a:rPr>
                  <a:t>PT. KALIMANTAN PRIMA PERSADA</a:t>
                </a:r>
              </a:p>
            </p:txBody>
          </p:sp>
          <p:sp>
            <p:nvSpPr>
              <p:cNvPr id="13" name="Text Box 14"/>
              <p:cNvSpPr txBox="1">
                <a:spLocks noChangeArrowheads="1"/>
              </p:cNvSpPr>
              <p:nvPr/>
            </p:nvSpPr>
            <p:spPr bwMode="auto">
              <a:xfrm>
                <a:off x="934" y="184"/>
                <a:ext cx="3043" cy="302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wrap="square" lIns="90000" tIns="46800" rIns="90000" bIns="46800" anchor="t" upright="1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 rtl="0">
                  <a:defRPr sz="1000"/>
                </a:pPr>
                <a:r>
                  <a:rPr lang="id-ID" sz="900" b="0" i="1" strike="noStrike">
                    <a:solidFill>
                      <a:srgbClr val="000000"/>
                    </a:solidFill>
                    <a:latin typeface="Rockwell"/>
                  </a:rPr>
                  <a:t>Integrated</a:t>
                </a:r>
                <a:r>
                  <a:rPr lang="id-ID" sz="900" b="0" i="1" strike="noStrike" baseline="0">
                    <a:solidFill>
                      <a:srgbClr val="000000"/>
                    </a:solidFill>
                    <a:latin typeface="Rockwell"/>
                  </a:rPr>
                  <a:t> Mining Services</a:t>
                </a:r>
                <a:endParaRPr lang="id-ID" sz="900" b="0" i="1" strike="noStrike">
                  <a:solidFill>
                    <a:srgbClr val="000000"/>
                  </a:solidFill>
                  <a:latin typeface="Rockwell"/>
                </a:endParaRPr>
              </a:p>
              <a:p>
                <a:pPr algn="l" rtl="0">
                  <a:defRPr sz="1000"/>
                </a:pPr>
                <a:endParaRPr lang="id-ID" sz="900" b="0" i="1" strike="noStrike">
                  <a:solidFill>
                    <a:srgbClr val="000000"/>
                  </a:solidFill>
                  <a:latin typeface="Rockwell"/>
                </a:endParaRPr>
              </a:p>
            </p:txBody>
          </p:sp>
        </p:grpSp>
        <p:grpSp>
          <p:nvGrpSpPr>
            <p:cNvPr id="5" name="Group 8"/>
            <p:cNvGrpSpPr>
              <a:grpSpLocks/>
            </p:cNvGrpSpPr>
            <p:nvPr/>
          </p:nvGrpSpPr>
          <p:grpSpPr bwMode="auto">
            <a:xfrm>
              <a:off x="0" y="0"/>
              <a:ext cx="952" cy="597"/>
              <a:chOff x="0" y="0"/>
              <a:chExt cx="952" cy="597"/>
            </a:xfrm>
          </p:grpSpPr>
          <p:pic>
            <p:nvPicPr>
              <p:cNvPr id="10" name="Graphics 1"/>
              <p:cNvPicPr>
                <a:picLocks noChangeAspect="1" noChangeArrowheads="1"/>
              </p:cNvPicPr>
              <p:nvPr/>
            </p:nvPicPr>
            <p:blipFill>
              <a:blip r:embed="rId3" cstate="print">
                <a:lum bright="-12000" contrast="-18000"/>
              </a:blip>
              <a:srcRect l="4440" t="21851" r="7780" b="26297"/>
              <a:stretch>
                <a:fillRect/>
              </a:stretch>
            </p:blipFill>
            <p:spPr bwMode="auto">
              <a:xfrm>
                <a:off x="0" y="0"/>
                <a:ext cx="952" cy="324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</p:pic>
          <p:sp>
            <p:nvSpPr>
              <p:cNvPr id="11" name="Text Box 17"/>
              <p:cNvSpPr txBox="1">
                <a:spLocks noChangeArrowheads="1"/>
              </p:cNvSpPr>
              <p:nvPr/>
            </p:nvSpPr>
            <p:spPr bwMode="auto">
              <a:xfrm>
                <a:off x="211" y="295"/>
                <a:ext cx="573" cy="302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wrap="square" lIns="90000" tIns="46800" rIns="90000" bIns="46800" anchor="t" upright="1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 rtl="0">
                  <a:defRPr sz="1000"/>
                </a:pPr>
                <a:r>
                  <a:rPr lang="id-ID" sz="700" b="0" i="0" strike="noStrike">
                    <a:solidFill>
                      <a:srgbClr val="008000"/>
                    </a:solidFill>
                    <a:latin typeface="Arial"/>
                    <a:cs typeface="Arial"/>
                  </a:rPr>
                  <a:t>K P P</a:t>
                </a:r>
              </a:p>
              <a:p>
                <a:pPr algn="l" rtl="0">
                  <a:defRPr sz="1000"/>
                </a:pPr>
                <a:endParaRPr lang="id-ID" sz="500" b="0" i="0" strike="noStrike">
                  <a:solidFill>
                    <a:srgbClr val="008000"/>
                  </a:solidFill>
                  <a:latin typeface="Arial"/>
                  <a:cs typeface="Arial"/>
                </a:endParaRPr>
              </a:p>
            </p:txBody>
          </p:sp>
        </p:grpSp>
      </p:grpSp>
      <p:sp>
        <p:nvSpPr>
          <p:cNvPr id="17" name="Title 1"/>
          <p:cNvSpPr txBox="1">
            <a:spLocks/>
          </p:cNvSpPr>
          <p:nvPr/>
        </p:nvSpPr>
        <p:spPr>
          <a:xfrm>
            <a:off x="457200" y="928670"/>
            <a:ext cx="8229600" cy="52864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342900" lvl="0" indent="-342900">
              <a:lnSpc>
                <a:spcPct val="150000"/>
              </a:lnSpc>
              <a:buAutoNum type="arabicPeriod"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Sebutkan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tujuan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diadakannya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maintenance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pada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alat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berat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!</a:t>
            </a:r>
            <a:endParaRPr lang="id-ID" dirty="0" smtClean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lnSpc>
                <a:spcPct val="150000"/>
              </a:lnSpc>
              <a:buAutoNum type="arabicPeriod"/>
            </a:pPr>
            <a:r>
              <a:rPr lang="id-ID" dirty="0" smtClean="0">
                <a:latin typeface="Times New Roman" pitchFamily="18" charset="0"/>
                <a:cs typeface="Times New Roman" pitchFamily="18" charset="0"/>
              </a:rPr>
              <a:t>Jelaskan 3 alasan mengapa f</a:t>
            </a:r>
            <a:r>
              <a:rPr lang="id-ID" dirty="0" smtClean="0">
                <a:latin typeface="Times New Roman" pitchFamily="18" charset="0"/>
                <a:cs typeface="Times New Roman" pitchFamily="18" charset="0"/>
              </a:rPr>
              <a:t>an </a:t>
            </a:r>
            <a:r>
              <a:rPr lang="id-ID" dirty="0" smtClean="0">
                <a:latin typeface="Times New Roman" pitchFamily="18" charset="0"/>
                <a:cs typeface="Times New Roman" pitchFamily="18" charset="0"/>
              </a:rPr>
              <a:t>belt harus diganti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d-ID" dirty="0" smtClean="0">
                <a:latin typeface="Times New Roman" pitchFamily="18" charset="0"/>
                <a:cs typeface="Times New Roman" pitchFamily="18" charset="0"/>
              </a:rPr>
              <a:t>!</a:t>
            </a:r>
          </a:p>
          <a:p>
            <a:pPr marL="342900" lvl="0" indent="-342900">
              <a:lnSpc>
                <a:spcPct val="150000"/>
              </a:lnSpc>
              <a:buAutoNum type="arabicPeriod"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Jelaskan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d-ID" dirty="0" smtClean="0">
                <a:latin typeface="Times New Roman" pitchFamily="18" charset="0"/>
                <a:cs typeface="Times New Roman" pitchFamily="18" charset="0"/>
              </a:rPr>
              <a:t>pengertian dari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grafik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d-ID" dirty="0" smtClean="0">
                <a:latin typeface="Times New Roman" pitchFamily="18" charset="0"/>
                <a:cs typeface="Times New Roman" pitchFamily="18" charset="0"/>
              </a:rPr>
              <a:t>di bawah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!</a:t>
            </a:r>
            <a:endParaRPr lang="id-ID" dirty="0" smtClean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endParaRPr lang="id-ID" dirty="0" smtClean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endParaRPr lang="id-ID" dirty="0" smtClean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endParaRPr lang="id-ID" dirty="0" smtClean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endParaRPr lang="id-ID" dirty="0" smtClean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endParaRPr lang="id-ID" dirty="0" smtClean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id-ID" dirty="0" smtClean="0">
                <a:latin typeface="Times New Roman" pitchFamily="18" charset="0"/>
                <a:ea typeface="+mj-ea"/>
                <a:cs typeface="Times New Roman" pitchFamily="18" charset="0"/>
              </a:rPr>
              <a:t>Jelaskan mengapa di radiator perlu dipasang radiator valve !</a:t>
            </a: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Bagaimanakah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cara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melakukan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bleeding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udara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pada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system hydraulic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pada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masing-masing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komponen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?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jelaskan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! </a:t>
            </a:r>
          </a:p>
        </p:txBody>
      </p:sp>
      <p:pic>
        <p:nvPicPr>
          <p:cNvPr id="14" name="Picture 13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57224" y="2786058"/>
            <a:ext cx="3857652" cy="2214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72330" y="6143644"/>
            <a:ext cx="1857388" cy="500065"/>
          </a:xfrm>
        </p:spPr>
        <p:txBody>
          <a:bodyPr>
            <a:noAutofit/>
          </a:bodyPr>
          <a:lstStyle/>
          <a:p>
            <a:r>
              <a:rPr lang="id-ID" sz="2000" b="1" dirty="0" smtClean="0"/>
              <a:t>PC 400 - 8</a:t>
            </a:r>
            <a:endParaRPr lang="id-ID" sz="2000" b="1" dirty="0"/>
          </a:p>
        </p:txBody>
      </p:sp>
      <p:pic>
        <p:nvPicPr>
          <p:cNvPr id="6" name="Picture 5" descr="D:\CoE.jp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411401" y="285728"/>
            <a:ext cx="1281756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214282" y="214290"/>
            <a:ext cx="4142316" cy="714380"/>
            <a:chOff x="0" y="0"/>
            <a:chExt cx="4349" cy="597"/>
          </a:xfrm>
        </p:grpSpPr>
        <p:grpSp>
          <p:nvGrpSpPr>
            <p:cNvPr id="4" name="Group 7"/>
            <p:cNvGrpSpPr>
              <a:grpSpLocks/>
            </p:cNvGrpSpPr>
            <p:nvPr/>
          </p:nvGrpSpPr>
          <p:grpSpPr bwMode="auto">
            <a:xfrm>
              <a:off x="934" y="81"/>
              <a:ext cx="3415" cy="405"/>
              <a:chOff x="934" y="81"/>
              <a:chExt cx="3415" cy="405"/>
            </a:xfrm>
          </p:grpSpPr>
          <p:sp>
            <p:nvSpPr>
              <p:cNvPr id="12" name="WordArt 13"/>
              <p:cNvSpPr>
                <a:spLocks noChangeArrowheads="1" noChangeShapeType="1" noTextEdit="1"/>
              </p:cNvSpPr>
              <p:nvPr/>
            </p:nvSpPr>
            <p:spPr bwMode="auto">
              <a:xfrm>
                <a:off x="1065" y="81"/>
                <a:ext cx="3284" cy="111"/>
              </a:xfrm>
              <a:prstGeom prst="rect">
                <a:avLst/>
              </a:prstGeom>
            </p:spPr>
            <p:txBody>
              <a:bodyPr wrap="none" numCol="1" fromWordArt="1">
                <a:prstTxWarp prst="textPlain">
                  <a:avLst>
                    <a:gd name="adj" fmla="val 50000"/>
                  </a:avLst>
                </a:prstTxWarp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rtl="0"/>
                <a:r>
                  <a:rPr lang="id-ID" sz="3600" kern="10" spc="0">
                    <a:ln w="9360">
                      <a:solidFill>
                        <a:srgbClr val="006600"/>
                      </a:solidFill>
                      <a:miter lim="800000"/>
                      <a:headEnd/>
                      <a:tailEnd/>
                    </a:ln>
                    <a:solidFill>
                      <a:srgbClr val="003300"/>
                    </a:solidFill>
                    <a:effectLst/>
                    <a:latin typeface="Garamond"/>
                  </a:rPr>
                  <a:t>PT. KALIMANTAN PRIMA PERSADA</a:t>
                </a:r>
              </a:p>
            </p:txBody>
          </p:sp>
          <p:sp>
            <p:nvSpPr>
              <p:cNvPr id="13" name="Text Box 14"/>
              <p:cNvSpPr txBox="1">
                <a:spLocks noChangeArrowheads="1"/>
              </p:cNvSpPr>
              <p:nvPr/>
            </p:nvSpPr>
            <p:spPr bwMode="auto">
              <a:xfrm>
                <a:off x="934" y="184"/>
                <a:ext cx="3043" cy="302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wrap="square" lIns="90000" tIns="46800" rIns="90000" bIns="46800" anchor="t" upright="1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 rtl="0">
                  <a:defRPr sz="1000"/>
                </a:pPr>
                <a:r>
                  <a:rPr lang="id-ID" sz="900" b="0" i="1" strike="noStrike">
                    <a:solidFill>
                      <a:srgbClr val="000000"/>
                    </a:solidFill>
                    <a:latin typeface="Rockwell"/>
                  </a:rPr>
                  <a:t>Integrated</a:t>
                </a:r>
                <a:r>
                  <a:rPr lang="id-ID" sz="900" b="0" i="1" strike="noStrike" baseline="0">
                    <a:solidFill>
                      <a:srgbClr val="000000"/>
                    </a:solidFill>
                    <a:latin typeface="Rockwell"/>
                  </a:rPr>
                  <a:t> Mining Services</a:t>
                </a:r>
                <a:endParaRPr lang="id-ID" sz="900" b="0" i="1" strike="noStrike">
                  <a:solidFill>
                    <a:srgbClr val="000000"/>
                  </a:solidFill>
                  <a:latin typeface="Rockwell"/>
                </a:endParaRPr>
              </a:p>
              <a:p>
                <a:pPr algn="l" rtl="0">
                  <a:defRPr sz="1000"/>
                </a:pPr>
                <a:endParaRPr lang="id-ID" sz="900" b="0" i="1" strike="noStrike">
                  <a:solidFill>
                    <a:srgbClr val="000000"/>
                  </a:solidFill>
                  <a:latin typeface="Rockwell"/>
                </a:endParaRPr>
              </a:p>
            </p:txBody>
          </p:sp>
        </p:grpSp>
        <p:grpSp>
          <p:nvGrpSpPr>
            <p:cNvPr id="5" name="Group 8"/>
            <p:cNvGrpSpPr>
              <a:grpSpLocks/>
            </p:cNvGrpSpPr>
            <p:nvPr/>
          </p:nvGrpSpPr>
          <p:grpSpPr bwMode="auto">
            <a:xfrm>
              <a:off x="0" y="0"/>
              <a:ext cx="952" cy="597"/>
              <a:chOff x="0" y="0"/>
              <a:chExt cx="952" cy="597"/>
            </a:xfrm>
          </p:grpSpPr>
          <p:pic>
            <p:nvPicPr>
              <p:cNvPr id="10" name="Graphics 1"/>
              <p:cNvPicPr>
                <a:picLocks noChangeAspect="1" noChangeArrowheads="1"/>
              </p:cNvPicPr>
              <p:nvPr/>
            </p:nvPicPr>
            <p:blipFill>
              <a:blip r:embed="rId3" cstate="print">
                <a:lum bright="-12000" contrast="-18000"/>
              </a:blip>
              <a:srcRect l="4440" t="21851" r="7780" b="26297"/>
              <a:stretch>
                <a:fillRect/>
              </a:stretch>
            </p:blipFill>
            <p:spPr bwMode="auto">
              <a:xfrm>
                <a:off x="0" y="0"/>
                <a:ext cx="952" cy="324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</p:pic>
          <p:sp>
            <p:nvSpPr>
              <p:cNvPr id="11" name="Text Box 17"/>
              <p:cNvSpPr txBox="1">
                <a:spLocks noChangeArrowheads="1"/>
              </p:cNvSpPr>
              <p:nvPr/>
            </p:nvSpPr>
            <p:spPr bwMode="auto">
              <a:xfrm>
                <a:off x="211" y="295"/>
                <a:ext cx="573" cy="302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wrap="square" lIns="90000" tIns="46800" rIns="90000" bIns="46800" anchor="t" upright="1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 rtl="0">
                  <a:defRPr sz="1000"/>
                </a:pPr>
                <a:r>
                  <a:rPr lang="id-ID" sz="700" b="0" i="0" strike="noStrike">
                    <a:solidFill>
                      <a:srgbClr val="008000"/>
                    </a:solidFill>
                    <a:latin typeface="Arial"/>
                    <a:cs typeface="Arial"/>
                  </a:rPr>
                  <a:t>K P P</a:t>
                </a:r>
              </a:p>
              <a:p>
                <a:pPr algn="l" rtl="0">
                  <a:defRPr sz="1000"/>
                </a:pPr>
                <a:endParaRPr lang="id-ID" sz="500" b="0" i="0" strike="noStrike">
                  <a:solidFill>
                    <a:srgbClr val="008000"/>
                  </a:solidFill>
                  <a:latin typeface="Arial"/>
                  <a:cs typeface="Arial"/>
                </a:endParaRPr>
              </a:p>
            </p:txBody>
          </p:sp>
        </p:grpSp>
      </p:grpSp>
      <p:sp>
        <p:nvSpPr>
          <p:cNvPr id="16" name="TextBox 15"/>
          <p:cNvSpPr txBox="1"/>
          <p:nvPr/>
        </p:nvSpPr>
        <p:spPr>
          <a:xfrm>
            <a:off x="285720" y="2071678"/>
            <a:ext cx="850112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400" dirty="0" smtClean="0"/>
              <a:t>2. Suatu usaha untuk mencegah timbulnya kerusakan yang dilakukan secara kontinyu dengan pelaksanaan yang telah tertentu berdasar hour meter adalah ...</a:t>
            </a:r>
          </a:p>
          <a:p>
            <a:endParaRPr lang="id-ID" sz="2400" dirty="0"/>
          </a:p>
          <a:p>
            <a:pPr marL="342900" indent="-342900">
              <a:buAutoNum type="alphaLcPeriod"/>
            </a:pPr>
            <a:r>
              <a:rPr lang="id-ID" sz="2400" dirty="0" smtClean="0"/>
              <a:t>Periodic Service</a:t>
            </a:r>
          </a:p>
          <a:p>
            <a:pPr marL="342900" indent="-342900">
              <a:buAutoNum type="alphaLcPeriod"/>
            </a:pPr>
            <a:r>
              <a:rPr lang="id-ID" sz="2400" dirty="0" smtClean="0"/>
              <a:t>Condition Based Maintenance</a:t>
            </a:r>
          </a:p>
          <a:p>
            <a:pPr marL="342900" indent="-342900">
              <a:buAutoNum type="alphaLcPeriod"/>
            </a:pPr>
            <a:r>
              <a:rPr lang="id-ID" sz="2400" dirty="0" smtClean="0"/>
              <a:t>Periodic Inspection</a:t>
            </a:r>
          </a:p>
          <a:p>
            <a:pPr marL="342900" indent="-342900">
              <a:buAutoNum type="alphaLcPeriod"/>
            </a:pPr>
            <a:r>
              <a:rPr lang="id-ID" sz="2400" dirty="0" smtClean="0"/>
              <a:t>Breakdown Maintenance</a:t>
            </a:r>
            <a:endParaRPr lang="id-ID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72330" y="6143644"/>
            <a:ext cx="1857388" cy="500065"/>
          </a:xfrm>
        </p:spPr>
        <p:txBody>
          <a:bodyPr>
            <a:noAutofit/>
          </a:bodyPr>
          <a:lstStyle/>
          <a:p>
            <a:r>
              <a:rPr lang="id-ID" sz="2000" b="1" dirty="0" smtClean="0"/>
              <a:t>PC 400 - 8</a:t>
            </a:r>
            <a:endParaRPr lang="id-ID" sz="2000" b="1" dirty="0"/>
          </a:p>
        </p:txBody>
      </p:sp>
      <p:pic>
        <p:nvPicPr>
          <p:cNvPr id="6" name="Picture 5" descr="D:\CoE.jp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411401" y="285728"/>
            <a:ext cx="1281756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214282" y="214290"/>
            <a:ext cx="4142316" cy="714380"/>
            <a:chOff x="0" y="0"/>
            <a:chExt cx="4349" cy="597"/>
          </a:xfrm>
        </p:grpSpPr>
        <p:grpSp>
          <p:nvGrpSpPr>
            <p:cNvPr id="4" name="Group 7"/>
            <p:cNvGrpSpPr>
              <a:grpSpLocks/>
            </p:cNvGrpSpPr>
            <p:nvPr/>
          </p:nvGrpSpPr>
          <p:grpSpPr bwMode="auto">
            <a:xfrm>
              <a:off x="934" y="81"/>
              <a:ext cx="3415" cy="405"/>
              <a:chOff x="934" y="81"/>
              <a:chExt cx="3415" cy="405"/>
            </a:xfrm>
          </p:grpSpPr>
          <p:sp>
            <p:nvSpPr>
              <p:cNvPr id="12" name="WordArt 13"/>
              <p:cNvSpPr>
                <a:spLocks noChangeArrowheads="1" noChangeShapeType="1" noTextEdit="1"/>
              </p:cNvSpPr>
              <p:nvPr/>
            </p:nvSpPr>
            <p:spPr bwMode="auto">
              <a:xfrm>
                <a:off x="1065" y="81"/>
                <a:ext cx="3284" cy="111"/>
              </a:xfrm>
              <a:prstGeom prst="rect">
                <a:avLst/>
              </a:prstGeom>
            </p:spPr>
            <p:txBody>
              <a:bodyPr wrap="none" numCol="1" fromWordArt="1">
                <a:prstTxWarp prst="textPlain">
                  <a:avLst>
                    <a:gd name="adj" fmla="val 50000"/>
                  </a:avLst>
                </a:prstTxWarp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rtl="0"/>
                <a:r>
                  <a:rPr lang="id-ID" sz="3600" kern="10" spc="0">
                    <a:ln w="9360">
                      <a:solidFill>
                        <a:srgbClr val="006600"/>
                      </a:solidFill>
                      <a:miter lim="800000"/>
                      <a:headEnd/>
                      <a:tailEnd/>
                    </a:ln>
                    <a:solidFill>
                      <a:srgbClr val="003300"/>
                    </a:solidFill>
                    <a:effectLst/>
                    <a:latin typeface="Garamond"/>
                  </a:rPr>
                  <a:t>PT. KALIMANTAN PRIMA PERSADA</a:t>
                </a:r>
              </a:p>
            </p:txBody>
          </p:sp>
          <p:sp>
            <p:nvSpPr>
              <p:cNvPr id="13" name="Text Box 14"/>
              <p:cNvSpPr txBox="1">
                <a:spLocks noChangeArrowheads="1"/>
              </p:cNvSpPr>
              <p:nvPr/>
            </p:nvSpPr>
            <p:spPr bwMode="auto">
              <a:xfrm>
                <a:off x="934" y="184"/>
                <a:ext cx="3043" cy="302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wrap="square" lIns="90000" tIns="46800" rIns="90000" bIns="46800" anchor="t" upright="1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 rtl="0">
                  <a:defRPr sz="1000"/>
                </a:pPr>
                <a:r>
                  <a:rPr lang="id-ID" sz="900" b="0" i="1" strike="noStrike">
                    <a:solidFill>
                      <a:srgbClr val="000000"/>
                    </a:solidFill>
                    <a:latin typeface="Rockwell"/>
                  </a:rPr>
                  <a:t>Integrated</a:t>
                </a:r>
                <a:r>
                  <a:rPr lang="id-ID" sz="900" b="0" i="1" strike="noStrike" baseline="0">
                    <a:solidFill>
                      <a:srgbClr val="000000"/>
                    </a:solidFill>
                    <a:latin typeface="Rockwell"/>
                  </a:rPr>
                  <a:t> Mining Services</a:t>
                </a:r>
                <a:endParaRPr lang="id-ID" sz="900" b="0" i="1" strike="noStrike">
                  <a:solidFill>
                    <a:srgbClr val="000000"/>
                  </a:solidFill>
                  <a:latin typeface="Rockwell"/>
                </a:endParaRPr>
              </a:p>
              <a:p>
                <a:pPr algn="l" rtl="0">
                  <a:defRPr sz="1000"/>
                </a:pPr>
                <a:endParaRPr lang="id-ID" sz="900" b="0" i="1" strike="noStrike">
                  <a:solidFill>
                    <a:srgbClr val="000000"/>
                  </a:solidFill>
                  <a:latin typeface="Rockwell"/>
                </a:endParaRPr>
              </a:p>
            </p:txBody>
          </p:sp>
        </p:grpSp>
        <p:grpSp>
          <p:nvGrpSpPr>
            <p:cNvPr id="5" name="Group 8"/>
            <p:cNvGrpSpPr>
              <a:grpSpLocks/>
            </p:cNvGrpSpPr>
            <p:nvPr/>
          </p:nvGrpSpPr>
          <p:grpSpPr bwMode="auto">
            <a:xfrm>
              <a:off x="0" y="0"/>
              <a:ext cx="952" cy="597"/>
              <a:chOff x="0" y="0"/>
              <a:chExt cx="952" cy="597"/>
            </a:xfrm>
          </p:grpSpPr>
          <p:pic>
            <p:nvPicPr>
              <p:cNvPr id="10" name="Graphics 1"/>
              <p:cNvPicPr>
                <a:picLocks noChangeAspect="1" noChangeArrowheads="1"/>
              </p:cNvPicPr>
              <p:nvPr/>
            </p:nvPicPr>
            <p:blipFill>
              <a:blip r:embed="rId3" cstate="print">
                <a:lum bright="-12000" contrast="-18000"/>
              </a:blip>
              <a:srcRect l="4440" t="21851" r="7780" b="26297"/>
              <a:stretch>
                <a:fillRect/>
              </a:stretch>
            </p:blipFill>
            <p:spPr bwMode="auto">
              <a:xfrm>
                <a:off x="0" y="0"/>
                <a:ext cx="952" cy="324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</p:pic>
          <p:sp>
            <p:nvSpPr>
              <p:cNvPr id="11" name="Text Box 17"/>
              <p:cNvSpPr txBox="1">
                <a:spLocks noChangeArrowheads="1"/>
              </p:cNvSpPr>
              <p:nvPr/>
            </p:nvSpPr>
            <p:spPr bwMode="auto">
              <a:xfrm>
                <a:off x="211" y="295"/>
                <a:ext cx="573" cy="302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wrap="square" lIns="90000" tIns="46800" rIns="90000" bIns="46800" anchor="t" upright="1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 rtl="0">
                  <a:defRPr sz="1000"/>
                </a:pPr>
                <a:r>
                  <a:rPr lang="id-ID" sz="700" b="0" i="0" strike="noStrike">
                    <a:solidFill>
                      <a:srgbClr val="008000"/>
                    </a:solidFill>
                    <a:latin typeface="Arial"/>
                    <a:cs typeface="Arial"/>
                  </a:rPr>
                  <a:t>K P P</a:t>
                </a:r>
              </a:p>
              <a:p>
                <a:pPr algn="l" rtl="0">
                  <a:defRPr sz="1000"/>
                </a:pPr>
                <a:endParaRPr lang="id-ID" sz="500" b="0" i="0" strike="noStrike">
                  <a:solidFill>
                    <a:srgbClr val="008000"/>
                  </a:solidFill>
                  <a:latin typeface="Arial"/>
                  <a:cs typeface="Arial"/>
                </a:endParaRPr>
              </a:p>
            </p:txBody>
          </p:sp>
        </p:grpSp>
      </p:grpSp>
      <p:sp>
        <p:nvSpPr>
          <p:cNvPr id="16" name="TextBox 15"/>
          <p:cNvSpPr txBox="1"/>
          <p:nvPr/>
        </p:nvSpPr>
        <p:spPr>
          <a:xfrm>
            <a:off x="285720" y="2071678"/>
            <a:ext cx="850112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lang="id-ID" sz="2400" dirty="0" smtClean="0"/>
              <a:t>3. Suatu yang dipergunakan untuk mencatat hasil operasi dari tiap-tiap machine dalam satu hari operasi</a:t>
            </a:r>
            <a:r>
              <a:rPr lang="en-US" sz="2400" dirty="0" smtClean="0"/>
              <a:t> </a:t>
            </a:r>
            <a:r>
              <a:rPr lang="en-US" sz="2400" dirty="0" err="1" smtClean="0"/>
              <a:t>disebut</a:t>
            </a:r>
            <a:r>
              <a:rPr lang="en-US" sz="2400" dirty="0" smtClean="0"/>
              <a:t>….</a:t>
            </a:r>
          </a:p>
          <a:p>
            <a:pPr lvl="0" algn="just"/>
            <a:endParaRPr lang="en-US" sz="2400" dirty="0" smtClean="0"/>
          </a:p>
          <a:p>
            <a:pPr lvl="0" algn="just"/>
            <a:r>
              <a:rPr lang="en-US" sz="2400" dirty="0" smtClean="0"/>
              <a:t>a.  Check sheet		c.  Daily check sheet</a:t>
            </a:r>
          </a:p>
          <a:p>
            <a:pPr lvl="0" algn="just"/>
            <a:r>
              <a:rPr lang="en-US" sz="2400" dirty="0" smtClean="0"/>
              <a:t>b.  P2H sheet			d.  Monitoring sheet</a:t>
            </a:r>
            <a:endParaRPr lang="en-US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72330" y="6143644"/>
            <a:ext cx="1857388" cy="500065"/>
          </a:xfrm>
        </p:spPr>
        <p:txBody>
          <a:bodyPr>
            <a:noAutofit/>
          </a:bodyPr>
          <a:lstStyle/>
          <a:p>
            <a:r>
              <a:rPr lang="id-ID" sz="2000" b="1" dirty="0" smtClean="0"/>
              <a:t>PC 400 - 8</a:t>
            </a:r>
            <a:endParaRPr lang="id-ID" sz="2000" b="1" dirty="0"/>
          </a:p>
        </p:txBody>
      </p:sp>
      <p:pic>
        <p:nvPicPr>
          <p:cNvPr id="6" name="Picture 5" descr="D:\CoE.jp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411401" y="285728"/>
            <a:ext cx="1281756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214282" y="214290"/>
            <a:ext cx="4142316" cy="714380"/>
            <a:chOff x="0" y="0"/>
            <a:chExt cx="4349" cy="597"/>
          </a:xfrm>
        </p:grpSpPr>
        <p:grpSp>
          <p:nvGrpSpPr>
            <p:cNvPr id="4" name="Group 7"/>
            <p:cNvGrpSpPr>
              <a:grpSpLocks/>
            </p:cNvGrpSpPr>
            <p:nvPr/>
          </p:nvGrpSpPr>
          <p:grpSpPr bwMode="auto">
            <a:xfrm>
              <a:off x="934" y="81"/>
              <a:ext cx="3415" cy="405"/>
              <a:chOff x="934" y="81"/>
              <a:chExt cx="3415" cy="405"/>
            </a:xfrm>
          </p:grpSpPr>
          <p:sp>
            <p:nvSpPr>
              <p:cNvPr id="12" name="WordArt 13"/>
              <p:cNvSpPr>
                <a:spLocks noChangeArrowheads="1" noChangeShapeType="1" noTextEdit="1"/>
              </p:cNvSpPr>
              <p:nvPr/>
            </p:nvSpPr>
            <p:spPr bwMode="auto">
              <a:xfrm>
                <a:off x="1065" y="81"/>
                <a:ext cx="3284" cy="111"/>
              </a:xfrm>
              <a:prstGeom prst="rect">
                <a:avLst/>
              </a:prstGeom>
            </p:spPr>
            <p:txBody>
              <a:bodyPr wrap="none" numCol="1" fromWordArt="1">
                <a:prstTxWarp prst="textPlain">
                  <a:avLst>
                    <a:gd name="adj" fmla="val 50000"/>
                  </a:avLst>
                </a:prstTxWarp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rtl="0"/>
                <a:r>
                  <a:rPr lang="id-ID" sz="3600" kern="10" spc="0">
                    <a:ln w="9360">
                      <a:solidFill>
                        <a:srgbClr val="006600"/>
                      </a:solidFill>
                      <a:miter lim="800000"/>
                      <a:headEnd/>
                      <a:tailEnd/>
                    </a:ln>
                    <a:solidFill>
                      <a:srgbClr val="003300"/>
                    </a:solidFill>
                    <a:effectLst/>
                    <a:latin typeface="Garamond"/>
                  </a:rPr>
                  <a:t>PT. KALIMANTAN PRIMA PERSADA</a:t>
                </a:r>
              </a:p>
            </p:txBody>
          </p:sp>
          <p:sp>
            <p:nvSpPr>
              <p:cNvPr id="13" name="Text Box 14"/>
              <p:cNvSpPr txBox="1">
                <a:spLocks noChangeArrowheads="1"/>
              </p:cNvSpPr>
              <p:nvPr/>
            </p:nvSpPr>
            <p:spPr bwMode="auto">
              <a:xfrm>
                <a:off x="934" y="184"/>
                <a:ext cx="3043" cy="302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wrap="square" lIns="90000" tIns="46800" rIns="90000" bIns="46800" anchor="t" upright="1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 rtl="0">
                  <a:defRPr sz="1000"/>
                </a:pPr>
                <a:r>
                  <a:rPr lang="id-ID" sz="900" b="0" i="1" strike="noStrike">
                    <a:solidFill>
                      <a:srgbClr val="000000"/>
                    </a:solidFill>
                    <a:latin typeface="Rockwell"/>
                  </a:rPr>
                  <a:t>Integrated</a:t>
                </a:r>
                <a:r>
                  <a:rPr lang="id-ID" sz="900" b="0" i="1" strike="noStrike" baseline="0">
                    <a:solidFill>
                      <a:srgbClr val="000000"/>
                    </a:solidFill>
                    <a:latin typeface="Rockwell"/>
                  </a:rPr>
                  <a:t> Mining Services</a:t>
                </a:r>
                <a:endParaRPr lang="id-ID" sz="900" b="0" i="1" strike="noStrike">
                  <a:solidFill>
                    <a:srgbClr val="000000"/>
                  </a:solidFill>
                  <a:latin typeface="Rockwell"/>
                </a:endParaRPr>
              </a:p>
              <a:p>
                <a:pPr algn="l" rtl="0">
                  <a:defRPr sz="1000"/>
                </a:pPr>
                <a:endParaRPr lang="id-ID" sz="900" b="0" i="1" strike="noStrike">
                  <a:solidFill>
                    <a:srgbClr val="000000"/>
                  </a:solidFill>
                  <a:latin typeface="Rockwell"/>
                </a:endParaRPr>
              </a:p>
            </p:txBody>
          </p:sp>
        </p:grpSp>
        <p:grpSp>
          <p:nvGrpSpPr>
            <p:cNvPr id="5" name="Group 8"/>
            <p:cNvGrpSpPr>
              <a:grpSpLocks/>
            </p:cNvGrpSpPr>
            <p:nvPr/>
          </p:nvGrpSpPr>
          <p:grpSpPr bwMode="auto">
            <a:xfrm>
              <a:off x="0" y="0"/>
              <a:ext cx="952" cy="597"/>
              <a:chOff x="0" y="0"/>
              <a:chExt cx="952" cy="597"/>
            </a:xfrm>
          </p:grpSpPr>
          <p:pic>
            <p:nvPicPr>
              <p:cNvPr id="10" name="Graphics 1"/>
              <p:cNvPicPr>
                <a:picLocks noChangeAspect="1" noChangeArrowheads="1"/>
              </p:cNvPicPr>
              <p:nvPr/>
            </p:nvPicPr>
            <p:blipFill>
              <a:blip r:embed="rId3" cstate="print">
                <a:lum bright="-12000" contrast="-18000"/>
              </a:blip>
              <a:srcRect l="4440" t="21851" r="7780" b="26297"/>
              <a:stretch>
                <a:fillRect/>
              </a:stretch>
            </p:blipFill>
            <p:spPr bwMode="auto">
              <a:xfrm>
                <a:off x="0" y="0"/>
                <a:ext cx="952" cy="324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</p:pic>
          <p:sp>
            <p:nvSpPr>
              <p:cNvPr id="11" name="Text Box 17"/>
              <p:cNvSpPr txBox="1">
                <a:spLocks noChangeArrowheads="1"/>
              </p:cNvSpPr>
              <p:nvPr/>
            </p:nvSpPr>
            <p:spPr bwMode="auto">
              <a:xfrm>
                <a:off x="211" y="295"/>
                <a:ext cx="573" cy="302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wrap="square" lIns="90000" tIns="46800" rIns="90000" bIns="46800" anchor="t" upright="1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 rtl="0">
                  <a:defRPr sz="1000"/>
                </a:pPr>
                <a:r>
                  <a:rPr lang="id-ID" sz="700" b="0" i="0" strike="noStrike">
                    <a:solidFill>
                      <a:srgbClr val="008000"/>
                    </a:solidFill>
                    <a:latin typeface="Arial"/>
                    <a:cs typeface="Arial"/>
                  </a:rPr>
                  <a:t>K P P</a:t>
                </a:r>
              </a:p>
              <a:p>
                <a:pPr algn="l" rtl="0">
                  <a:defRPr sz="1000"/>
                </a:pPr>
                <a:endParaRPr lang="id-ID" sz="500" b="0" i="0" strike="noStrike">
                  <a:solidFill>
                    <a:srgbClr val="008000"/>
                  </a:solidFill>
                  <a:latin typeface="Arial"/>
                  <a:cs typeface="Arial"/>
                </a:endParaRPr>
              </a:p>
            </p:txBody>
          </p:sp>
        </p:grpSp>
      </p:grpSp>
      <p:sp>
        <p:nvSpPr>
          <p:cNvPr id="16" name="TextBox 15"/>
          <p:cNvSpPr txBox="1"/>
          <p:nvPr/>
        </p:nvSpPr>
        <p:spPr>
          <a:xfrm>
            <a:off x="285720" y="2071678"/>
            <a:ext cx="850112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400" dirty="0" smtClean="0"/>
              <a:t>4. Perawatan yang dilakukan setelah unit betul-betul rusak adalah ...</a:t>
            </a:r>
          </a:p>
          <a:p>
            <a:endParaRPr lang="id-ID" sz="2400" dirty="0"/>
          </a:p>
          <a:p>
            <a:pPr marL="342900" indent="-342900">
              <a:buAutoNum type="alphaLcPeriod"/>
            </a:pPr>
            <a:r>
              <a:rPr lang="id-ID" sz="2400" dirty="0" smtClean="0"/>
              <a:t>Periodic Service</a:t>
            </a:r>
          </a:p>
          <a:p>
            <a:pPr marL="342900" indent="-342900">
              <a:buAutoNum type="alphaLcPeriod"/>
            </a:pPr>
            <a:r>
              <a:rPr lang="id-ID" sz="2400" dirty="0" smtClean="0"/>
              <a:t>Condition Based Maintenance</a:t>
            </a:r>
          </a:p>
          <a:p>
            <a:pPr marL="342900" indent="-342900">
              <a:buAutoNum type="alphaLcPeriod"/>
            </a:pPr>
            <a:r>
              <a:rPr lang="id-ID" sz="2400" dirty="0" smtClean="0"/>
              <a:t>Periodic Inspection</a:t>
            </a:r>
          </a:p>
          <a:p>
            <a:pPr marL="342900" indent="-342900">
              <a:buAutoNum type="alphaLcPeriod"/>
            </a:pPr>
            <a:r>
              <a:rPr lang="id-ID" sz="2400" dirty="0" smtClean="0"/>
              <a:t>Breakdown Maintenance</a:t>
            </a:r>
            <a:endParaRPr lang="id-ID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72330" y="6143644"/>
            <a:ext cx="1857388" cy="500065"/>
          </a:xfrm>
        </p:spPr>
        <p:txBody>
          <a:bodyPr>
            <a:noAutofit/>
          </a:bodyPr>
          <a:lstStyle/>
          <a:p>
            <a:r>
              <a:rPr lang="id-ID" sz="2000" b="1" dirty="0" smtClean="0"/>
              <a:t>PC 400 - 8</a:t>
            </a:r>
            <a:endParaRPr lang="id-ID" sz="2000" b="1" dirty="0"/>
          </a:p>
        </p:txBody>
      </p:sp>
      <p:pic>
        <p:nvPicPr>
          <p:cNvPr id="6" name="Picture 5" descr="D:\CoE.jp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411401" y="285728"/>
            <a:ext cx="1281756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214282" y="214290"/>
            <a:ext cx="4142316" cy="714380"/>
            <a:chOff x="0" y="0"/>
            <a:chExt cx="4349" cy="597"/>
          </a:xfrm>
        </p:grpSpPr>
        <p:grpSp>
          <p:nvGrpSpPr>
            <p:cNvPr id="4" name="Group 7"/>
            <p:cNvGrpSpPr>
              <a:grpSpLocks/>
            </p:cNvGrpSpPr>
            <p:nvPr/>
          </p:nvGrpSpPr>
          <p:grpSpPr bwMode="auto">
            <a:xfrm>
              <a:off x="934" y="81"/>
              <a:ext cx="3415" cy="405"/>
              <a:chOff x="934" y="81"/>
              <a:chExt cx="3415" cy="405"/>
            </a:xfrm>
          </p:grpSpPr>
          <p:sp>
            <p:nvSpPr>
              <p:cNvPr id="12" name="WordArt 13"/>
              <p:cNvSpPr>
                <a:spLocks noChangeArrowheads="1" noChangeShapeType="1" noTextEdit="1"/>
              </p:cNvSpPr>
              <p:nvPr/>
            </p:nvSpPr>
            <p:spPr bwMode="auto">
              <a:xfrm>
                <a:off x="1065" y="81"/>
                <a:ext cx="3284" cy="111"/>
              </a:xfrm>
              <a:prstGeom prst="rect">
                <a:avLst/>
              </a:prstGeom>
            </p:spPr>
            <p:txBody>
              <a:bodyPr wrap="none" numCol="1" fromWordArt="1">
                <a:prstTxWarp prst="textPlain">
                  <a:avLst>
                    <a:gd name="adj" fmla="val 50000"/>
                  </a:avLst>
                </a:prstTxWarp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rtl="0"/>
                <a:r>
                  <a:rPr lang="id-ID" sz="3600" kern="10" spc="0">
                    <a:ln w="9360">
                      <a:solidFill>
                        <a:srgbClr val="006600"/>
                      </a:solidFill>
                      <a:miter lim="800000"/>
                      <a:headEnd/>
                      <a:tailEnd/>
                    </a:ln>
                    <a:solidFill>
                      <a:srgbClr val="003300"/>
                    </a:solidFill>
                    <a:effectLst/>
                    <a:latin typeface="Garamond"/>
                  </a:rPr>
                  <a:t>PT. KALIMANTAN PRIMA PERSADA</a:t>
                </a:r>
              </a:p>
            </p:txBody>
          </p:sp>
          <p:sp>
            <p:nvSpPr>
              <p:cNvPr id="13" name="Text Box 14"/>
              <p:cNvSpPr txBox="1">
                <a:spLocks noChangeArrowheads="1"/>
              </p:cNvSpPr>
              <p:nvPr/>
            </p:nvSpPr>
            <p:spPr bwMode="auto">
              <a:xfrm>
                <a:off x="934" y="184"/>
                <a:ext cx="3043" cy="302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wrap="square" lIns="90000" tIns="46800" rIns="90000" bIns="46800" anchor="t" upright="1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 rtl="0">
                  <a:defRPr sz="1000"/>
                </a:pPr>
                <a:r>
                  <a:rPr lang="id-ID" sz="900" b="0" i="1" strike="noStrike">
                    <a:solidFill>
                      <a:srgbClr val="000000"/>
                    </a:solidFill>
                    <a:latin typeface="Rockwell"/>
                  </a:rPr>
                  <a:t>Integrated</a:t>
                </a:r>
                <a:r>
                  <a:rPr lang="id-ID" sz="900" b="0" i="1" strike="noStrike" baseline="0">
                    <a:solidFill>
                      <a:srgbClr val="000000"/>
                    </a:solidFill>
                    <a:latin typeface="Rockwell"/>
                  </a:rPr>
                  <a:t> Mining Services</a:t>
                </a:r>
                <a:endParaRPr lang="id-ID" sz="900" b="0" i="1" strike="noStrike">
                  <a:solidFill>
                    <a:srgbClr val="000000"/>
                  </a:solidFill>
                  <a:latin typeface="Rockwell"/>
                </a:endParaRPr>
              </a:p>
              <a:p>
                <a:pPr algn="l" rtl="0">
                  <a:defRPr sz="1000"/>
                </a:pPr>
                <a:endParaRPr lang="id-ID" sz="900" b="0" i="1" strike="noStrike">
                  <a:solidFill>
                    <a:srgbClr val="000000"/>
                  </a:solidFill>
                  <a:latin typeface="Rockwell"/>
                </a:endParaRPr>
              </a:p>
            </p:txBody>
          </p:sp>
        </p:grpSp>
        <p:grpSp>
          <p:nvGrpSpPr>
            <p:cNvPr id="5" name="Group 8"/>
            <p:cNvGrpSpPr>
              <a:grpSpLocks/>
            </p:cNvGrpSpPr>
            <p:nvPr/>
          </p:nvGrpSpPr>
          <p:grpSpPr bwMode="auto">
            <a:xfrm>
              <a:off x="0" y="0"/>
              <a:ext cx="952" cy="597"/>
              <a:chOff x="0" y="0"/>
              <a:chExt cx="952" cy="597"/>
            </a:xfrm>
          </p:grpSpPr>
          <p:pic>
            <p:nvPicPr>
              <p:cNvPr id="10" name="Graphics 1"/>
              <p:cNvPicPr>
                <a:picLocks noChangeAspect="1" noChangeArrowheads="1"/>
              </p:cNvPicPr>
              <p:nvPr/>
            </p:nvPicPr>
            <p:blipFill>
              <a:blip r:embed="rId3" cstate="print">
                <a:lum bright="-12000" contrast="-18000"/>
              </a:blip>
              <a:srcRect l="4440" t="21851" r="7780" b="26297"/>
              <a:stretch>
                <a:fillRect/>
              </a:stretch>
            </p:blipFill>
            <p:spPr bwMode="auto">
              <a:xfrm>
                <a:off x="0" y="0"/>
                <a:ext cx="952" cy="324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</p:pic>
          <p:sp>
            <p:nvSpPr>
              <p:cNvPr id="11" name="Text Box 17"/>
              <p:cNvSpPr txBox="1">
                <a:spLocks noChangeArrowheads="1"/>
              </p:cNvSpPr>
              <p:nvPr/>
            </p:nvSpPr>
            <p:spPr bwMode="auto">
              <a:xfrm>
                <a:off x="211" y="295"/>
                <a:ext cx="573" cy="302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wrap="square" lIns="90000" tIns="46800" rIns="90000" bIns="46800" anchor="t" upright="1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 rtl="0">
                  <a:defRPr sz="1000"/>
                </a:pPr>
                <a:r>
                  <a:rPr lang="id-ID" sz="700" b="0" i="0" strike="noStrike">
                    <a:solidFill>
                      <a:srgbClr val="008000"/>
                    </a:solidFill>
                    <a:latin typeface="Arial"/>
                    <a:cs typeface="Arial"/>
                  </a:rPr>
                  <a:t>K P P</a:t>
                </a:r>
              </a:p>
              <a:p>
                <a:pPr algn="l" rtl="0">
                  <a:defRPr sz="1000"/>
                </a:pPr>
                <a:endParaRPr lang="id-ID" sz="500" b="0" i="0" strike="noStrike">
                  <a:solidFill>
                    <a:srgbClr val="008000"/>
                  </a:solidFill>
                  <a:latin typeface="Arial"/>
                  <a:cs typeface="Arial"/>
                </a:endParaRPr>
              </a:p>
            </p:txBody>
          </p:sp>
        </p:grpSp>
      </p:grpSp>
      <p:sp>
        <p:nvSpPr>
          <p:cNvPr id="16" name="TextBox 15"/>
          <p:cNvSpPr txBox="1"/>
          <p:nvPr/>
        </p:nvSpPr>
        <p:spPr>
          <a:xfrm>
            <a:off x="285720" y="2071678"/>
            <a:ext cx="850112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400" dirty="0"/>
              <a:t>5</a:t>
            </a:r>
            <a:r>
              <a:rPr lang="id-ID" sz="2400" dirty="0" smtClean="0"/>
              <a:t>. Jenis perawatan yang tidak termasuk dalam condition based maintenance adalah ...</a:t>
            </a:r>
          </a:p>
          <a:p>
            <a:endParaRPr lang="id-ID" sz="2400" dirty="0"/>
          </a:p>
          <a:p>
            <a:pPr marL="342900" indent="-342900">
              <a:buAutoNum type="alphaLcPeriod"/>
            </a:pPr>
            <a:r>
              <a:rPr lang="id-ID" sz="2400" dirty="0" smtClean="0"/>
              <a:t>PPU</a:t>
            </a:r>
          </a:p>
          <a:p>
            <a:pPr marL="342900" indent="-342900">
              <a:buAutoNum type="alphaLcPeriod"/>
            </a:pPr>
            <a:r>
              <a:rPr lang="id-ID" sz="2400" dirty="0" smtClean="0"/>
              <a:t>PPM</a:t>
            </a:r>
          </a:p>
          <a:p>
            <a:pPr marL="342900" indent="-342900">
              <a:buAutoNum type="alphaLcPeriod"/>
            </a:pPr>
            <a:r>
              <a:rPr lang="id-ID" sz="2400" dirty="0" smtClean="0"/>
              <a:t>PAP</a:t>
            </a:r>
          </a:p>
          <a:p>
            <a:pPr marL="342900" indent="-342900">
              <a:buAutoNum type="alphaLcPeriod"/>
            </a:pPr>
            <a:r>
              <a:rPr lang="id-ID" sz="2400" dirty="0" smtClean="0"/>
              <a:t>Engine overhaul</a:t>
            </a:r>
            <a:endParaRPr lang="id-ID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72330" y="6143644"/>
            <a:ext cx="1857388" cy="500065"/>
          </a:xfrm>
        </p:spPr>
        <p:txBody>
          <a:bodyPr>
            <a:noAutofit/>
          </a:bodyPr>
          <a:lstStyle/>
          <a:p>
            <a:r>
              <a:rPr lang="id-ID" sz="2000" b="1" dirty="0" smtClean="0"/>
              <a:t>PC 400 - 8</a:t>
            </a:r>
            <a:endParaRPr lang="id-ID" sz="2000" b="1" dirty="0"/>
          </a:p>
        </p:txBody>
      </p:sp>
      <p:pic>
        <p:nvPicPr>
          <p:cNvPr id="6" name="Picture 5" descr="D:\CoE.jp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411401" y="285728"/>
            <a:ext cx="1281756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214282" y="214290"/>
            <a:ext cx="4142316" cy="714380"/>
            <a:chOff x="0" y="0"/>
            <a:chExt cx="4349" cy="597"/>
          </a:xfrm>
        </p:grpSpPr>
        <p:grpSp>
          <p:nvGrpSpPr>
            <p:cNvPr id="4" name="Group 7"/>
            <p:cNvGrpSpPr>
              <a:grpSpLocks/>
            </p:cNvGrpSpPr>
            <p:nvPr/>
          </p:nvGrpSpPr>
          <p:grpSpPr bwMode="auto">
            <a:xfrm>
              <a:off x="934" y="81"/>
              <a:ext cx="3415" cy="405"/>
              <a:chOff x="934" y="81"/>
              <a:chExt cx="3415" cy="405"/>
            </a:xfrm>
          </p:grpSpPr>
          <p:sp>
            <p:nvSpPr>
              <p:cNvPr id="12" name="WordArt 13"/>
              <p:cNvSpPr>
                <a:spLocks noChangeArrowheads="1" noChangeShapeType="1" noTextEdit="1"/>
              </p:cNvSpPr>
              <p:nvPr/>
            </p:nvSpPr>
            <p:spPr bwMode="auto">
              <a:xfrm>
                <a:off x="1065" y="81"/>
                <a:ext cx="3284" cy="111"/>
              </a:xfrm>
              <a:prstGeom prst="rect">
                <a:avLst/>
              </a:prstGeom>
            </p:spPr>
            <p:txBody>
              <a:bodyPr wrap="none" numCol="1" fromWordArt="1">
                <a:prstTxWarp prst="textPlain">
                  <a:avLst>
                    <a:gd name="adj" fmla="val 50000"/>
                  </a:avLst>
                </a:prstTxWarp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rtl="0"/>
                <a:r>
                  <a:rPr lang="id-ID" sz="3600" kern="10" spc="0">
                    <a:ln w="9360">
                      <a:solidFill>
                        <a:srgbClr val="006600"/>
                      </a:solidFill>
                      <a:miter lim="800000"/>
                      <a:headEnd/>
                      <a:tailEnd/>
                    </a:ln>
                    <a:solidFill>
                      <a:srgbClr val="003300"/>
                    </a:solidFill>
                    <a:effectLst/>
                    <a:latin typeface="Garamond"/>
                  </a:rPr>
                  <a:t>PT. KALIMANTAN PRIMA PERSADA</a:t>
                </a:r>
              </a:p>
            </p:txBody>
          </p:sp>
          <p:sp>
            <p:nvSpPr>
              <p:cNvPr id="13" name="Text Box 14"/>
              <p:cNvSpPr txBox="1">
                <a:spLocks noChangeArrowheads="1"/>
              </p:cNvSpPr>
              <p:nvPr/>
            </p:nvSpPr>
            <p:spPr bwMode="auto">
              <a:xfrm>
                <a:off x="934" y="184"/>
                <a:ext cx="3043" cy="302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wrap="square" lIns="90000" tIns="46800" rIns="90000" bIns="46800" anchor="t" upright="1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 rtl="0">
                  <a:defRPr sz="1000"/>
                </a:pPr>
                <a:r>
                  <a:rPr lang="id-ID" sz="900" b="0" i="1" strike="noStrike">
                    <a:solidFill>
                      <a:srgbClr val="000000"/>
                    </a:solidFill>
                    <a:latin typeface="Rockwell"/>
                  </a:rPr>
                  <a:t>Integrated</a:t>
                </a:r>
                <a:r>
                  <a:rPr lang="id-ID" sz="900" b="0" i="1" strike="noStrike" baseline="0">
                    <a:solidFill>
                      <a:srgbClr val="000000"/>
                    </a:solidFill>
                    <a:latin typeface="Rockwell"/>
                  </a:rPr>
                  <a:t> Mining Services</a:t>
                </a:r>
                <a:endParaRPr lang="id-ID" sz="900" b="0" i="1" strike="noStrike">
                  <a:solidFill>
                    <a:srgbClr val="000000"/>
                  </a:solidFill>
                  <a:latin typeface="Rockwell"/>
                </a:endParaRPr>
              </a:p>
              <a:p>
                <a:pPr algn="l" rtl="0">
                  <a:defRPr sz="1000"/>
                </a:pPr>
                <a:endParaRPr lang="id-ID" sz="900" b="0" i="1" strike="noStrike">
                  <a:solidFill>
                    <a:srgbClr val="000000"/>
                  </a:solidFill>
                  <a:latin typeface="Rockwell"/>
                </a:endParaRPr>
              </a:p>
            </p:txBody>
          </p:sp>
        </p:grpSp>
        <p:grpSp>
          <p:nvGrpSpPr>
            <p:cNvPr id="5" name="Group 8"/>
            <p:cNvGrpSpPr>
              <a:grpSpLocks/>
            </p:cNvGrpSpPr>
            <p:nvPr/>
          </p:nvGrpSpPr>
          <p:grpSpPr bwMode="auto">
            <a:xfrm>
              <a:off x="0" y="0"/>
              <a:ext cx="952" cy="597"/>
              <a:chOff x="0" y="0"/>
              <a:chExt cx="952" cy="597"/>
            </a:xfrm>
          </p:grpSpPr>
          <p:pic>
            <p:nvPicPr>
              <p:cNvPr id="10" name="Graphics 1"/>
              <p:cNvPicPr>
                <a:picLocks noChangeAspect="1" noChangeArrowheads="1"/>
              </p:cNvPicPr>
              <p:nvPr/>
            </p:nvPicPr>
            <p:blipFill>
              <a:blip r:embed="rId3" cstate="print">
                <a:lum bright="-12000" contrast="-18000"/>
              </a:blip>
              <a:srcRect l="4440" t="21851" r="7780" b="26297"/>
              <a:stretch>
                <a:fillRect/>
              </a:stretch>
            </p:blipFill>
            <p:spPr bwMode="auto">
              <a:xfrm>
                <a:off x="0" y="0"/>
                <a:ext cx="952" cy="324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</p:pic>
          <p:sp>
            <p:nvSpPr>
              <p:cNvPr id="11" name="Text Box 17"/>
              <p:cNvSpPr txBox="1">
                <a:spLocks noChangeArrowheads="1"/>
              </p:cNvSpPr>
              <p:nvPr/>
            </p:nvSpPr>
            <p:spPr bwMode="auto">
              <a:xfrm>
                <a:off x="211" y="295"/>
                <a:ext cx="573" cy="302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wrap="square" lIns="90000" tIns="46800" rIns="90000" bIns="46800" anchor="t" upright="1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 rtl="0">
                  <a:defRPr sz="1000"/>
                </a:pPr>
                <a:r>
                  <a:rPr lang="id-ID" sz="700" b="0" i="0" strike="noStrike">
                    <a:solidFill>
                      <a:srgbClr val="008000"/>
                    </a:solidFill>
                    <a:latin typeface="Arial"/>
                    <a:cs typeface="Arial"/>
                  </a:rPr>
                  <a:t>K P P</a:t>
                </a:r>
              </a:p>
              <a:p>
                <a:pPr algn="l" rtl="0">
                  <a:defRPr sz="1000"/>
                </a:pPr>
                <a:endParaRPr lang="id-ID" sz="500" b="0" i="0" strike="noStrike">
                  <a:solidFill>
                    <a:srgbClr val="008000"/>
                  </a:solidFill>
                  <a:latin typeface="Arial"/>
                  <a:cs typeface="Arial"/>
                </a:endParaRPr>
              </a:p>
            </p:txBody>
          </p:sp>
        </p:grpSp>
      </p:grpSp>
      <p:sp>
        <p:nvSpPr>
          <p:cNvPr id="16" name="TextBox 15"/>
          <p:cNvSpPr txBox="1"/>
          <p:nvPr/>
        </p:nvSpPr>
        <p:spPr>
          <a:xfrm>
            <a:off x="285720" y="2071678"/>
            <a:ext cx="850112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lang="id-ID" sz="2400" dirty="0"/>
              <a:t>6</a:t>
            </a:r>
            <a:r>
              <a:rPr lang="id-ID" sz="2400" dirty="0" smtClean="0"/>
              <a:t>. </a:t>
            </a:r>
            <a:r>
              <a:rPr lang="en-US" sz="2400" dirty="0" smtClean="0"/>
              <a:t>Bath curve </a:t>
            </a:r>
            <a:r>
              <a:rPr lang="en-US" sz="2400" dirty="0" err="1" smtClean="0"/>
              <a:t>adalah</a:t>
            </a:r>
            <a:r>
              <a:rPr lang="en-US" sz="2400" dirty="0" smtClean="0"/>
              <a:t> </a:t>
            </a:r>
            <a:r>
              <a:rPr lang="en-US" sz="2400" dirty="0" err="1" smtClean="0"/>
              <a:t>kurva</a:t>
            </a:r>
            <a:r>
              <a:rPr lang="en-US" sz="2400" dirty="0" smtClean="0"/>
              <a:t> yang </a:t>
            </a:r>
            <a:r>
              <a:rPr lang="en-US" sz="2400" dirty="0" err="1" smtClean="0"/>
              <a:t>menjelaskan</a:t>
            </a:r>
            <a:r>
              <a:rPr lang="en-US" sz="2400" dirty="0" smtClean="0"/>
              <a:t> </a:t>
            </a:r>
            <a:r>
              <a:rPr lang="en-US" sz="2400" dirty="0" err="1" smtClean="0"/>
              <a:t>perbandingan</a:t>
            </a:r>
            <a:r>
              <a:rPr lang="en-US" sz="2400" dirty="0" smtClean="0"/>
              <a:t> </a:t>
            </a:r>
            <a:r>
              <a:rPr lang="en-US" sz="2400" dirty="0" err="1" smtClean="0"/>
              <a:t>antara</a:t>
            </a:r>
            <a:r>
              <a:rPr lang="en-US" sz="2400" dirty="0" smtClean="0"/>
              <a:t>………</a:t>
            </a:r>
          </a:p>
          <a:p>
            <a:pPr lvl="0" algn="just"/>
            <a:endParaRPr lang="en-US" sz="2400" dirty="0" smtClean="0"/>
          </a:p>
          <a:p>
            <a:pPr marL="457200" lvl="0" indent="-457200" algn="just">
              <a:buAutoNum type="alphaLcPeriod"/>
            </a:pPr>
            <a:r>
              <a:rPr lang="en-US" sz="2400" dirty="0" err="1" smtClean="0"/>
              <a:t>Biaya</a:t>
            </a:r>
            <a:r>
              <a:rPr lang="en-US" sz="2400" dirty="0" smtClean="0"/>
              <a:t> </a:t>
            </a:r>
            <a:r>
              <a:rPr lang="en-US" sz="2400" dirty="0" err="1" smtClean="0"/>
              <a:t>operasi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hour meter </a:t>
            </a:r>
            <a:r>
              <a:rPr lang="en-US" sz="2400" dirty="0" err="1" smtClean="0"/>
              <a:t>uni</a:t>
            </a:r>
            <a:r>
              <a:rPr lang="id-ID" sz="2400" dirty="0" smtClean="0"/>
              <a:t>t</a:t>
            </a:r>
          </a:p>
          <a:p>
            <a:pPr marL="457200" lvl="0" indent="-457200" algn="just">
              <a:buAutoNum type="alphaLcPeriod"/>
            </a:pPr>
            <a:r>
              <a:rPr lang="en-US" sz="2400" dirty="0" err="1" smtClean="0"/>
              <a:t>Biaya</a:t>
            </a:r>
            <a:r>
              <a:rPr lang="en-US" sz="2400" dirty="0" smtClean="0"/>
              <a:t> </a:t>
            </a:r>
            <a:r>
              <a:rPr lang="en-US" sz="2400" dirty="0" err="1" smtClean="0"/>
              <a:t>operasi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biaya</a:t>
            </a:r>
            <a:r>
              <a:rPr lang="en-US" sz="2400" dirty="0" smtClean="0"/>
              <a:t> maintenance</a:t>
            </a:r>
            <a:endParaRPr lang="id-ID" sz="2400" dirty="0" smtClean="0"/>
          </a:p>
          <a:p>
            <a:pPr marL="457200" lvl="0" indent="-457200" algn="just">
              <a:buAutoNum type="alphaLcPeriod"/>
            </a:pPr>
            <a:r>
              <a:rPr lang="en-US" sz="2400" dirty="0" smtClean="0"/>
              <a:t>Life time unit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biaya</a:t>
            </a:r>
            <a:r>
              <a:rPr lang="en-US" sz="2400" dirty="0" smtClean="0"/>
              <a:t> maintenance</a:t>
            </a:r>
            <a:endParaRPr lang="id-ID" sz="2400" dirty="0" smtClean="0"/>
          </a:p>
          <a:p>
            <a:pPr marL="457200" lvl="0" indent="-457200" algn="just">
              <a:buAutoNum type="alphaLcPeriod"/>
            </a:pPr>
            <a:r>
              <a:rPr lang="en-US" sz="2400" dirty="0" smtClean="0"/>
              <a:t>Hour meter unit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biaya</a:t>
            </a:r>
            <a:r>
              <a:rPr lang="en-US" sz="2400" dirty="0" smtClean="0"/>
              <a:t> </a:t>
            </a:r>
            <a:r>
              <a:rPr lang="en-US" sz="2400" dirty="0" err="1" smtClean="0"/>
              <a:t>operasional</a:t>
            </a:r>
            <a:endParaRPr lang="id-ID" sz="2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72330" y="6143644"/>
            <a:ext cx="1857388" cy="500065"/>
          </a:xfrm>
        </p:spPr>
        <p:txBody>
          <a:bodyPr>
            <a:noAutofit/>
          </a:bodyPr>
          <a:lstStyle/>
          <a:p>
            <a:r>
              <a:rPr lang="id-ID" sz="2000" b="1" dirty="0" smtClean="0"/>
              <a:t>PC 400 - 8</a:t>
            </a:r>
            <a:endParaRPr lang="id-ID" sz="2000" b="1" dirty="0"/>
          </a:p>
        </p:txBody>
      </p:sp>
      <p:pic>
        <p:nvPicPr>
          <p:cNvPr id="6" name="Picture 5" descr="D:\CoE.jp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411401" y="285728"/>
            <a:ext cx="1281756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214282" y="214290"/>
            <a:ext cx="4142316" cy="714380"/>
            <a:chOff x="0" y="0"/>
            <a:chExt cx="4349" cy="597"/>
          </a:xfrm>
        </p:grpSpPr>
        <p:grpSp>
          <p:nvGrpSpPr>
            <p:cNvPr id="4" name="Group 7"/>
            <p:cNvGrpSpPr>
              <a:grpSpLocks/>
            </p:cNvGrpSpPr>
            <p:nvPr/>
          </p:nvGrpSpPr>
          <p:grpSpPr bwMode="auto">
            <a:xfrm>
              <a:off x="934" y="81"/>
              <a:ext cx="3415" cy="405"/>
              <a:chOff x="934" y="81"/>
              <a:chExt cx="3415" cy="405"/>
            </a:xfrm>
          </p:grpSpPr>
          <p:sp>
            <p:nvSpPr>
              <p:cNvPr id="12" name="WordArt 13"/>
              <p:cNvSpPr>
                <a:spLocks noChangeArrowheads="1" noChangeShapeType="1" noTextEdit="1"/>
              </p:cNvSpPr>
              <p:nvPr/>
            </p:nvSpPr>
            <p:spPr bwMode="auto">
              <a:xfrm>
                <a:off x="1065" y="81"/>
                <a:ext cx="3284" cy="111"/>
              </a:xfrm>
              <a:prstGeom prst="rect">
                <a:avLst/>
              </a:prstGeom>
            </p:spPr>
            <p:txBody>
              <a:bodyPr wrap="none" numCol="1" fromWordArt="1">
                <a:prstTxWarp prst="textPlain">
                  <a:avLst>
                    <a:gd name="adj" fmla="val 50000"/>
                  </a:avLst>
                </a:prstTxWarp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rtl="0"/>
                <a:r>
                  <a:rPr lang="id-ID" sz="3600" kern="10" spc="0">
                    <a:ln w="9360">
                      <a:solidFill>
                        <a:srgbClr val="006600"/>
                      </a:solidFill>
                      <a:miter lim="800000"/>
                      <a:headEnd/>
                      <a:tailEnd/>
                    </a:ln>
                    <a:solidFill>
                      <a:srgbClr val="003300"/>
                    </a:solidFill>
                    <a:effectLst/>
                    <a:latin typeface="Garamond"/>
                  </a:rPr>
                  <a:t>PT. KALIMANTAN PRIMA PERSADA</a:t>
                </a:r>
              </a:p>
            </p:txBody>
          </p:sp>
          <p:sp>
            <p:nvSpPr>
              <p:cNvPr id="13" name="Text Box 14"/>
              <p:cNvSpPr txBox="1">
                <a:spLocks noChangeArrowheads="1"/>
              </p:cNvSpPr>
              <p:nvPr/>
            </p:nvSpPr>
            <p:spPr bwMode="auto">
              <a:xfrm>
                <a:off x="934" y="184"/>
                <a:ext cx="3043" cy="302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wrap="square" lIns="90000" tIns="46800" rIns="90000" bIns="46800" anchor="t" upright="1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 rtl="0">
                  <a:defRPr sz="1000"/>
                </a:pPr>
                <a:r>
                  <a:rPr lang="id-ID" sz="900" b="0" i="1" strike="noStrike">
                    <a:solidFill>
                      <a:srgbClr val="000000"/>
                    </a:solidFill>
                    <a:latin typeface="Rockwell"/>
                  </a:rPr>
                  <a:t>Integrated</a:t>
                </a:r>
                <a:r>
                  <a:rPr lang="id-ID" sz="900" b="0" i="1" strike="noStrike" baseline="0">
                    <a:solidFill>
                      <a:srgbClr val="000000"/>
                    </a:solidFill>
                    <a:latin typeface="Rockwell"/>
                  </a:rPr>
                  <a:t> Mining Services</a:t>
                </a:r>
                <a:endParaRPr lang="id-ID" sz="900" b="0" i="1" strike="noStrike">
                  <a:solidFill>
                    <a:srgbClr val="000000"/>
                  </a:solidFill>
                  <a:latin typeface="Rockwell"/>
                </a:endParaRPr>
              </a:p>
              <a:p>
                <a:pPr algn="l" rtl="0">
                  <a:defRPr sz="1000"/>
                </a:pPr>
                <a:endParaRPr lang="id-ID" sz="900" b="0" i="1" strike="noStrike">
                  <a:solidFill>
                    <a:srgbClr val="000000"/>
                  </a:solidFill>
                  <a:latin typeface="Rockwell"/>
                </a:endParaRPr>
              </a:p>
            </p:txBody>
          </p:sp>
        </p:grpSp>
        <p:grpSp>
          <p:nvGrpSpPr>
            <p:cNvPr id="5" name="Group 8"/>
            <p:cNvGrpSpPr>
              <a:grpSpLocks/>
            </p:cNvGrpSpPr>
            <p:nvPr/>
          </p:nvGrpSpPr>
          <p:grpSpPr bwMode="auto">
            <a:xfrm>
              <a:off x="0" y="0"/>
              <a:ext cx="952" cy="597"/>
              <a:chOff x="0" y="0"/>
              <a:chExt cx="952" cy="597"/>
            </a:xfrm>
          </p:grpSpPr>
          <p:pic>
            <p:nvPicPr>
              <p:cNvPr id="10" name="Graphics 1"/>
              <p:cNvPicPr>
                <a:picLocks noChangeAspect="1" noChangeArrowheads="1"/>
              </p:cNvPicPr>
              <p:nvPr/>
            </p:nvPicPr>
            <p:blipFill>
              <a:blip r:embed="rId3" cstate="print">
                <a:lum bright="-12000" contrast="-18000"/>
              </a:blip>
              <a:srcRect l="4440" t="21851" r="7780" b="26297"/>
              <a:stretch>
                <a:fillRect/>
              </a:stretch>
            </p:blipFill>
            <p:spPr bwMode="auto">
              <a:xfrm>
                <a:off x="0" y="0"/>
                <a:ext cx="952" cy="324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</p:pic>
          <p:sp>
            <p:nvSpPr>
              <p:cNvPr id="11" name="Text Box 17"/>
              <p:cNvSpPr txBox="1">
                <a:spLocks noChangeArrowheads="1"/>
              </p:cNvSpPr>
              <p:nvPr/>
            </p:nvSpPr>
            <p:spPr bwMode="auto">
              <a:xfrm>
                <a:off x="211" y="295"/>
                <a:ext cx="573" cy="302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wrap="square" lIns="90000" tIns="46800" rIns="90000" bIns="46800" anchor="t" upright="1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 rtl="0">
                  <a:defRPr sz="1000"/>
                </a:pPr>
                <a:r>
                  <a:rPr lang="id-ID" sz="700" b="0" i="0" strike="noStrike">
                    <a:solidFill>
                      <a:srgbClr val="008000"/>
                    </a:solidFill>
                    <a:latin typeface="Arial"/>
                    <a:cs typeface="Arial"/>
                  </a:rPr>
                  <a:t>K P P</a:t>
                </a:r>
              </a:p>
              <a:p>
                <a:pPr algn="l" rtl="0">
                  <a:defRPr sz="1000"/>
                </a:pPr>
                <a:endParaRPr lang="id-ID" sz="500" b="0" i="0" strike="noStrike">
                  <a:solidFill>
                    <a:srgbClr val="008000"/>
                  </a:solidFill>
                  <a:latin typeface="Arial"/>
                  <a:cs typeface="Arial"/>
                </a:endParaRPr>
              </a:p>
            </p:txBody>
          </p:sp>
        </p:grpSp>
      </p:grpSp>
      <p:sp>
        <p:nvSpPr>
          <p:cNvPr id="16" name="TextBox 15"/>
          <p:cNvSpPr txBox="1"/>
          <p:nvPr/>
        </p:nvSpPr>
        <p:spPr>
          <a:xfrm>
            <a:off x="285720" y="2071678"/>
            <a:ext cx="850112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lang="id-ID" sz="2400" dirty="0"/>
              <a:t>7</a:t>
            </a:r>
            <a:r>
              <a:rPr lang="id-ID" sz="2400" dirty="0" smtClean="0"/>
              <a:t>. Viscosity adalah ...</a:t>
            </a:r>
          </a:p>
          <a:p>
            <a:pPr lvl="0" algn="just"/>
            <a:endParaRPr lang="en-US" sz="2400" dirty="0" smtClean="0"/>
          </a:p>
          <a:p>
            <a:pPr marL="457200" lvl="0" indent="-457200" algn="just">
              <a:buAutoNum type="alphaLcPeriod"/>
            </a:pPr>
            <a:r>
              <a:rPr lang="id-ID" sz="2400" dirty="0" smtClean="0"/>
              <a:t>K</a:t>
            </a:r>
            <a:r>
              <a:rPr lang="en-US" sz="2400" dirty="0" smtClean="0"/>
              <a:t>e</a:t>
            </a:r>
            <a:r>
              <a:rPr lang="id-ID" sz="2400" dirty="0" smtClean="0"/>
              <a:t>mampuan suatu fluida untuk dapat mencair yang dipengaruhi oleh tingkat kekentalan pada temperatur tertentu.</a:t>
            </a:r>
          </a:p>
          <a:p>
            <a:pPr marL="457200" lvl="0" indent="-457200" algn="just">
              <a:buAutoNum type="alphaLcPeriod"/>
            </a:pPr>
            <a:r>
              <a:rPr lang="id-ID" sz="2400" dirty="0" smtClean="0"/>
              <a:t>Kemampuan suatu fluida untuk dapat meleleh yang dipengaruhi oleh tingkat kekentalan pada temperatur tertentu.</a:t>
            </a:r>
          </a:p>
          <a:p>
            <a:pPr marL="457200" lvl="0" indent="-457200" algn="just">
              <a:buAutoNum type="alphaLcPeriod"/>
            </a:pPr>
            <a:r>
              <a:rPr lang="id-ID" sz="2400" dirty="0" smtClean="0"/>
              <a:t>Kemampuan suatu fluida untuk dapat menguap yang dipengaruhi oleh tingkat kekentalan pada temperatur tertentu.</a:t>
            </a:r>
          </a:p>
          <a:p>
            <a:pPr marL="457200" lvl="0" indent="-457200" algn="just">
              <a:buAutoNum type="alphaLcPeriod"/>
            </a:pPr>
            <a:r>
              <a:rPr lang="id-ID" sz="2400" dirty="0" smtClean="0"/>
              <a:t>Kemampuan suatu fluida untuk dapat mengalir yang dipengaruhi oleh tingkat kekentalan pada temperatur tertentu.</a:t>
            </a:r>
            <a:endParaRPr lang="id-ID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860</TotalTime>
  <Words>1496</Words>
  <Application>Microsoft Office PowerPoint</Application>
  <PresentationFormat>On-screen Show (4:3)</PresentationFormat>
  <Paragraphs>337</Paragraphs>
  <Slides>35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Office Theme</vt:lpstr>
      <vt:lpstr>PC 400 - 8</vt:lpstr>
      <vt:lpstr>PC 400 - 8</vt:lpstr>
      <vt:lpstr>PC 400 - 8</vt:lpstr>
      <vt:lpstr>PC 400 - 8</vt:lpstr>
      <vt:lpstr>PC 400 - 8</vt:lpstr>
      <vt:lpstr>PC 400 - 8</vt:lpstr>
      <vt:lpstr>PC 400 - 8</vt:lpstr>
      <vt:lpstr>PC 400 - 8</vt:lpstr>
      <vt:lpstr>PC 400 - 8</vt:lpstr>
      <vt:lpstr>PC 400 - 8</vt:lpstr>
      <vt:lpstr>PC 400 - 8</vt:lpstr>
      <vt:lpstr>PC 400 - 8</vt:lpstr>
      <vt:lpstr>PC 400 - 8</vt:lpstr>
      <vt:lpstr>PC 400 - 8</vt:lpstr>
      <vt:lpstr>PC 400 - 8</vt:lpstr>
      <vt:lpstr>PC 400 - 8</vt:lpstr>
      <vt:lpstr>PC 400 - 8</vt:lpstr>
      <vt:lpstr>PC 400 - 8</vt:lpstr>
      <vt:lpstr>PC 400 - 8</vt:lpstr>
      <vt:lpstr>PC 400 - 8</vt:lpstr>
      <vt:lpstr>PC 400 - 8</vt:lpstr>
      <vt:lpstr>PC 400 - 8</vt:lpstr>
      <vt:lpstr>PC 400 - 8</vt:lpstr>
      <vt:lpstr>PC 400 - 8</vt:lpstr>
      <vt:lpstr>PC 400 - 8</vt:lpstr>
      <vt:lpstr>PC 400 - 8</vt:lpstr>
      <vt:lpstr>PC 400 - 8</vt:lpstr>
      <vt:lpstr>PC 400 - 8</vt:lpstr>
      <vt:lpstr>PC 400 - 8</vt:lpstr>
      <vt:lpstr>PC 400 - 8</vt:lpstr>
      <vt:lpstr>PC 400 - 8</vt:lpstr>
      <vt:lpstr>PC 400 - 8</vt:lpstr>
      <vt:lpstr>PC 400 - 8</vt:lpstr>
      <vt:lpstr>PC 400 - 8</vt:lpstr>
      <vt:lpstr>PC 400 - 8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user</cp:lastModifiedBy>
  <cp:revision>82</cp:revision>
  <dcterms:created xsi:type="dcterms:W3CDTF">2016-05-04T08:06:31Z</dcterms:created>
  <dcterms:modified xsi:type="dcterms:W3CDTF">2016-05-07T07:29:31Z</dcterms:modified>
</cp:coreProperties>
</file>