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24"/>
  </p:notesMasterIdLst>
  <p:handoutMasterIdLst>
    <p:handoutMasterId r:id="rId25"/>
  </p:handoutMasterIdLst>
  <p:sldIdLst>
    <p:sldId id="256" r:id="rId5"/>
    <p:sldId id="290" r:id="rId6"/>
    <p:sldId id="278" r:id="rId7"/>
    <p:sldId id="276" r:id="rId8"/>
    <p:sldId id="282" r:id="rId9"/>
    <p:sldId id="302" r:id="rId10"/>
    <p:sldId id="303" r:id="rId11"/>
    <p:sldId id="304" r:id="rId12"/>
    <p:sldId id="306" r:id="rId13"/>
    <p:sldId id="307" r:id="rId14"/>
    <p:sldId id="289" r:id="rId15"/>
    <p:sldId id="308" r:id="rId16"/>
    <p:sldId id="285" r:id="rId17"/>
    <p:sldId id="277" r:id="rId18"/>
    <p:sldId id="279" r:id="rId19"/>
    <p:sldId id="280" r:id="rId20"/>
    <p:sldId id="288" r:id="rId21"/>
    <p:sldId id="281"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D34"/>
    <a:srgbClr val="DF4B45"/>
    <a:srgbClr val="094782"/>
    <a:srgbClr val="0D82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0882" autoAdjust="0"/>
  </p:normalViewPr>
  <p:slideViewPr>
    <p:cSldViewPr snapToGrid="0" showGuides="1">
      <p:cViewPr varScale="1">
        <p:scale>
          <a:sx n="91" d="100"/>
          <a:sy n="91" d="100"/>
        </p:scale>
        <p:origin x="390" y="90"/>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Sheet1!$A$2:$A$10</c:f>
              <c:strCache>
                <c:ptCount val="4"/>
                <c:pt idx="0">
                  <c:v>Category 1</c:v>
                </c:pt>
                <c:pt idx="1">
                  <c:v>Category 2</c:v>
                </c:pt>
                <c:pt idx="2">
                  <c:v>Category 3</c:v>
                </c:pt>
                <c:pt idx="3">
                  <c:v>Category 4</c:v>
                </c:pt>
              </c:strCache>
            </c:strRef>
          </c:cat>
          <c:val>
            <c:numRef>
              <c:f>Sheet1!$D$2:$D$10</c:f>
              <c:numCache>
                <c:formatCode>General</c:formatCode>
                <c:ptCount val="9"/>
                <c:pt idx="0">
                  <c:v>2</c:v>
                </c:pt>
                <c:pt idx="1">
                  <c:v>2</c:v>
                </c:pt>
                <c:pt idx="2">
                  <c:v>3</c:v>
                </c:pt>
                <c:pt idx="3">
                  <c:v>5</c:v>
                </c:pt>
                <c:pt idx="4">
                  <c:v>7</c:v>
                </c:pt>
                <c:pt idx="5">
                  <c:v>9</c:v>
                </c:pt>
                <c:pt idx="6">
                  <c:v>12</c:v>
                </c:pt>
                <c:pt idx="7">
                  <c:v>15</c:v>
                </c:pt>
                <c:pt idx="8">
                  <c:v>20</c:v>
                </c:pt>
              </c:numCache>
            </c:numRef>
          </c:val>
          <c:smooth val="0"/>
          <c:extLst>
            <c:ext xmlns:c16="http://schemas.microsoft.com/office/drawing/2014/chart" uri="{C3380CC4-5D6E-409C-BE32-E72D297353CC}">
              <c16:uniqueId val="{00000002-9221-4E34-B1DE-91754F1A4E4E}"/>
            </c:ext>
          </c:extLst>
        </c:ser>
        <c:dLbls>
          <c:showLegendKey val="0"/>
          <c:showVal val="0"/>
          <c:showCatName val="0"/>
          <c:showSerName val="0"/>
          <c:showPercent val="0"/>
          <c:showBubbleSize val="0"/>
        </c:dLbls>
        <c:marker val="1"/>
        <c:smooth val="0"/>
        <c:axId val="659086552"/>
        <c:axId val="659085568"/>
      </c:lineChart>
      <c:catAx>
        <c:axId val="659086552"/>
        <c:scaling>
          <c:orientation val="minMax"/>
        </c:scaling>
        <c:delete val="1"/>
        <c:axPos val="b"/>
        <c:numFmt formatCode="General" sourceLinked="1"/>
        <c:majorTickMark val="none"/>
        <c:minorTickMark val="none"/>
        <c:tickLblPos val="nextTo"/>
        <c:crossAx val="659085568"/>
        <c:crosses val="autoZero"/>
        <c:auto val="1"/>
        <c:lblAlgn val="ctr"/>
        <c:lblOffset val="100"/>
        <c:noMultiLvlLbl val="0"/>
      </c:catAx>
      <c:valAx>
        <c:axId val="659085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75000"/>
                    <a:lumOff val="25000"/>
                  </a:schemeClr>
                </a:solidFill>
                <a:latin typeface="+mn-lt"/>
                <a:ea typeface="+mn-ea"/>
                <a:cs typeface="+mn-cs"/>
              </a:defRPr>
            </a:pPr>
            <a:endParaRPr lang="en-US"/>
          </a:p>
        </c:txPr>
        <c:crossAx val="6590865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12/28/2023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12/28/2023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1703199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22017829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3475766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11715460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3728569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79506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18</a:t>
            </a:fld>
            <a:endParaRPr lang="en-US" dirty="0"/>
          </a:p>
        </p:txBody>
      </p:sp>
    </p:spTree>
    <p:extLst>
      <p:ext uri="{BB962C8B-B14F-4D97-AF65-F5344CB8AC3E}">
        <p14:creationId xmlns:p14="http://schemas.microsoft.com/office/powerpoint/2010/main" val="12792947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19</a:t>
            </a:fld>
            <a:endParaRPr lang="en-US" dirty="0"/>
          </a:p>
        </p:txBody>
      </p:sp>
    </p:spTree>
    <p:extLst>
      <p:ext uri="{BB962C8B-B14F-4D97-AF65-F5344CB8AC3E}">
        <p14:creationId xmlns:p14="http://schemas.microsoft.com/office/powerpoint/2010/main" val="2066031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1711105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17721518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6886254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3717392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104547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3312040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1638990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transition spd="med">
    <p:pull/>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transition spd="med">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transition spd="med">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transition spd="med">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transition spd="med">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transition spd="med">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transition spd="med">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smtClean="0"/>
              <a:t>Click to edit Master title style</a:t>
            </a:r>
            <a:endParaRPr lang="en-US"/>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transition spd="med">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transition spd="med">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transition spd="med">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12/28/2023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transition spd="med">
    <p:pull/>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46000">
              <a:schemeClr val="accent5">
                <a:lumMod val="95000"/>
                <a:lumOff val="5000"/>
              </a:schemeClr>
            </a:gs>
            <a:gs pos="100000">
              <a:schemeClr val="accent5">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12/28/2023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pull/>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9.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hyperlink" Target="https://24slides.com/?utm_campaign=mp&amp;utm_medium=ppt&amp;utm_source=pptlink&amp;utm_content=&amp;utm_term="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7.jpg"/><Relationship Id="rId5" Type="http://schemas.openxmlformats.org/officeDocument/2006/relationships/image" Target="../media/image9.jpeg"/><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10.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5813955" y="1861974"/>
            <a:ext cx="5606023" cy="2492990"/>
          </a:xfrm>
        </p:spPr>
        <p:txBody>
          <a:bodyPr wrap="square" lIns="0" tIns="0" rIns="0" bIns="0" anchor="t">
            <a:spAutoFit/>
          </a:bodyPr>
          <a:lstStyle/>
          <a:p>
            <a:pPr algn="l"/>
            <a:r>
              <a:rPr lang="en-US" b="1" dirty="0" smtClean="0">
                <a:solidFill>
                  <a:schemeClr val="bg1"/>
                </a:solidFill>
              </a:rPr>
              <a:t>Credit Card Insights for </a:t>
            </a:r>
            <a:r>
              <a:rPr lang="en-US" b="1" dirty="0" err="1" smtClean="0">
                <a:solidFill>
                  <a:schemeClr val="bg1"/>
                </a:solidFill>
              </a:rPr>
              <a:t>Mitron</a:t>
            </a:r>
            <a:r>
              <a:rPr lang="en-US" b="1" dirty="0" smtClean="0">
                <a:solidFill>
                  <a:schemeClr val="bg1"/>
                </a:solidFill>
              </a:rPr>
              <a:t> Bank</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a:off x="10173615" y="-26315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a:off x="9706554" y="-730219"/>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20"/>
            <a:ext cx="5625296" cy="6863413"/>
          </a:xfrm>
          <a:prstGeom prst="rect">
            <a:avLst/>
          </a:prstGeom>
          <a:effectLst>
            <a:outerShdw blurRad="50800" dist="50800" dir="5400000" algn="ctr" rotWithShape="0">
              <a:srgbClr val="000000">
                <a:alpha val="10000"/>
              </a:srgbClr>
            </a:outerShdw>
          </a:effectLst>
        </p:spPr>
      </p:pic>
      <p:pic>
        <p:nvPicPr>
          <p:cNvPr id="3" name="Picture 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5974795" y="4467215"/>
            <a:ext cx="441789" cy="432324"/>
          </a:xfrm>
          <a:prstGeom prst="rect">
            <a:avLst/>
          </a:prstGeom>
          <a:effectLst>
            <a:outerShdw blurRad="825500" dist="342900" dir="5400000" algn="ctr" rotWithShape="0">
              <a:srgbClr val="000000">
                <a:alpha val="15000"/>
              </a:srgbClr>
            </a:outerShdw>
          </a:effectLst>
        </p:spPr>
      </p:pic>
      <p:sp>
        <p:nvSpPr>
          <p:cNvPr id="11" name="TextBox 10"/>
          <p:cNvSpPr txBox="1"/>
          <p:nvPr/>
        </p:nvSpPr>
        <p:spPr>
          <a:xfrm>
            <a:off x="6429366" y="4414597"/>
            <a:ext cx="4351282" cy="523220"/>
          </a:xfrm>
          <a:prstGeom prst="rect">
            <a:avLst/>
          </a:prstGeom>
          <a:noFill/>
        </p:spPr>
        <p:txBody>
          <a:bodyPr wrap="square" rtlCol="0" anchor="ctr">
            <a:spAutoFit/>
          </a:bodyPr>
          <a:lstStyle/>
          <a:p>
            <a:r>
              <a:rPr lang="en-US" sz="2800" dirty="0" err="1" smtClean="0"/>
              <a:t>Atliq</a:t>
            </a:r>
            <a:r>
              <a:rPr lang="en-US" sz="2800" dirty="0" smtClean="0"/>
              <a:t> Data Services</a:t>
            </a:r>
            <a:endParaRPr lang="en-US" sz="2800" dirty="0"/>
          </a:p>
        </p:txBody>
      </p:sp>
    </p:spTree>
    <p:extLst>
      <p:ext uri="{BB962C8B-B14F-4D97-AF65-F5344CB8AC3E}">
        <p14:creationId xmlns:p14="http://schemas.microsoft.com/office/powerpoint/2010/main" val="23878490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3" y="702982"/>
            <a:ext cx="7700719"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754326"/>
          </a:xfrm>
          <a:prstGeom prst="rect">
            <a:avLst/>
          </a:prstGeom>
          <a:noFill/>
        </p:spPr>
        <p:txBody>
          <a:bodyPr wrap="square" rtlCol="0">
            <a:spAutoFit/>
          </a:bodyPr>
          <a:lstStyle/>
          <a:p>
            <a:r>
              <a:rPr lang="en-US" u="sng" dirty="0" smtClean="0">
                <a:solidFill>
                  <a:schemeClr val="bg1"/>
                </a:solidFill>
                <a:latin typeface="Montserrat"/>
              </a:rPr>
              <a:t>Category-Specific </a:t>
            </a:r>
            <a:r>
              <a:rPr lang="en-US" u="sng" dirty="0" err="1">
                <a:solidFill>
                  <a:schemeClr val="bg1"/>
                </a:solidFill>
                <a:latin typeface="Montserrat"/>
              </a:rPr>
              <a:t>Spendings</a:t>
            </a:r>
            <a:r>
              <a:rPr lang="en-US" u="sng" dirty="0">
                <a:solidFill>
                  <a:schemeClr val="bg1"/>
                </a:solidFill>
                <a:latin typeface="Montserrat"/>
              </a:rPr>
              <a:t>:</a:t>
            </a:r>
          </a:p>
          <a:p>
            <a:endParaRPr lang="en-US" u="sng" dirty="0">
              <a:solidFill>
                <a:schemeClr val="bg1"/>
              </a:solidFill>
              <a:latin typeface="Montserrat"/>
            </a:endParaRPr>
          </a:p>
          <a:p>
            <a:r>
              <a:rPr lang="en-US" dirty="0">
                <a:solidFill>
                  <a:schemeClr val="bg1"/>
                </a:solidFill>
                <a:latin typeface="Montserrat"/>
              </a:rPr>
              <a:t>What are the most popular spending categories </a:t>
            </a:r>
            <a:r>
              <a:rPr lang="en-US" dirty="0" smtClean="0">
                <a:solidFill>
                  <a:schemeClr val="bg1"/>
                </a:solidFill>
                <a:latin typeface="Montserrat"/>
              </a:rPr>
              <a:t>among </a:t>
            </a:r>
            <a:r>
              <a:rPr lang="en-US" dirty="0">
                <a:solidFill>
                  <a:schemeClr val="bg1"/>
                </a:solidFill>
                <a:latin typeface="Montserrat"/>
              </a:rPr>
              <a:t>credit card users, and how can partnerships or rewards be optimized for these categories?</a:t>
            </a:r>
          </a:p>
          <a:p>
            <a:endParaRPr lang="en-US" dirty="0">
              <a:solidFill>
                <a:schemeClr val="bg1"/>
              </a:solidFill>
              <a:latin typeface="Montserrat"/>
            </a:endParaRPr>
          </a:p>
        </p:txBody>
      </p:sp>
      <p:grpSp>
        <p:nvGrpSpPr>
          <p:cNvPr id="10" name="Group 9"/>
          <p:cNvGrpSpPr/>
          <p:nvPr/>
        </p:nvGrpSpPr>
        <p:grpSpPr>
          <a:xfrm>
            <a:off x="13226144" y="522899"/>
            <a:ext cx="11593286" cy="3492787"/>
            <a:chOff x="8240947" y="519909"/>
            <a:chExt cx="7903944" cy="3492787"/>
          </a:xfrm>
        </p:grpSpPr>
        <p:grpSp>
          <p:nvGrpSpPr>
            <p:cNvPr id="37" name="Group 36"/>
            <p:cNvGrpSpPr/>
            <p:nvPr/>
          </p:nvGrpSpPr>
          <p:grpSpPr>
            <a:xfrm>
              <a:off x="8240947" y="2547705"/>
              <a:ext cx="7903944" cy="1464991"/>
              <a:chOff x="8240948" y="1053864"/>
              <a:chExt cx="7903944" cy="1464991"/>
            </a:xfrm>
            <a:effectLst>
              <a:outerShdw blurRad="50800" dist="38100" dir="5400000" algn="t" rotWithShape="0">
                <a:prstClr val="black">
                  <a:alpha val="40000"/>
                </a:prstClr>
              </a:outerShdw>
            </a:effectLst>
          </p:grpSpPr>
          <p:pic>
            <p:nvPicPr>
              <p:cNvPr id="5" name="Picture 4"/>
              <p:cNvPicPr>
                <a:picLocks noChangeAspect="1"/>
              </p:cNvPicPr>
              <p:nvPr/>
            </p:nvPicPr>
            <p:blipFill rotWithShape="1">
              <a:blip r:embed="rId5" cstate="hqprint">
                <a:extLst>
                  <a:ext uri="{28A0092B-C50C-407E-A947-70E740481C1C}">
                    <a14:useLocalDpi xmlns:a14="http://schemas.microsoft.com/office/drawing/2010/main" val="0"/>
                  </a:ext>
                </a:extLst>
              </a:blip>
              <a:srcRect t="61231"/>
              <a:stretch/>
            </p:blipFill>
            <p:spPr>
              <a:xfrm>
                <a:off x="8240948" y="1053864"/>
                <a:ext cx="7903944" cy="1464991"/>
              </a:xfrm>
              <a:prstGeom prst="rect">
                <a:avLst/>
              </a:prstGeom>
            </p:spPr>
          </p:pic>
          <p:sp>
            <p:nvSpPr>
              <p:cNvPr id="6" name="Rectangle 5"/>
              <p:cNvSpPr/>
              <p:nvPr/>
            </p:nvSpPr>
            <p:spPr>
              <a:xfrm>
                <a:off x="8396800" y="1124334"/>
                <a:ext cx="6290415" cy="1371600"/>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35" name="Picture 34"/>
            <p:cNvPicPr>
              <a:picLocks noChangeAspect="1"/>
            </p:cNvPicPr>
            <p:nvPr/>
          </p:nvPicPr>
          <p:blipFill rotWithShape="1">
            <a:blip r:embed="rId6">
              <a:extLst>
                <a:ext uri="{28A0092B-C50C-407E-A947-70E740481C1C}">
                  <a14:useLocalDpi xmlns:a14="http://schemas.microsoft.com/office/drawing/2010/main" val="0"/>
                </a:ext>
              </a:extLst>
            </a:blip>
            <a:srcRect l="69801"/>
            <a:stretch/>
          </p:blipFill>
          <p:spPr>
            <a:xfrm>
              <a:off x="13528479" y="519909"/>
              <a:ext cx="2616412" cy="1768354"/>
            </a:xfrm>
            <a:prstGeom prst="rect">
              <a:avLst/>
            </a:prstGeom>
            <a:effectLst>
              <a:outerShdw blurRad="50800" dist="38100" dir="5400000" algn="t" rotWithShape="0">
                <a:prstClr val="black">
                  <a:alpha val="40000"/>
                </a:prstClr>
              </a:outerShdw>
            </a:effectLst>
          </p:spPr>
        </p:pic>
        <p:sp>
          <p:nvSpPr>
            <p:cNvPr id="38" name="Rectangle 37"/>
            <p:cNvSpPr/>
            <p:nvPr/>
          </p:nvSpPr>
          <p:spPr>
            <a:xfrm>
              <a:off x="14687214" y="1454737"/>
              <a:ext cx="1366344" cy="650055"/>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2" name="TextBox 21"/>
          <p:cNvSpPr txBox="1"/>
          <p:nvPr/>
        </p:nvSpPr>
        <p:spPr>
          <a:xfrm>
            <a:off x="-10905420" y="4525612"/>
            <a:ext cx="11187760" cy="2862322"/>
          </a:xfrm>
          <a:prstGeom prst="rect">
            <a:avLst/>
          </a:prstGeom>
          <a:noFill/>
        </p:spPr>
        <p:txBody>
          <a:bodyPr wrap="square" rtlCol="0">
            <a:spAutoFit/>
          </a:bodyPr>
          <a:lstStyle/>
          <a:p>
            <a:r>
              <a:rPr lang="en-US" dirty="0" smtClean="0">
                <a:solidFill>
                  <a:schemeClr val="bg1"/>
                </a:solidFill>
                <a:latin typeface="Montserrat"/>
              </a:rPr>
              <a:t>Travel, Electronics, Bills, Health&amp; Wellness, Entertainment- These categories are most popular among the credit card users.</a:t>
            </a:r>
          </a:p>
          <a:p>
            <a:pPr marL="285750" indent="-285750">
              <a:buFont typeface="Arial" panose="020B0604020202020204" pitchFamily="34" charset="0"/>
              <a:buChar char="•"/>
            </a:pPr>
            <a:endParaRPr lang="en-US" dirty="0">
              <a:solidFill>
                <a:schemeClr val="bg1"/>
              </a:solidFill>
              <a:latin typeface="Montserrat"/>
            </a:endParaRPr>
          </a:p>
          <a:p>
            <a:r>
              <a:rPr lang="en-US" b="1" dirty="0" smtClean="0">
                <a:solidFill>
                  <a:schemeClr val="bg1"/>
                </a:solidFill>
                <a:latin typeface="Montserrat"/>
              </a:rPr>
              <a:t>Recommendations:</a:t>
            </a:r>
          </a:p>
          <a:p>
            <a:pPr marL="285750" indent="-285750">
              <a:buFont typeface="Arial" panose="020B0604020202020204" pitchFamily="34" charset="0"/>
              <a:buChar char="•"/>
            </a:pPr>
            <a:r>
              <a:rPr lang="en-US" dirty="0">
                <a:solidFill>
                  <a:schemeClr val="bg1"/>
                </a:solidFill>
                <a:latin typeface="Montserrat"/>
              </a:rPr>
              <a:t>Customize credit card rewards to provide enhanced benefits for top spending </a:t>
            </a:r>
            <a:r>
              <a:rPr lang="en-US" dirty="0" smtClean="0">
                <a:solidFill>
                  <a:schemeClr val="bg1"/>
                </a:solidFill>
                <a:latin typeface="Montserrat"/>
              </a:rPr>
              <a:t>categories</a:t>
            </a:r>
          </a:p>
          <a:p>
            <a:pPr marL="285750" indent="-285750">
              <a:buFont typeface="Arial" panose="020B0604020202020204" pitchFamily="34" charset="0"/>
              <a:buChar char="•"/>
            </a:pPr>
            <a:r>
              <a:rPr lang="en-US" dirty="0" smtClean="0">
                <a:solidFill>
                  <a:schemeClr val="bg1"/>
                </a:solidFill>
                <a:latin typeface="Montserrat"/>
              </a:rPr>
              <a:t>Implement </a:t>
            </a:r>
            <a:r>
              <a:rPr lang="en-US" dirty="0">
                <a:solidFill>
                  <a:schemeClr val="bg1"/>
                </a:solidFill>
                <a:latin typeface="Montserrat"/>
              </a:rPr>
              <a:t>a tiered rewards system based on spending </a:t>
            </a:r>
            <a:r>
              <a:rPr lang="en-US" dirty="0" smtClean="0">
                <a:solidFill>
                  <a:schemeClr val="bg1"/>
                </a:solidFill>
                <a:latin typeface="Montserrat"/>
              </a:rPr>
              <a:t>levels and encourage </a:t>
            </a:r>
            <a:r>
              <a:rPr lang="en-US" dirty="0">
                <a:solidFill>
                  <a:schemeClr val="bg1"/>
                </a:solidFill>
                <a:latin typeface="Montserrat"/>
              </a:rPr>
              <a:t>customers to reach higher tiers by spending more, unlocking additional benefits</a:t>
            </a:r>
            <a:r>
              <a:rPr lang="en-US" dirty="0" smtClean="0">
                <a:solidFill>
                  <a:schemeClr val="bg1"/>
                </a:solidFill>
                <a:latin typeface="Montserrat"/>
              </a:rPr>
              <a:t>.</a:t>
            </a:r>
          </a:p>
          <a:p>
            <a:pPr marL="285750" indent="-285750">
              <a:buFont typeface="Arial" panose="020B0604020202020204" pitchFamily="34" charset="0"/>
              <a:buChar char="•"/>
            </a:pPr>
            <a:r>
              <a:rPr lang="en-US" dirty="0">
                <a:solidFill>
                  <a:schemeClr val="bg1"/>
                </a:solidFill>
                <a:latin typeface="Montserrat"/>
              </a:rPr>
              <a:t>Send targeted promotions based on individual spending habits and preferences</a:t>
            </a:r>
            <a:r>
              <a:rPr lang="en-US" dirty="0" smtClean="0">
                <a:solidFill>
                  <a:schemeClr val="bg1"/>
                </a:solidFill>
                <a:latin typeface="Montserrat"/>
              </a:rPr>
              <a:t>.</a:t>
            </a:r>
          </a:p>
          <a:p>
            <a:pPr marL="285750" indent="-285750">
              <a:buFont typeface="Arial" panose="020B0604020202020204" pitchFamily="34" charset="0"/>
              <a:buChar char="•"/>
            </a:pPr>
            <a:endParaRPr lang="en-US" dirty="0" smtClean="0">
              <a:solidFill>
                <a:schemeClr val="bg1"/>
              </a:solidFill>
              <a:latin typeface="Montserrat"/>
            </a:endParaRPr>
          </a:p>
          <a:p>
            <a:endParaRPr lang="en-US" dirty="0">
              <a:solidFill>
                <a:schemeClr val="bg1"/>
              </a:solidFill>
              <a:latin typeface="Montserrat"/>
            </a:endParaRPr>
          </a:p>
        </p:txBody>
      </p:sp>
    </p:spTree>
    <p:extLst>
      <p:ext uri="{BB962C8B-B14F-4D97-AF65-F5344CB8AC3E}">
        <p14:creationId xmlns:p14="http://schemas.microsoft.com/office/powerpoint/2010/main" val="3711106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1.48148E-6 L 0.48645 -0.00417 " pathEditMode="relative" rAng="0" ptsTypes="AA">
                                      <p:cBhvr>
                                        <p:cTn id="6" dur="2000" fill="hold"/>
                                        <p:tgtEl>
                                          <p:spTgt spid="2"/>
                                        </p:tgtEl>
                                        <p:attrNameLst>
                                          <p:attrName>ppt_x</p:attrName>
                                          <p:attrName>ppt_y</p:attrName>
                                        </p:attrNameLst>
                                      </p:cBhvr>
                                      <p:rCtr x="24323"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3.75E-6 2.96296E-6 L -1.06745 0.02407 " pathEditMode="relative" rAng="0" ptsTypes="AA">
                                      <p:cBhvr>
                                        <p:cTn id="10" dur="2000" fill="hold"/>
                                        <p:tgtEl>
                                          <p:spTgt spid="10"/>
                                        </p:tgtEl>
                                        <p:attrNameLst>
                                          <p:attrName>ppt_x</p:attrName>
                                          <p:attrName>ppt_y</p:attrName>
                                        </p:attrNameLst>
                                      </p:cBhvr>
                                      <p:rCtr x="-53372" y="1204"/>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2.91667E-6 1.48148E-6 L 0.90834 -0.01759 " pathEditMode="relative" rAng="0" ptsTypes="AA">
                                      <p:cBhvr>
                                        <p:cTn id="14" dur="2000" fill="hold"/>
                                        <p:tgtEl>
                                          <p:spTgt spid="22"/>
                                        </p:tgtEl>
                                        <p:attrNameLst>
                                          <p:attrName>ppt_x</p:attrName>
                                          <p:attrName>ppt_y</p:attrName>
                                        </p:attrNameLst>
                                      </p:cBhvr>
                                      <p:rCtr x="45417" y="-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Summary:</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687609"/>
            <a:ext cx="4967514" cy="54941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Highlights</a:t>
            </a:r>
            <a:endParaRPr lang="en-US" b="1" dirty="0">
              <a:latin typeface="+mj-lt"/>
            </a:endParaRP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687609"/>
            <a:ext cx="4967514" cy="54941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Action Items</a:t>
            </a:r>
            <a:endParaRPr lang="en-US" b="1" dirty="0">
              <a:latin typeface="+mj-lt"/>
            </a:endParaRP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239633" y="3891350"/>
            <a:ext cx="4238354"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632399" y="1338618"/>
            <a:ext cx="9246509" cy="1197922"/>
            <a:chOff x="1632399" y="1338618"/>
            <a:chExt cx="9246509" cy="1197922"/>
          </a:xfrm>
        </p:grpSpPr>
        <p:sp>
          <p:nvSpPr>
            <p:cNvPr id="38" name="Rectangle 37">
              <a:extLst>
                <a:ext uri="{FF2B5EF4-FFF2-40B4-BE49-F238E27FC236}">
                  <a16:creationId xmlns:a16="http://schemas.microsoft.com/office/drawing/2014/main" id="{5ECF613A-FCF5-4CC5-AA46-DABB088D7230}"/>
                </a:ext>
              </a:extLst>
            </p:cNvPr>
            <p:cNvSpPr/>
            <p:nvPr/>
          </p:nvSpPr>
          <p:spPr>
            <a:xfrm>
              <a:off x="1632399" y="1686429"/>
              <a:ext cx="4162870"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Chennai Delhi and Hyderabad has high credit card usage, Our Market lies in these cities. </a:t>
              </a:r>
              <a:endParaRPr lang="en-US" sz="1400" dirty="0">
                <a:solidFill>
                  <a:schemeClr val="bg1"/>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Delhi and Hyderabad customer base needs to increase. We can do case studies on the Chennai Product Strategy and take best practices on how they achieved a good customer base.</a:t>
              </a:r>
              <a:endParaRPr lang="en-US" sz="1400" dirty="0">
                <a:solidFill>
                  <a:schemeClr val="bg1"/>
                </a:solidFill>
                <a:cs typeface="Segoe UI" panose="020B0502040204020203" pitchFamily="34"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1632399" y="1338618"/>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Market Potential:</a:t>
              </a:r>
              <a:endParaRPr lang="en-US" sz="1600" b="1" dirty="0">
                <a:solidFill>
                  <a:schemeClr val="bg1"/>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716038" y="1338618"/>
              <a:ext cx="4162870" cy="246221"/>
            </a:xfrm>
            <a:prstGeom prst="rect">
              <a:avLst/>
            </a:prstGeom>
          </p:spPr>
          <p:txBody>
            <a:bodyPr wrap="square" lIns="0" tIns="0" rIns="0" bIns="0" anchor="t">
              <a:spAutoFit/>
            </a:bodyPr>
            <a:lstStyle/>
            <a:p>
              <a:r>
                <a:rPr lang="en-US" sz="1600" b="1" dirty="0">
                  <a:solidFill>
                    <a:schemeClr val="bg1"/>
                  </a:solidFill>
                  <a:cs typeface="Segoe UI" panose="020B0502040204020203" pitchFamily="34" charset="0"/>
                </a:rPr>
                <a:t>WEAKNESS</a:t>
              </a:r>
            </a:p>
          </p:txBody>
        </p:sp>
      </p:grpSp>
      <p:pic>
        <p:nvPicPr>
          <p:cNvPr id="22" name="Picture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3" name="Picture 2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cxnSp>
        <p:nvCxnSpPr>
          <p:cNvPr id="24" name="Straight Connector 23">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2583180"/>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603370" y="2743644"/>
            <a:ext cx="9246509" cy="1209497"/>
            <a:chOff x="1632399" y="1327043"/>
            <a:chExt cx="9246509" cy="1209497"/>
          </a:xfrm>
        </p:grpSpPr>
        <p:sp>
          <p:nvSpPr>
            <p:cNvPr id="29" name="Rectangle 28">
              <a:extLst>
                <a:ext uri="{FF2B5EF4-FFF2-40B4-BE49-F238E27FC236}">
                  <a16:creationId xmlns:a16="http://schemas.microsoft.com/office/drawing/2014/main" id="{5ECF613A-FCF5-4CC5-AA46-DABB088D7230}"/>
                </a:ext>
              </a:extLst>
            </p:cNvPr>
            <p:cNvSpPr/>
            <p:nvPr/>
          </p:nvSpPr>
          <p:spPr>
            <a:xfrm>
              <a:off x="1632399" y="1686429"/>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bg1"/>
                  </a:solidFill>
                  <a:cs typeface="Segoe UI" panose="020B0502040204020203" pitchFamily="34" charset="0"/>
                </a:rPr>
                <a:t>Age Group</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25-34, </a:t>
              </a:r>
              <a:r>
                <a:rPr lang="en-US" sz="1400" b="1" dirty="0" smtClean="0">
                  <a:solidFill>
                    <a:schemeClr val="bg1"/>
                  </a:solidFill>
                  <a:cs typeface="Segoe UI" panose="020B0502040204020203" pitchFamily="34" charset="0"/>
                </a:rPr>
                <a:t>Profession</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Govt</a:t>
              </a:r>
              <a:r>
                <a:rPr lang="en-US" sz="1400" dirty="0" smtClean="0">
                  <a:solidFill>
                    <a:schemeClr val="bg1"/>
                  </a:solidFill>
                  <a:cs typeface="Segoe UI" panose="020B0502040204020203" pitchFamily="34" charset="0"/>
                </a:rPr>
                <a:t> Employees, Salaried Other, Salaried IT, Business Owners. </a:t>
              </a:r>
              <a:r>
                <a:rPr lang="en-US" sz="1400" b="1" dirty="0" smtClean="0">
                  <a:solidFill>
                    <a:schemeClr val="bg1"/>
                  </a:solidFill>
                  <a:cs typeface="Segoe UI" panose="020B0502040204020203" pitchFamily="34" charset="0"/>
                </a:rPr>
                <a:t>Gender</a:t>
              </a:r>
              <a:r>
                <a:rPr lang="en-US" sz="1400" dirty="0" smtClean="0">
                  <a:solidFill>
                    <a:schemeClr val="bg1"/>
                  </a:solidFill>
                  <a:cs typeface="Segoe UI" panose="020B0502040204020203" pitchFamily="34" charset="0"/>
                </a:rPr>
                <a:t>- Female. </a:t>
              </a:r>
              <a:r>
                <a:rPr lang="en-US" sz="1400" b="1" dirty="0" smtClean="0">
                  <a:solidFill>
                    <a:schemeClr val="bg1"/>
                  </a:solidFill>
                  <a:cs typeface="Segoe UI" panose="020B0502040204020203" pitchFamily="34" charset="0"/>
                </a:rPr>
                <a:t>Marital </a:t>
              </a:r>
              <a:r>
                <a:rPr lang="en-US" sz="1400" b="1" dirty="0">
                  <a:solidFill>
                    <a:schemeClr val="bg1"/>
                  </a:solidFill>
                  <a:cs typeface="Segoe UI" panose="020B0502040204020203" pitchFamily="34" charset="0"/>
                </a:rPr>
                <a:t>Status</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Married.</a:t>
              </a:r>
              <a:endParaRPr lang="en-US" sz="1400" dirty="0">
                <a:solidFill>
                  <a:schemeClr val="bg1"/>
                </a:solidFill>
                <a:cs typeface="Segoe UI" panose="020B0502040204020203" pitchFamily="34" charset="0"/>
              </a:endParaRPr>
            </a:p>
          </p:txBody>
        </p:sp>
        <p:sp>
          <p:nvSpPr>
            <p:cNvPr id="30" name="Rectangle 29">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Delhi and Hyderabad customer base needs to increase. We can do case studies on the Chennai Product Strategy and take best practices on how they achieved a good customer base.</a:t>
              </a:r>
              <a:endParaRPr lang="en-US" sz="1400" dirty="0">
                <a:solidFill>
                  <a:schemeClr val="bg1"/>
                </a:solidFill>
                <a:cs typeface="Segoe UI" panose="020B0502040204020203" pitchFamily="34" charset="0"/>
              </a:endParaRPr>
            </a:p>
          </p:txBody>
        </p:sp>
        <p:sp>
          <p:nvSpPr>
            <p:cNvPr id="31" name="Rectangle 30">
              <a:extLst>
                <a:ext uri="{FF2B5EF4-FFF2-40B4-BE49-F238E27FC236}">
                  <a16:creationId xmlns:a16="http://schemas.microsoft.com/office/drawing/2014/main" id="{6173DD7D-A9F5-4D7E-A942-64AE3F48B264}"/>
                </a:ext>
              </a:extLst>
            </p:cNvPr>
            <p:cNvSpPr/>
            <p:nvPr/>
          </p:nvSpPr>
          <p:spPr>
            <a:xfrm>
              <a:off x="1632399" y="1327043"/>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Demographic Targeting</a:t>
              </a:r>
              <a:r>
                <a:rPr lang="en-US" sz="1600" b="1" dirty="0" smtClean="0">
                  <a:solidFill>
                    <a:schemeClr val="bg1"/>
                  </a:solidFill>
                  <a:cs typeface="Segoe UI" panose="020B0502040204020203" pitchFamily="34" charset="0"/>
                </a:rPr>
                <a:t>:</a:t>
              </a:r>
              <a:endParaRPr lang="en-US" sz="1600" b="1" dirty="0">
                <a:solidFill>
                  <a:schemeClr val="bg1"/>
                </a:solidFill>
                <a:cs typeface="Segoe UI" panose="020B0502040204020203" pitchFamily="34" charset="0"/>
              </a:endParaRPr>
            </a:p>
          </p:txBody>
        </p:sp>
        <p:sp>
          <p:nvSpPr>
            <p:cNvPr id="32" name="Rectangle 31">
              <a:extLst>
                <a:ext uri="{FF2B5EF4-FFF2-40B4-BE49-F238E27FC236}">
                  <a16:creationId xmlns:a16="http://schemas.microsoft.com/office/drawing/2014/main" id="{95967C4C-72D9-469E-BB08-F31A36FBD11D}"/>
                </a:ext>
              </a:extLst>
            </p:cNvPr>
            <p:cNvSpPr/>
            <p:nvPr/>
          </p:nvSpPr>
          <p:spPr>
            <a:xfrm>
              <a:off x="6716038" y="1349207"/>
              <a:ext cx="4162870" cy="246221"/>
            </a:xfrm>
            <a:prstGeom prst="rect">
              <a:avLst/>
            </a:prstGeom>
          </p:spPr>
          <p:txBody>
            <a:bodyPr wrap="square" lIns="0" tIns="0" rIns="0" bIns="0" anchor="t">
              <a:spAutoFit/>
            </a:bodyPr>
            <a:lstStyle/>
            <a:p>
              <a:r>
                <a:rPr lang="en-US" sz="1600" b="1" dirty="0">
                  <a:solidFill>
                    <a:schemeClr val="bg1"/>
                  </a:solidFill>
                  <a:cs typeface="Segoe UI" panose="020B0502040204020203" pitchFamily="34" charset="0"/>
                </a:rPr>
                <a:t>WEAKNESS</a:t>
              </a:r>
            </a:p>
          </p:txBody>
        </p:sp>
      </p:grpSp>
      <p:grpSp>
        <p:nvGrpSpPr>
          <p:cNvPr id="34" name="Group 33"/>
          <p:cNvGrpSpPr/>
          <p:nvPr/>
        </p:nvGrpSpPr>
        <p:grpSpPr>
          <a:xfrm>
            <a:off x="1632403" y="4347611"/>
            <a:ext cx="9217480" cy="1221160"/>
            <a:chOff x="1632399" y="1327043"/>
            <a:chExt cx="9217480" cy="1221160"/>
          </a:xfrm>
        </p:grpSpPr>
        <p:sp>
          <p:nvSpPr>
            <p:cNvPr id="35" name="Rectangle 34">
              <a:extLst>
                <a:ext uri="{FF2B5EF4-FFF2-40B4-BE49-F238E27FC236}">
                  <a16:creationId xmlns:a16="http://schemas.microsoft.com/office/drawing/2014/main" id="{5ECF613A-FCF5-4CC5-AA46-DABB088D7230}"/>
                </a:ext>
              </a:extLst>
            </p:cNvPr>
            <p:cNvSpPr/>
            <p:nvPr/>
          </p:nvSpPr>
          <p:spPr>
            <a:xfrm>
              <a:off x="1632399" y="1686429"/>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bg1"/>
                  </a:solidFill>
                  <a:cs typeface="Segoe UI" panose="020B0502040204020203" pitchFamily="34" charset="0"/>
                </a:rPr>
                <a:t>Conducting more campaigns that can promote credit card usage in the categories like Travel, Bills, Electronics, Others, Health&amp; </a:t>
              </a:r>
              <a:r>
                <a:rPr lang="en-US" sz="1400" dirty="0" smtClean="0">
                  <a:solidFill>
                    <a:schemeClr val="bg1"/>
                  </a:solidFill>
                  <a:cs typeface="Segoe UI" panose="020B0502040204020203" pitchFamily="34" charset="0"/>
                </a:rPr>
                <a:t>Wellness</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in the months of August and September.</a:t>
              </a:r>
              <a:endParaRPr lang="en-US" sz="1400" dirty="0">
                <a:solidFill>
                  <a:schemeClr val="bg1"/>
                </a:solidFill>
                <a:cs typeface="Segoe UI" panose="020B0502040204020203" pitchFamily="34" charset="0"/>
              </a:endParaRPr>
            </a:p>
          </p:txBody>
        </p:sp>
        <p:sp>
          <p:nvSpPr>
            <p:cNvPr id="36" name="Rectangle 35">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We can boost the credit card usage by 1% if we Freelancers </a:t>
              </a:r>
              <a:r>
                <a:rPr lang="en-US" sz="1400" dirty="0">
                  <a:solidFill>
                    <a:schemeClr val="bg1"/>
                  </a:solidFill>
                  <a:cs typeface="Segoe UI" panose="020B0502040204020203" pitchFamily="34" charset="0"/>
                </a:rPr>
                <a:t>in these </a:t>
              </a:r>
              <a:r>
                <a:rPr lang="en-US" sz="1400" dirty="0" smtClean="0">
                  <a:solidFill>
                    <a:schemeClr val="bg1"/>
                  </a:solidFill>
                  <a:cs typeface="Segoe UI" panose="020B0502040204020203" pitchFamily="34" charset="0"/>
                </a:rPr>
                <a:t>and </a:t>
              </a:r>
              <a:r>
                <a:rPr lang="en-US" sz="1400" dirty="0">
                  <a:solidFill>
                    <a:schemeClr val="bg1"/>
                  </a:solidFill>
                  <a:cs typeface="Segoe UI" panose="020B0502040204020203" pitchFamily="34" charset="0"/>
                </a:rPr>
                <a:t>give offers as their </a:t>
              </a:r>
              <a:r>
                <a:rPr lang="en-US" sz="1400" dirty="0" smtClean="0">
                  <a:solidFill>
                    <a:schemeClr val="bg1"/>
                  </a:solidFill>
                  <a:cs typeface="Segoe UI" panose="020B0502040204020203" pitchFamily="34" charset="0"/>
                </a:rPr>
                <a:t>Credit card usage being too low affects the overall credit card usage by 1%.</a:t>
              </a:r>
              <a:endParaRPr lang="en-US" sz="1400" dirty="0">
                <a:solidFill>
                  <a:schemeClr val="bg1"/>
                </a:solidFill>
                <a:cs typeface="Segoe UI" panose="020B0502040204020203" pitchFamily="34" charset="0"/>
              </a:endParaRPr>
            </a:p>
          </p:txBody>
        </p:sp>
        <p:sp>
          <p:nvSpPr>
            <p:cNvPr id="37" name="Rectangle 36">
              <a:extLst>
                <a:ext uri="{FF2B5EF4-FFF2-40B4-BE49-F238E27FC236}">
                  <a16:creationId xmlns:a16="http://schemas.microsoft.com/office/drawing/2014/main" id="{6173DD7D-A9F5-4D7E-A942-64AE3F48B264}"/>
                </a:ext>
              </a:extLst>
            </p:cNvPr>
            <p:cNvSpPr/>
            <p:nvPr/>
          </p:nvSpPr>
          <p:spPr>
            <a:xfrm>
              <a:off x="1632399" y="1327043"/>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Monthly Spending Pattern</a:t>
              </a:r>
              <a:endParaRPr lang="en-US" sz="1600" b="1" dirty="0">
                <a:solidFill>
                  <a:schemeClr val="bg1"/>
                </a:solidFill>
                <a:cs typeface="Segoe UI" panose="020B0502040204020203" pitchFamily="34" charset="0"/>
              </a:endParaRPr>
            </a:p>
          </p:txBody>
        </p:sp>
      </p:grpSp>
    </p:spTree>
    <p:extLst>
      <p:ext uri="{BB962C8B-B14F-4D97-AF65-F5344CB8AC3E}">
        <p14:creationId xmlns:p14="http://schemas.microsoft.com/office/powerpoint/2010/main" val="803997797"/>
      </p:ext>
    </p:extLst>
  </p:cSld>
  <p:clrMapOvr>
    <a:masterClrMapping/>
  </p:clrMapOvr>
  <p:transition spd="med">
    <p:pull/>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Summary:</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687609"/>
            <a:ext cx="4967514" cy="54941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Highlights</a:t>
            </a:r>
            <a:endParaRPr lang="en-US" b="1" dirty="0">
              <a:latin typeface="+mj-lt"/>
            </a:endParaRP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687609"/>
            <a:ext cx="4967514" cy="549419"/>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mj-lt"/>
              </a:rPr>
              <a:t>Action Items</a:t>
            </a:r>
            <a:endParaRPr lang="en-US" b="1" dirty="0">
              <a:latin typeface="+mj-lt"/>
            </a:endParaRP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239633" y="3891350"/>
            <a:ext cx="4238354"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1632399" y="1338618"/>
            <a:ext cx="9246509" cy="1197922"/>
            <a:chOff x="1632399" y="1338618"/>
            <a:chExt cx="9246509" cy="1197922"/>
          </a:xfrm>
        </p:grpSpPr>
        <p:sp>
          <p:nvSpPr>
            <p:cNvPr id="38" name="Rectangle 37">
              <a:extLst>
                <a:ext uri="{FF2B5EF4-FFF2-40B4-BE49-F238E27FC236}">
                  <a16:creationId xmlns:a16="http://schemas.microsoft.com/office/drawing/2014/main" id="{5ECF613A-FCF5-4CC5-AA46-DABB088D7230}"/>
                </a:ext>
              </a:extLst>
            </p:cNvPr>
            <p:cNvSpPr/>
            <p:nvPr/>
          </p:nvSpPr>
          <p:spPr>
            <a:xfrm>
              <a:off x="1632399" y="1686429"/>
              <a:ext cx="4162870" cy="430887"/>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Chennai Delhi and Hyderabad has high credit card usage, Our Market lies in these cities. </a:t>
              </a:r>
              <a:endParaRPr lang="en-US" sz="1400" dirty="0">
                <a:solidFill>
                  <a:schemeClr val="bg1"/>
                </a:solidFill>
                <a:cs typeface="Segoe UI" panose="020B0502040204020203" pitchFamily="34" charset="0"/>
              </a:endParaRPr>
            </a:p>
          </p:txBody>
        </p:sp>
        <p:sp>
          <p:nvSpPr>
            <p:cNvPr id="40" name="Rectangle 39">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Delhi and Hyderabad customer base needs to increase. We can do case studies on the Chennai Product Strategy and take best practices on how they achieved a good customer base.</a:t>
              </a:r>
              <a:endParaRPr lang="en-US" sz="1400" dirty="0">
                <a:solidFill>
                  <a:schemeClr val="bg1"/>
                </a:solidFill>
                <a:cs typeface="Segoe UI" panose="020B0502040204020203" pitchFamily="34" charset="0"/>
              </a:endParaRPr>
            </a:p>
          </p:txBody>
        </p:sp>
        <p:sp>
          <p:nvSpPr>
            <p:cNvPr id="43" name="Rectangle 42">
              <a:extLst>
                <a:ext uri="{FF2B5EF4-FFF2-40B4-BE49-F238E27FC236}">
                  <a16:creationId xmlns:a16="http://schemas.microsoft.com/office/drawing/2014/main" id="{6173DD7D-A9F5-4D7E-A942-64AE3F48B264}"/>
                </a:ext>
              </a:extLst>
            </p:cNvPr>
            <p:cNvSpPr/>
            <p:nvPr/>
          </p:nvSpPr>
          <p:spPr>
            <a:xfrm>
              <a:off x="1632399" y="1338618"/>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Market Potential:</a:t>
              </a:r>
              <a:endParaRPr lang="en-US" sz="1600" b="1" dirty="0">
                <a:solidFill>
                  <a:schemeClr val="bg1"/>
                </a:solidFill>
                <a:cs typeface="Segoe UI" panose="020B0502040204020203" pitchFamily="34" charset="0"/>
              </a:endParaRPr>
            </a:p>
          </p:txBody>
        </p:sp>
        <p:sp>
          <p:nvSpPr>
            <p:cNvPr id="44" name="Rectangle 43">
              <a:extLst>
                <a:ext uri="{FF2B5EF4-FFF2-40B4-BE49-F238E27FC236}">
                  <a16:creationId xmlns:a16="http://schemas.microsoft.com/office/drawing/2014/main" id="{95967C4C-72D9-469E-BB08-F31A36FBD11D}"/>
                </a:ext>
              </a:extLst>
            </p:cNvPr>
            <p:cNvSpPr/>
            <p:nvPr/>
          </p:nvSpPr>
          <p:spPr>
            <a:xfrm>
              <a:off x="6716038" y="1338618"/>
              <a:ext cx="4162870" cy="246221"/>
            </a:xfrm>
            <a:prstGeom prst="rect">
              <a:avLst/>
            </a:prstGeom>
          </p:spPr>
          <p:txBody>
            <a:bodyPr wrap="square" lIns="0" tIns="0" rIns="0" bIns="0" anchor="t">
              <a:spAutoFit/>
            </a:bodyPr>
            <a:lstStyle/>
            <a:p>
              <a:r>
                <a:rPr lang="en-US" sz="1600" b="1" dirty="0">
                  <a:solidFill>
                    <a:schemeClr val="bg1"/>
                  </a:solidFill>
                  <a:cs typeface="Segoe UI" panose="020B0502040204020203" pitchFamily="34" charset="0"/>
                </a:rPr>
                <a:t>WEAKNESS</a:t>
              </a:r>
            </a:p>
          </p:txBody>
        </p:sp>
      </p:grpSp>
      <p:pic>
        <p:nvPicPr>
          <p:cNvPr id="22" name="Picture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3" name="Picture 2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cxnSp>
        <p:nvCxnSpPr>
          <p:cNvPr id="24" name="Straight Connector 23">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2583180"/>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a:xfrm>
            <a:off x="1603370" y="2743644"/>
            <a:ext cx="9246509" cy="1209497"/>
            <a:chOff x="1632399" y="1327043"/>
            <a:chExt cx="9246509" cy="1209497"/>
          </a:xfrm>
        </p:grpSpPr>
        <p:sp>
          <p:nvSpPr>
            <p:cNvPr id="29" name="Rectangle 28">
              <a:extLst>
                <a:ext uri="{FF2B5EF4-FFF2-40B4-BE49-F238E27FC236}">
                  <a16:creationId xmlns:a16="http://schemas.microsoft.com/office/drawing/2014/main" id="{5ECF613A-FCF5-4CC5-AA46-DABB088D7230}"/>
                </a:ext>
              </a:extLst>
            </p:cNvPr>
            <p:cNvSpPr/>
            <p:nvPr/>
          </p:nvSpPr>
          <p:spPr>
            <a:xfrm>
              <a:off x="1632399" y="1686429"/>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bg1"/>
                  </a:solidFill>
                  <a:cs typeface="Segoe UI" panose="020B0502040204020203" pitchFamily="34" charset="0"/>
                </a:rPr>
                <a:t>Age Group</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25-34, </a:t>
              </a:r>
              <a:r>
                <a:rPr lang="en-US" sz="1400" b="1" dirty="0" smtClean="0">
                  <a:solidFill>
                    <a:schemeClr val="bg1"/>
                  </a:solidFill>
                  <a:cs typeface="Segoe UI" panose="020B0502040204020203" pitchFamily="34" charset="0"/>
                </a:rPr>
                <a:t>Profession</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Govt</a:t>
              </a:r>
              <a:r>
                <a:rPr lang="en-US" sz="1400" dirty="0" smtClean="0">
                  <a:solidFill>
                    <a:schemeClr val="bg1"/>
                  </a:solidFill>
                  <a:cs typeface="Segoe UI" panose="020B0502040204020203" pitchFamily="34" charset="0"/>
                </a:rPr>
                <a:t> Employees, Salaried Other, Salaried IT, Business Owners. </a:t>
              </a:r>
              <a:r>
                <a:rPr lang="en-US" sz="1400" b="1" dirty="0" smtClean="0">
                  <a:solidFill>
                    <a:schemeClr val="bg1"/>
                  </a:solidFill>
                  <a:cs typeface="Segoe UI" panose="020B0502040204020203" pitchFamily="34" charset="0"/>
                </a:rPr>
                <a:t>Gender</a:t>
              </a:r>
              <a:r>
                <a:rPr lang="en-US" sz="1400" dirty="0" smtClean="0">
                  <a:solidFill>
                    <a:schemeClr val="bg1"/>
                  </a:solidFill>
                  <a:cs typeface="Segoe UI" panose="020B0502040204020203" pitchFamily="34" charset="0"/>
                </a:rPr>
                <a:t>- Female. </a:t>
              </a:r>
              <a:r>
                <a:rPr lang="en-US" sz="1400" b="1" dirty="0" smtClean="0">
                  <a:solidFill>
                    <a:schemeClr val="bg1"/>
                  </a:solidFill>
                  <a:cs typeface="Segoe UI" panose="020B0502040204020203" pitchFamily="34" charset="0"/>
                </a:rPr>
                <a:t>Marital </a:t>
              </a:r>
              <a:r>
                <a:rPr lang="en-US" sz="1400" b="1" dirty="0">
                  <a:solidFill>
                    <a:schemeClr val="bg1"/>
                  </a:solidFill>
                  <a:cs typeface="Segoe UI" panose="020B0502040204020203" pitchFamily="34" charset="0"/>
                </a:rPr>
                <a:t>Status</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Married.</a:t>
              </a:r>
              <a:endParaRPr lang="en-US" sz="1400" dirty="0">
                <a:solidFill>
                  <a:schemeClr val="bg1"/>
                </a:solidFill>
                <a:cs typeface="Segoe UI" panose="020B0502040204020203" pitchFamily="34" charset="0"/>
              </a:endParaRPr>
            </a:p>
          </p:txBody>
        </p:sp>
        <p:sp>
          <p:nvSpPr>
            <p:cNvPr id="30" name="Rectangle 29">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Delhi and Hyderabad customer base needs to increase. We can do case studies on the Chennai Product Strategy and take best practices on how they achieved a good customer base.</a:t>
              </a:r>
              <a:endParaRPr lang="en-US" sz="1400" dirty="0">
                <a:solidFill>
                  <a:schemeClr val="bg1"/>
                </a:solidFill>
                <a:cs typeface="Segoe UI" panose="020B0502040204020203" pitchFamily="34" charset="0"/>
              </a:endParaRPr>
            </a:p>
          </p:txBody>
        </p:sp>
        <p:sp>
          <p:nvSpPr>
            <p:cNvPr id="31" name="Rectangle 30">
              <a:extLst>
                <a:ext uri="{FF2B5EF4-FFF2-40B4-BE49-F238E27FC236}">
                  <a16:creationId xmlns:a16="http://schemas.microsoft.com/office/drawing/2014/main" id="{6173DD7D-A9F5-4D7E-A942-64AE3F48B264}"/>
                </a:ext>
              </a:extLst>
            </p:cNvPr>
            <p:cNvSpPr/>
            <p:nvPr/>
          </p:nvSpPr>
          <p:spPr>
            <a:xfrm>
              <a:off x="1632399" y="1327043"/>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Demographic Targeting</a:t>
              </a:r>
              <a:r>
                <a:rPr lang="en-US" sz="1600" b="1" dirty="0" smtClean="0">
                  <a:solidFill>
                    <a:schemeClr val="bg1"/>
                  </a:solidFill>
                  <a:cs typeface="Segoe UI" panose="020B0502040204020203" pitchFamily="34" charset="0"/>
                </a:rPr>
                <a:t>:</a:t>
              </a:r>
              <a:endParaRPr lang="en-US" sz="1600" b="1" dirty="0">
                <a:solidFill>
                  <a:schemeClr val="bg1"/>
                </a:solidFill>
                <a:cs typeface="Segoe UI" panose="020B0502040204020203" pitchFamily="34" charset="0"/>
              </a:endParaRPr>
            </a:p>
          </p:txBody>
        </p:sp>
        <p:sp>
          <p:nvSpPr>
            <p:cNvPr id="32" name="Rectangle 31">
              <a:extLst>
                <a:ext uri="{FF2B5EF4-FFF2-40B4-BE49-F238E27FC236}">
                  <a16:creationId xmlns:a16="http://schemas.microsoft.com/office/drawing/2014/main" id="{95967C4C-72D9-469E-BB08-F31A36FBD11D}"/>
                </a:ext>
              </a:extLst>
            </p:cNvPr>
            <p:cNvSpPr/>
            <p:nvPr/>
          </p:nvSpPr>
          <p:spPr>
            <a:xfrm>
              <a:off x="6716038" y="1349207"/>
              <a:ext cx="4162870" cy="246221"/>
            </a:xfrm>
            <a:prstGeom prst="rect">
              <a:avLst/>
            </a:prstGeom>
          </p:spPr>
          <p:txBody>
            <a:bodyPr wrap="square" lIns="0" tIns="0" rIns="0" bIns="0" anchor="t">
              <a:spAutoFit/>
            </a:bodyPr>
            <a:lstStyle/>
            <a:p>
              <a:r>
                <a:rPr lang="en-US" sz="1600" b="1" dirty="0">
                  <a:solidFill>
                    <a:schemeClr val="bg1"/>
                  </a:solidFill>
                  <a:cs typeface="Segoe UI" panose="020B0502040204020203" pitchFamily="34" charset="0"/>
                </a:rPr>
                <a:t>WEAKNESS</a:t>
              </a:r>
            </a:p>
          </p:txBody>
        </p:sp>
      </p:grpSp>
      <p:grpSp>
        <p:nvGrpSpPr>
          <p:cNvPr id="34" name="Group 33"/>
          <p:cNvGrpSpPr/>
          <p:nvPr/>
        </p:nvGrpSpPr>
        <p:grpSpPr>
          <a:xfrm>
            <a:off x="1632403" y="4347611"/>
            <a:ext cx="9246509" cy="1209497"/>
            <a:chOff x="1632399" y="1327043"/>
            <a:chExt cx="9246509" cy="1209497"/>
          </a:xfrm>
        </p:grpSpPr>
        <p:sp>
          <p:nvSpPr>
            <p:cNvPr id="35" name="Rectangle 34">
              <a:extLst>
                <a:ext uri="{FF2B5EF4-FFF2-40B4-BE49-F238E27FC236}">
                  <a16:creationId xmlns:a16="http://schemas.microsoft.com/office/drawing/2014/main" id="{5ECF613A-FCF5-4CC5-AA46-DABB088D7230}"/>
                </a:ext>
              </a:extLst>
            </p:cNvPr>
            <p:cNvSpPr/>
            <p:nvPr/>
          </p:nvSpPr>
          <p:spPr>
            <a:xfrm>
              <a:off x="1632399" y="1686429"/>
              <a:ext cx="4162870" cy="646331"/>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b="1" dirty="0">
                  <a:solidFill>
                    <a:schemeClr val="bg1"/>
                  </a:solidFill>
                  <a:cs typeface="Segoe UI" panose="020B0502040204020203" pitchFamily="34" charset="0"/>
                </a:rPr>
                <a:t>Age Group</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25-34, </a:t>
              </a:r>
              <a:r>
                <a:rPr lang="en-US" sz="1400" b="1" dirty="0" smtClean="0">
                  <a:solidFill>
                    <a:schemeClr val="bg1"/>
                  </a:solidFill>
                  <a:cs typeface="Segoe UI" panose="020B0502040204020203" pitchFamily="34" charset="0"/>
                </a:rPr>
                <a:t>Profession</a:t>
              </a:r>
              <a:r>
                <a:rPr lang="en-US" sz="1400" dirty="0" smtClean="0">
                  <a:solidFill>
                    <a:schemeClr val="bg1"/>
                  </a:solidFill>
                  <a:cs typeface="Segoe UI" panose="020B0502040204020203" pitchFamily="34" charset="0"/>
                </a:rPr>
                <a:t>: </a:t>
              </a:r>
              <a:r>
                <a:rPr lang="en-US" sz="1400" dirty="0" err="1" smtClean="0">
                  <a:solidFill>
                    <a:schemeClr val="bg1"/>
                  </a:solidFill>
                  <a:cs typeface="Segoe UI" panose="020B0502040204020203" pitchFamily="34" charset="0"/>
                </a:rPr>
                <a:t>Govt</a:t>
              </a:r>
              <a:r>
                <a:rPr lang="en-US" sz="1400" dirty="0" smtClean="0">
                  <a:solidFill>
                    <a:schemeClr val="bg1"/>
                  </a:solidFill>
                  <a:cs typeface="Segoe UI" panose="020B0502040204020203" pitchFamily="34" charset="0"/>
                </a:rPr>
                <a:t> Employees, Salaried Other, Salaried IT, Business Owners. </a:t>
              </a:r>
              <a:r>
                <a:rPr lang="en-US" sz="1400" b="1" dirty="0" smtClean="0">
                  <a:solidFill>
                    <a:schemeClr val="bg1"/>
                  </a:solidFill>
                  <a:cs typeface="Segoe UI" panose="020B0502040204020203" pitchFamily="34" charset="0"/>
                </a:rPr>
                <a:t>Gender</a:t>
              </a:r>
              <a:r>
                <a:rPr lang="en-US" sz="1400" dirty="0" smtClean="0">
                  <a:solidFill>
                    <a:schemeClr val="bg1"/>
                  </a:solidFill>
                  <a:cs typeface="Segoe UI" panose="020B0502040204020203" pitchFamily="34" charset="0"/>
                </a:rPr>
                <a:t>- Female. </a:t>
              </a:r>
              <a:r>
                <a:rPr lang="en-US" sz="1400" b="1" dirty="0" smtClean="0">
                  <a:solidFill>
                    <a:schemeClr val="bg1"/>
                  </a:solidFill>
                  <a:cs typeface="Segoe UI" panose="020B0502040204020203" pitchFamily="34" charset="0"/>
                </a:rPr>
                <a:t>Marital </a:t>
              </a:r>
              <a:r>
                <a:rPr lang="en-US" sz="1400" b="1" dirty="0">
                  <a:solidFill>
                    <a:schemeClr val="bg1"/>
                  </a:solidFill>
                  <a:cs typeface="Segoe UI" panose="020B0502040204020203" pitchFamily="34" charset="0"/>
                </a:rPr>
                <a:t>Status</a:t>
              </a:r>
              <a:r>
                <a:rPr lang="en-US" sz="1400" dirty="0">
                  <a:solidFill>
                    <a:schemeClr val="bg1"/>
                  </a:solidFill>
                  <a:cs typeface="Segoe UI" panose="020B0502040204020203" pitchFamily="34" charset="0"/>
                </a:rPr>
                <a:t>- </a:t>
              </a:r>
              <a:r>
                <a:rPr lang="en-US" sz="1400" dirty="0" smtClean="0">
                  <a:solidFill>
                    <a:schemeClr val="bg1"/>
                  </a:solidFill>
                  <a:cs typeface="Segoe UI" panose="020B0502040204020203" pitchFamily="34" charset="0"/>
                </a:rPr>
                <a:t>Married.</a:t>
              </a:r>
              <a:endParaRPr lang="en-US" sz="1400" dirty="0">
                <a:solidFill>
                  <a:schemeClr val="bg1"/>
                </a:solidFill>
                <a:cs typeface="Segoe UI" panose="020B0502040204020203" pitchFamily="34" charset="0"/>
              </a:endParaRPr>
            </a:p>
          </p:txBody>
        </p:sp>
        <p:sp>
          <p:nvSpPr>
            <p:cNvPr id="36" name="Rectangle 35">
              <a:extLst>
                <a:ext uri="{FF2B5EF4-FFF2-40B4-BE49-F238E27FC236}">
                  <a16:creationId xmlns:a16="http://schemas.microsoft.com/office/drawing/2014/main" id="{5842CE6B-862D-4B18-B10B-3436A7D24058}"/>
                </a:ext>
              </a:extLst>
            </p:cNvPr>
            <p:cNvSpPr/>
            <p:nvPr/>
          </p:nvSpPr>
          <p:spPr>
            <a:xfrm>
              <a:off x="6687009" y="1674766"/>
              <a:ext cx="4162870" cy="861774"/>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smtClean="0">
                  <a:solidFill>
                    <a:schemeClr val="bg1"/>
                  </a:solidFill>
                  <a:cs typeface="Segoe UI" panose="020B0502040204020203" pitchFamily="34" charset="0"/>
                </a:rPr>
                <a:t>Delhi and Hyderabad customer base needs to increase. We can do case studies on the Chennai Product Strategy and take best practices on how they achieved a good customer base.</a:t>
              </a:r>
              <a:endParaRPr lang="en-US" sz="1400" dirty="0">
                <a:solidFill>
                  <a:schemeClr val="bg1"/>
                </a:solidFill>
                <a:cs typeface="Segoe UI" panose="020B0502040204020203" pitchFamily="34" charset="0"/>
              </a:endParaRPr>
            </a:p>
          </p:txBody>
        </p:sp>
        <p:sp>
          <p:nvSpPr>
            <p:cNvPr id="37" name="Rectangle 36">
              <a:extLst>
                <a:ext uri="{FF2B5EF4-FFF2-40B4-BE49-F238E27FC236}">
                  <a16:creationId xmlns:a16="http://schemas.microsoft.com/office/drawing/2014/main" id="{6173DD7D-A9F5-4D7E-A942-64AE3F48B264}"/>
                </a:ext>
              </a:extLst>
            </p:cNvPr>
            <p:cNvSpPr/>
            <p:nvPr/>
          </p:nvSpPr>
          <p:spPr>
            <a:xfrm>
              <a:off x="1632399" y="1327043"/>
              <a:ext cx="4162870" cy="246221"/>
            </a:xfrm>
            <a:prstGeom prst="rect">
              <a:avLst/>
            </a:prstGeom>
          </p:spPr>
          <p:txBody>
            <a:bodyPr wrap="square" lIns="0" tIns="0" rIns="0" bIns="0" anchor="t">
              <a:spAutoFit/>
            </a:bodyPr>
            <a:lstStyle/>
            <a:p>
              <a:r>
                <a:rPr lang="en-US" sz="1600" b="1" dirty="0" smtClean="0">
                  <a:solidFill>
                    <a:schemeClr val="bg1"/>
                  </a:solidFill>
                  <a:cs typeface="Segoe UI" panose="020B0502040204020203" pitchFamily="34" charset="0"/>
                </a:rPr>
                <a:t>Demographic Targeting</a:t>
              </a:r>
              <a:r>
                <a:rPr lang="en-US" sz="1600" b="1" dirty="0" smtClean="0">
                  <a:solidFill>
                    <a:schemeClr val="bg1"/>
                  </a:solidFill>
                  <a:cs typeface="Segoe UI" panose="020B0502040204020203" pitchFamily="34" charset="0"/>
                </a:rPr>
                <a:t>:</a:t>
              </a:r>
              <a:endParaRPr lang="en-US" sz="1600" b="1" dirty="0">
                <a:solidFill>
                  <a:schemeClr val="bg1"/>
                </a:solidFill>
                <a:cs typeface="Segoe UI" panose="020B0502040204020203" pitchFamily="34" charset="0"/>
              </a:endParaRPr>
            </a:p>
          </p:txBody>
        </p:sp>
        <p:sp>
          <p:nvSpPr>
            <p:cNvPr id="39" name="Rectangle 38">
              <a:extLst>
                <a:ext uri="{FF2B5EF4-FFF2-40B4-BE49-F238E27FC236}">
                  <a16:creationId xmlns:a16="http://schemas.microsoft.com/office/drawing/2014/main" id="{95967C4C-72D9-469E-BB08-F31A36FBD11D}"/>
                </a:ext>
              </a:extLst>
            </p:cNvPr>
            <p:cNvSpPr/>
            <p:nvPr/>
          </p:nvSpPr>
          <p:spPr>
            <a:xfrm>
              <a:off x="6716038" y="1349207"/>
              <a:ext cx="4162870" cy="246221"/>
            </a:xfrm>
            <a:prstGeom prst="rect">
              <a:avLst/>
            </a:prstGeom>
          </p:spPr>
          <p:txBody>
            <a:bodyPr wrap="square" lIns="0" tIns="0" rIns="0" bIns="0" anchor="t">
              <a:spAutoFit/>
            </a:bodyPr>
            <a:lstStyle/>
            <a:p>
              <a:r>
                <a:rPr lang="en-US" sz="1600" b="1" dirty="0">
                  <a:solidFill>
                    <a:schemeClr val="bg1"/>
                  </a:solidFill>
                  <a:cs typeface="Segoe UI" panose="020B0502040204020203" pitchFamily="34" charset="0"/>
                </a:rPr>
                <a:t>WEAKNESS</a:t>
              </a:r>
            </a:p>
          </p:txBody>
        </p:sp>
      </p:grpSp>
    </p:spTree>
    <p:extLst>
      <p:ext uri="{BB962C8B-B14F-4D97-AF65-F5344CB8AC3E}">
        <p14:creationId xmlns:p14="http://schemas.microsoft.com/office/powerpoint/2010/main" val="2687580254"/>
      </p:ext>
    </p:extLst>
  </p:cSld>
  <p:clrMapOvr>
    <a:masterClrMapping/>
  </p:clrMapOvr>
  <p:transition spd="med">
    <p:pull/>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pic>
        <p:nvPicPr>
          <p:cNvPr id="6" name="Picture 5" descr="This image is an icon that says &quot;24Slides.&quot;">
            <a:hlinkClick r:id="rId3"/>
            <a:extLst>
              <a:ext uri="{FF2B5EF4-FFF2-40B4-BE49-F238E27FC236}">
                <a16:creationId xmlns:a16="http://schemas.microsoft.com/office/drawing/2014/main" id="{A86744F2-5246-4A0A-B119-35E7FB76A0D8}"/>
              </a:ext>
              <a:ext uri="{C183D7F6-B498-43B3-948B-1728B52AA6E4}">
                <adec:decorative xmlns="" xmlns:adec="http://schemas.microsoft.com/office/drawing/2017/decorative" val="0"/>
              </a:ext>
            </a:extLst>
          </p:cNvPr>
          <p:cNvPicPr>
            <a:picLocks noChangeAspect="1"/>
          </p:cNvPicPr>
          <p:nvPr/>
        </p:nvPicPr>
        <p:blipFill>
          <a:blip r:embed="rId4"/>
          <a:stretch>
            <a:fillRect/>
          </a:stretch>
        </p:blipFill>
        <p:spPr>
          <a:xfrm>
            <a:off x="5360332" y="5919419"/>
            <a:ext cx="1471335" cy="420363"/>
          </a:xfrm>
          <a:prstGeom prst="rect">
            <a:avLst/>
          </a:prstGeom>
          <a:effectLst/>
        </p:spPr>
      </p:pic>
    </p:spTree>
    <p:extLst>
      <p:ext uri="{BB962C8B-B14F-4D97-AF65-F5344CB8AC3E}">
        <p14:creationId xmlns:p14="http://schemas.microsoft.com/office/powerpoint/2010/main" val="1923038163"/>
      </p:ext>
    </p:extLst>
  </p:cSld>
  <p:clrMapOvr>
    <a:masterClrMapping/>
  </p:clrMapOvr>
  <p:transition spd="med">
    <p:pull/>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tx1">
                    <a:lumMod val="75000"/>
                    <a:lumOff val="25000"/>
                  </a:schemeClr>
                </a:solidFill>
              </a:rPr>
              <a:t>Introduction</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 xmlns:adec="http://schemas.microsoft.com/office/drawing/2017/decorative" val="1"/>
              </a:ext>
            </a:extLst>
          </p:cNvPr>
          <p:cNvSpPr/>
          <p:nvPr/>
        </p:nvSpPr>
        <p:spPr>
          <a:xfrm rot="5400000">
            <a:off x="-405667"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 xmlns:adec="http://schemas.microsoft.com/office/drawing/2017/decorative" val="1"/>
              </a:ext>
            </a:extLst>
          </p:cNvPr>
          <p:cNvSpPr/>
          <p:nvPr/>
        </p:nvSpPr>
        <p:spPr>
          <a:xfrm rot="5400000">
            <a:off x="1761132" y="2673357"/>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Trapezoid 43">
            <a:extLst>
              <a:ext uri="{FF2B5EF4-FFF2-40B4-BE49-F238E27FC236}">
                <a16:creationId xmlns:a16="http://schemas.microsoft.com/office/drawing/2014/main" id="{7E139379-1914-4446-8D6D-984A47041A54}"/>
              </a:ext>
              <a:ext uri="{C183D7F6-B498-43B3-948B-1728B52AA6E4}">
                <adec:decorative xmlns="" xmlns:adec="http://schemas.microsoft.com/office/drawing/2017/decorative" val="1"/>
              </a:ext>
            </a:extLst>
          </p:cNvPr>
          <p:cNvSpPr/>
          <p:nvPr/>
        </p:nvSpPr>
        <p:spPr>
          <a:xfrm rot="5400000">
            <a:off x="3927930"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rapezoid 44">
            <a:extLst>
              <a:ext uri="{FF2B5EF4-FFF2-40B4-BE49-F238E27FC236}">
                <a16:creationId xmlns:a16="http://schemas.microsoft.com/office/drawing/2014/main" id="{F79B51BB-1B30-4ED8-B26D-21EE8BC675B2}"/>
              </a:ext>
              <a:ext uri="{C183D7F6-B498-43B3-948B-1728B52AA6E4}">
                <adec:decorative xmlns="" xmlns:adec="http://schemas.microsoft.com/office/drawing/2017/decorative" val="1"/>
              </a:ext>
            </a:extLst>
          </p:cNvPr>
          <p:cNvSpPr/>
          <p:nvPr/>
        </p:nvSpPr>
        <p:spPr>
          <a:xfrm rot="5400000">
            <a:off x="6094728" y="2631261"/>
            <a:ext cx="4336142" cy="2044685"/>
          </a:xfrm>
          <a:prstGeom prst="trapezoid">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Trapezoid 45">
            <a:extLst>
              <a:ext uri="{FF2B5EF4-FFF2-40B4-BE49-F238E27FC236}">
                <a16:creationId xmlns:a16="http://schemas.microsoft.com/office/drawing/2014/main" id="{89DA262E-0502-4E65-8ABA-E063880EAC4C}"/>
              </a:ext>
              <a:ext uri="{C183D7F6-B498-43B3-948B-1728B52AA6E4}">
                <adec:decorative xmlns="" xmlns:adec="http://schemas.microsoft.com/office/drawing/2017/decorative" val="1"/>
              </a:ext>
            </a:extLst>
          </p:cNvPr>
          <p:cNvSpPr/>
          <p:nvPr/>
        </p:nvSpPr>
        <p:spPr>
          <a:xfrm rot="5400000">
            <a:off x="8263685" y="2673357"/>
            <a:ext cx="4336142" cy="2044685"/>
          </a:xfrm>
          <a:prstGeom prst="trapezoid">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3F19BFA5-D0CA-4CF0-8499-504D956B6563}"/>
              </a:ext>
            </a:extLst>
          </p:cNvPr>
          <p:cNvSpPr/>
          <p:nvPr/>
        </p:nvSpPr>
        <p:spPr>
          <a:xfrm>
            <a:off x="1076604" y="2886560"/>
            <a:ext cx="1371600" cy="492443"/>
          </a:xfrm>
          <a:prstGeom prst="rect">
            <a:avLst/>
          </a:prstGeom>
        </p:spPr>
        <p:txBody>
          <a:bodyPr wrap="square" lIns="0" tIns="0" rIns="0" bIns="0">
            <a:spAutoFit/>
          </a:bodyPr>
          <a:lstStyle/>
          <a:p>
            <a:pPr algn="ctr"/>
            <a:r>
              <a:rPr lang="en-US" sz="1600" b="1" dirty="0">
                <a:solidFill>
                  <a:schemeClr val="bg1"/>
                </a:solidFill>
              </a:rPr>
              <a:t>MARKET ANALYSIS</a:t>
            </a:r>
          </a:p>
        </p:txBody>
      </p:sp>
      <p:sp>
        <p:nvSpPr>
          <p:cNvPr id="47" name="Rectangle 46">
            <a:extLst>
              <a:ext uri="{FF2B5EF4-FFF2-40B4-BE49-F238E27FC236}">
                <a16:creationId xmlns:a16="http://schemas.microsoft.com/office/drawing/2014/main" id="{1751D31D-3535-411D-8BAC-95CCC90AB185}"/>
              </a:ext>
            </a:extLst>
          </p:cNvPr>
          <p:cNvSpPr/>
          <p:nvPr/>
        </p:nvSpPr>
        <p:spPr>
          <a:xfrm>
            <a:off x="3243403" y="2886560"/>
            <a:ext cx="1371600" cy="492443"/>
          </a:xfrm>
          <a:prstGeom prst="rect">
            <a:avLst/>
          </a:prstGeom>
        </p:spPr>
        <p:txBody>
          <a:bodyPr wrap="square" lIns="0" tIns="0" rIns="0" bIns="0">
            <a:spAutoFit/>
          </a:bodyPr>
          <a:lstStyle/>
          <a:p>
            <a:pPr algn="ctr"/>
            <a:r>
              <a:rPr lang="en-US" sz="1600" b="1" dirty="0">
                <a:solidFill>
                  <a:schemeClr val="bg1"/>
                </a:solidFill>
              </a:rPr>
              <a:t>TECHNICAL ANALYSIS</a:t>
            </a:r>
          </a:p>
        </p:txBody>
      </p:sp>
      <p:sp>
        <p:nvSpPr>
          <p:cNvPr id="48" name="Rectangle 47">
            <a:extLst>
              <a:ext uri="{FF2B5EF4-FFF2-40B4-BE49-F238E27FC236}">
                <a16:creationId xmlns:a16="http://schemas.microsoft.com/office/drawing/2014/main" id="{FA4D735A-8F75-4E2A-8F1A-CC303B0718BA}"/>
              </a:ext>
            </a:extLst>
          </p:cNvPr>
          <p:cNvSpPr/>
          <p:nvPr/>
        </p:nvSpPr>
        <p:spPr>
          <a:xfrm>
            <a:off x="5410201" y="2886560"/>
            <a:ext cx="1371600" cy="492443"/>
          </a:xfrm>
          <a:prstGeom prst="rect">
            <a:avLst/>
          </a:prstGeom>
        </p:spPr>
        <p:txBody>
          <a:bodyPr wrap="square" lIns="0" tIns="0" rIns="0" bIns="0">
            <a:spAutoFit/>
          </a:bodyPr>
          <a:lstStyle/>
          <a:p>
            <a:pPr algn="ctr"/>
            <a:r>
              <a:rPr lang="en-US" sz="1600" b="1" dirty="0">
                <a:solidFill>
                  <a:schemeClr val="bg1"/>
                </a:solidFill>
              </a:rPr>
              <a:t>FINANCIAL ANALYSIS</a:t>
            </a:r>
          </a:p>
        </p:txBody>
      </p:sp>
      <p:sp>
        <p:nvSpPr>
          <p:cNvPr id="49" name="Rectangle 48">
            <a:extLst>
              <a:ext uri="{FF2B5EF4-FFF2-40B4-BE49-F238E27FC236}">
                <a16:creationId xmlns:a16="http://schemas.microsoft.com/office/drawing/2014/main" id="{54AB9282-0505-49EB-AABF-998083225E3A}"/>
              </a:ext>
            </a:extLst>
          </p:cNvPr>
          <p:cNvSpPr/>
          <p:nvPr/>
        </p:nvSpPr>
        <p:spPr>
          <a:xfrm>
            <a:off x="7577000" y="2886560"/>
            <a:ext cx="1371600" cy="492443"/>
          </a:xfrm>
          <a:prstGeom prst="rect">
            <a:avLst/>
          </a:prstGeom>
        </p:spPr>
        <p:txBody>
          <a:bodyPr wrap="square" lIns="0" tIns="0" rIns="0" bIns="0">
            <a:spAutoFit/>
          </a:bodyPr>
          <a:lstStyle/>
          <a:p>
            <a:pPr algn="ctr"/>
            <a:r>
              <a:rPr lang="en-US" sz="1600" b="1" dirty="0">
                <a:solidFill>
                  <a:schemeClr val="bg1"/>
                </a:solidFill>
              </a:rPr>
              <a:t>ECONOMIC ANALYSIS</a:t>
            </a:r>
          </a:p>
        </p:txBody>
      </p:sp>
      <p:sp>
        <p:nvSpPr>
          <p:cNvPr id="50" name="Rectangle 49">
            <a:extLst>
              <a:ext uri="{FF2B5EF4-FFF2-40B4-BE49-F238E27FC236}">
                <a16:creationId xmlns:a16="http://schemas.microsoft.com/office/drawing/2014/main" id="{D668C4B5-BCEC-465A-ADA5-6A054B15F7A3}"/>
              </a:ext>
            </a:extLst>
          </p:cNvPr>
          <p:cNvSpPr/>
          <p:nvPr/>
        </p:nvSpPr>
        <p:spPr>
          <a:xfrm>
            <a:off x="9745956" y="2886560"/>
            <a:ext cx="1371600" cy="492443"/>
          </a:xfrm>
          <a:prstGeom prst="rect">
            <a:avLst/>
          </a:prstGeom>
        </p:spPr>
        <p:txBody>
          <a:bodyPr wrap="square" lIns="0" tIns="0" rIns="0" bIns="0">
            <a:spAutoFit/>
          </a:bodyPr>
          <a:lstStyle/>
          <a:p>
            <a:pPr algn="ctr"/>
            <a:r>
              <a:rPr lang="en-US" sz="1600" b="1" dirty="0">
                <a:solidFill>
                  <a:schemeClr val="bg1"/>
                </a:solidFill>
              </a:rPr>
              <a:t>ECOLOGICAL ANALYSIS</a:t>
            </a:r>
          </a:p>
        </p:txBody>
      </p:sp>
      <p:sp>
        <p:nvSpPr>
          <p:cNvPr id="51" name="Rectangle 50">
            <a:extLst>
              <a:ext uri="{FF2B5EF4-FFF2-40B4-BE49-F238E27FC236}">
                <a16:creationId xmlns:a16="http://schemas.microsoft.com/office/drawing/2014/main" id="{8AA18108-5B8B-4147-84A7-D30A16BEC4EA}"/>
              </a:ext>
            </a:extLst>
          </p:cNvPr>
          <p:cNvSpPr/>
          <p:nvPr/>
        </p:nvSpPr>
        <p:spPr>
          <a:xfrm>
            <a:off x="886383"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2" name="Rectangle 51">
            <a:extLst>
              <a:ext uri="{FF2B5EF4-FFF2-40B4-BE49-F238E27FC236}">
                <a16:creationId xmlns:a16="http://schemas.microsoft.com/office/drawing/2014/main" id="{A8534162-B6E2-4579-9DAD-AD8DE07459BC}"/>
              </a:ext>
            </a:extLst>
          </p:cNvPr>
          <p:cNvSpPr/>
          <p:nvPr/>
        </p:nvSpPr>
        <p:spPr>
          <a:xfrm>
            <a:off x="3053182"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3" name="Rectangle 52">
            <a:extLst>
              <a:ext uri="{FF2B5EF4-FFF2-40B4-BE49-F238E27FC236}">
                <a16:creationId xmlns:a16="http://schemas.microsoft.com/office/drawing/2014/main" id="{E1535E1C-6EBC-45D8-BCE1-D5B947A61FB6}"/>
              </a:ext>
            </a:extLst>
          </p:cNvPr>
          <p:cNvSpPr/>
          <p:nvPr/>
        </p:nvSpPr>
        <p:spPr>
          <a:xfrm>
            <a:off x="52199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4" name="Rectangle 53">
            <a:extLst>
              <a:ext uri="{FF2B5EF4-FFF2-40B4-BE49-F238E27FC236}">
                <a16:creationId xmlns:a16="http://schemas.microsoft.com/office/drawing/2014/main" id="{28FF18A5-7B4E-4493-B38D-E732E033F82F}"/>
              </a:ext>
            </a:extLst>
          </p:cNvPr>
          <p:cNvSpPr/>
          <p:nvPr/>
        </p:nvSpPr>
        <p:spPr>
          <a:xfrm>
            <a:off x="7386779"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5" name="Rectangle 54">
            <a:extLst>
              <a:ext uri="{FF2B5EF4-FFF2-40B4-BE49-F238E27FC236}">
                <a16:creationId xmlns:a16="http://schemas.microsoft.com/office/drawing/2014/main" id="{5BCD242F-9A97-473E-8E17-3F6C3C75CE68}"/>
              </a:ext>
            </a:extLst>
          </p:cNvPr>
          <p:cNvSpPr/>
          <p:nvPr/>
        </p:nvSpPr>
        <p:spPr>
          <a:xfrm>
            <a:off x="9555735" y="3653603"/>
            <a:ext cx="1752042" cy="1441677"/>
          </a:xfrm>
          <a:prstGeom prst="rect">
            <a:avLst/>
          </a:prstGeom>
        </p:spPr>
        <p:txBody>
          <a:bodyPr wrap="square" lIns="0" tIns="0" rIns="0" bIns="0" anchor="t">
            <a:spAutoFit/>
          </a:bodyPr>
          <a:lstStyle/>
          <a:p>
            <a:pPr algn="ctr">
              <a:lnSpc>
                <a:spcPts val="1900"/>
              </a:lnSpc>
            </a:pPr>
            <a:r>
              <a:rPr lang="en-US" sz="1400" dirty="0">
                <a:solidFill>
                  <a:schemeClr val="bg1"/>
                </a:solidFill>
                <a:cs typeface="Segoe UI" panose="020B0502040204020203" pitchFamily="34" charset="0"/>
              </a:rPr>
              <a:t>Lorem ipsum dolor sit amet, consectetur adipiscing elit, sed do eiusmod tempor incididunt ut labore et dolore magna aliqua. </a:t>
            </a:r>
          </a:p>
        </p:txBody>
      </p:sp>
      <p:sp>
        <p:nvSpPr>
          <p:cNvPr id="56"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1572237" y="2313021"/>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57" name="Freeform 4344" descr="Icon of wrench. ">
            <a:extLst>
              <a:ext uri="{FF2B5EF4-FFF2-40B4-BE49-F238E27FC236}">
                <a16:creationId xmlns:a16="http://schemas.microsoft.com/office/drawing/2014/main" id="{C131659B-1A41-4821-9349-1E69BBBB560E}"/>
              </a:ext>
            </a:extLst>
          </p:cNvPr>
          <p:cNvSpPr>
            <a:spLocks/>
          </p:cNvSpPr>
          <p:nvPr/>
        </p:nvSpPr>
        <p:spPr bwMode="auto">
          <a:xfrm>
            <a:off x="3742205" y="2300343"/>
            <a:ext cx="373996" cy="373996"/>
          </a:xfrm>
          <a:custGeom>
            <a:avLst/>
            <a:gdLst>
              <a:gd name="T0" fmla="*/ 853 w 886"/>
              <a:gd name="T1" fmla="*/ 137 h 886"/>
              <a:gd name="T2" fmla="*/ 842 w 886"/>
              <a:gd name="T3" fmla="*/ 134 h 886"/>
              <a:gd name="T4" fmla="*/ 833 w 886"/>
              <a:gd name="T5" fmla="*/ 138 h 886"/>
              <a:gd name="T6" fmla="*/ 646 w 886"/>
              <a:gd name="T7" fmla="*/ 172 h 886"/>
              <a:gd name="T8" fmla="*/ 754 w 886"/>
              <a:gd name="T9" fmla="*/ 46 h 886"/>
              <a:gd name="T10" fmla="*/ 754 w 886"/>
              <a:gd name="T11" fmla="*/ 37 h 886"/>
              <a:gd name="T12" fmla="*/ 747 w 886"/>
              <a:gd name="T13" fmla="*/ 29 h 886"/>
              <a:gd name="T14" fmla="*/ 704 w 886"/>
              <a:gd name="T15" fmla="*/ 12 h 886"/>
              <a:gd name="T16" fmla="*/ 659 w 886"/>
              <a:gd name="T17" fmla="*/ 2 h 886"/>
              <a:gd name="T18" fmla="*/ 615 w 886"/>
              <a:gd name="T19" fmla="*/ 0 h 886"/>
              <a:gd name="T20" fmla="*/ 577 w 886"/>
              <a:gd name="T21" fmla="*/ 6 h 886"/>
              <a:gd name="T22" fmla="*/ 539 w 886"/>
              <a:gd name="T23" fmla="*/ 15 h 886"/>
              <a:gd name="T24" fmla="*/ 505 w 886"/>
              <a:gd name="T25" fmla="*/ 31 h 886"/>
              <a:gd name="T26" fmla="*/ 473 w 886"/>
              <a:gd name="T27" fmla="*/ 52 h 886"/>
              <a:gd name="T28" fmla="*/ 443 w 886"/>
              <a:gd name="T29" fmla="*/ 76 h 886"/>
              <a:gd name="T30" fmla="*/ 405 w 886"/>
              <a:gd name="T31" fmla="*/ 124 h 886"/>
              <a:gd name="T32" fmla="*/ 380 w 886"/>
              <a:gd name="T33" fmla="*/ 178 h 886"/>
              <a:gd name="T34" fmla="*/ 368 w 886"/>
              <a:gd name="T35" fmla="*/ 235 h 886"/>
              <a:gd name="T36" fmla="*/ 368 w 886"/>
              <a:gd name="T37" fmla="*/ 293 h 886"/>
              <a:gd name="T38" fmla="*/ 382 w 886"/>
              <a:gd name="T39" fmla="*/ 351 h 886"/>
              <a:gd name="T40" fmla="*/ 21 w 886"/>
              <a:gd name="T41" fmla="*/ 738 h 886"/>
              <a:gd name="T42" fmla="*/ 7 w 886"/>
              <a:gd name="T43" fmla="*/ 762 h 886"/>
              <a:gd name="T44" fmla="*/ 1 w 886"/>
              <a:gd name="T45" fmla="*/ 787 h 886"/>
              <a:gd name="T46" fmla="*/ 2 w 886"/>
              <a:gd name="T47" fmla="*/ 813 h 886"/>
              <a:gd name="T48" fmla="*/ 11 w 886"/>
              <a:gd name="T49" fmla="*/ 838 h 886"/>
              <a:gd name="T50" fmla="*/ 27 w 886"/>
              <a:gd name="T51" fmla="*/ 860 h 886"/>
              <a:gd name="T52" fmla="*/ 48 w 886"/>
              <a:gd name="T53" fmla="*/ 875 h 886"/>
              <a:gd name="T54" fmla="*/ 73 w 886"/>
              <a:gd name="T55" fmla="*/ 884 h 886"/>
              <a:gd name="T56" fmla="*/ 99 w 886"/>
              <a:gd name="T57" fmla="*/ 885 h 886"/>
              <a:gd name="T58" fmla="*/ 125 w 886"/>
              <a:gd name="T59" fmla="*/ 879 h 886"/>
              <a:gd name="T60" fmla="*/ 148 w 886"/>
              <a:gd name="T61" fmla="*/ 866 h 886"/>
              <a:gd name="T62" fmla="*/ 530 w 886"/>
              <a:gd name="T63" fmla="*/ 502 h 886"/>
              <a:gd name="T64" fmla="*/ 570 w 886"/>
              <a:gd name="T65" fmla="*/ 515 h 886"/>
              <a:gd name="T66" fmla="*/ 612 w 886"/>
              <a:gd name="T67" fmla="*/ 520 h 886"/>
              <a:gd name="T68" fmla="*/ 626 w 886"/>
              <a:gd name="T69" fmla="*/ 520 h 886"/>
              <a:gd name="T70" fmla="*/ 664 w 886"/>
              <a:gd name="T71" fmla="*/ 518 h 886"/>
              <a:gd name="T72" fmla="*/ 702 w 886"/>
              <a:gd name="T73" fmla="*/ 509 h 886"/>
              <a:gd name="T74" fmla="*/ 737 w 886"/>
              <a:gd name="T75" fmla="*/ 496 h 886"/>
              <a:gd name="T76" fmla="*/ 769 w 886"/>
              <a:gd name="T77" fmla="*/ 477 h 886"/>
              <a:gd name="T78" fmla="*/ 800 w 886"/>
              <a:gd name="T79" fmla="*/ 454 h 886"/>
              <a:gd name="T80" fmla="*/ 837 w 886"/>
              <a:gd name="T81" fmla="*/ 413 h 886"/>
              <a:gd name="T82" fmla="*/ 867 w 886"/>
              <a:gd name="T83" fmla="*/ 360 h 886"/>
              <a:gd name="T84" fmla="*/ 883 w 886"/>
              <a:gd name="T85" fmla="*/ 301 h 886"/>
              <a:gd name="T86" fmla="*/ 885 w 886"/>
              <a:gd name="T87" fmla="*/ 241 h 886"/>
              <a:gd name="T88" fmla="*/ 873 w 886"/>
              <a:gd name="T89" fmla="*/ 181 h 8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86" h="886">
                <a:moveTo>
                  <a:pt x="857" y="143"/>
                </a:moveTo>
                <a:lnTo>
                  <a:pt x="855" y="139"/>
                </a:lnTo>
                <a:lnTo>
                  <a:pt x="853" y="137"/>
                </a:lnTo>
                <a:lnTo>
                  <a:pt x="849" y="135"/>
                </a:lnTo>
                <a:lnTo>
                  <a:pt x="846" y="133"/>
                </a:lnTo>
                <a:lnTo>
                  <a:pt x="842" y="134"/>
                </a:lnTo>
                <a:lnTo>
                  <a:pt x="839" y="135"/>
                </a:lnTo>
                <a:lnTo>
                  <a:pt x="836" y="136"/>
                </a:lnTo>
                <a:lnTo>
                  <a:pt x="833" y="138"/>
                </a:lnTo>
                <a:lnTo>
                  <a:pt x="712" y="259"/>
                </a:lnTo>
                <a:lnTo>
                  <a:pt x="646" y="259"/>
                </a:lnTo>
                <a:lnTo>
                  <a:pt x="646" y="172"/>
                </a:lnTo>
                <a:lnTo>
                  <a:pt x="751" y="53"/>
                </a:lnTo>
                <a:lnTo>
                  <a:pt x="753" y="49"/>
                </a:lnTo>
                <a:lnTo>
                  <a:pt x="754" y="46"/>
                </a:lnTo>
                <a:lnTo>
                  <a:pt x="755" y="43"/>
                </a:lnTo>
                <a:lnTo>
                  <a:pt x="755" y="39"/>
                </a:lnTo>
                <a:lnTo>
                  <a:pt x="754" y="37"/>
                </a:lnTo>
                <a:lnTo>
                  <a:pt x="752" y="33"/>
                </a:lnTo>
                <a:lnTo>
                  <a:pt x="750" y="31"/>
                </a:lnTo>
                <a:lnTo>
                  <a:pt x="747" y="29"/>
                </a:lnTo>
                <a:lnTo>
                  <a:pt x="733" y="23"/>
                </a:lnTo>
                <a:lnTo>
                  <a:pt x="719" y="16"/>
                </a:lnTo>
                <a:lnTo>
                  <a:pt x="704" y="12"/>
                </a:lnTo>
                <a:lnTo>
                  <a:pt x="689" y="8"/>
                </a:lnTo>
                <a:lnTo>
                  <a:pt x="674" y="5"/>
                </a:lnTo>
                <a:lnTo>
                  <a:pt x="659" y="2"/>
                </a:lnTo>
                <a:lnTo>
                  <a:pt x="643" y="1"/>
                </a:lnTo>
                <a:lnTo>
                  <a:pt x="628" y="0"/>
                </a:lnTo>
                <a:lnTo>
                  <a:pt x="615" y="0"/>
                </a:lnTo>
                <a:lnTo>
                  <a:pt x="602" y="1"/>
                </a:lnTo>
                <a:lnTo>
                  <a:pt x="589" y="3"/>
                </a:lnTo>
                <a:lnTo>
                  <a:pt x="577" y="6"/>
                </a:lnTo>
                <a:lnTo>
                  <a:pt x="564" y="8"/>
                </a:lnTo>
                <a:lnTo>
                  <a:pt x="552" y="11"/>
                </a:lnTo>
                <a:lnTo>
                  <a:pt x="539" y="15"/>
                </a:lnTo>
                <a:lnTo>
                  <a:pt x="527" y="19"/>
                </a:lnTo>
                <a:lnTo>
                  <a:pt x="516" y="25"/>
                </a:lnTo>
                <a:lnTo>
                  <a:pt x="505" y="31"/>
                </a:lnTo>
                <a:lnTo>
                  <a:pt x="493" y="37"/>
                </a:lnTo>
                <a:lnTo>
                  <a:pt x="482" y="44"/>
                </a:lnTo>
                <a:lnTo>
                  <a:pt x="473" y="52"/>
                </a:lnTo>
                <a:lnTo>
                  <a:pt x="462" y="59"/>
                </a:lnTo>
                <a:lnTo>
                  <a:pt x="452" y="68"/>
                </a:lnTo>
                <a:lnTo>
                  <a:pt x="443" y="76"/>
                </a:lnTo>
                <a:lnTo>
                  <a:pt x="429" y="91"/>
                </a:lnTo>
                <a:lnTo>
                  <a:pt x="416" y="107"/>
                </a:lnTo>
                <a:lnTo>
                  <a:pt x="405" y="124"/>
                </a:lnTo>
                <a:lnTo>
                  <a:pt x="396" y="141"/>
                </a:lnTo>
                <a:lnTo>
                  <a:pt x="387" y="160"/>
                </a:lnTo>
                <a:lnTo>
                  <a:pt x="380" y="178"/>
                </a:lnTo>
                <a:lnTo>
                  <a:pt x="374" y="196"/>
                </a:lnTo>
                <a:lnTo>
                  <a:pt x="370" y="215"/>
                </a:lnTo>
                <a:lnTo>
                  <a:pt x="368" y="235"/>
                </a:lnTo>
                <a:lnTo>
                  <a:pt x="366" y="254"/>
                </a:lnTo>
                <a:lnTo>
                  <a:pt x="367" y="274"/>
                </a:lnTo>
                <a:lnTo>
                  <a:pt x="368" y="293"/>
                </a:lnTo>
                <a:lnTo>
                  <a:pt x="371" y="313"/>
                </a:lnTo>
                <a:lnTo>
                  <a:pt x="376" y="332"/>
                </a:lnTo>
                <a:lnTo>
                  <a:pt x="382" y="351"/>
                </a:lnTo>
                <a:lnTo>
                  <a:pt x="390" y="369"/>
                </a:lnTo>
                <a:lnTo>
                  <a:pt x="27" y="732"/>
                </a:lnTo>
                <a:lnTo>
                  <a:pt x="21" y="738"/>
                </a:lnTo>
                <a:lnTo>
                  <a:pt x="16" y="746"/>
                </a:lnTo>
                <a:lnTo>
                  <a:pt x="11" y="753"/>
                </a:lnTo>
                <a:lnTo>
                  <a:pt x="7" y="762"/>
                </a:lnTo>
                <a:lnTo>
                  <a:pt x="4" y="769"/>
                </a:lnTo>
                <a:lnTo>
                  <a:pt x="2" y="778"/>
                </a:lnTo>
                <a:lnTo>
                  <a:pt x="1" y="787"/>
                </a:lnTo>
                <a:lnTo>
                  <a:pt x="0" y="796"/>
                </a:lnTo>
                <a:lnTo>
                  <a:pt x="1" y="805"/>
                </a:lnTo>
                <a:lnTo>
                  <a:pt x="2" y="813"/>
                </a:lnTo>
                <a:lnTo>
                  <a:pt x="4" y="822"/>
                </a:lnTo>
                <a:lnTo>
                  <a:pt x="7" y="830"/>
                </a:lnTo>
                <a:lnTo>
                  <a:pt x="11" y="838"/>
                </a:lnTo>
                <a:lnTo>
                  <a:pt x="15" y="845"/>
                </a:lnTo>
                <a:lnTo>
                  <a:pt x="20" y="853"/>
                </a:lnTo>
                <a:lnTo>
                  <a:pt x="27" y="860"/>
                </a:lnTo>
                <a:lnTo>
                  <a:pt x="33" y="866"/>
                </a:lnTo>
                <a:lnTo>
                  <a:pt x="41" y="871"/>
                </a:lnTo>
                <a:lnTo>
                  <a:pt x="48" y="875"/>
                </a:lnTo>
                <a:lnTo>
                  <a:pt x="55" y="879"/>
                </a:lnTo>
                <a:lnTo>
                  <a:pt x="64" y="882"/>
                </a:lnTo>
                <a:lnTo>
                  <a:pt x="73" y="884"/>
                </a:lnTo>
                <a:lnTo>
                  <a:pt x="81" y="885"/>
                </a:lnTo>
                <a:lnTo>
                  <a:pt x="91" y="886"/>
                </a:lnTo>
                <a:lnTo>
                  <a:pt x="99" y="885"/>
                </a:lnTo>
                <a:lnTo>
                  <a:pt x="108" y="884"/>
                </a:lnTo>
                <a:lnTo>
                  <a:pt x="116" y="882"/>
                </a:lnTo>
                <a:lnTo>
                  <a:pt x="125" y="879"/>
                </a:lnTo>
                <a:lnTo>
                  <a:pt x="133" y="875"/>
                </a:lnTo>
                <a:lnTo>
                  <a:pt x="140" y="871"/>
                </a:lnTo>
                <a:lnTo>
                  <a:pt x="148" y="866"/>
                </a:lnTo>
                <a:lnTo>
                  <a:pt x="154" y="860"/>
                </a:lnTo>
                <a:lnTo>
                  <a:pt x="517" y="497"/>
                </a:lnTo>
                <a:lnTo>
                  <a:pt x="530" y="502"/>
                </a:lnTo>
                <a:lnTo>
                  <a:pt x="543" y="507"/>
                </a:lnTo>
                <a:lnTo>
                  <a:pt x="556" y="512"/>
                </a:lnTo>
                <a:lnTo>
                  <a:pt x="570" y="515"/>
                </a:lnTo>
                <a:lnTo>
                  <a:pt x="584" y="517"/>
                </a:lnTo>
                <a:lnTo>
                  <a:pt x="598" y="519"/>
                </a:lnTo>
                <a:lnTo>
                  <a:pt x="612" y="520"/>
                </a:lnTo>
                <a:lnTo>
                  <a:pt x="626" y="520"/>
                </a:lnTo>
                <a:lnTo>
                  <a:pt x="626" y="520"/>
                </a:lnTo>
                <a:lnTo>
                  <a:pt x="626" y="520"/>
                </a:lnTo>
                <a:lnTo>
                  <a:pt x="639" y="520"/>
                </a:lnTo>
                <a:lnTo>
                  <a:pt x="651" y="519"/>
                </a:lnTo>
                <a:lnTo>
                  <a:pt x="664" y="518"/>
                </a:lnTo>
                <a:lnTo>
                  <a:pt x="677" y="516"/>
                </a:lnTo>
                <a:lnTo>
                  <a:pt x="689" y="513"/>
                </a:lnTo>
                <a:lnTo>
                  <a:pt x="702" y="509"/>
                </a:lnTo>
                <a:lnTo>
                  <a:pt x="714" y="505"/>
                </a:lnTo>
                <a:lnTo>
                  <a:pt x="725" y="501"/>
                </a:lnTo>
                <a:lnTo>
                  <a:pt x="737" y="496"/>
                </a:lnTo>
                <a:lnTo>
                  <a:pt x="748" y="490"/>
                </a:lnTo>
                <a:lnTo>
                  <a:pt x="758" y="484"/>
                </a:lnTo>
                <a:lnTo>
                  <a:pt x="769" y="477"/>
                </a:lnTo>
                <a:lnTo>
                  <a:pt x="780" y="470"/>
                </a:lnTo>
                <a:lnTo>
                  <a:pt x="791" y="462"/>
                </a:lnTo>
                <a:lnTo>
                  <a:pt x="800" y="454"/>
                </a:lnTo>
                <a:lnTo>
                  <a:pt x="810" y="444"/>
                </a:lnTo>
                <a:lnTo>
                  <a:pt x="824" y="429"/>
                </a:lnTo>
                <a:lnTo>
                  <a:pt x="837" y="413"/>
                </a:lnTo>
                <a:lnTo>
                  <a:pt x="848" y="396"/>
                </a:lnTo>
                <a:lnTo>
                  <a:pt x="858" y="378"/>
                </a:lnTo>
                <a:lnTo>
                  <a:pt x="867" y="360"/>
                </a:lnTo>
                <a:lnTo>
                  <a:pt x="873" y="340"/>
                </a:lnTo>
                <a:lnTo>
                  <a:pt x="878" y="321"/>
                </a:lnTo>
                <a:lnTo>
                  <a:pt x="883" y="301"/>
                </a:lnTo>
                <a:lnTo>
                  <a:pt x="885" y="282"/>
                </a:lnTo>
                <a:lnTo>
                  <a:pt x="886" y="261"/>
                </a:lnTo>
                <a:lnTo>
                  <a:pt x="885" y="241"/>
                </a:lnTo>
                <a:lnTo>
                  <a:pt x="883" y="221"/>
                </a:lnTo>
                <a:lnTo>
                  <a:pt x="878" y="200"/>
                </a:lnTo>
                <a:lnTo>
                  <a:pt x="873" y="181"/>
                </a:lnTo>
                <a:lnTo>
                  <a:pt x="865" y="162"/>
                </a:lnTo>
                <a:lnTo>
                  <a:pt x="857" y="143"/>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8" name="Group 57" descr="Icon of money. ">
            <a:extLst>
              <a:ext uri="{FF2B5EF4-FFF2-40B4-BE49-F238E27FC236}">
                <a16:creationId xmlns:a16="http://schemas.microsoft.com/office/drawing/2014/main" id="{8FB81822-E09C-4A9F-BCD2-4BB20E38DA03}"/>
              </a:ext>
            </a:extLst>
          </p:cNvPr>
          <p:cNvGrpSpPr/>
          <p:nvPr/>
        </p:nvGrpSpPr>
        <p:grpSpPr>
          <a:xfrm>
            <a:off x="5905833" y="2296118"/>
            <a:ext cx="380334" cy="382447"/>
            <a:chOff x="3746500" y="1344613"/>
            <a:chExt cx="285750" cy="287338"/>
          </a:xfrm>
          <a:solidFill>
            <a:schemeClr val="bg1"/>
          </a:solidFill>
        </p:grpSpPr>
        <p:sp>
          <p:nvSpPr>
            <p:cNvPr id="59"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67" name="Group 66" descr="Icon of abacus. ">
            <a:extLst>
              <a:ext uri="{FF2B5EF4-FFF2-40B4-BE49-F238E27FC236}">
                <a16:creationId xmlns:a16="http://schemas.microsoft.com/office/drawing/2014/main" id="{201B668C-AA5F-454E-8E64-CEA32A839FB8}"/>
              </a:ext>
            </a:extLst>
          </p:cNvPr>
          <p:cNvGrpSpPr/>
          <p:nvPr/>
        </p:nvGrpSpPr>
        <p:grpSpPr>
          <a:xfrm>
            <a:off x="8071577" y="2296118"/>
            <a:ext cx="382447" cy="382447"/>
            <a:chOff x="877888" y="771525"/>
            <a:chExt cx="287338" cy="287338"/>
          </a:xfrm>
          <a:solidFill>
            <a:schemeClr val="bg1"/>
          </a:solidFill>
        </p:grpSpPr>
        <p:sp>
          <p:nvSpPr>
            <p:cNvPr id="68" name="Freeform 324">
              <a:extLst>
                <a:ext uri="{FF2B5EF4-FFF2-40B4-BE49-F238E27FC236}">
                  <a16:creationId xmlns:a16="http://schemas.microsoft.com/office/drawing/2014/main" id="{EEBBB4D9-8AD5-4868-B9F5-568F0C326607}"/>
                </a:ext>
              </a:extLst>
            </p:cNvPr>
            <p:cNvSpPr>
              <a:spLocks/>
            </p:cNvSpPr>
            <p:nvPr/>
          </p:nvSpPr>
          <p:spPr bwMode="auto">
            <a:xfrm>
              <a:off x="877888" y="771525"/>
              <a:ext cx="61913" cy="287338"/>
            </a:xfrm>
            <a:custGeom>
              <a:avLst/>
              <a:gdLst>
                <a:gd name="T0" fmla="*/ 0 w 196"/>
                <a:gd name="T1" fmla="*/ 888 h 903"/>
                <a:gd name="T2" fmla="*/ 1 w 196"/>
                <a:gd name="T3" fmla="*/ 895 h 903"/>
                <a:gd name="T4" fmla="*/ 4 w 196"/>
                <a:gd name="T5" fmla="*/ 899 h 903"/>
                <a:gd name="T6" fmla="*/ 10 w 196"/>
                <a:gd name="T7" fmla="*/ 902 h 903"/>
                <a:gd name="T8" fmla="*/ 15 w 196"/>
                <a:gd name="T9" fmla="*/ 903 h 903"/>
                <a:gd name="T10" fmla="*/ 196 w 196"/>
                <a:gd name="T11" fmla="*/ 798 h 903"/>
                <a:gd name="T12" fmla="*/ 160 w 196"/>
                <a:gd name="T13" fmla="*/ 797 h 903"/>
                <a:gd name="T14" fmla="*/ 149 w 196"/>
                <a:gd name="T15" fmla="*/ 793 h 903"/>
                <a:gd name="T16" fmla="*/ 141 w 196"/>
                <a:gd name="T17" fmla="*/ 785 h 903"/>
                <a:gd name="T18" fmla="*/ 136 w 196"/>
                <a:gd name="T19" fmla="*/ 774 h 903"/>
                <a:gd name="T20" fmla="*/ 136 w 196"/>
                <a:gd name="T21" fmla="*/ 738 h 903"/>
                <a:gd name="T22" fmla="*/ 138 w 196"/>
                <a:gd name="T23" fmla="*/ 726 h 903"/>
                <a:gd name="T24" fmla="*/ 145 w 196"/>
                <a:gd name="T25" fmla="*/ 717 h 903"/>
                <a:gd name="T26" fmla="*/ 155 w 196"/>
                <a:gd name="T27" fmla="*/ 710 h 903"/>
                <a:gd name="T28" fmla="*/ 166 w 196"/>
                <a:gd name="T29" fmla="*/ 708 h 903"/>
                <a:gd name="T30" fmla="*/ 196 w 196"/>
                <a:gd name="T31" fmla="*/ 346 h 903"/>
                <a:gd name="T32" fmla="*/ 160 w 196"/>
                <a:gd name="T33" fmla="*/ 345 h 903"/>
                <a:gd name="T34" fmla="*/ 149 w 196"/>
                <a:gd name="T35" fmla="*/ 341 h 903"/>
                <a:gd name="T36" fmla="*/ 141 w 196"/>
                <a:gd name="T37" fmla="*/ 333 h 903"/>
                <a:gd name="T38" fmla="*/ 136 w 196"/>
                <a:gd name="T39" fmla="*/ 322 h 903"/>
                <a:gd name="T40" fmla="*/ 136 w 196"/>
                <a:gd name="T41" fmla="*/ 286 h 903"/>
                <a:gd name="T42" fmla="*/ 138 w 196"/>
                <a:gd name="T43" fmla="*/ 275 h 903"/>
                <a:gd name="T44" fmla="*/ 145 w 196"/>
                <a:gd name="T45" fmla="*/ 265 h 903"/>
                <a:gd name="T46" fmla="*/ 155 w 196"/>
                <a:gd name="T47" fmla="*/ 259 h 903"/>
                <a:gd name="T48" fmla="*/ 166 w 196"/>
                <a:gd name="T49" fmla="*/ 256 h 903"/>
                <a:gd name="T50" fmla="*/ 196 w 196"/>
                <a:gd name="T51" fmla="*/ 196 h 903"/>
                <a:gd name="T52" fmla="*/ 160 w 196"/>
                <a:gd name="T53" fmla="*/ 195 h 903"/>
                <a:gd name="T54" fmla="*/ 149 w 196"/>
                <a:gd name="T55" fmla="*/ 191 h 903"/>
                <a:gd name="T56" fmla="*/ 141 w 196"/>
                <a:gd name="T57" fmla="*/ 182 h 903"/>
                <a:gd name="T58" fmla="*/ 136 w 196"/>
                <a:gd name="T59" fmla="*/ 172 h 903"/>
                <a:gd name="T60" fmla="*/ 136 w 196"/>
                <a:gd name="T61" fmla="*/ 135 h 903"/>
                <a:gd name="T62" fmla="*/ 138 w 196"/>
                <a:gd name="T63" fmla="*/ 123 h 903"/>
                <a:gd name="T64" fmla="*/ 145 w 196"/>
                <a:gd name="T65" fmla="*/ 115 h 903"/>
                <a:gd name="T66" fmla="*/ 155 w 196"/>
                <a:gd name="T67" fmla="*/ 108 h 903"/>
                <a:gd name="T68" fmla="*/ 166 w 196"/>
                <a:gd name="T69" fmla="*/ 105 h 903"/>
                <a:gd name="T70" fmla="*/ 196 w 196"/>
                <a:gd name="T71" fmla="*/ 0 h 903"/>
                <a:gd name="T72" fmla="*/ 12 w 196"/>
                <a:gd name="T73" fmla="*/ 0 h 903"/>
                <a:gd name="T74" fmla="*/ 7 w 196"/>
                <a:gd name="T75" fmla="*/ 2 h 903"/>
                <a:gd name="T76" fmla="*/ 3 w 196"/>
                <a:gd name="T77" fmla="*/ 6 h 903"/>
                <a:gd name="T78" fmla="*/ 1 w 196"/>
                <a:gd name="T79" fmla="*/ 12 h 903"/>
                <a:gd name="T80" fmla="*/ 0 w 196"/>
                <a:gd name="T81" fmla="*/ 1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6" h="903">
                  <a:moveTo>
                    <a:pt x="0" y="15"/>
                  </a:moveTo>
                  <a:lnTo>
                    <a:pt x="0" y="888"/>
                  </a:lnTo>
                  <a:lnTo>
                    <a:pt x="1" y="891"/>
                  </a:lnTo>
                  <a:lnTo>
                    <a:pt x="1" y="895"/>
                  </a:lnTo>
                  <a:lnTo>
                    <a:pt x="3" y="897"/>
                  </a:lnTo>
                  <a:lnTo>
                    <a:pt x="4" y="899"/>
                  </a:lnTo>
                  <a:lnTo>
                    <a:pt x="7" y="901"/>
                  </a:lnTo>
                  <a:lnTo>
                    <a:pt x="10" y="902"/>
                  </a:lnTo>
                  <a:lnTo>
                    <a:pt x="12" y="903"/>
                  </a:lnTo>
                  <a:lnTo>
                    <a:pt x="15" y="903"/>
                  </a:lnTo>
                  <a:lnTo>
                    <a:pt x="196" y="903"/>
                  </a:lnTo>
                  <a:lnTo>
                    <a:pt x="196" y="798"/>
                  </a:lnTo>
                  <a:lnTo>
                    <a:pt x="166" y="798"/>
                  </a:lnTo>
                  <a:lnTo>
                    <a:pt x="160" y="797"/>
                  </a:lnTo>
                  <a:lnTo>
                    <a:pt x="155" y="796"/>
                  </a:lnTo>
                  <a:lnTo>
                    <a:pt x="149" y="793"/>
                  </a:lnTo>
                  <a:lnTo>
                    <a:pt x="145" y="789"/>
                  </a:lnTo>
                  <a:lnTo>
                    <a:pt x="141" y="785"/>
                  </a:lnTo>
                  <a:lnTo>
                    <a:pt x="138" y="780"/>
                  </a:lnTo>
                  <a:lnTo>
                    <a:pt x="136" y="774"/>
                  </a:lnTo>
                  <a:lnTo>
                    <a:pt x="136" y="768"/>
                  </a:lnTo>
                  <a:lnTo>
                    <a:pt x="136" y="738"/>
                  </a:lnTo>
                  <a:lnTo>
                    <a:pt x="136" y="732"/>
                  </a:lnTo>
                  <a:lnTo>
                    <a:pt x="138" y="726"/>
                  </a:lnTo>
                  <a:lnTo>
                    <a:pt x="141" y="721"/>
                  </a:lnTo>
                  <a:lnTo>
                    <a:pt x="145" y="717"/>
                  </a:lnTo>
                  <a:lnTo>
                    <a:pt x="149" y="713"/>
                  </a:lnTo>
                  <a:lnTo>
                    <a:pt x="155" y="710"/>
                  </a:lnTo>
                  <a:lnTo>
                    <a:pt x="160" y="708"/>
                  </a:lnTo>
                  <a:lnTo>
                    <a:pt x="166" y="708"/>
                  </a:lnTo>
                  <a:lnTo>
                    <a:pt x="196" y="708"/>
                  </a:lnTo>
                  <a:lnTo>
                    <a:pt x="196" y="346"/>
                  </a:lnTo>
                  <a:lnTo>
                    <a:pt x="166" y="346"/>
                  </a:lnTo>
                  <a:lnTo>
                    <a:pt x="160" y="345"/>
                  </a:lnTo>
                  <a:lnTo>
                    <a:pt x="155" y="344"/>
                  </a:lnTo>
                  <a:lnTo>
                    <a:pt x="149" y="341"/>
                  </a:lnTo>
                  <a:lnTo>
                    <a:pt x="145" y="338"/>
                  </a:lnTo>
                  <a:lnTo>
                    <a:pt x="141" y="333"/>
                  </a:lnTo>
                  <a:lnTo>
                    <a:pt x="138" y="328"/>
                  </a:lnTo>
                  <a:lnTo>
                    <a:pt x="136" y="322"/>
                  </a:lnTo>
                  <a:lnTo>
                    <a:pt x="136" y="316"/>
                  </a:lnTo>
                  <a:lnTo>
                    <a:pt x="136" y="286"/>
                  </a:lnTo>
                  <a:lnTo>
                    <a:pt x="136" y="280"/>
                  </a:lnTo>
                  <a:lnTo>
                    <a:pt x="138" y="275"/>
                  </a:lnTo>
                  <a:lnTo>
                    <a:pt x="141" y="269"/>
                  </a:lnTo>
                  <a:lnTo>
                    <a:pt x="145" y="265"/>
                  </a:lnTo>
                  <a:lnTo>
                    <a:pt x="149" y="261"/>
                  </a:lnTo>
                  <a:lnTo>
                    <a:pt x="155" y="259"/>
                  </a:lnTo>
                  <a:lnTo>
                    <a:pt x="160" y="256"/>
                  </a:lnTo>
                  <a:lnTo>
                    <a:pt x="166" y="256"/>
                  </a:lnTo>
                  <a:lnTo>
                    <a:pt x="196" y="256"/>
                  </a:lnTo>
                  <a:lnTo>
                    <a:pt x="196" y="196"/>
                  </a:lnTo>
                  <a:lnTo>
                    <a:pt x="166" y="196"/>
                  </a:lnTo>
                  <a:lnTo>
                    <a:pt x="160" y="195"/>
                  </a:lnTo>
                  <a:lnTo>
                    <a:pt x="155" y="193"/>
                  </a:lnTo>
                  <a:lnTo>
                    <a:pt x="149" y="191"/>
                  </a:lnTo>
                  <a:lnTo>
                    <a:pt x="145" y="187"/>
                  </a:lnTo>
                  <a:lnTo>
                    <a:pt x="141" y="182"/>
                  </a:lnTo>
                  <a:lnTo>
                    <a:pt x="138" y="177"/>
                  </a:lnTo>
                  <a:lnTo>
                    <a:pt x="136" y="172"/>
                  </a:lnTo>
                  <a:lnTo>
                    <a:pt x="136" y="165"/>
                  </a:lnTo>
                  <a:lnTo>
                    <a:pt x="136" y="135"/>
                  </a:lnTo>
                  <a:lnTo>
                    <a:pt x="136" y="130"/>
                  </a:lnTo>
                  <a:lnTo>
                    <a:pt x="138" y="123"/>
                  </a:lnTo>
                  <a:lnTo>
                    <a:pt x="141" y="119"/>
                  </a:lnTo>
                  <a:lnTo>
                    <a:pt x="145" y="115"/>
                  </a:lnTo>
                  <a:lnTo>
                    <a:pt x="149" y="110"/>
                  </a:lnTo>
                  <a:lnTo>
                    <a:pt x="155" y="108"/>
                  </a:lnTo>
                  <a:lnTo>
                    <a:pt x="160" y="106"/>
                  </a:lnTo>
                  <a:lnTo>
                    <a:pt x="166" y="105"/>
                  </a:lnTo>
                  <a:lnTo>
                    <a:pt x="196" y="105"/>
                  </a:lnTo>
                  <a:lnTo>
                    <a:pt x="196" y="0"/>
                  </a:lnTo>
                  <a:lnTo>
                    <a:pt x="15" y="0"/>
                  </a:lnTo>
                  <a:lnTo>
                    <a:pt x="12" y="0"/>
                  </a:lnTo>
                  <a:lnTo>
                    <a:pt x="10" y="1"/>
                  </a:lnTo>
                  <a:lnTo>
                    <a:pt x="7" y="2"/>
                  </a:lnTo>
                  <a:lnTo>
                    <a:pt x="4" y="4"/>
                  </a:lnTo>
                  <a:lnTo>
                    <a:pt x="3" y="6"/>
                  </a:lnTo>
                  <a:lnTo>
                    <a:pt x="1" y="10"/>
                  </a:lnTo>
                  <a:lnTo>
                    <a:pt x="1" y="12"/>
                  </a:lnTo>
                  <a:lnTo>
                    <a:pt x="0" y="15"/>
                  </a:lnTo>
                  <a:lnTo>
                    <a:pt x="0"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325">
              <a:extLst>
                <a:ext uri="{FF2B5EF4-FFF2-40B4-BE49-F238E27FC236}">
                  <a16:creationId xmlns:a16="http://schemas.microsoft.com/office/drawing/2014/main" id="{4E9C428E-133B-4690-9ED6-8917E4F1E682}"/>
                </a:ext>
              </a:extLst>
            </p:cNvPr>
            <p:cNvSpPr>
              <a:spLocks/>
            </p:cNvSpPr>
            <p:nvPr/>
          </p:nvSpPr>
          <p:spPr bwMode="auto">
            <a:xfrm>
              <a:off x="1027113" y="771525"/>
              <a:ext cx="66675" cy="287338"/>
            </a:xfrm>
            <a:custGeom>
              <a:avLst/>
              <a:gdLst>
                <a:gd name="T0" fmla="*/ 30 w 211"/>
                <a:gd name="T1" fmla="*/ 105 h 903"/>
                <a:gd name="T2" fmla="*/ 41 w 211"/>
                <a:gd name="T3" fmla="*/ 107 h 903"/>
                <a:gd name="T4" fmla="*/ 51 w 211"/>
                <a:gd name="T5" fmla="*/ 115 h 903"/>
                <a:gd name="T6" fmla="*/ 58 w 211"/>
                <a:gd name="T7" fmla="*/ 123 h 903"/>
                <a:gd name="T8" fmla="*/ 60 w 211"/>
                <a:gd name="T9" fmla="*/ 135 h 903"/>
                <a:gd name="T10" fmla="*/ 60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557 h 903"/>
                <a:gd name="T22" fmla="*/ 41 w 211"/>
                <a:gd name="T23" fmla="*/ 560 h 903"/>
                <a:gd name="T24" fmla="*/ 51 w 211"/>
                <a:gd name="T25" fmla="*/ 566 h 903"/>
                <a:gd name="T26" fmla="*/ 58 w 211"/>
                <a:gd name="T27" fmla="*/ 576 h 903"/>
                <a:gd name="T28" fmla="*/ 60 w 211"/>
                <a:gd name="T29" fmla="*/ 587 h 903"/>
                <a:gd name="T30" fmla="*/ 60 w 211"/>
                <a:gd name="T31" fmla="*/ 623 h 903"/>
                <a:gd name="T32" fmla="*/ 55 w 211"/>
                <a:gd name="T33" fmla="*/ 634 h 903"/>
                <a:gd name="T34" fmla="*/ 47 w 211"/>
                <a:gd name="T35" fmla="*/ 643 h 903"/>
                <a:gd name="T36" fmla="*/ 36 w 211"/>
                <a:gd name="T37" fmla="*/ 647 h 903"/>
                <a:gd name="T38" fmla="*/ 0 w 211"/>
                <a:gd name="T39" fmla="*/ 648 h 903"/>
                <a:gd name="T40" fmla="*/ 30 w 211"/>
                <a:gd name="T41" fmla="*/ 708 h 903"/>
                <a:gd name="T42" fmla="*/ 41 w 211"/>
                <a:gd name="T43" fmla="*/ 710 h 903"/>
                <a:gd name="T44" fmla="*/ 51 w 211"/>
                <a:gd name="T45" fmla="*/ 717 h 903"/>
                <a:gd name="T46" fmla="*/ 58 w 211"/>
                <a:gd name="T47" fmla="*/ 726 h 903"/>
                <a:gd name="T48" fmla="*/ 60 w 211"/>
                <a:gd name="T49" fmla="*/ 738 h 903"/>
                <a:gd name="T50" fmla="*/ 60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497 h 903"/>
                <a:gd name="T64" fmla="*/ 169 w 211"/>
                <a:gd name="T65" fmla="*/ 495 h 903"/>
                <a:gd name="T66" fmla="*/ 159 w 211"/>
                <a:gd name="T67" fmla="*/ 488 h 903"/>
                <a:gd name="T68" fmla="*/ 153 w 211"/>
                <a:gd name="T69" fmla="*/ 478 h 903"/>
                <a:gd name="T70" fmla="*/ 151 w 211"/>
                <a:gd name="T71" fmla="*/ 467 h 903"/>
                <a:gd name="T72" fmla="*/ 151 w 211"/>
                <a:gd name="T73" fmla="*/ 430 h 903"/>
                <a:gd name="T74" fmla="*/ 155 w 211"/>
                <a:gd name="T75" fmla="*/ 419 h 903"/>
                <a:gd name="T76" fmla="*/ 164 w 211"/>
                <a:gd name="T77" fmla="*/ 412 h 903"/>
                <a:gd name="T78" fmla="*/ 174 w 211"/>
                <a:gd name="T79" fmla="*/ 408 h 903"/>
                <a:gd name="T80" fmla="*/ 211 w 211"/>
                <a:gd name="T81" fmla="*/ 407 h 903"/>
                <a:gd name="T82" fmla="*/ 181 w 211"/>
                <a:gd name="T83" fmla="*/ 346 h 903"/>
                <a:gd name="T84" fmla="*/ 169 w 211"/>
                <a:gd name="T85" fmla="*/ 344 h 903"/>
                <a:gd name="T86" fmla="*/ 159 w 211"/>
                <a:gd name="T87" fmla="*/ 338 h 903"/>
                <a:gd name="T88" fmla="*/ 153 w 211"/>
                <a:gd name="T89" fmla="*/ 328 h 903"/>
                <a:gd name="T90" fmla="*/ 151 w 211"/>
                <a:gd name="T91" fmla="*/ 316 h 903"/>
                <a:gd name="T92" fmla="*/ 151 w 211"/>
                <a:gd name="T93" fmla="*/ 280 h 903"/>
                <a:gd name="T94" fmla="*/ 155 w 211"/>
                <a:gd name="T95" fmla="*/ 269 h 903"/>
                <a:gd name="T96" fmla="*/ 164 w 211"/>
                <a:gd name="T97" fmla="*/ 261 h 903"/>
                <a:gd name="T98" fmla="*/ 174 w 211"/>
                <a:gd name="T99" fmla="*/ 256 h 903"/>
                <a:gd name="T100" fmla="*/ 211 w 211"/>
                <a:gd name="T101" fmla="*/ 256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1 w 211"/>
                <a:gd name="T113" fmla="*/ 130 h 903"/>
                <a:gd name="T114" fmla="*/ 155 w 211"/>
                <a:gd name="T115" fmla="*/ 119 h 903"/>
                <a:gd name="T116" fmla="*/ 164 w 211"/>
                <a:gd name="T117" fmla="*/ 110 h 903"/>
                <a:gd name="T118" fmla="*/ 174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1" y="107"/>
                  </a:lnTo>
                  <a:lnTo>
                    <a:pt x="47" y="110"/>
                  </a:lnTo>
                  <a:lnTo>
                    <a:pt x="51" y="115"/>
                  </a:lnTo>
                  <a:lnTo>
                    <a:pt x="55" y="119"/>
                  </a:lnTo>
                  <a:lnTo>
                    <a:pt x="58" y="123"/>
                  </a:lnTo>
                  <a:lnTo>
                    <a:pt x="60" y="130"/>
                  </a:lnTo>
                  <a:lnTo>
                    <a:pt x="60" y="135"/>
                  </a:lnTo>
                  <a:lnTo>
                    <a:pt x="60" y="165"/>
                  </a:lnTo>
                  <a:lnTo>
                    <a:pt x="60" y="172"/>
                  </a:lnTo>
                  <a:lnTo>
                    <a:pt x="58" y="177"/>
                  </a:lnTo>
                  <a:lnTo>
                    <a:pt x="55" y="182"/>
                  </a:lnTo>
                  <a:lnTo>
                    <a:pt x="51" y="187"/>
                  </a:lnTo>
                  <a:lnTo>
                    <a:pt x="47" y="191"/>
                  </a:lnTo>
                  <a:lnTo>
                    <a:pt x="41" y="193"/>
                  </a:lnTo>
                  <a:lnTo>
                    <a:pt x="36" y="195"/>
                  </a:lnTo>
                  <a:lnTo>
                    <a:pt x="30" y="196"/>
                  </a:lnTo>
                  <a:lnTo>
                    <a:pt x="0" y="196"/>
                  </a:lnTo>
                  <a:lnTo>
                    <a:pt x="0" y="557"/>
                  </a:lnTo>
                  <a:lnTo>
                    <a:pt x="30" y="557"/>
                  </a:lnTo>
                  <a:lnTo>
                    <a:pt x="36" y="558"/>
                  </a:lnTo>
                  <a:lnTo>
                    <a:pt x="41" y="560"/>
                  </a:lnTo>
                  <a:lnTo>
                    <a:pt x="47" y="562"/>
                  </a:lnTo>
                  <a:lnTo>
                    <a:pt x="51" y="566"/>
                  </a:lnTo>
                  <a:lnTo>
                    <a:pt x="55" y="571"/>
                  </a:lnTo>
                  <a:lnTo>
                    <a:pt x="58" y="576"/>
                  </a:lnTo>
                  <a:lnTo>
                    <a:pt x="60" y="581"/>
                  </a:lnTo>
                  <a:lnTo>
                    <a:pt x="60" y="587"/>
                  </a:lnTo>
                  <a:lnTo>
                    <a:pt x="60" y="618"/>
                  </a:lnTo>
                  <a:lnTo>
                    <a:pt x="60" y="623"/>
                  </a:lnTo>
                  <a:lnTo>
                    <a:pt x="58" y="629"/>
                  </a:lnTo>
                  <a:lnTo>
                    <a:pt x="55" y="634"/>
                  </a:lnTo>
                  <a:lnTo>
                    <a:pt x="51" y="638"/>
                  </a:lnTo>
                  <a:lnTo>
                    <a:pt x="47" y="643"/>
                  </a:lnTo>
                  <a:lnTo>
                    <a:pt x="41" y="645"/>
                  </a:lnTo>
                  <a:lnTo>
                    <a:pt x="36" y="647"/>
                  </a:lnTo>
                  <a:lnTo>
                    <a:pt x="30" y="648"/>
                  </a:lnTo>
                  <a:lnTo>
                    <a:pt x="0" y="648"/>
                  </a:lnTo>
                  <a:lnTo>
                    <a:pt x="0" y="708"/>
                  </a:lnTo>
                  <a:lnTo>
                    <a:pt x="30" y="708"/>
                  </a:lnTo>
                  <a:lnTo>
                    <a:pt x="36" y="708"/>
                  </a:lnTo>
                  <a:lnTo>
                    <a:pt x="41" y="710"/>
                  </a:lnTo>
                  <a:lnTo>
                    <a:pt x="47" y="712"/>
                  </a:lnTo>
                  <a:lnTo>
                    <a:pt x="51" y="717"/>
                  </a:lnTo>
                  <a:lnTo>
                    <a:pt x="55" y="721"/>
                  </a:lnTo>
                  <a:lnTo>
                    <a:pt x="58" y="726"/>
                  </a:lnTo>
                  <a:lnTo>
                    <a:pt x="60" y="732"/>
                  </a:lnTo>
                  <a:lnTo>
                    <a:pt x="60" y="738"/>
                  </a:lnTo>
                  <a:lnTo>
                    <a:pt x="60" y="768"/>
                  </a:lnTo>
                  <a:lnTo>
                    <a:pt x="60" y="773"/>
                  </a:lnTo>
                  <a:lnTo>
                    <a:pt x="58" y="780"/>
                  </a:lnTo>
                  <a:lnTo>
                    <a:pt x="55" y="785"/>
                  </a:lnTo>
                  <a:lnTo>
                    <a:pt x="51" y="789"/>
                  </a:lnTo>
                  <a:lnTo>
                    <a:pt x="47" y="793"/>
                  </a:lnTo>
                  <a:lnTo>
                    <a:pt x="41" y="796"/>
                  </a:lnTo>
                  <a:lnTo>
                    <a:pt x="36" y="797"/>
                  </a:lnTo>
                  <a:lnTo>
                    <a:pt x="30" y="798"/>
                  </a:lnTo>
                  <a:lnTo>
                    <a:pt x="0" y="798"/>
                  </a:lnTo>
                  <a:lnTo>
                    <a:pt x="0" y="903"/>
                  </a:lnTo>
                  <a:lnTo>
                    <a:pt x="211" y="903"/>
                  </a:lnTo>
                  <a:lnTo>
                    <a:pt x="211" y="497"/>
                  </a:lnTo>
                  <a:lnTo>
                    <a:pt x="181" y="497"/>
                  </a:lnTo>
                  <a:lnTo>
                    <a:pt x="174" y="497"/>
                  </a:lnTo>
                  <a:lnTo>
                    <a:pt x="169" y="495"/>
                  </a:lnTo>
                  <a:lnTo>
                    <a:pt x="164" y="491"/>
                  </a:lnTo>
                  <a:lnTo>
                    <a:pt x="159" y="488"/>
                  </a:lnTo>
                  <a:lnTo>
                    <a:pt x="155" y="484"/>
                  </a:lnTo>
                  <a:lnTo>
                    <a:pt x="153" y="478"/>
                  </a:lnTo>
                  <a:lnTo>
                    <a:pt x="151" y="473"/>
                  </a:lnTo>
                  <a:lnTo>
                    <a:pt x="151" y="467"/>
                  </a:lnTo>
                  <a:lnTo>
                    <a:pt x="151" y="437"/>
                  </a:lnTo>
                  <a:lnTo>
                    <a:pt x="151" y="430"/>
                  </a:lnTo>
                  <a:lnTo>
                    <a:pt x="153" y="425"/>
                  </a:lnTo>
                  <a:lnTo>
                    <a:pt x="155" y="419"/>
                  </a:lnTo>
                  <a:lnTo>
                    <a:pt x="159" y="415"/>
                  </a:lnTo>
                  <a:lnTo>
                    <a:pt x="164" y="412"/>
                  </a:lnTo>
                  <a:lnTo>
                    <a:pt x="169" y="409"/>
                  </a:lnTo>
                  <a:lnTo>
                    <a:pt x="174" y="408"/>
                  </a:lnTo>
                  <a:lnTo>
                    <a:pt x="181" y="407"/>
                  </a:lnTo>
                  <a:lnTo>
                    <a:pt x="211" y="407"/>
                  </a:lnTo>
                  <a:lnTo>
                    <a:pt x="211" y="346"/>
                  </a:lnTo>
                  <a:lnTo>
                    <a:pt x="181" y="346"/>
                  </a:lnTo>
                  <a:lnTo>
                    <a:pt x="174" y="345"/>
                  </a:lnTo>
                  <a:lnTo>
                    <a:pt x="169" y="344"/>
                  </a:lnTo>
                  <a:lnTo>
                    <a:pt x="164" y="341"/>
                  </a:lnTo>
                  <a:lnTo>
                    <a:pt x="159" y="338"/>
                  </a:lnTo>
                  <a:lnTo>
                    <a:pt x="155" y="333"/>
                  </a:lnTo>
                  <a:lnTo>
                    <a:pt x="153" y="328"/>
                  </a:lnTo>
                  <a:lnTo>
                    <a:pt x="151" y="322"/>
                  </a:lnTo>
                  <a:lnTo>
                    <a:pt x="151" y="316"/>
                  </a:lnTo>
                  <a:lnTo>
                    <a:pt x="151" y="286"/>
                  </a:lnTo>
                  <a:lnTo>
                    <a:pt x="151" y="280"/>
                  </a:lnTo>
                  <a:lnTo>
                    <a:pt x="153" y="275"/>
                  </a:lnTo>
                  <a:lnTo>
                    <a:pt x="155" y="269"/>
                  </a:lnTo>
                  <a:lnTo>
                    <a:pt x="159" y="265"/>
                  </a:lnTo>
                  <a:lnTo>
                    <a:pt x="164" y="261"/>
                  </a:lnTo>
                  <a:lnTo>
                    <a:pt x="169" y="259"/>
                  </a:lnTo>
                  <a:lnTo>
                    <a:pt x="174" y="256"/>
                  </a:lnTo>
                  <a:lnTo>
                    <a:pt x="181" y="256"/>
                  </a:lnTo>
                  <a:lnTo>
                    <a:pt x="211" y="256"/>
                  </a:lnTo>
                  <a:lnTo>
                    <a:pt x="211" y="196"/>
                  </a:lnTo>
                  <a:lnTo>
                    <a:pt x="181" y="196"/>
                  </a:lnTo>
                  <a:lnTo>
                    <a:pt x="174" y="195"/>
                  </a:lnTo>
                  <a:lnTo>
                    <a:pt x="169" y="193"/>
                  </a:lnTo>
                  <a:lnTo>
                    <a:pt x="164" y="191"/>
                  </a:lnTo>
                  <a:lnTo>
                    <a:pt x="159" y="187"/>
                  </a:lnTo>
                  <a:lnTo>
                    <a:pt x="155" y="182"/>
                  </a:lnTo>
                  <a:lnTo>
                    <a:pt x="153" y="177"/>
                  </a:lnTo>
                  <a:lnTo>
                    <a:pt x="151" y="172"/>
                  </a:lnTo>
                  <a:lnTo>
                    <a:pt x="151" y="165"/>
                  </a:lnTo>
                  <a:lnTo>
                    <a:pt x="151" y="135"/>
                  </a:lnTo>
                  <a:lnTo>
                    <a:pt x="151" y="130"/>
                  </a:lnTo>
                  <a:lnTo>
                    <a:pt x="153" y="123"/>
                  </a:lnTo>
                  <a:lnTo>
                    <a:pt x="155" y="119"/>
                  </a:lnTo>
                  <a:lnTo>
                    <a:pt x="159" y="115"/>
                  </a:lnTo>
                  <a:lnTo>
                    <a:pt x="164" y="110"/>
                  </a:lnTo>
                  <a:lnTo>
                    <a:pt x="169" y="108"/>
                  </a:lnTo>
                  <a:lnTo>
                    <a:pt x="174"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0" name="Freeform 326">
              <a:extLst>
                <a:ext uri="{FF2B5EF4-FFF2-40B4-BE49-F238E27FC236}">
                  <a16:creationId xmlns:a16="http://schemas.microsoft.com/office/drawing/2014/main" id="{505F0C26-0335-4A1D-AA0D-8C830A4F0DE4}"/>
                </a:ext>
              </a:extLst>
            </p:cNvPr>
            <p:cNvSpPr>
              <a:spLocks/>
            </p:cNvSpPr>
            <p:nvPr/>
          </p:nvSpPr>
          <p:spPr bwMode="auto">
            <a:xfrm>
              <a:off x="949325" y="771525"/>
              <a:ext cx="68263" cy="287338"/>
            </a:xfrm>
            <a:custGeom>
              <a:avLst/>
              <a:gdLst>
                <a:gd name="T0" fmla="*/ 30 w 211"/>
                <a:gd name="T1" fmla="*/ 105 h 903"/>
                <a:gd name="T2" fmla="*/ 42 w 211"/>
                <a:gd name="T3" fmla="*/ 107 h 903"/>
                <a:gd name="T4" fmla="*/ 52 w 211"/>
                <a:gd name="T5" fmla="*/ 115 h 903"/>
                <a:gd name="T6" fmla="*/ 58 w 211"/>
                <a:gd name="T7" fmla="*/ 123 h 903"/>
                <a:gd name="T8" fmla="*/ 60 w 211"/>
                <a:gd name="T9" fmla="*/ 135 h 903"/>
                <a:gd name="T10" fmla="*/ 59 w 211"/>
                <a:gd name="T11" fmla="*/ 172 h 903"/>
                <a:gd name="T12" fmla="*/ 55 w 211"/>
                <a:gd name="T13" fmla="*/ 182 h 903"/>
                <a:gd name="T14" fmla="*/ 47 w 211"/>
                <a:gd name="T15" fmla="*/ 191 h 903"/>
                <a:gd name="T16" fmla="*/ 36 w 211"/>
                <a:gd name="T17" fmla="*/ 195 h 903"/>
                <a:gd name="T18" fmla="*/ 0 w 211"/>
                <a:gd name="T19" fmla="*/ 196 h 903"/>
                <a:gd name="T20" fmla="*/ 30 w 211"/>
                <a:gd name="T21" fmla="*/ 256 h 903"/>
                <a:gd name="T22" fmla="*/ 42 w 211"/>
                <a:gd name="T23" fmla="*/ 259 h 903"/>
                <a:gd name="T24" fmla="*/ 52 w 211"/>
                <a:gd name="T25" fmla="*/ 265 h 903"/>
                <a:gd name="T26" fmla="*/ 58 w 211"/>
                <a:gd name="T27" fmla="*/ 275 h 903"/>
                <a:gd name="T28" fmla="*/ 60 w 211"/>
                <a:gd name="T29" fmla="*/ 286 h 903"/>
                <a:gd name="T30" fmla="*/ 59 w 211"/>
                <a:gd name="T31" fmla="*/ 322 h 903"/>
                <a:gd name="T32" fmla="*/ 55 w 211"/>
                <a:gd name="T33" fmla="*/ 333 h 903"/>
                <a:gd name="T34" fmla="*/ 47 w 211"/>
                <a:gd name="T35" fmla="*/ 341 h 903"/>
                <a:gd name="T36" fmla="*/ 36 w 211"/>
                <a:gd name="T37" fmla="*/ 345 h 903"/>
                <a:gd name="T38" fmla="*/ 0 w 211"/>
                <a:gd name="T39" fmla="*/ 346 h 903"/>
                <a:gd name="T40" fmla="*/ 30 w 211"/>
                <a:gd name="T41" fmla="*/ 708 h 903"/>
                <a:gd name="T42" fmla="*/ 42 w 211"/>
                <a:gd name="T43" fmla="*/ 710 h 903"/>
                <a:gd name="T44" fmla="*/ 52 w 211"/>
                <a:gd name="T45" fmla="*/ 717 h 903"/>
                <a:gd name="T46" fmla="*/ 58 w 211"/>
                <a:gd name="T47" fmla="*/ 726 h 903"/>
                <a:gd name="T48" fmla="*/ 60 w 211"/>
                <a:gd name="T49" fmla="*/ 738 h 903"/>
                <a:gd name="T50" fmla="*/ 59 w 211"/>
                <a:gd name="T51" fmla="*/ 773 h 903"/>
                <a:gd name="T52" fmla="*/ 55 w 211"/>
                <a:gd name="T53" fmla="*/ 785 h 903"/>
                <a:gd name="T54" fmla="*/ 47 w 211"/>
                <a:gd name="T55" fmla="*/ 793 h 903"/>
                <a:gd name="T56" fmla="*/ 36 w 211"/>
                <a:gd name="T57" fmla="*/ 797 h 903"/>
                <a:gd name="T58" fmla="*/ 0 w 211"/>
                <a:gd name="T59" fmla="*/ 798 h 903"/>
                <a:gd name="T60" fmla="*/ 211 w 211"/>
                <a:gd name="T61" fmla="*/ 903 h 903"/>
                <a:gd name="T62" fmla="*/ 181 w 211"/>
                <a:gd name="T63" fmla="*/ 798 h 903"/>
                <a:gd name="T64" fmla="*/ 169 w 211"/>
                <a:gd name="T65" fmla="*/ 796 h 903"/>
                <a:gd name="T66" fmla="*/ 159 w 211"/>
                <a:gd name="T67" fmla="*/ 789 h 903"/>
                <a:gd name="T68" fmla="*/ 153 w 211"/>
                <a:gd name="T69" fmla="*/ 780 h 903"/>
                <a:gd name="T70" fmla="*/ 151 w 211"/>
                <a:gd name="T71" fmla="*/ 768 h 903"/>
                <a:gd name="T72" fmla="*/ 152 w 211"/>
                <a:gd name="T73" fmla="*/ 732 h 903"/>
                <a:gd name="T74" fmla="*/ 156 w 211"/>
                <a:gd name="T75" fmla="*/ 721 h 903"/>
                <a:gd name="T76" fmla="*/ 164 w 211"/>
                <a:gd name="T77" fmla="*/ 713 h 903"/>
                <a:gd name="T78" fmla="*/ 175 w 211"/>
                <a:gd name="T79" fmla="*/ 708 h 903"/>
                <a:gd name="T80" fmla="*/ 211 w 211"/>
                <a:gd name="T81" fmla="*/ 708 h 903"/>
                <a:gd name="T82" fmla="*/ 181 w 211"/>
                <a:gd name="T83" fmla="*/ 648 h 903"/>
                <a:gd name="T84" fmla="*/ 169 w 211"/>
                <a:gd name="T85" fmla="*/ 645 h 903"/>
                <a:gd name="T86" fmla="*/ 159 w 211"/>
                <a:gd name="T87" fmla="*/ 638 h 903"/>
                <a:gd name="T88" fmla="*/ 153 w 211"/>
                <a:gd name="T89" fmla="*/ 629 h 903"/>
                <a:gd name="T90" fmla="*/ 151 w 211"/>
                <a:gd name="T91" fmla="*/ 618 h 903"/>
                <a:gd name="T92" fmla="*/ 152 w 211"/>
                <a:gd name="T93" fmla="*/ 581 h 903"/>
                <a:gd name="T94" fmla="*/ 156 w 211"/>
                <a:gd name="T95" fmla="*/ 571 h 903"/>
                <a:gd name="T96" fmla="*/ 164 w 211"/>
                <a:gd name="T97" fmla="*/ 562 h 903"/>
                <a:gd name="T98" fmla="*/ 175 w 211"/>
                <a:gd name="T99" fmla="*/ 558 h 903"/>
                <a:gd name="T100" fmla="*/ 211 w 211"/>
                <a:gd name="T101" fmla="*/ 557 h 903"/>
                <a:gd name="T102" fmla="*/ 181 w 211"/>
                <a:gd name="T103" fmla="*/ 196 h 903"/>
                <a:gd name="T104" fmla="*/ 169 w 211"/>
                <a:gd name="T105" fmla="*/ 193 h 903"/>
                <a:gd name="T106" fmla="*/ 159 w 211"/>
                <a:gd name="T107" fmla="*/ 187 h 903"/>
                <a:gd name="T108" fmla="*/ 153 w 211"/>
                <a:gd name="T109" fmla="*/ 177 h 903"/>
                <a:gd name="T110" fmla="*/ 151 w 211"/>
                <a:gd name="T111" fmla="*/ 165 h 903"/>
                <a:gd name="T112" fmla="*/ 152 w 211"/>
                <a:gd name="T113" fmla="*/ 130 h 903"/>
                <a:gd name="T114" fmla="*/ 156 w 211"/>
                <a:gd name="T115" fmla="*/ 119 h 903"/>
                <a:gd name="T116" fmla="*/ 164 w 211"/>
                <a:gd name="T117" fmla="*/ 110 h 903"/>
                <a:gd name="T118" fmla="*/ 175 w 211"/>
                <a:gd name="T119" fmla="*/ 106 h 903"/>
                <a:gd name="T120" fmla="*/ 211 w 211"/>
                <a:gd name="T121" fmla="*/ 105 h 903"/>
                <a:gd name="T122" fmla="*/ 0 w 211"/>
                <a:gd name="T12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11" h="903">
                  <a:moveTo>
                    <a:pt x="0" y="105"/>
                  </a:moveTo>
                  <a:lnTo>
                    <a:pt x="30" y="105"/>
                  </a:lnTo>
                  <a:lnTo>
                    <a:pt x="36" y="106"/>
                  </a:lnTo>
                  <a:lnTo>
                    <a:pt x="42" y="107"/>
                  </a:lnTo>
                  <a:lnTo>
                    <a:pt x="47" y="110"/>
                  </a:lnTo>
                  <a:lnTo>
                    <a:pt x="52" y="115"/>
                  </a:lnTo>
                  <a:lnTo>
                    <a:pt x="55" y="119"/>
                  </a:lnTo>
                  <a:lnTo>
                    <a:pt x="58" y="123"/>
                  </a:lnTo>
                  <a:lnTo>
                    <a:pt x="59" y="130"/>
                  </a:lnTo>
                  <a:lnTo>
                    <a:pt x="60" y="135"/>
                  </a:lnTo>
                  <a:lnTo>
                    <a:pt x="60" y="165"/>
                  </a:lnTo>
                  <a:lnTo>
                    <a:pt x="59" y="172"/>
                  </a:lnTo>
                  <a:lnTo>
                    <a:pt x="58" y="177"/>
                  </a:lnTo>
                  <a:lnTo>
                    <a:pt x="55" y="182"/>
                  </a:lnTo>
                  <a:lnTo>
                    <a:pt x="52" y="187"/>
                  </a:lnTo>
                  <a:lnTo>
                    <a:pt x="47" y="191"/>
                  </a:lnTo>
                  <a:lnTo>
                    <a:pt x="42" y="193"/>
                  </a:lnTo>
                  <a:lnTo>
                    <a:pt x="36" y="195"/>
                  </a:lnTo>
                  <a:lnTo>
                    <a:pt x="30" y="196"/>
                  </a:lnTo>
                  <a:lnTo>
                    <a:pt x="0" y="196"/>
                  </a:lnTo>
                  <a:lnTo>
                    <a:pt x="0" y="256"/>
                  </a:lnTo>
                  <a:lnTo>
                    <a:pt x="30" y="256"/>
                  </a:lnTo>
                  <a:lnTo>
                    <a:pt x="36" y="256"/>
                  </a:lnTo>
                  <a:lnTo>
                    <a:pt x="42" y="259"/>
                  </a:lnTo>
                  <a:lnTo>
                    <a:pt x="47" y="261"/>
                  </a:lnTo>
                  <a:lnTo>
                    <a:pt x="52" y="265"/>
                  </a:lnTo>
                  <a:lnTo>
                    <a:pt x="55" y="269"/>
                  </a:lnTo>
                  <a:lnTo>
                    <a:pt x="58" y="275"/>
                  </a:lnTo>
                  <a:lnTo>
                    <a:pt x="59" y="280"/>
                  </a:lnTo>
                  <a:lnTo>
                    <a:pt x="60" y="286"/>
                  </a:lnTo>
                  <a:lnTo>
                    <a:pt x="60" y="316"/>
                  </a:lnTo>
                  <a:lnTo>
                    <a:pt x="59" y="322"/>
                  </a:lnTo>
                  <a:lnTo>
                    <a:pt x="58" y="328"/>
                  </a:lnTo>
                  <a:lnTo>
                    <a:pt x="55" y="333"/>
                  </a:lnTo>
                  <a:lnTo>
                    <a:pt x="52" y="338"/>
                  </a:lnTo>
                  <a:lnTo>
                    <a:pt x="47" y="341"/>
                  </a:lnTo>
                  <a:lnTo>
                    <a:pt x="42" y="344"/>
                  </a:lnTo>
                  <a:lnTo>
                    <a:pt x="36" y="345"/>
                  </a:lnTo>
                  <a:lnTo>
                    <a:pt x="30" y="346"/>
                  </a:lnTo>
                  <a:lnTo>
                    <a:pt x="0" y="346"/>
                  </a:lnTo>
                  <a:lnTo>
                    <a:pt x="0" y="708"/>
                  </a:lnTo>
                  <a:lnTo>
                    <a:pt x="30" y="708"/>
                  </a:lnTo>
                  <a:lnTo>
                    <a:pt x="36" y="708"/>
                  </a:lnTo>
                  <a:lnTo>
                    <a:pt x="42" y="710"/>
                  </a:lnTo>
                  <a:lnTo>
                    <a:pt x="47" y="712"/>
                  </a:lnTo>
                  <a:lnTo>
                    <a:pt x="52" y="717"/>
                  </a:lnTo>
                  <a:lnTo>
                    <a:pt x="55" y="721"/>
                  </a:lnTo>
                  <a:lnTo>
                    <a:pt x="58" y="726"/>
                  </a:lnTo>
                  <a:lnTo>
                    <a:pt x="59" y="732"/>
                  </a:lnTo>
                  <a:lnTo>
                    <a:pt x="60" y="738"/>
                  </a:lnTo>
                  <a:lnTo>
                    <a:pt x="60" y="768"/>
                  </a:lnTo>
                  <a:lnTo>
                    <a:pt x="59" y="773"/>
                  </a:lnTo>
                  <a:lnTo>
                    <a:pt x="58" y="780"/>
                  </a:lnTo>
                  <a:lnTo>
                    <a:pt x="55" y="785"/>
                  </a:lnTo>
                  <a:lnTo>
                    <a:pt x="52" y="789"/>
                  </a:lnTo>
                  <a:lnTo>
                    <a:pt x="47" y="793"/>
                  </a:lnTo>
                  <a:lnTo>
                    <a:pt x="42" y="796"/>
                  </a:lnTo>
                  <a:lnTo>
                    <a:pt x="36" y="797"/>
                  </a:lnTo>
                  <a:lnTo>
                    <a:pt x="30" y="798"/>
                  </a:lnTo>
                  <a:lnTo>
                    <a:pt x="0" y="798"/>
                  </a:lnTo>
                  <a:lnTo>
                    <a:pt x="0" y="903"/>
                  </a:lnTo>
                  <a:lnTo>
                    <a:pt x="211" y="903"/>
                  </a:lnTo>
                  <a:lnTo>
                    <a:pt x="211" y="798"/>
                  </a:lnTo>
                  <a:lnTo>
                    <a:pt x="181" y="798"/>
                  </a:lnTo>
                  <a:lnTo>
                    <a:pt x="175" y="797"/>
                  </a:lnTo>
                  <a:lnTo>
                    <a:pt x="169" y="796"/>
                  </a:lnTo>
                  <a:lnTo>
                    <a:pt x="164" y="793"/>
                  </a:lnTo>
                  <a:lnTo>
                    <a:pt x="159" y="789"/>
                  </a:lnTo>
                  <a:lnTo>
                    <a:pt x="156" y="785"/>
                  </a:lnTo>
                  <a:lnTo>
                    <a:pt x="153" y="780"/>
                  </a:lnTo>
                  <a:lnTo>
                    <a:pt x="152" y="774"/>
                  </a:lnTo>
                  <a:lnTo>
                    <a:pt x="151" y="768"/>
                  </a:lnTo>
                  <a:lnTo>
                    <a:pt x="151" y="738"/>
                  </a:lnTo>
                  <a:lnTo>
                    <a:pt x="152" y="732"/>
                  </a:lnTo>
                  <a:lnTo>
                    <a:pt x="153" y="726"/>
                  </a:lnTo>
                  <a:lnTo>
                    <a:pt x="156" y="721"/>
                  </a:lnTo>
                  <a:lnTo>
                    <a:pt x="159" y="717"/>
                  </a:lnTo>
                  <a:lnTo>
                    <a:pt x="164" y="713"/>
                  </a:lnTo>
                  <a:lnTo>
                    <a:pt x="169" y="710"/>
                  </a:lnTo>
                  <a:lnTo>
                    <a:pt x="175" y="708"/>
                  </a:lnTo>
                  <a:lnTo>
                    <a:pt x="181" y="708"/>
                  </a:lnTo>
                  <a:lnTo>
                    <a:pt x="211" y="708"/>
                  </a:lnTo>
                  <a:lnTo>
                    <a:pt x="211" y="648"/>
                  </a:lnTo>
                  <a:lnTo>
                    <a:pt x="181" y="648"/>
                  </a:lnTo>
                  <a:lnTo>
                    <a:pt x="175" y="647"/>
                  </a:lnTo>
                  <a:lnTo>
                    <a:pt x="169" y="645"/>
                  </a:lnTo>
                  <a:lnTo>
                    <a:pt x="164" y="643"/>
                  </a:lnTo>
                  <a:lnTo>
                    <a:pt x="159" y="638"/>
                  </a:lnTo>
                  <a:lnTo>
                    <a:pt x="156" y="634"/>
                  </a:lnTo>
                  <a:lnTo>
                    <a:pt x="153" y="629"/>
                  </a:lnTo>
                  <a:lnTo>
                    <a:pt x="152" y="623"/>
                  </a:lnTo>
                  <a:lnTo>
                    <a:pt x="151" y="618"/>
                  </a:lnTo>
                  <a:lnTo>
                    <a:pt x="151" y="587"/>
                  </a:lnTo>
                  <a:lnTo>
                    <a:pt x="152" y="581"/>
                  </a:lnTo>
                  <a:lnTo>
                    <a:pt x="153" y="576"/>
                  </a:lnTo>
                  <a:lnTo>
                    <a:pt x="156" y="571"/>
                  </a:lnTo>
                  <a:lnTo>
                    <a:pt x="159" y="566"/>
                  </a:lnTo>
                  <a:lnTo>
                    <a:pt x="164" y="562"/>
                  </a:lnTo>
                  <a:lnTo>
                    <a:pt x="169" y="560"/>
                  </a:lnTo>
                  <a:lnTo>
                    <a:pt x="175" y="558"/>
                  </a:lnTo>
                  <a:lnTo>
                    <a:pt x="181" y="557"/>
                  </a:lnTo>
                  <a:lnTo>
                    <a:pt x="211" y="557"/>
                  </a:lnTo>
                  <a:lnTo>
                    <a:pt x="211" y="196"/>
                  </a:lnTo>
                  <a:lnTo>
                    <a:pt x="181" y="196"/>
                  </a:lnTo>
                  <a:lnTo>
                    <a:pt x="175" y="195"/>
                  </a:lnTo>
                  <a:lnTo>
                    <a:pt x="169" y="193"/>
                  </a:lnTo>
                  <a:lnTo>
                    <a:pt x="164" y="191"/>
                  </a:lnTo>
                  <a:lnTo>
                    <a:pt x="159" y="187"/>
                  </a:lnTo>
                  <a:lnTo>
                    <a:pt x="156" y="182"/>
                  </a:lnTo>
                  <a:lnTo>
                    <a:pt x="153" y="177"/>
                  </a:lnTo>
                  <a:lnTo>
                    <a:pt x="152" y="172"/>
                  </a:lnTo>
                  <a:lnTo>
                    <a:pt x="151" y="165"/>
                  </a:lnTo>
                  <a:lnTo>
                    <a:pt x="151" y="135"/>
                  </a:lnTo>
                  <a:lnTo>
                    <a:pt x="152" y="130"/>
                  </a:lnTo>
                  <a:lnTo>
                    <a:pt x="153" y="123"/>
                  </a:lnTo>
                  <a:lnTo>
                    <a:pt x="156" y="119"/>
                  </a:lnTo>
                  <a:lnTo>
                    <a:pt x="159" y="115"/>
                  </a:lnTo>
                  <a:lnTo>
                    <a:pt x="164" y="110"/>
                  </a:lnTo>
                  <a:lnTo>
                    <a:pt x="169" y="108"/>
                  </a:lnTo>
                  <a:lnTo>
                    <a:pt x="175" y="106"/>
                  </a:lnTo>
                  <a:lnTo>
                    <a:pt x="181" y="105"/>
                  </a:lnTo>
                  <a:lnTo>
                    <a:pt x="211" y="105"/>
                  </a:lnTo>
                  <a:lnTo>
                    <a:pt x="211" y="0"/>
                  </a:lnTo>
                  <a:lnTo>
                    <a:pt x="0" y="0"/>
                  </a:lnTo>
                  <a:lnTo>
                    <a:pt x="0" y="10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27">
              <a:extLst>
                <a:ext uri="{FF2B5EF4-FFF2-40B4-BE49-F238E27FC236}">
                  <a16:creationId xmlns:a16="http://schemas.microsoft.com/office/drawing/2014/main" id="{EE66CB30-F704-45C9-BA83-17BA7DC13889}"/>
                </a:ext>
              </a:extLst>
            </p:cNvPr>
            <p:cNvSpPr>
              <a:spLocks/>
            </p:cNvSpPr>
            <p:nvPr/>
          </p:nvSpPr>
          <p:spPr bwMode="auto">
            <a:xfrm>
              <a:off x="1103313" y="771525"/>
              <a:ext cx="61913" cy="287338"/>
            </a:xfrm>
            <a:custGeom>
              <a:avLst/>
              <a:gdLst>
                <a:gd name="T0" fmla="*/ 0 w 195"/>
                <a:gd name="T1" fmla="*/ 0 h 903"/>
                <a:gd name="T2" fmla="*/ 30 w 195"/>
                <a:gd name="T3" fmla="*/ 105 h 903"/>
                <a:gd name="T4" fmla="*/ 42 w 195"/>
                <a:gd name="T5" fmla="*/ 107 h 903"/>
                <a:gd name="T6" fmla="*/ 51 w 195"/>
                <a:gd name="T7" fmla="*/ 115 h 903"/>
                <a:gd name="T8" fmla="*/ 58 w 195"/>
                <a:gd name="T9" fmla="*/ 123 h 903"/>
                <a:gd name="T10" fmla="*/ 60 w 195"/>
                <a:gd name="T11" fmla="*/ 135 h 903"/>
                <a:gd name="T12" fmla="*/ 59 w 195"/>
                <a:gd name="T13" fmla="*/ 172 h 903"/>
                <a:gd name="T14" fmla="*/ 55 w 195"/>
                <a:gd name="T15" fmla="*/ 182 h 903"/>
                <a:gd name="T16" fmla="*/ 47 w 195"/>
                <a:gd name="T17" fmla="*/ 191 h 903"/>
                <a:gd name="T18" fmla="*/ 36 w 195"/>
                <a:gd name="T19" fmla="*/ 195 h 903"/>
                <a:gd name="T20" fmla="*/ 0 w 195"/>
                <a:gd name="T21" fmla="*/ 196 h 903"/>
                <a:gd name="T22" fmla="*/ 30 w 195"/>
                <a:gd name="T23" fmla="*/ 256 h 903"/>
                <a:gd name="T24" fmla="*/ 42 w 195"/>
                <a:gd name="T25" fmla="*/ 259 h 903"/>
                <a:gd name="T26" fmla="*/ 51 w 195"/>
                <a:gd name="T27" fmla="*/ 265 h 903"/>
                <a:gd name="T28" fmla="*/ 58 w 195"/>
                <a:gd name="T29" fmla="*/ 275 h 903"/>
                <a:gd name="T30" fmla="*/ 60 w 195"/>
                <a:gd name="T31" fmla="*/ 286 h 903"/>
                <a:gd name="T32" fmla="*/ 59 w 195"/>
                <a:gd name="T33" fmla="*/ 322 h 903"/>
                <a:gd name="T34" fmla="*/ 55 w 195"/>
                <a:gd name="T35" fmla="*/ 333 h 903"/>
                <a:gd name="T36" fmla="*/ 47 w 195"/>
                <a:gd name="T37" fmla="*/ 341 h 903"/>
                <a:gd name="T38" fmla="*/ 36 w 195"/>
                <a:gd name="T39" fmla="*/ 345 h 903"/>
                <a:gd name="T40" fmla="*/ 0 w 195"/>
                <a:gd name="T41" fmla="*/ 346 h 903"/>
                <a:gd name="T42" fmla="*/ 30 w 195"/>
                <a:gd name="T43" fmla="*/ 407 h 903"/>
                <a:gd name="T44" fmla="*/ 42 w 195"/>
                <a:gd name="T45" fmla="*/ 409 h 903"/>
                <a:gd name="T46" fmla="*/ 51 w 195"/>
                <a:gd name="T47" fmla="*/ 415 h 903"/>
                <a:gd name="T48" fmla="*/ 58 w 195"/>
                <a:gd name="T49" fmla="*/ 425 h 903"/>
                <a:gd name="T50" fmla="*/ 60 w 195"/>
                <a:gd name="T51" fmla="*/ 437 h 903"/>
                <a:gd name="T52" fmla="*/ 59 w 195"/>
                <a:gd name="T53" fmla="*/ 473 h 903"/>
                <a:gd name="T54" fmla="*/ 55 w 195"/>
                <a:gd name="T55" fmla="*/ 484 h 903"/>
                <a:gd name="T56" fmla="*/ 47 w 195"/>
                <a:gd name="T57" fmla="*/ 491 h 903"/>
                <a:gd name="T58" fmla="*/ 36 w 195"/>
                <a:gd name="T59" fmla="*/ 497 h 903"/>
                <a:gd name="T60" fmla="*/ 0 w 195"/>
                <a:gd name="T61" fmla="*/ 497 h 903"/>
                <a:gd name="T62" fmla="*/ 180 w 195"/>
                <a:gd name="T63" fmla="*/ 903 h 903"/>
                <a:gd name="T64" fmla="*/ 187 w 195"/>
                <a:gd name="T65" fmla="*/ 902 h 903"/>
                <a:gd name="T66" fmla="*/ 191 w 195"/>
                <a:gd name="T67" fmla="*/ 899 h 903"/>
                <a:gd name="T68" fmla="*/ 194 w 195"/>
                <a:gd name="T69" fmla="*/ 895 h 903"/>
                <a:gd name="T70" fmla="*/ 195 w 195"/>
                <a:gd name="T71" fmla="*/ 888 h 903"/>
                <a:gd name="T72" fmla="*/ 195 w 195"/>
                <a:gd name="T73" fmla="*/ 12 h 903"/>
                <a:gd name="T74" fmla="*/ 193 w 195"/>
                <a:gd name="T75" fmla="*/ 6 h 903"/>
                <a:gd name="T76" fmla="*/ 189 w 195"/>
                <a:gd name="T77" fmla="*/ 2 h 903"/>
                <a:gd name="T78" fmla="*/ 183 w 195"/>
                <a:gd name="T79" fmla="*/ 0 h 903"/>
                <a:gd name="T80" fmla="*/ 180 w 195"/>
                <a:gd name="T81"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95" h="903">
                  <a:moveTo>
                    <a:pt x="180" y="0"/>
                  </a:moveTo>
                  <a:lnTo>
                    <a:pt x="0" y="0"/>
                  </a:lnTo>
                  <a:lnTo>
                    <a:pt x="0" y="105"/>
                  </a:lnTo>
                  <a:lnTo>
                    <a:pt x="30" y="105"/>
                  </a:lnTo>
                  <a:lnTo>
                    <a:pt x="36" y="106"/>
                  </a:lnTo>
                  <a:lnTo>
                    <a:pt x="42" y="107"/>
                  </a:lnTo>
                  <a:lnTo>
                    <a:pt x="47" y="110"/>
                  </a:lnTo>
                  <a:lnTo>
                    <a:pt x="51" y="115"/>
                  </a:lnTo>
                  <a:lnTo>
                    <a:pt x="55" y="119"/>
                  </a:lnTo>
                  <a:lnTo>
                    <a:pt x="58" y="123"/>
                  </a:lnTo>
                  <a:lnTo>
                    <a:pt x="59" y="130"/>
                  </a:lnTo>
                  <a:lnTo>
                    <a:pt x="60" y="135"/>
                  </a:lnTo>
                  <a:lnTo>
                    <a:pt x="60" y="165"/>
                  </a:lnTo>
                  <a:lnTo>
                    <a:pt x="59" y="172"/>
                  </a:lnTo>
                  <a:lnTo>
                    <a:pt x="58" y="177"/>
                  </a:lnTo>
                  <a:lnTo>
                    <a:pt x="55" y="182"/>
                  </a:lnTo>
                  <a:lnTo>
                    <a:pt x="51" y="187"/>
                  </a:lnTo>
                  <a:lnTo>
                    <a:pt x="47" y="191"/>
                  </a:lnTo>
                  <a:lnTo>
                    <a:pt x="42" y="193"/>
                  </a:lnTo>
                  <a:lnTo>
                    <a:pt x="36" y="195"/>
                  </a:lnTo>
                  <a:lnTo>
                    <a:pt x="30" y="196"/>
                  </a:lnTo>
                  <a:lnTo>
                    <a:pt x="0" y="196"/>
                  </a:lnTo>
                  <a:lnTo>
                    <a:pt x="0" y="256"/>
                  </a:lnTo>
                  <a:lnTo>
                    <a:pt x="30" y="256"/>
                  </a:lnTo>
                  <a:lnTo>
                    <a:pt x="36" y="256"/>
                  </a:lnTo>
                  <a:lnTo>
                    <a:pt x="42" y="259"/>
                  </a:lnTo>
                  <a:lnTo>
                    <a:pt x="47" y="261"/>
                  </a:lnTo>
                  <a:lnTo>
                    <a:pt x="51" y="265"/>
                  </a:lnTo>
                  <a:lnTo>
                    <a:pt x="55" y="269"/>
                  </a:lnTo>
                  <a:lnTo>
                    <a:pt x="58" y="275"/>
                  </a:lnTo>
                  <a:lnTo>
                    <a:pt x="59" y="280"/>
                  </a:lnTo>
                  <a:lnTo>
                    <a:pt x="60" y="286"/>
                  </a:lnTo>
                  <a:lnTo>
                    <a:pt x="60" y="316"/>
                  </a:lnTo>
                  <a:lnTo>
                    <a:pt x="59" y="322"/>
                  </a:lnTo>
                  <a:lnTo>
                    <a:pt x="58" y="328"/>
                  </a:lnTo>
                  <a:lnTo>
                    <a:pt x="55" y="333"/>
                  </a:lnTo>
                  <a:lnTo>
                    <a:pt x="51" y="338"/>
                  </a:lnTo>
                  <a:lnTo>
                    <a:pt x="47" y="341"/>
                  </a:lnTo>
                  <a:lnTo>
                    <a:pt x="42" y="344"/>
                  </a:lnTo>
                  <a:lnTo>
                    <a:pt x="36" y="345"/>
                  </a:lnTo>
                  <a:lnTo>
                    <a:pt x="30" y="346"/>
                  </a:lnTo>
                  <a:lnTo>
                    <a:pt x="0" y="346"/>
                  </a:lnTo>
                  <a:lnTo>
                    <a:pt x="0" y="407"/>
                  </a:lnTo>
                  <a:lnTo>
                    <a:pt x="30" y="407"/>
                  </a:lnTo>
                  <a:lnTo>
                    <a:pt x="36" y="408"/>
                  </a:lnTo>
                  <a:lnTo>
                    <a:pt x="42" y="409"/>
                  </a:lnTo>
                  <a:lnTo>
                    <a:pt x="47" y="412"/>
                  </a:lnTo>
                  <a:lnTo>
                    <a:pt x="51" y="415"/>
                  </a:lnTo>
                  <a:lnTo>
                    <a:pt x="55" y="419"/>
                  </a:lnTo>
                  <a:lnTo>
                    <a:pt x="58" y="425"/>
                  </a:lnTo>
                  <a:lnTo>
                    <a:pt x="59" y="430"/>
                  </a:lnTo>
                  <a:lnTo>
                    <a:pt x="60" y="437"/>
                  </a:lnTo>
                  <a:lnTo>
                    <a:pt x="60" y="467"/>
                  </a:lnTo>
                  <a:lnTo>
                    <a:pt x="59" y="473"/>
                  </a:lnTo>
                  <a:lnTo>
                    <a:pt x="58" y="478"/>
                  </a:lnTo>
                  <a:lnTo>
                    <a:pt x="55" y="484"/>
                  </a:lnTo>
                  <a:lnTo>
                    <a:pt x="51" y="488"/>
                  </a:lnTo>
                  <a:lnTo>
                    <a:pt x="47" y="491"/>
                  </a:lnTo>
                  <a:lnTo>
                    <a:pt x="42" y="495"/>
                  </a:lnTo>
                  <a:lnTo>
                    <a:pt x="36" y="497"/>
                  </a:lnTo>
                  <a:lnTo>
                    <a:pt x="30" y="497"/>
                  </a:lnTo>
                  <a:lnTo>
                    <a:pt x="0" y="497"/>
                  </a:lnTo>
                  <a:lnTo>
                    <a:pt x="0" y="903"/>
                  </a:lnTo>
                  <a:lnTo>
                    <a:pt x="180" y="903"/>
                  </a:lnTo>
                  <a:lnTo>
                    <a:pt x="183" y="903"/>
                  </a:lnTo>
                  <a:lnTo>
                    <a:pt x="187" y="902"/>
                  </a:lnTo>
                  <a:lnTo>
                    <a:pt x="189" y="901"/>
                  </a:lnTo>
                  <a:lnTo>
                    <a:pt x="191" y="899"/>
                  </a:lnTo>
                  <a:lnTo>
                    <a:pt x="193" y="897"/>
                  </a:lnTo>
                  <a:lnTo>
                    <a:pt x="194" y="895"/>
                  </a:lnTo>
                  <a:lnTo>
                    <a:pt x="195" y="891"/>
                  </a:lnTo>
                  <a:lnTo>
                    <a:pt x="195" y="888"/>
                  </a:lnTo>
                  <a:lnTo>
                    <a:pt x="195" y="15"/>
                  </a:lnTo>
                  <a:lnTo>
                    <a:pt x="195" y="12"/>
                  </a:lnTo>
                  <a:lnTo>
                    <a:pt x="194" y="10"/>
                  </a:lnTo>
                  <a:lnTo>
                    <a:pt x="193" y="6"/>
                  </a:lnTo>
                  <a:lnTo>
                    <a:pt x="191" y="4"/>
                  </a:lnTo>
                  <a:lnTo>
                    <a:pt x="189" y="2"/>
                  </a:lnTo>
                  <a:lnTo>
                    <a:pt x="187" y="1"/>
                  </a:lnTo>
                  <a:lnTo>
                    <a:pt x="183" y="0"/>
                  </a:lnTo>
                  <a:lnTo>
                    <a:pt x="180" y="0"/>
                  </a:lnTo>
                  <a:lnTo>
                    <a:pt x="18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2" name="Freeform 2319" descr="Icon of leaf. ">
            <a:extLst>
              <a:ext uri="{FF2B5EF4-FFF2-40B4-BE49-F238E27FC236}">
                <a16:creationId xmlns:a16="http://schemas.microsoft.com/office/drawing/2014/main" id="{4C935A16-4F4C-4B17-B911-F1D554A088A8}"/>
              </a:ext>
            </a:extLst>
          </p:cNvPr>
          <p:cNvSpPr>
            <a:spLocks noEditPoints="1"/>
          </p:cNvSpPr>
          <p:nvPr/>
        </p:nvSpPr>
        <p:spPr bwMode="auto">
          <a:xfrm>
            <a:off x="10247928" y="2303513"/>
            <a:ext cx="367656" cy="367656"/>
          </a:xfrm>
          <a:custGeom>
            <a:avLst/>
            <a:gdLst>
              <a:gd name="T0" fmla="*/ 550 w 868"/>
              <a:gd name="T1" fmla="*/ 453 h 868"/>
              <a:gd name="T2" fmla="*/ 561 w 868"/>
              <a:gd name="T3" fmla="*/ 457 h 868"/>
              <a:gd name="T4" fmla="*/ 565 w 868"/>
              <a:gd name="T5" fmla="*/ 468 h 868"/>
              <a:gd name="T6" fmla="*/ 561 w 868"/>
              <a:gd name="T7" fmla="*/ 479 h 868"/>
              <a:gd name="T8" fmla="*/ 550 w 868"/>
              <a:gd name="T9" fmla="*/ 483 h 868"/>
              <a:gd name="T10" fmla="*/ 432 w 868"/>
              <a:gd name="T11" fmla="*/ 604 h 868"/>
              <a:gd name="T12" fmla="*/ 442 w 868"/>
              <a:gd name="T13" fmla="*/ 611 h 868"/>
              <a:gd name="T14" fmla="*/ 444 w 868"/>
              <a:gd name="T15" fmla="*/ 622 h 868"/>
              <a:gd name="T16" fmla="*/ 437 w 868"/>
              <a:gd name="T17" fmla="*/ 632 h 868"/>
              <a:gd name="T18" fmla="*/ 254 w 868"/>
              <a:gd name="T19" fmla="*/ 634 h 868"/>
              <a:gd name="T20" fmla="*/ 233 w 868"/>
              <a:gd name="T21" fmla="*/ 438 h 868"/>
              <a:gd name="T22" fmla="*/ 237 w 868"/>
              <a:gd name="T23" fmla="*/ 427 h 868"/>
              <a:gd name="T24" fmla="*/ 248 w 868"/>
              <a:gd name="T25" fmla="*/ 423 h 868"/>
              <a:gd name="T26" fmla="*/ 258 w 868"/>
              <a:gd name="T27" fmla="*/ 427 h 868"/>
              <a:gd name="T28" fmla="*/ 263 w 868"/>
              <a:gd name="T29" fmla="*/ 438 h 868"/>
              <a:gd name="T30" fmla="*/ 384 w 868"/>
              <a:gd name="T31" fmla="*/ 315 h 868"/>
              <a:gd name="T32" fmla="*/ 390 w 868"/>
              <a:gd name="T33" fmla="*/ 305 h 868"/>
              <a:gd name="T34" fmla="*/ 402 w 868"/>
              <a:gd name="T35" fmla="*/ 303 h 868"/>
              <a:gd name="T36" fmla="*/ 412 w 868"/>
              <a:gd name="T37" fmla="*/ 309 h 868"/>
              <a:gd name="T38" fmla="*/ 414 w 868"/>
              <a:gd name="T39" fmla="*/ 431 h 868"/>
              <a:gd name="T40" fmla="*/ 536 w 868"/>
              <a:gd name="T41" fmla="*/ 251 h 868"/>
              <a:gd name="T42" fmla="*/ 544 w 868"/>
              <a:gd name="T43" fmla="*/ 243 h 868"/>
              <a:gd name="T44" fmla="*/ 555 w 868"/>
              <a:gd name="T45" fmla="*/ 243 h 868"/>
              <a:gd name="T46" fmla="*/ 564 w 868"/>
              <a:gd name="T47" fmla="*/ 251 h 868"/>
              <a:gd name="T48" fmla="*/ 610 w 868"/>
              <a:gd name="T49" fmla="*/ 302 h 868"/>
              <a:gd name="T50" fmla="*/ 621 w 868"/>
              <a:gd name="T51" fmla="*/ 307 h 868"/>
              <a:gd name="T52" fmla="*/ 625 w 868"/>
              <a:gd name="T53" fmla="*/ 317 h 868"/>
              <a:gd name="T54" fmla="*/ 621 w 868"/>
              <a:gd name="T55" fmla="*/ 328 h 868"/>
              <a:gd name="T56" fmla="*/ 610 w 868"/>
              <a:gd name="T57" fmla="*/ 332 h 868"/>
              <a:gd name="T58" fmla="*/ 854 w 868"/>
              <a:gd name="T59" fmla="*/ 0 h 868"/>
              <a:gd name="T60" fmla="*/ 789 w 868"/>
              <a:gd name="T61" fmla="*/ 9 h 868"/>
              <a:gd name="T62" fmla="*/ 611 w 868"/>
              <a:gd name="T63" fmla="*/ 45 h 868"/>
              <a:gd name="T64" fmla="*/ 472 w 868"/>
              <a:gd name="T65" fmla="*/ 86 h 868"/>
              <a:gd name="T66" fmla="*/ 319 w 868"/>
              <a:gd name="T67" fmla="*/ 147 h 868"/>
              <a:gd name="T68" fmla="*/ 200 w 868"/>
              <a:gd name="T69" fmla="*/ 219 h 868"/>
              <a:gd name="T70" fmla="*/ 114 w 868"/>
              <a:gd name="T71" fmla="*/ 301 h 868"/>
              <a:gd name="T72" fmla="*/ 63 w 868"/>
              <a:gd name="T73" fmla="*/ 386 h 868"/>
              <a:gd name="T74" fmla="*/ 46 w 868"/>
              <a:gd name="T75" fmla="*/ 463 h 868"/>
              <a:gd name="T76" fmla="*/ 49 w 868"/>
              <a:gd name="T77" fmla="*/ 544 h 868"/>
              <a:gd name="T78" fmla="*/ 74 w 868"/>
              <a:gd name="T79" fmla="*/ 630 h 868"/>
              <a:gd name="T80" fmla="*/ 4 w 868"/>
              <a:gd name="T81" fmla="*/ 799 h 868"/>
              <a:gd name="T82" fmla="*/ 0 w 868"/>
              <a:gd name="T83" fmla="*/ 809 h 868"/>
              <a:gd name="T84" fmla="*/ 4 w 868"/>
              <a:gd name="T85" fmla="*/ 820 h 868"/>
              <a:gd name="T86" fmla="*/ 55 w 868"/>
              <a:gd name="T87" fmla="*/ 868 h 868"/>
              <a:gd name="T88" fmla="*/ 66 w 868"/>
              <a:gd name="T89" fmla="*/ 866 h 868"/>
              <a:gd name="T90" fmla="*/ 224 w 868"/>
              <a:gd name="T91" fmla="*/ 786 h 868"/>
              <a:gd name="T92" fmla="*/ 326 w 868"/>
              <a:gd name="T93" fmla="*/ 816 h 868"/>
              <a:gd name="T94" fmla="*/ 405 w 868"/>
              <a:gd name="T95" fmla="*/ 819 h 868"/>
              <a:gd name="T96" fmla="*/ 464 w 868"/>
              <a:gd name="T97" fmla="*/ 806 h 868"/>
              <a:gd name="T98" fmla="*/ 521 w 868"/>
              <a:gd name="T99" fmla="*/ 779 h 868"/>
              <a:gd name="T100" fmla="*/ 575 w 868"/>
              <a:gd name="T101" fmla="*/ 740 h 868"/>
              <a:gd name="T102" fmla="*/ 625 w 868"/>
              <a:gd name="T103" fmla="*/ 690 h 868"/>
              <a:gd name="T104" fmla="*/ 672 w 868"/>
              <a:gd name="T105" fmla="*/ 627 h 868"/>
              <a:gd name="T106" fmla="*/ 715 w 868"/>
              <a:gd name="T107" fmla="*/ 550 h 868"/>
              <a:gd name="T108" fmla="*/ 773 w 868"/>
              <a:gd name="T109" fmla="*/ 415 h 868"/>
              <a:gd name="T110" fmla="*/ 818 w 868"/>
              <a:gd name="T111" fmla="*/ 271 h 868"/>
              <a:gd name="T112" fmla="*/ 862 w 868"/>
              <a:gd name="T113" fmla="*/ 53 h 868"/>
              <a:gd name="T114" fmla="*/ 866 w 868"/>
              <a:gd name="T115" fmla="*/ 10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868" h="868">
                <a:moveTo>
                  <a:pt x="610" y="332"/>
                </a:moveTo>
                <a:lnTo>
                  <a:pt x="557" y="332"/>
                </a:lnTo>
                <a:lnTo>
                  <a:pt x="435" y="453"/>
                </a:lnTo>
                <a:lnTo>
                  <a:pt x="550" y="453"/>
                </a:lnTo>
                <a:lnTo>
                  <a:pt x="553" y="453"/>
                </a:lnTo>
                <a:lnTo>
                  <a:pt x="555" y="454"/>
                </a:lnTo>
                <a:lnTo>
                  <a:pt x="559" y="456"/>
                </a:lnTo>
                <a:lnTo>
                  <a:pt x="561" y="457"/>
                </a:lnTo>
                <a:lnTo>
                  <a:pt x="563" y="460"/>
                </a:lnTo>
                <a:lnTo>
                  <a:pt x="564" y="463"/>
                </a:lnTo>
                <a:lnTo>
                  <a:pt x="565" y="466"/>
                </a:lnTo>
                <a:lnTo>
                  <a:pt x="565" y="468"/>
                </a:lnTo>
                <a:lnTo>
                  <a:pt x="565" y="471"/>
                </a:lnTo>
                <a:lnTo>
                  <a:pt x="564" y="474"/>
                </a:lnTo>
                <a:lnTo>
                  <a:pt x="563" y="476"/>
                </a:lnTo>
                <a:lnTo>
                  <a:pt x="561" y="479"/>
                </a:lnTo>
                <a:lnTo>
                  <a:pt x="559" y="481"/>
                </a:lnTo>
                <a:lnTo>
                  <a:pt x="555" y="482"/>
                </a:lnTo>
                <a:lnTo>
                  <a:pt x="553" y="483"/>
                </a:lnTo>
                <a:lnTo>
                  <a:pt x="550" y="483"/>
                </a:lnTo>
                <a:lnTo>
                  <a:pt x="405" y="483"/>
                </a:lnTo>
                <a:lnTo>
                  <a:pt x="284" y="604"/>
                </a:lnTo>
                <a:lnTo>
                  <a:pt x="429" y="604"/>
                </a:lnTo>
                <a:lnTo>
                  <a:pt x="432" y="604"/>
                </a:lnTo>
                <a:lnTo>
                  <a:pt x="435" y="605"/>
                </a:lnTo>
                <a:lnTo>
                  <a:pt x="437" y="607"/>
                </a:lnTo>
                <a:lnTo>
                  <a:pt x="440" y="608"/>
                </a:lnTo>
                <a:lnTo>
                  <a:pt x="442" y="611"/>
                </a:lnTo>
                <a:lnTo>
                  <a:pt x="443" y="614"/>
                </a:lnTo>
                <a:lnTo>
                  <a:pt x="444" y="616"/>
                </a:lnTo>
                <a:lnTo>
                  <a:pt x="444" y="619"/>
                </a:lnTo>
                <a:lnTo>
                  <a:pt x="444" y="622"/>
                </a:lnTo>
                <a:lnTo>
                  <a:pt x="443" y="626"/>
                </a:lnTo>
                <a:lnTo>
                  <a:pt x="442" y="628"/>
                </a:lnTo>
                <a:lnTo>
                  <a:pt x="440" y="630"/>
                </a:lnTo>
                <a:lnTo>
                  <a:pt x="437" y="632"/>
                </a:lnTo>
                <a:lnTo>
                  <a:pt x="435" y="633"/>
                </a:lnTo>
                <a:lnTo>
                  <a:pt x="432" y="634"/>
                </a:lnTo>
                <a:lnTo>
                  <a:pt x="429" y="634"/>
                </a:lnTo>
                <a:lnTo>
                  <a:pt x="254" y="634"/>
                </a:lnTo>
                <a:lnTo>
                  <a:pt x="58" y="830"/>
                </a:lnTo>
                <a:lnTo>
                  <a:pt x="36" y="809"/>
                </a:lnTo>
                <a:lnTo>
                  <a:pt x="233" y="613"/>
                </a:lnTo>
                <a:lnTo>
                  <a:pt x="233" y="438"/>
                </a:lnTo>
                <a:lnTo>
                  <a:pt x="233" y="435"/>
                </a:lnTo>
                <a:lnTo>
                  <a:pt x="234" y="433"/>
                </a:lnTo>
                <a:lnTo>
                  <a:pt x="236" y="429"/>
                </a:lnTo>
                <a:lnTo>
                  <a:pt x="237" y="427"/>
                </a:lnTo>
                <a:lnTo>
                  <a:pt x="239" y="426"/>
                </a:lnTo>
                <a:lnTo>
                  <a:pt x="242" y="424"/>
                </a:lnTo>
                <a:lnTo>
                  <a:pt x="244" y="423"/>
                </a:lnTo>
                <a:lnTo>
                  <a:pt x="248" y="423"/>
                </a:lnTo>
                <a:lnTo>
                  <a:pt x="251" y="423"/>
                </a:lnTo>
                <a:lnTo>
                  <a:pt x="254" y="424"/>
                </a:lnTo>
                <a:lnTo>
                  <a:pt x="256" y="426"/>
                </a:lnTo>
                <a:lnTo>
                  <a:pt x="258" y="427"/>
                </a:lnTo>
                <a:lnTo>
                  <a:pt x="261" y="429"/>
                </a:lnTo>
                <a:lnTo>
                  <a:pt x="262" y="433"/>
                </a:lnTo>
                <a:lnTo>
                  <a:pt x="263" y="435"/>
                </a:lnTo>
                <a:lnTo>
                  <a:pt x="263" y="438"/>
                </a:lnTo>
                <a:lnTo>
                  <a:pt x="263" y="583"/>
                </a:lnTo>
                <a:lnTo>
                  <a:pt x="384" y="463"/>
                </a:lnTo>
                <a:lnTo>
                  <a:pt x="384" y="317"/>
                </a:lnTo>
                <a:lnTo>
                  <a:pt x="384" y="315"/>
                </a:lnTo>
                <a:lnTo>
                  <a:pt x="385" y="311"/>
                </a:lnTo>
                <a:lnTo>
                  <a:pt x="386" y="309"/>
                </a:lnTo>
                <a:lnTo>
                  <a:pt x="388" y="307"/>
                </a:lnTo>
                <a:lnTo>
                  <a:pt x="390" y="305"/>
                </a:lnTo>
                <a:lnTo>
                  <a:pt x="393" y="303"/>
                </a:lnTo>
                <a:lnTo>
                  <a:pt x="396" y="303"/>
                </a:lnTo>
                <a:lnTo>
                  <a:pt x="399" y="302"/>
                </a:lnTo>
                <a:lnTo>
                  <a:pt x="402" y="303"/>
                </a:lnTo>
                <a:lnTo>
                  <a:pt x="405" y="303"/>
                </a:lnTo>
                <a:lnTo>
                  <a:pt x="407" y="305"/>
                </a:lnTo>
                <a:lnTo>
                  <a:pt x="410" y="307"/>
                </a:lnTo>
                <a:lnTo>
                  <a:pt x="412" y="309"/>
                </a:lnTo>
                <a:lnTo>
                  <a:pt x="413" y="311"/>
                </a:lnTo>
                <a:lnTo>
                  <a:pt x="414" y="315"/>
                </a:lnTo>
                <a:lnTo>
                  <a:pt x="414" y="317"/>
                </a:lnTo>
                <a:lnTo>
                  <a:pt x="414" y="431"/>
                </a:lnTo>
                <a:lnTo>
                  <a:pt x="535" y="311"/>
                </a:lnTo>
                <a:lnTo>
                  <a:pt x="535" y="257"/>
                </a:lnTo>
                <a:lnTo>
                  <a:pt x="535" y="253"/>
                </a:lnTo>
                <a:lnTo>
                  <a:pt x="536" y="251"/>
                </a:lnTo>
                <a:lnTo>
                  <a:pt x="537" y="248"/>
                </a:lnTo>
                <a:lnTo>
                  <a:pt x="539" y="246"/>
                </a:lnTo>
                <a:lnTo>
                  <a:pt x="542" y="245"/>
                </a:lnTo>
                <a:lnTo>
                  <a:pt x="544" y="243"/>
                </a:lnTo>
                <a:lnTo>
                  <a:pt x="547" y="242"/>
                </a:lnTo>
                <a:lnTo>
                  <a:pt x="550" y="242"/>
                </a:lnTo>
                <a:lnTo>
                  <a:pt x="553" y="242"/>
                </a:lnTo>
                <a:lnTo>
                  <a:pt x="555" y="243"/>
                </a:lnTo>
                <a:lnTo>
                  <a:pt x="559" y="245"/>
                </a:lnTo>
                <a:lnTo>
                  <a:pt x="561" y="246"/>
                </a:lnTo>
                <a:lnTo>
                  <a:pt x="563" y="248"/>
                </a:lnTo>
                <a:lnTo>
                  <a:pt x="564" y="251"/>
                </a:lnTo>
                <a:lnTo>
                  <a:pt x="565" y="253"/>
                </a:lnTo>
                <a:lnTo>
                  <a:pt x="565" y="257"/>
                </a:lnTo>
                <a:lnTo>
                  <a:pt x="565" y="302"/>
                </a:lnTo>
                <a:lnTo>
                  <a:pt x="610" y="302"/>
                </a:lnTo>
                <a:lnTo>
                  <a:pt x="613" y="303"/>
                </a:lnTo>
                <a:lnTo>
                  <a:pt x="617" y="303"/>
                </a:lnTo>
                <a:lnTo>
                  <a:pt x="619" y="305"/>
                </a:lnTo>
                <a:lnTo>
                  <a:pt x="621" y="307"/>
                </a:lnTo>
                <a:lnTo>
                  <a:pt x="623" y="309"/>
                </a:lnTo>
                <a:lnTo>
                  <a:pt x="624" y="311"/>
                </a:lnTo>
                <a:lnTo>
                  <a:pt x="625" y="315"/>
                </a:lnTo>
                <a:lnTo>
                  <a:pt x="625" y="317"/>
                </a:lnTo>
                <a:lnTo>
                  <a:pt x="625" y="320"/>
                </a:lnTo>
                <a:lnTo>
                  <a:pt x="624" y="323"/>
                </a:lnTo>
                <a:lnTo>
                  <a:pt x="623" y="326"/>
                </a:lnTo>
                <a:lnTo>
                  <a:pt x="621" y="328"/>
                </a:lnTo>
                <a:lnTo>
                  <a:pt x="619" y="330"/>
                </a:lnTo>
                <a:lnTo>
                  <a:pt x="617" y="331"/>
                </a:lnTo>
                <a:lnTo>
                  <a:pt x="613" y="332"/>
                </a:lnTo>
                <a:lnTo>
                  <a:pt x="610" y="332"/>
                </a:lnTo>
                <a:close/>
                <a:moveTo>
                  <a:pt x="863" y="5"/>
                </a:moveTo>
                <a:lnTo>
                  <a:pt x="860" y="3"/>
                </a:lnTo>
                <a:lnTo>
                  <a:pt x="857" y="1"/>
                </a:lnTo>
                <a:lnTo>
                  <a:pt x="854" y="0"/>
                </a:lnTo>
                <a:lnTo>
                  <a:pt x="850" y="0"/>
                </a:lnTo>
                <a:lnTo>
                  <a:pt x="843" y="1"/>
                </a:lnTo>
                <a:lnTo>
                  <a:pt x="821" y="5"/>
                </a:lnTo>
                <a:lnTo>
                  <a:pt x="789" y="9"/>
                </a:lnTo>
                <a:lnTo>
                  <a:pt x="747" y="16"/>
                </a:lnTo>
                <a:lnTo>
                  <a:pt x="697" y="26"/>
                </a:lnTo>
                <a:lnTo>
                  <a:pt x="641" y="38"/>
                </a:lnTo>
                <a:lnTo>
                  <a:pt x="611" y="45"/>
                </a:lnTo>
                <a:lnTo>
                  <a:pt x="580" y="54"/>
                </a:lnTo>
                <a:lnTo>
                  <a:pt x="548" y="63"/>
                </a:lnTo>
                <a:lnTo>
                  <a:pt x="516" y="72"/>
                </a:lnTo>
                <a:lnTo>
                  <a:pt x="472" y="86"/>
                </a:lnTo>
                <a:lnTo>
                  <a:pt x="431" y="100"/>
                </a:lnTo>
                <a:lnTo>
                  <a:pt x="391" y="115"/>
                </a:lnTo>
                <a:lnTo>
                  <a:pt x="355" y="131"/>
                </a:lnTo>
                <a:lnTo>
                  <a:pt x="319" y="147"/>
                </a:lnTo>
                <a:lnTo>
                  <a:pt x="286" y="164"/>
                </a:lnTo>
                <a:lnTo>
                  <a:pt x="256" y="182"/>
                </a:lnTo>
                <a:lnTo>
                  <a:pt x="227" y="200"/>
                </a:lnTo>
                <a:lnTo>
                  <a:pt x="200" y="219"/>
                </a:lnTo>
                <a:lnTo>
                  <a:pt x="176" y="238"/>
                </a:lnTo>
                <a:lnTo>
                  <a:pt x="153" y="259"/>
                </a:lnTo>
                <a:lnTo>
                  <a:pt x="133" y="279"/>
                </a:lnTo>
                <a:lnTo>
                  <a:pt x="114" y="301"/>
                </a:lnTo>
                <a:lnTo>
                  <a:pt x="97" y="323"/>
                </a:lnTo>
                <a:lnTo>
                  <a:pt x="84" y="346"/>
                </a:lnTo>
                <a:lnTo>
                  <a:pt x="72" y="368"/>
                </a:lnTo>
                <a:lnTo>
                  <a:pt x="63" y="386"/>
                </a:lnTo>
                <a:lnTo>
                  <a:pt x="57" y="406"/>
                </a:lnTo>
                <a:lnTo>
                  <a:pt x="51" y="424"/>
                </a:lnTo>
                <a:lnTo>
                  <a:pt x="48" y="443"/>
                </a:lnTo>
                <a:lnTo>
                  <a:pt x="46" y="463"/>
                </a:lnTo>
                <a:lnTo>
                  <a:pt x="44" y="483"/>
                </a:lnTo>
                <a:lnTo>
                  <a:pt x="45" y="503"/>
                </a:lnTo>
                <a:lnTo>
                  <a:pt x="46" y="524"/>
                </a:lnTo>
                <a:lnTo>
                  <a:pt x="49" y="544"/>
                </a:lnTo>
                <a:lnTo>
                  <a:pt x="54" y="564"/>
                </a:lnTo>
                <a:lnTo>
                  <a:pt x="59" y="586"/>
                </a:lnTo>
                <a:lnTo>
                  <a:pt x="65" y="607"/>
                </a:lnTo>
                <a:lnTo>
                  <a:pt x="74" y="630"/>
                </a:lnTo>
                <a:lnTo>
                  <a:pt x="84" y="651"/>
                </a:lnTo>
                <a:lnTo>
                  <a:pt x="94" y="674"/>
                </a:lnTo>
                <a:lnTo>
                  <a:pt x="107" y="696"/>
                </a:lnTo>
                <a:lnTo>
                  <a:pt x="4" y="799"/>
                </a:lnTo>
                <a:lnTo>
                  <a:pt x="2" y="801"/>
                </a:lnTo>
                <a:lnTo>
                  <a:pt x="1" y="804"/>
                </a:lnTo>
                <a:lnTo>
                  <a:pt x="0" y="807"/>
                </a:lnTo>
                <a:lnTo>
                  <a:pt x="0" y="809"/>
                </a:lnTo>
                <a:lnTo>
                  <a:pt x="0" y="812"/>
                </a:lnTo>
                <a:lnTo>
                  <a:pt x="1" y="815"/>
                </a:lnTo>
                <a:lnTo>
                  <a:pt x="2" y="817"/>
                </a:lnTo>
                <a:lnTo>
                  <a:pt x="4" y="820"/>
                </a:lnTo>
                <a:lnTo>
                  <a:pt x="47" y="864"/>
                </a:lnTo>
                <a:lnTo>
                  <a:pt x="49" y="866"/>
                </a:lnTo>
                <a:lnTo>
                  <a:pt x="52" y="867"/>
                </a:lnTo>
                <a:lnTo>
                  <a:pt x="55" y="868"/>
                </a:lnTo>
                <a:lnTo>
                  <a:pt x="58" y="868"/>
                </a:lnTo>
                <a:lnTo>
                  <a:pt x="61" y="868"/>
                </a:lnTo>
                <a:lnTo>
                  <a:pt x="63" y="867"/>
                </a:lnTo>
                <a:lnTo>
                  <a:pt x="66" y="866"/>
                </a:lnTo>
                <a:lnTo>
                  <a:pt x="69" y="864"/>
                </a:lnTo>
                <a:lnTo>
                  <a:pt x="171" y="760"/>
                </a:lnTo>
                <a:lnTo>
                  <a:pt x="198" y="773"/>
                </a:lnTo>
                <a:lnTo>
                  <a:pt x="224" y="786"/>
                </a:lnTo>
                <a:lnTo>
                  <a:pt x="250" y="796"/>
                </a:lnTo>
                <a:lnTo>
                  <a:pt x="276" y="805"/>
                </a:lnTo>
                <a:lnTo>
                  <a:pt x="301" y="811"/>
                </a:lnTo>
                <a:lnTo>
                  <a:pt x="326" y="816"/>
                </a:lnTo>
                <a:lnTo>
                  <a:pt x="350" y="819"/>
                </a:lnTo>
                <a:lnTo>
                  <a:pt x="374" y="820"/>
                </a:lnTo>
                <a:lnTo>
                  <a:pt x="389" y="820"/>
                </a:lnTo>
                <a:lnTo>
                  <a:pt x="405" y="819"/>
                </a:lnTo>
                <a:lnTo>
                  <a:pt x="420" y="816"/>
                </a:lnTo>
                <a:lnTo>
                  <a:pt x="435" y="813"/>
                </a:lnTo>
                <a:lnTo>
                  <a:pt x="450" y="810"/>
                </a:lnTo>
                <a:lnTo>
                  <a:pt x="464" y="806"/>
                </a:lnTo>
                <a:lnTo>
                  <a:pt x="479" y="800"/>
                </a:lnTo>
                <a:lnTo>
                  <a:pt x="493" y="794"/>
                </a:lnTo>
                <a:lnTo>
                  <a:pt x="507" y="787"/>
                </a:lnTo>
                <a:lnTo>
                  <a:pt x="521" y="779"/>
                </a:lnTo>
                <a:lnTo>
                  <a:pt x="535" y="770"/>
                </a:lnTo>
                <a:lnTo>
                  <a:pt x="549" y="762"/>
                </a:lnTo>
                <a:lnTo>
                  <a:pt x="562" y="751"/>
                </a:lnTo>
                <a:lnTo>
                  <a:pt x="575" y="740"/>
                </a:lnTo>
                <a:lnTo>
                  <a:pt x="588" y="730"/>
                </a:lnTo>
                <a:lnTo>
                  <a:pt x="600" y="717"/>
                </a:lnTo>
                <a:lnTo>
                  <a:pt x="613" y="704"/>
                </a:lnTo>
                <a:lnTo>
                  <a:pt x="625" y="690"/>
                </a:lnTo>
                <a:lnTo>
                  <a:pt x="638" y="675"/>
                </a:lnTo>
                <a:lnTo>
                  <a:pt x="650" y="660"/>
                </a:lnTo>
                <a:lnTo>
                  <a:pt x="661" y="643"/>
                </a:lnTo>
                <a:lnTo>
                  <a:pt x="672" y="627"/>
                </a:lnTo>
                <a:lnTo>
                  <a:pt x="683" y="608"/>
                </a:lnTo>
                <a:lnTo>
                  <a:pt x="695" y="590"/>
                </a:lnTo>
                <a:lnTo>
                  <a:pt x="706" y="571"/>
                </a:lnTo>
                <a:lnTo>
                  <a:pt x="715" y="550"/>
                </a:lnTo>
                <a:lnTo>
                  <a:pt x="726" y="530"/>
                </a:lnTo>
                <a:lnTo>
                  <a:pt x="736" y="509"/>
                </a:lnTo>
                <a:lnTo>
                  <a:pt x="755" y="464"/>
                </a:lnTo>
                <a:lnTo>
                  <a:pt x="773" y="415"/>
                </a:lnTo>
                <a:lnTo>
                  <a:pt x="786" y="379"/>
                </a:lnTo>
                <a:lnTo>
                  <a:pt x="798" y="341"/>
                </a:lnTo>
                <a:lnTo>
                  <a:pt x="809" y="306"/>
                </a:lnTo>
                <a:lnTo>
                  <a:pt x="818" y="271"/>
                </a:lnTo>
                <a:lnTo>
                  <a:pt x="834" y="204"/>
                </a:lnTo>
                <a:lnTo>
                  <a:pt x="847" y="143"/>
                </a:lnTo>
                <a:lnTo>
                  <a:pt x="856" y="93"/>
                </a:lnTo>
                <a:lnTo>
                  <a:pt x="862" y="53"/>
                </a:lnTo>
                <a:lnTo>
                  <a:pt x="865" y="26"/>
                </a:lnTo>
                <a:lnTo>
                  <a:pt x="868" y="16"/>
                </a:lnTo>
                <a:lnTo>
                  <a:pt x="868" y="13"/>
                </a:lnTo>
                <a:lnTo>
                  <a:pt x="866" y="10"/>
                </a:lnTo>
                <a:lnTo>
                  <a:pt x="865" y="7"/>
                </a:lnTo>
                <a:lnTo>
                  <a:pt x="863" y="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40" name="Picture 3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41" name="Picture 4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822569134"/>
      </p:ext>
    </p:extLst>
  </p:cSld>
  <p:clrMapOvr>
    <a:masterClrMapping/>
  </p:clrMapOvr>
  <p:transition spd="med">
    <p:pull/>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673A57-8C07-453C-8611-1D99E8CDE141}"/>
              </a:ext>
              <a:ext uri="{C183D7F6-B498-43B3-948B-1728B52AA6E4}">
                <adec:decorative xmlns="" xmlns:adec="http://schemas.microsoft.com/office/drawing/2017/decorative" val="1"/>
              </a:ext>
            </a:extLst>
          </p:cNvPr>
          <p:cNvSpPr/>
          <p:nvPr/>
        </p:nvSpPr>
        <p:spPr>
          <a:xfrm>
            <a:off x="0" y="990601"/>
            <a:ext cx="12192000" cy="351366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2AC0C949-7A02-4C95-8017-D82E7E71C4F7}"/>
              </a:ext>
            </a:extLst>
          </p:cNvPr>
          <p:cNvSpPr>
            <a:spLocks noGrp="1"/>
          </p:cNvSpPr>
          <p:nvPr>
            <p:ph type="title" idx="4294967295"/>
          </p:nvPr>
        </p:nvSpPr>
        <p:spPr>
          <a:xfrm>
            <a:off x="0" y="365125"/>
            <a:ext cx="10515600" cy="1325563"/>
          </a:xfrm>
        </p:spPr>
        <p:txBody>
          <a:bodyPr/>
          <a:lstStyle/>
          <a:p>
            <a:r>
              <a:rPr lang="en-US" dirty="0"/>
              <a:t>Project analysis slide 5</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7" name="Chart 6" descr="Chart.">
            <a:extLst>
              <a:ext uri="{FF2B5EF4-FFF2-40B4-BE49-F238E27FC236}">
                <a16:creationId xmlns:a16="http://schemas.microsoft.com/office/drawing/2014/main" id="{686C4999-06C3-490E-B7B9-866B1D0D975E}"/>
              </a:ext>
            </a:extLst>
          </p:cNvPr>
          <p:cNvGraphicFramePr/>
          <p:nvPr>
            <p:extLst>
              <p:ext uri="{D42A27DB-BD31-4B8C-83A1-F6EECF244321}">
                <p14:modId xmlns:p14="http://schemas.microsoft.com/office/powerpoint/2010/main" val="1669649997"/>
              </p:ext>
            </p:extLst>
          </p:nvPr>
        </p:nvGraphicFramePr>
        <p:xfrm>
          <a:off x="654050" y="1075266"/>
          <a:ext cx="10883900" cy="3344334"/>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Connector 14">
            <a:extLst>
              <a:ext uri="{FF2B5EF4-FFF2-40B4-BE49-F238E27FC236}">
                <a16:creationId xmlns:a16="http://schemas.microsoft.com/office/drawing/2014/main" id="{6516ABC0-EF46-4159-B4CF-45B14EA929B3}"/>
              </a:ext>
              <a:ext uri="{C183D7F6-B498-43B3-948B-1728B52AA6E4}">
                <adec:decorative xmlns="" xmlns:adec="http://schemas.microsoft.com/office/drawing/2017/decorative" val="1"/>
              </a:ext>
            </a:extLst>
          </p:cNvPr>
          <p:cNvCxnSpPr/>
          <p:nvPr/>
        </p:nvCxnSpPr>
        <p:spPr>
          <a:xfrm>
            <a:off x="4152902"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B1E755E2-4A99-478A-BBEF-ACE16BEBFCB7}"/>
              </a:ext>
              <a:ext uri="{C183D7F6-B498-43B3-948B-1728B52AA6E4}">
                <adec:decorative xmlns="" xmlns:adec="http://schemas.microsoft.com/office/drawing/2017/decorative" val="1"/>
              </a:ext>
            </a:extLst>
          </p:cNvPr>
          <p:cNvCxnSpPr/>
          <p:nvPr/>
        </p:nvCxnSpPr>
        <p:spPr>
          <a:xfrm>
            <a:off x="8039100" y="4879971"/>
            <a:ext cx="0" cy="120650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51613421-44EB-4EA7-89AE-D8972D473414}"/>
              </a:ext>
            </a:extLst>
          </p:cNvPr>
          <p:cNvSpPr/>
          <p:nvPr/>
        </p:nvSpPr>
        <p:spPr>
          <a:xfrm>
            <a:off x="838205"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4" name="Rectangle 43">
            <a:extLst>
              <a:ext uri="{FF2B5EF4-FFF2-40B4-BE49-F238E27FC236}">
                <a16:creationId xmlns:a16="http://schemas.microsoft.com/office/drawing/2014/main" id="{71E47AC8-8358-4724-91F8-0D1B21FC5F47}"/>
              </a:ext>
            </a:extLst>
          </p:cNvPr>
          <p:cNvSpPr/>
          <p:nvPr/>
        </p:nvSpPr>
        <p:spPr>
          <a:xfrm>
            <a:off x="838205" y="5000266"/>
            <a:ext cx="2743195"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5,980</a:t>
            </a:r>
          </a:p>
        </p:txBody>
      </p:sp>
      <p:sp>
        <p:nvSpPr>
          <p:cNvPr id="45" name="Rectangle 44">
            <a:extLst>
              <a:ext uri="{FF2B5EF4-FFF2-40B4-BE49-F238E27FC236}">
                <a16:creationId xmlns:a16="http://schemas.microsoft.com/office/drawing/2014/main" id="{69F7E025-DDEC-4748-AAE9-9FA2A4BF1E49}"/>
              </a:ext>
            </a:extLst>
          </p:cNvPr>
          <p:cNvSpPr/>
          <p:nvPr/>
        </p:nvSpPr>
        <p:spPr>
          <a:xfrm>
            <a:off x="838205" y="4748574"/>
            <a:ext cx="2743195" cy="223394"/>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LOREM IPSUM</a:t>
            </a:r>
          </a:p>
        </p:txBody>
      </p:sp>
      <p:sp>
        <p:nvSpPr>
          <p:cNvPr id="46" name="Rectangle 45">
            <a:extLst>
              <a:ext uri="{FF2B5EF4-FFF2-40B4-BE49-F238E27FC236}">
                <a16:creationId xmlns:a16="http://schemas.microsoft.com/office/drawing/2014/main" id="{84176128-6116-4C3C-9CC3-394E6E116762}"/>
              </a:ext>
            </a:extLst>
          </p:cNvPr>
          <p:cNvSpPr/>
          <p:nvPr/>
        </p:nvSpPr>
        <p:spPr>
          <a:xfrm>
            <a:off x="4724403"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47" name="Rectangle 46">
            <a:extLst>
              <a:ext uri="{FF2B5EF4-FFF2-40B4-BE49-F238E27FC236}">
                <a16:creationId xmlns:a16="http://schemas.microsoft.com/office/drawing/2014/main" id="{839BCDE9-6CF8-45EE-BFA1-6E32ED5C240E}"/>
              </a:ext>
            </a:extLst>
          </p:cNvPr>
          <p:cNvSpPr/>
          <p:nvPr/>
        </p:nvSpPr>
        <p:spPr>
          <a:xfrm>
            <a:off x="4724403" y="5000266"/>
            <a:ext cx="2743195"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-1.19</a:t>
            </a:r>
          </a:p>
        </p:txBody>
      </p:sp>
      <p:sp>
        <p:nvSpPr>
          <p:cNvPr id="48" name="Rectangle 47">
            <a:extLst>
              <a:ext uri="{FF2B5EF4-FFF2-40B4-BE49-F238E27FC236}">
                <a16:creationId xmlns:a16="http://schemas.microsoft.com/office/drawing/2014/main" id="{7DDB637A-4822-4FE9-8AEA-11DEA7859049}"/>
              </a:ext>
            </a:extLst>
          </p:cNvPr>
          <p:cNvSpPr/>
          <p:nvPr/>
        </p:nvSpPr>
        <p:spPr>
          <a:xfrm>
            <a:off x="4724403" y="4748574"/>
            <a:ext cx="2743195" cy="223394"/>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LOREM IPSUM</a:t>
            </a:r>
          </a:p>
        </p:txBody>
      </p:sp>
      <p:sp>
        <p:nvSpPr>
          <p:cNvPr id="49" name="Rectangle 48">
            <a:extLst>
              <a:ext uri="{FF2B5EF4-FFF2-40B4-BE49-F238E27FC236}">
                <a16:creationId xmlns:a16="http://schemas.microsoft.com/office/drawing/2014/main" id="{7FA68D61-8BDC-4C14-9F0D-CF0C946CD30A}"/>
              </a:ext>
            </a:extLst>
          </p:cNvPr>
          <p:cNvSpPr/>
          <p:nvPr/>
        </p:nvSpPr>
        <p:spPr>
          <a:xfrm>
            <a:off x="8610600" y="5521007"/>
            <a:ext cx="274319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a:t>
            </a:r>
          </a:p>
        </p:txBody>
      </p:sp>
      <p:sp>
        <p:nvSpPr>
          <p:cNvPr id="50" name="Rectangle 49">
            <a:extLst>
              <a:ext uri="{FF2B5EF4-FFF2-40B4-BE49-F238E27FC236}">
                <a16:creationId xmlns:a16="http://schemas.microsoft.com/office/drawing/2014/main" id="{B164A1DA-19AA-4A0C-9ED2-92A9346B807A}"/>
              </a:ext>
            </a:extLst>
          </p:cNvPr>
          <p:cNvSpPr/>
          <p:nvPr/>
        </p:nvSpPr>
        <p:spPr>
          <a:xfrm>
            <a:off x="8610600" y="5000266"/>
            <a:ext cx="2743195" cy="492443"/>
          </a:xfrm>
          <a:prstGeom prst="rect">
            <a:avLst/>
          </a:prstGeom>
        </p:spPr>
        <p:txBody>
          <a:bodyPr wrap="square" lIns="0" tIns="0" rIns="0" bIns="0" anchor="t">
            <a:spAutoFit/>
          </a:bodyPr>
          <a:lstStyle/>
          <a:p>
            <a:r>
              <a:rPr lang="en-US" sz="3200" dirty="0">
                <a:solidFill>
                  <a:schemeClr val="tx1">
                    <a:lumMod val="75000"/>
                    <a:lumOff val="25000"/>
                  </a:schemeClr>
                </a:solidFill>
                <a:cs typeface="Segoe UI" panose="020B0502040204020203" pitchFamily="34" charset="0"/>
              </a:rPr>
              <a:t>$ 113,200.50</a:t>
            </a:r>
          </a:p>
        </p:txBody>
      </p:sp>
      <p:sp>
        <p:nvSpPr>
          <p:cNvPr id="51" name="Rectangle 50">
            <a:extLst>
              <a:ext uri="{FF2B5EF4-FFF2-40B4-BE49-F238E27FC236}">
                <a16:creationId xmlns:a16="http://schemas.microsoft.com/office/drawing/2014/main" id="{FA4B18CA-09B5-4584-8D25-60B58EF68413}"/>
              </a:ext>
            </a:extLst>
          </p:cNvPr>
          <p:cNvSpPr/>
          <p:nvPr/>
        </p:nvSpPr>
        <p:spPr>
          <a:xfrm>
            <a:off x="8610600" y="4748574"/>
            <a:ext cx="2743195" cy="223394"/>
          </a:xfrm>
          <a:prstGeom prst="rect">
            <a:avLst/>
          </a:prstGeom>
        </p:spPr>
        <p:txBody>
          <a:bodyPr wrap="square" lIns="0" tIns="0" rIns="0" bIns="0" anchor="t">
            <a:spAutoFit/>
          </a:bodyPr>
          <a:lstStyle/>
          <a:p>
            <a:pPr>
              <a:lnSpc>
                <a:spcPts val="1900"/>
              </a:lnSpc>
            </a:pPr>
            <a:r>
              <a:rPr lang="en-US" sz="1400" b="1" dirty="0">
                <a:solidFill>
                  <a:schemeClr val="tx1">
                    <a:lumMod val="75000"/>
                    <a:lumOff val="25000"/>
                  </a:schemeClr>
                </a:solidFill>
                <a:latin typeface="+mj-lt"/>
                <a:cs typeface="Segoe UI" panose="020B0502040204020203" pitchFamily="34" charset="0"/>
              </a:rPr>
              <a:t>LOREM IPSUM</a:t>
            </a:r>
          </a:p>
        </p:txBody>
      </p:sp>
      <p:pic>
        <p:nvPicPr>
          <p:cNvPr id="21" name="Picture 2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2" name="Picture 2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1212140928"/>
      </p:ext>
    </p:extLst>
  </p:cSld>
  <p:clrMapOvr>
    <a:masterClrMapping/>
  </p:clrMapOvr>
  <p:transition spd="med">
    <p:pull/>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9" name="Picture 48"/>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50" name="Picture 49"/>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3887579892"/>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166BC32C-2E11-43D3-963B-9766918E0FE5}"/>
              </a:ext>
            </a:extLst>
          </p:cNvPr>
          <p:cNvSpPr>
            <a:spLocks noGrp="1"/>
          </p:cNvSpPr>
          <p:nvPr>
            <p:ph type="title" idx="4294967295"/>
          </p:nvPr>
        </p:nvSpPr>
        <p:spPr>
          <a:xfrm>
            <a:off x="0" y="365125"/>
            <a:ext cx="10515600" cy="1325563"/>
          </a:xfrm>
        </p:spPr>
        <p:txBody>
          <a:bodyPr/>
          <a:lstStyle/>
          <a:p>
            <a:r>
              <a:rPr lang="en-US" dirty="0"/>
              <a:t>Project analysis slide 6</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Circle: Hollow 2">
            <a:extLst>
              <a:ext uri="{FF2B5EF4-FFF2-40B4-BE49-F238E27FC236}">
                <a16:creationId xmlns:a16="http://schemas.microsoft.com/office/drawing/2014/main" id="{8DC8DEBA-4D8D-4704-A04E-32A1E0BF41F4}"/>
              </a:ext>
              <a:ext uri="{C183D7F6-B498-43B3-948B-1728B52AA6E4}">
                <adec:decorative xmlns="" xmlns:adec="http://schemas.microsoft.com/office/drawing/2017/decorative" val="1"/>
              </a:ext>
            </a:extLst>
          </p:cNvPr>
          <p:cNvSpPr/>
          <p:nvPr/>
        </p:nvSpPr>
        <p:spPr>
          <a:xfrm>
            <a:off x="3536828"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Circle: Hollow 21">
            <a:extLst>
              <a:ext uri="{FF2B5EF4-FFF2-40B4-BE49-F238E27FC236}">
                <a16:creationId xmlns:a16="http://schemas.microsoft.com/office/drawing/2014/main" id="{769CE3F0-8651-4FF1-8CAF-1E986C3831C4}"/>
              </a:ext>
              <a:ext uri="{C183D7F6-B498-43B3-948B-1728B52AA6E4}">
                <adec:decorative xmlns="" xmlns:adec="http://schemas.microsoft.com/office/drawing/2017/decorative" val="1"/>
              </a:ext>
            </a:extLst>
          </p:cNvPr>
          <p:cNvSpPr/>
          <p:nvPr/>
        </p:nvSpPr>
        <p:spPr>
          <a:xfrm>
            <a:off x="4946623" y="2296212"/>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Circle: Hollow 22">
            <a:extLst>
              <a:ext uri="{FF2B5EF4-FFF2-40B4-BE49-F238E27FC236}">
                <a16:creationId xmlns:a16="http://schemas.microsoft.com/office/drawing/2014/main" id="{59423939-1DC9-4306-AA5D-6C0111336356}"/>
              </a:ext>
              <a:ext uri="{C183D7F6-B498-43B3-948B-1728B52AA6E4}">
                <adec:decorative xmlns="" xmlns:adec="http://schemas.microsoft.com/office/drawing/2017/decorative" val="1"/>
              </a:ext>
            </a:extLst>
          </p:cNvPr>
          <p:cNvSpPr/>
          <p:nvPr/>
        </p:nvSpPr>
        <p:spPr>
          <a:xfrm>
            <a:off x="6356419" y="2296212"/>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Circle: Hollow 23">
            <a:extLst>
              <a:ext uri="{FF2B5EF4-FFF2-40B4-BE49-F238E27FC236}">
                <a16:creationId xmlns:a16="http://schemas.microsoft.com/office/drawing/2014/main" id="{A838DD0B-E018-44D0-A4C0-13DF2FD0288D}"/>
              </a:ext>
              <a:ext uri="{C183D7F6-B498-43B3-948B-1728B52AA6E4}">
                <adec:decorative xmlns="" xmlns:adec="http://schemas.microsoft.com/office/drawing/2017/decorative" val="1"/>
              </a:ext>
            </a:extLst>
          </p:cNvPr>
          <p:cNvSpPr/>
          <p:nvPr/>
        </p:nvSpPr>
        <p:spPr>
          <a:xfrm>
            <a:off x="4241725"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Circle: Hollow 24">
            <a:extLst>
              <a:ext uri="{FF2B5EF4-FFF2-40B4-BE49-F238E27FC236}">
                <a16:creationId xmlns:a16="http://schemas.microsoft.com/office/drawing/2014/main" id="{B5265A05-9A0F-4DEC-9382-F51EEE742251}"/>
              </a:ext>
              <a:ext uri="{C183D7F6-B498-43B3-948B-1728B52AA6E4}">
                <adec:decorative xmlns="" xmlns:adec="http://schemas.microsoft.com/office/drawing/2017/decorative" val="1"/>
              </a:ext>
            </a:extLst>
          </p:cNvPr>
          <p:cNvSpPr/>
          <p:nvPr/>
        </p:nvSpPr>
        <p:spPr>
          <a:xfrm>
            <a:off x="5651521" y="3501330"/>
            <a:ext cx="1593858" cy="1593858"/>
          </a:xfrm>
          <a:prstGeom prst="donut">
            <a:avLst>
              <a:gd name="adj" fmla="val 12255"/>
            </a:avLst>
          </a:prstGeom>
          <a:solidFill>
            <a:schemeClr val="accent3">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29" name="Circle: Hollow 28">
            <a:extLst>
              <a:ext uri="{FF2B5EF4-FFF2-40B4-BE49-F238E27FC236}">
                <a16:creationId xmlns:a16="http://schemas.microsoft.com/office/drawing/2014/main" id="{8770E695-5D11-488D-931B-4C4259EC25FF}"/>
              </a:ext>
              <a:ext uri="{C183D7F6-B498-43B3-948B-1728B52AA6E4}">
                <adec:decorative xmlns="" xmlns:adec="http://schemas.microsoft.com/office/drawing/2017/decorative" val="1"/>
              </a:ext>
            </a:extLst>
          </p:cNvPr>
          <p:cNvSpPr/>
          <p:nvPr/>
        </p:nvSpPr>
        <p:spPr>
          <a:xfrm>
            <a:off x="7061316" y="3501330"/>
            <a:ext cx="1593858" cy="1593858"/>
          </a:xfrm>
          <a:prstGeom prst="donut">
            <a:avLst>
              <a:gd name="adj" fmla="val 12255"/>
            </a:avLst>
          </a:prstGeom>
          <a:solidFill>
            <a:schemeClr val="accent4">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Rectangle 31">
            <a:extLst>
              <a:ext uri="{FF2B5EF4-FFF2-40B4-BE49-F238E27FC236}">
                <a16:creationId xmlns:a16="http://schemas.microsoft.com/office/drawing/2014/main" id="{16FB0785-0013-474B-B959-F2CC8F4C0C1E}"/>
              </a:ext>
            </a:extLst>
          </p:cNvPr>
          <p:cNvSpPr/>
          <p:nvPr/>
        </p:nvSpPr>
        <p:spPr>
          <a:xfrm>
            <a:off x="1292015" y="1357350"/>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3" name="Rectangle 32">
            <a:extLst>
              <a:ext uri="{FF2B5EF4-FFF2-40B4-BE49-F238E27FC236}">
                <a16:creationId xmlns:a16="http://schemas.microsoft.com/office/drawing/2014/main" id="{913AB221-FD8D-4664-9B4C-AE1B1660ECAA}"/>
              </a:ext>
            </a:extLst>
          </p:cNvPr>
          <p:cNvSpPr/>
          <p:nvPr/>
        </p:nvSpPr>
        <p:spPr>
          <a:xfrm>
            <a:off x="4529115" y="1357350"/>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4" name="Rectangle 33">
            <a:extLst>
              <a:ext uri="{FF2B5EF4-FFF2-40B4-BE49-F238E27FC236}">
                <a16:creationId xmlns:a16="http://schemas.microsoft.com/office/drawing/2014/main" id="{53F5EDC0-C02E-4790-A681-CA7AB9133338}"/>
              </a:ext>
            </a:extLst>
          </p:cNvPr>
          <p:cNvSpPr/>
          <p:nvPr/>
        </p:nvSpPr>
        <p:spPr>
          <a:xfrm>
            <a:off x="7766215" y="1357350"/>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5" name="Rectangle 34">
            <a:extLst>
              <a:ext uri="{FF2B5EF4-FFF2-40B4-BE49-F238E27FC236}">
                <a16:creationId xmlns:a16="http://schemas.microsoft.com/office/drawing/2014/main" id="{857F5370-BF8E-406B-BEAE-B1224615626A}"/>
              </a:ext>
            </a:extLst>
          </p:cNvPr>
          <p:cNvSpPr/>
          <p:nvPr/>
        </p:nvSpPr>
        <p:spPr>
          <a:xfrm>
            <a:off x="1996865" y="5332295"/>
            <a:ext cx="2428875" cy="710707"/>
          </a:xfrm>
          <a:prstGeom prst="rect">
            <a:avLst/>
          </a:prstGeom>
        </p:spPr>
        <p:txBody>
          <a:bodyPr wrap="square" lIns="0" tIns="0" rIns="0" bIns="0" anchor="t">
            <a:spAutoFit/>
          </a:bodyPr>
          <a:lstStyle/>
          <a:p>
            <a:pPr algn="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6" name="Rectangle 35">
            <a:extLst>
              <a:ext uri="{FF2B5EF4-FFF2-40B4-BE49-F238E27FC236}">
                <a16:creationId xmlns:a16="http://schemas.microsoft.com/office/drawing/2014/main" id="{98F5A313-1C6C-4AEE-8556-576074B1BF06}"/>
              </a:ext>
            </a:extLst>
          </p:cNvPr>
          <p:cNvSpPr/>
          <p:nvPr/>
        </p:nvSpPr>
        <p:spPr>
          <a:xfrm>
            <a:off x="5233965" y="5332295"/>
            <a:ext cx="2428875" cy="710707"/>
          </a:xfrm>
          <a:prstGeom prst="rect">
            <a:avLst/>
          </a:prstGeom>
        </p:spPr>
        <p:txBody>
          <a:bodyPr wrap="square" lIns="0" tIns="0" rIns="0" bIns="0" anchor="t">
            <a:spAutoFit/>
          </a:bodyPr>
          <a:lstStyle/>
          <a:p>
            <a:pPr algn="ct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37" name="Rectangle 36">
            <a:extLst>
              <a:ext uri="{FF2B5EF4-FFF2-40B4-BE49-F238E27FC236}">
                <a16:creationId xmlns:a16="http://schemas.microsoft.com/office/drawing/2014/main" id="{0C310CC8-6624-4352-A642-89EF6FA7DCE6}"/>
              </a:ext>
            </a:extLst>
          </p:cNvPr>
          <p:cNvSpPr/>
          <p:nvPr/>
        </p:nvSpPr>
        <p:spPr>
          <a:xfrm>
            <a:off x="8471065" y="5332295"/>
            <a:ext cx="2428875" cy="710707"/>
          </a:xfrm>
          <a:prstGeom prst="rect">
            <a:avLst/>
          </a:prstGeom>
        </p:spPr>
        <p:txBody>
          <a:bodyPr wrap="square" lIns="0" tIns="0" rIns="0" bIns="0" anchor="t">
            <a:spAutoFit/>
          </a:bodyPr>
          <a:lstStyle/>
          <a:p>
            <a:pPr>
              <a:lnSpc>
                <a:spcPts val="1900"/>
              </a:lnSpc>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grpSp>
        <p:nvGrpSpPr>
          <p:cNvPr id="41" name="Group 40" descr="Icon of human being and speech bubble. ">
            <a:extLst>
              <a:ext uri="{FF2B5EF4-FFF2-40B4-BE49-F238E27FC236}">
                <a16:creationId xmlns:a16="http://schemas.microsoft.com/office/drawing/2014/main" id="{F9B9D0B7-66BB-408F-A1CC-EA2209284AAD}"/>
              </a:ext>
            </a:extLst>
          </p:cNvPr>
          <p:cNvGrpSpPr/>
          <p:nvPr/>
        </p:nvGrpSpPr>
        <p:grpSpPr>
          <a:xfrm>
            <a:off x="4144646" y="2903628"/>
            <a:ext cx="378221" cy="380335"/>
            <a:chOff x="3171788" y="779462"/>
            <a:chExt cx="284163" cy="285751"/>
          </a:xfrm>
          <a:solidFill>
            <a:schemeClr val="accent3">
              <a:lumMod val="75000"/>
            </a:schemeClr>
          </a:solidFill>
        </p:grpSpPr>
        <p:sp>
          <p:nvSpPr>
            <p:cNvPr id="42" name="Freeform 2993">
              <a:extLst>
                <a:ext uri="{FF2B5EF4-FFF2-40B4-BE49-F238E27FC236}">
                  <a16:creationId xmlns:a16="http://schemas.microsoft.com/office/drawing/2014/main" id="{214A5167-4E01-4042-851A-88AFE72AE2DD}"/>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2" name="Freeform 2994">
              <a:extLst>
                <a:ext uri="{FF2B5EF4-FFF2-40B4-BE49-F238E27FC236}">
                  <a16:creationId xmlns:a16="http://schemas.microsoft.com/office/drawing/2014/main" id="{EF3D2201-62FC-4C65-ADA0-327F681139C4}"/>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3" name="Group 52" descr="Icon of books. ">
            <a:extLst>
              <a:ext uri="{FF2B5EF4-FFF2-40B4-BE49-F238E27FC236}">
                <a16:creationId xmlns:a16="http://schemas.microsoft.com/office/drawing/2014/main" id="{8567F01D-3435-4405-B8A9-9C2446E042DD}"/>
              </a:ext>
            </a:extLst>
          </p:cNvPr>
          <p:cNvGrpSpPr/>
          <p:nvPr/>
        </p:nvGrpSpPr>
        <p:grpSpPr>
          <a:xfrm>
            <a:off x="5571346" y="2901918"/>
            <a:ext cx="344413" cy="382447"/>
            <a:chOff x="2608263" y="1920875"/>
            <a:chExt cx="258763" cy="287338"/>
          </a:xfrm>
          <a:solidFill>
            <a:schemeClr val="accent4">
              <a:lumMod val="75000"/>
            </a:schemeClr>
          </a:solidFill>
        </p:grpSpPr>
        <p:sp>
          <p:nvSpPr>
            <p:cNvPr id="54" name="Rectangle 705">
              <a:extLst>
                <a:ext uri="{FF2B5EF4-FFF2-40B4-BE49-F238E27FC236}">
                  <a16:creationId xmlns:a16="http://schemas.microsoft.com/office/drawing/2014/main" id="{D0A6A593-47E4-4B49-AA6D-52F8874CB4E1}"/>
                </a:ext>
              </a:extLst>
            </p:cNvPr>
            <p:cNvSpPr>
              <a:spLocks noChangeArrowheads="1"/>
            </p:cNvSpPr>
            <p:nvPr/>
          </p:nvSpPr>
          <p:spPr bwMode="auto">
            <a:xfrm>
              <a:off x="2808288" y="2122488"/>
              <a:ext cx="58738"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706">
              <a:extLst>
                <a:ext uri="{FF2B5EF4-FFF2-40B4-BE49-F238E27FC236}">
                  <a16:creationId xmlns:a16="http://schemas.microsoft.com/office/drawing/2014/main" id="{B6E4140A-62C5-4AC5-9815-F2E1EC98F9F6}"/>
                </a:ext>
              </a:extLst>
            </p:cNvPr>
            <p:cNvSpPr>
              <a:spLocks/>
            </p:cNvSpPr>
            <p:nvPr/>
          </p:nvSpPr>
          <p:spPr bwMode="auto">
            <a:xfrm>
              <a:off x="2808288" y="1920875"/>
              <a:ext cx="58738" cy="192088"/>
            </a:xfrm>
            <a:custGeom>
              <a:avLst/>
              <a:gdLst>
                <a:gd name="T0" fmla="*/ 163 w 181"/>
                <a:gd name="T1" fmla="*/ 0 h 602"/>
                <a:gd name="T2" fmla="*/ 158 w 181"/>
                <a:gd name="T3" fmla="*/ 3 h 602"/>
                <a:gd name="T4" fmla="*/ 154 w 181"/>
                <a:gd name="T5" fmla="*/ 7 h 602"/>
                <a:gd name="T6" fmla="*/ 151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3 w 181"/>
                <a:gd name="T23" fmla="*/ 270 h 602"/>
                <a:gd name="T24" fmla="*/ 91 w 181"/>
                <a:gd name="T25" fmla="*/ 271 h 602"/>
                <a:gd name="T26" fmla="*/ 78 w 181"/>
                <a:gd name="T27" fmla="*/ 270 h 602"/>
                <a:gd name="T28" fmla="*/ 68 w 181"/>
                <a:gd name="T29" fmla="*/ 266 h 602"/>
                <a:gd name="T30" fmla="*/ 57 w 181"/>
                <a:gd name="T31" fmla="*/ 261 h 602"/>
                <a:gd name="T32" fmla="*/ 48 w 181"/>
                <a:gd name="T33" fmla="*/ 254 h 602"/>
                <a:gd name="T34" fmla="*/ 41 w 181"/>
                <a:gd name="T35" fmla="*/ 245 h 602"/>
                <a:gd name="T36" fmla="*/ 36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8 w 181"/>
                <a:gd name="T49" fmla="*/ 0 h 602"/>
                <a:gd name="T50" fmla="*/ 13 w 181"/>
                <a:gd name="T51" fmla="*/ 0 h 602"/>
                <a:gd name="T52" fmla="*/ 8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60" y="2"/>
                  </a:lnTo>
                  <a:lnTo>
                    <a:pt x="158" y="3"/>
                  </a:lnTo>
                  <a:lnTo>
                    <a:pt x="156" y="5"/>
                  </a:lnTo>
                  <a:lnTo>
                    <a:pt x="154" y="7"/>
                  </a:lnTo>
                  <a:lnTo>
                    <a:pt x="152" y="9"/>
                  </a:lnTo>
                  <a:lnTo>
                    <a:pt x="151" y="12"/>
                  </a:lnTo>
                  <a:lnTo>
                    <a:pt x="151" y="15"/>
                  </a:lnTo>
                  <a:lnTo>
                    <a:pt x="151" y="211"/>
                  </a:lnTo>
                  <a:lnTo>
                    <a:pt x="150" y="217"/>
                  </a:lnTo>
                  <a:lnTo>
                    <a:pt x="150" y="222"/>
                  </a:lnTo>
                  <a:lnTo>
                    <a:pt x="148" y="229"/>
                  </a:lnTo>
                  <a:lnTo>
                    <a:pt x="146" y="234"/>
                  </a:lnTo>
                  <a:lnTo>
                    <a:pt x="144" y="240"/>
                  </a:lnTo>
                  <a:lnTo>
                    <a:pt x="141" y="245"/>
                  </a:lnTo>
                  <a:lnTo>
                    <a:pt x="137" y="249"/>
                  </a:lnTo>
                  <a:lnTo>
                    <a:pt x="133" y="254"/>
                  </a:lnTo>
                  <a:lnTo>
                    <a:pt x="129" y="258"/>
                  </a:lnTo>
                  <a:lnTo>
                    <a:pt x="125" y="261"/>
                  </a:lnTo>
                  <a:lnTo>
                    <a:pt x="119" y="264"/>
                  </a:lnTo>
                  <a:lnTo>
                    <a:pt x="114" y="266"/>
                  </a:lnTo>
                  <a:lnTo>
                    <a:pt x="108" y="269"/>
                  </a:lnTo>
                  <a:lnTo>
                    <a:pt x="103" y="270"/>
                  </a:lnTo>
                  <a:lnTo>
                    <a:pt x="97" y="271"/>
                  </a:lnTo>
                  <a:lnTo>
                    <a:pt x="91" y="271"/>
                  </a:lnTo>
                  <a:lnTo>
                    <a:pt x="85" y="271"/>
                  </a:lnTo>
                  <a:lnTo>
                    <a:pt x="78" y="270"/>
                  </a:lnTo>
                  <a:lnTo>
                    <a:pt x="73" y="269"/>
                  </a:lnTo>
                  <a:lnTo>
                    <a:pt x="68" y="266"/>
                  </a:lnTo>
                  <a:lnTo>
                    <a:pt x="62" y="264"/>
                  </a:lnTo>
                  <a:lnTo>
                    <a:pt x="57" y="261"/>
                  </a:lnTo>
                  <a:lnTo>
                    <a:pt x="53" y="258"/>
                  </a:lnTo>
                  <a:lnTo>
                    <a:pt x="48" y="254"/>
                  </a:lnTo>
                  <a:lnTo>
                    <a:pt x="44" y="249"/>
                  </a:lnTo>
                  <a:lnTo>
                    <a:pt x="41" y="245"/>
                  </a:lnTo>
                  <a:lnTo>
                    <a:pt x="38" y="240"/>
                  </a:lnTo>
                  <a:lnTo>
                    <a:pt x="36" y="234"/>
                  </a:lnTo>
                  <a:lnTo>
                    <a:pt x="33" y="229"/>
                  </a:lnTo>
                  <a:lnTo>
                    <a:pt x="32" y="224"/>
                  </a:lnTo>
                  <a:lnTo>
                    <a:pt x="31" y="217"/>
                  </a:lnTo>
                  <a:lnTo>
                    <a:pt x="30" y="211"/>
                  </a:lnTo>
                  <a:lnTo>
                    <a:pt x="30" y="15"/>
                  </a:lnTo>
                  <a:lnTo>
                    <a:pt x="30" y="12"/>
                  </a:lnTo>
                  <a:lnTo>
                    <a:pt x="29" y="9"/>
                  </a:lnTo>
                  <a:lnTo>
                    <a:pt x="28" y="7"/>
                  </a:lnTo>
                  <a:lnTo>
                    <a:pt x="26" y="5"/>
                  </a:lnTo>
                  <a:lnTo>
                    <a:pt x="24" y="3"/>
                  </a:lnTo>
                  <a:lnTo>
                    <a:pt x="22" y="2"/>
                  </a:lnTo>
                  <a:lnTo>
                    <a:pt x="18" y="0"/>
                  </a:lnTo>
                  <a:lnTo>
                    <a:pt x="15" y="0"/>
                  </a:lnTo>
                  <a:lnTo>
                    <a:pt x="13" y="0"/>
                  </a:lnTo>
                  <a:lnTo>
                    <a:pt x="10" y="2"/>
                  </a:lnTo>
                  <a:lnTo>
                    <a:pt x="8" y="3"/>
                  </a:lnTo>
                  <a:lnTo>
                    <a:pt x="6" y="5"/>
                  </a:lnTo>
                  <a:lnTo>
                    <a:pt x="3" y="7"/>
                  </a:lnTo>
                  <a:lnTo>
                    <a:pt x="1"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5" y="3"/>
                  </a:lnTo>
                  <a:lnTo>
                    <a:pt x="172" y="2"/>
                  </a:lnTo>
                  <a:lnTo>
                    <a:pt x="170"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707">
              <a:extLst>
                <a:ext uri="{FF2B5EF4-FFF2-40B4-BE49-F238E27FC236}">
                  <a16:creationId xmlns:a16="http://schemas.microsoft.com/office/drawing/2014/main" id="{2BB05B54-8B23-444D-95F1-028389DEF5DE}"/>
                </a:ext>
              </a:extLst>
            </p:cNvPr>
            <p:cNvSpPr>
              <a:spLocks/>
            </p:cNvSpPr>
            <p:nvPr/>
          </p:nvSpPr>
          <p:spPr bwMode="auto">
            <a:xfrm>
              <a:off x="2808288" y="2151063"/>
              <a:ext cx="58738" cy="57150"/>
            </a:xfrm>
            <a:custGeom>
              <a:avLst/>
              <a:gdLst>
                <a:gd name="T0" fmla="*/ 0 w 181"/>
                <a:gd name="T1" fmla="*/ 91 h 182"/>
                <a:gd name="T2" fmla="*/ 1 w 181"/>
                <a:gd name="T3" fmla="*/ 100 h 182"/>
                <a:gd name="T4" fmla="*/ 2 w 181"/>
                <a:gd name="T5" fmla="*/ 110 h 182"/>
                <a:gd name="T6" fmla="*/ 4 w 181"/>
                <a:gd name="T7" fmla="*/ 118 h 182"/>
                <a:gd name="T8" fmla="*/ 8 w 181"/>
                <a:gd name="T9" fmla="*/ 126 h 182"/>
                <a:gd name="T10" fmla="*/ 12 w 181"/>
                <a:gd name="T11" fmla="*/ 134 h 182"/>
                <a:gd name="T12" fmla="*/ 16 w 181"/>
                <a:gd name="T13" fmla="*/ 142 h 182"/>
                <a:gd name="T14" fmla="*/ 22 w 181"/>
                <a:gd name="T15" fmla="*/ 148 h 182"/>
                <a:gd name="T16" fmla="*/ 27 w 181"/>
                <a:gd name="T17" fmla="*/ 155 h 182"/>
                <a:gd name="T18" fmla="*/ 33 w 181"/>
                <a:gd name="T19" fmla="*/ 161 h 182"/>
                <a:gd name="T20" fmla="*/ 41 w 181"/>
                <a:gd name="T21" fmla="*/ 165 h 182"/>
                <a:gd name="T22" fmla="*/ 47 w 181"/>
                <a:gd name="T23" fmla="*/ 171 h 182"/>
                <a:gd name="T24" fmla="*/ 56 w 181"/>
                <a:gd name="T25" fmla="*/ 174 h 182"/>
                <a:gd name="T26" fmla="*/ 65 w 181"/>
                <a:gd name="T27" fmla="*/ 177 h 182"/>
                <a:gd name="T28" fmla="*/ 73 w 181"/>
                <a:gd name="T29" fmla="*/ 179 h 182"/>
                <a:gd name="T30" fmla="*/ 82 w 181"/>
                <a:gd name="T31" fmla="*/ 181 h 182"/>
                <a:gd name="T32" fmla="*/ 91 w 181"/>
                <a:gd name="T33" fmla="*/ 182 h 182"/>
                <a:gd name="T34" fmla="*/ 100 w 181"/>
                <a:gd name="T35" fmla="*/ 181 h 182"/>
                <a:gd name="T36" fmla="*/ 110 w 181"/>
                <a:gd name="T37" fmla="*/ 179 h 182"/>
                <a:gd name="T38" fmla="*/ 118 w 181"/>
                <a:gd name="T39" fmla="*/ 177 h 182"/>
                <a:gd name="T40" fmla="*/ 126 w 181"/>
                <a:gd name="T41" fmla="*/ 174 h 182"/>
                <a:gd name="T42" fmla="*/ 134 w 181"/>
                <a:gd name="T43" fmla="*/ 171 h 182"/>
                <a:gd name="T44" fmla="*/ 142 w 181"/>
                <a:gd name="T45" fmla="*/ 165 h 182"/>
                <a:gd name="T46" fmla="*/ 148 w 181"/>
                <a:gd name="T47" fmla="*/ 161 h 182"/>
                <a:gd name="T48" fmla="*/ 155 w 181"/>
                <a:gd name="T49" fmla="*/ 155 h 182"/>
                <a:gd name="T50" fmla="*/ 161 w 181"/>
                <a:gd name="T51" fmla="*/ 148 h 182"/>
                <a:gd name="T52" fmla="*/ 165 w 181"/>
                <a:gd name="T53" fmla="*/ 142 h 182"/>
                <a:gd name="T54" fmla="*/ 171 w 181"/>
                <a:gd name="T55" fmla="*/ 134 h 182"/>
                <a:gd name="T56" fmla="*/ 174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8" y="126"/>
                  </a:lnTo>
                  <a:lnTo>
                    <a:pt x="12" y="134"/>
                  </a:lnTo>
                  <a:lnTo>
                    <a:pt x="16" y="142"/>
                  </a:lnTo>
                  <a:lnTo>
                    <a:pt x="22" y="148"/>
                  </a:lnTo>
                  <a:lnTo>
                    <a:pt x="27" y="155"/>
                  </a:lnTo>
                  <a:lnTo>
                    <a:pt x="33" y="161"/>
                  </a:lnTo>
                  <a:lnTo>
                    <a:pt x="41" y="165"/>
                  </a:lnTo>
                  <a:lnTo>
                    <a:pt x="47" y="171"/>
                  </a:lnTo>
                  <a:lnTo>
                    <a:pt x="56" y="174"/>
                  </a:lnTo>
                  <a:lnTo>
                    <a:pt x="65" y="177"/>
                  </a:lnTo>
                  <a:lnTo>
                    <a:pt x="73" y="179"/>
                  </a:lnTo>
                  <a:lnTo>
                    <a:pt x="82" y="181"/>
                  </a:lnTo>
                  <a:lnTo>
                    <a:pt x="91" y="182"/>
                  </a:lnTo>
                  <a:lnTo>
                    <a:pt x="100" y="181"/>
                  </a:lnTo>
                  <a:lnTo>
                    <a:pt x="110" y="179"/>
                  </a:lnTo>
                  <a:lnTo>
                    <a:pt x="118" y="177"/>
                  </a:lnTo>
                  <a:lnTo>
                    <a:pt x="126" y="174"/>
                  </a:lnTo>
                  <a:lnTo>
                    <a:pt x="134" y="171"/>
                  </a:lnTo>
                  <a:lnTo>
                    <a:pt x="142" y="165"/>
                  </a:lnTo>
                  <a:lnTo>
                    <a:pt x="148" y="161"/>
                  </a:lnTo>
                  <a:lnTo>
                    <a:pt x="155" y="155"/>
                  </a:lnTo>
                  <a:lnTo>
                    <a:pt x="161" y="148"/>
                  </a:lnTo>
                  <a:lnTo>
                    <a:pt x="165" y="142"/>
                  </a:lnTo>
                  <a:lnTo>
                    <a:pt x="171" y="134"/>
                  </a:lnTo>
                  <a:lnTo>
                    <a:pt x="174"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708">
              <a:extLst>
                <a:ext uri="{FF2B5EF4-FFF2-40B4-BE49-F238E27FC236}">
                  <a16:creationId xmlns:a16="http://schemas.microsoft.com/office/drawing/2014/main" id="{FCD192F6-CF13-4B1C-AF7D-85317A2D8C92}"/>
                </a:ext>
              </a:extLst>
            </p:cNvPr>
            <p:cNvSpPr>
              <a:spLocks/>
            </p:cNvSpPr>
            <p:nvPr/>
          </p:nvSpPr>
          <p:spPr bwMode="auto">
            <a:xfrm>
              <a:off x="2833688" y="1930400"/>
              <a:ext cx="9525" cy="57150"/>
            </a:xfrm>
            <a:custGeom>
              <a:avLst/>
              <a:gdLst>
                <a:gd name="T0" fmla="*/ 15 w 30"/>
                <a:gd name="T1" fmla="*/ 181 h 181"/>
                <a:gd name="T2" fmla="*/ 17 w 30"/>
                <a:gd name="T3" fmla="*/ 181 h 181"/>
                <a:gd name="T4" fmla="*/ 21 w 30"/>
                <a:gd name="T5" fmla="*/ 180 h 181"/>
                <a:gd name="T6" fmla="*/ 23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3 w 30"/>
                <a:gd name="T29" fmla="*/ 3 h 181"/>
                <a:gd name="T30" fmla="*/ 21 w 30"/>
                <a:gd name="T31" fmla="*/ 2 h 181"/>
                <a:gd name="T32" fmla="*/ 17 w 30"/>
                <a:gd name="T33" fmla="*/ 0 h 181"/>
                <a:gd name="T34" fmla="*/ 15 w 30"/>
                <a:gd name="T35" fmla="*/ 0 h 181"/>
                <a:gd name="T36" fmla="*/ 12 w 30"/>
                <a:gd name="T37" fmla="*/ 0 h 181"/>
                <a:gd name="T38" fmla="*/ 9 w 30"/>
                <a:gd name="T39" fmla="*/ 2 h 181"/>
                <a:gd name="T40" fmla="*/ 7 w 30"/>
                <a:gd name="T41" fmla="*/ 3 h 181"/>
                <a:gd name="T42" fmla="*/ 5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5 w 30"/>
                <a:gd name="T61" fmla="*/ 176 h 181"/>
                <a:gd name="T62" fmla="*/ 7 w 30"/>
                <a:gd name="T63" fmla="*/ 179 h 181"/>
                <a:gd name="T64" fmla="*/ 9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1" y="180"/>
                  </a:lnTo>
                  <a:lnTo>
                    <a:pt x="23" y="179"/>
                  </a:lnTo>
                  <a:lnTo>
                    <a:pt x="26" y="176"/>
                  </a:lnTo>
                  <a:lnTo>
                    <a:pt x="27" y="174"/>
                  </a:lnTo>
                  <a:lnTo>
                    <a:pt x="29" y="172"/>
                  </a:lnTo>
                  <a:lnTo>
                    <a:pt x="29" y="169"/>
                  </a:lnTo>
                  <a:lnTo>
                    <a:pt x="30" y="166"/>
                  </a:lnTo>
                  <a:lnTo>
                    <a:pt x="30" y="16"/>
                  </a:lnTo>
                  <a:lnTo>
                    <a:pt x="29" y="12"/>
                  </a:lnTo>
                  <a:lnTo>
                    <a:pt x="29" y="9"/>
                  </a:lnTo>
                  <a:lnTo>
                    <a:pt x="27" y="7"/>
                  </a:lnTo>
                  <a:lnTo>
                    <a:pt x="26" y="5"/>
                  </a:lnTo>
                  <a:lnTo>
                    <a:pt x="23" y="3"/>
                  </a:lnTo>
                  <a:lnTo>
                    <a:pt x="21" y="2"/>
                  </a:lnTo>
                  <a:lnTo>
                    <a:pt x="17" y="0"/>
                  </a:lnTo>
                  <a:lnTo>
                    <a:pt x="15" y="0"/>
                  </a:lnTo>
                  <a:lnTo>
                    <a:pt x="12" y="0"/>
                  </a:lnTo>
                  <a:lnTo>
                    <a:pt x="9" y="2"/>
                  </a:lnTo>
                  <a:lnTo>
                    <a:pt x="7" y="3"/>
                  </a:lnTo>
                  <a:lnTo>
                    <a:pt x="5" y="5"/>
                  </a:lnTo>
                  <a:lnTo>
                    <a:pt x="2" y="7"/>
                  </a:lnTo>
                  <a:lnTo>
                    <a:pt x="1" y="9"/>
                  </a:lnTo>
                  <a:lnTo>
                    <a:pt x="0" y="12"/>
                  </a:lnTo>
                  <a:lnTo>
                    <a:pt x="0" y="16"/>
                  </a:lnTo>
                  <a:lnTo>
                    <a:pt x="0" y="166"/>
                  </a:lnTo>
                  <a:lnTo>
                    <a:pt x="0" y="169"/>
                  </a:lnTo>
                  <a:lnTo>
                    <a:pt x="1" y="172"/>
                  </a:lnTo>
                  <a:lnTo>
                    <a:pt x="2" y="174"/>
                  </a:lnTo>
                  <a:lnTo>
                    <a:pt x="5" y="176"/>
                  </a:lnTo>
                  <a:lnTo>
                    <a:pt x="7" y="179"/>
                  </a:lnTo>
                  <a:lnTo>
                    <a:pt x="9"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709">
              <a:extLst>
                <a:ext uri="{FF2B5EF4-FFF2-40B4-BE49-F238E27FC236}">
                  <a16:creationId xmlns:a16="http://schemas.microsoft.com/office/drawing/2014/main" id="{01062624-ADFC-42E8-A6C7-0C7AF44AC72F}"/>
                </a:ext>
              </a:extLst>
            </p:cNvPr>
            <p:cNvSpPr>
              <a:spLocks/>
            </p:cNvSpPr>
            <p:nvPr/>
          </p:nvSpPr>
          <p:spPr bwMode="auto">
            <a:xfrm>
              <a:off x="2741613" y="1920875"/>
              <a:ext cx="57150" cy="192088"/>
            </a:xfrm>
            <a:custGeom>
              <a:avLst/>
              <a:gdLst>
                <a:gd name="T0" fmla="*/ 162 w 180"/>
                <a:gd name="T1" fmla="*/ 0 h 602"/>
                <a:gd name="T2" fmla="*/ 157 w 180"/>
                <a:gd name="T3" fmla="*/ 3 h 602"/>
                <a:gd name="T4" fmla="*/ 153 w 180"/>
                <a:gd name="T5" fmla="*/ 7 h 602"/>
                <a:gd name="T6" fmla="*/ 151 w 180"/>
                <a:gd name="T7" fmla="*/ 12 h 602"/>
                <a:gd name="T8" fmla="*/ 150 w 180"/>
                <a:gd name="T9" fmla="*/ 211 h 602"/>
                <a:gd name="T10" fmla="*/ 149 w 180"/>
                <a:gd name="T11" fmla="*/ 222 h 602"/>
                <a:gd name="T12" fmla="*/ 146 w 180"/>
                <a:gd name="T13" fmla="*/ 234 h 602"/>
                <a:gd name="T14" fmla="*/ 140 w 180"/>
                <a:gd name="T15" fmla="*/ 245 h 602"/>
                <a:gd name="T16" fmla="*/ 133 w 180"/>
                <a:gd name="T17" fmla="*/ 254 h 602"/>
                <a:gd name="T18" fmla="*/ 123 w 180"/>
                <a:gd name="T19" fmla="*/ 261 h 602"/>
                <a:gd name="T20" fmla="*/ 114 w 180"/>
                <a:gd name="T21" fmla="*/ 266 h 602"/>
                <a:gd name="T22" fmla="*/ 102 w 180"/>
                <a:gd name="T23" fmla="*/ 270 h 602"/>
                <a:gd name="T24" fmla="*/ 90 w 180"/>
                <a:gd name="T25" fmla="*/ 271 h 602"/>
                <a:gd name="T26" fmla="*/ 78 w 180"/>
                <a:gd name="T27" fmla="*/ 270 h 602"/>
                <a:gd name="T28" fmla="*/ 66 w 180"/>
                <a:gd name="T29" fmla="*/ 266 h 602"/>
                <a:gd name="T30" fmla="*/ 57 w 180"/>
                <a:gd name="T31" fmla="*/ 261 h 602"/>
                <a:gd name="T32" fmla="*/ 47 w 180"/>
                <a:gd name="T33" fmla="*/ 254 h 602"/>
                <a:gd name="T34" fmla="*/ 41 w 180"/>
                <a:gd name="T35" fmla="*/ 245 h 602"/>
                <a:gd name="T36" fmla="*/ 34 w 180"/>
                <a:gd name="T37" fmla="*/ 234 h 602"/>
                <a:gd name="T38" fmla="*/ 31 w 180"/>
                <a:gd name="T39" fmla="*/ 224 h 602"/>
                <a:gd name="T40" fmla="*/ 30 w 180"/>
                <a:gd name="T41" fmla="*/ 211 h 602"/>
                <a:gd name="T42" fmla="*/ 30 w 180"/>
                <a:gd name="T43" fmla="*/ 12 h 602"/>
                <a:gd name="T44" fmla="*/ 28 w 180"/>
                <a:gd name="T45" fmla="*/ 7 h 602"/>
                <a:gd name="T46" fmla="*/ 24 w 180"/>
                <a:gd name="T47" fmla="*/ 3 h 602"/>
                <a:gd name="T48" fmla="*/ 18 w 180"/>
                <a:gd name="T49" fmla="*/ 0 h 602"/>
                <a:gd name="T50" fmla="*/ 12 w 180"/>
                <a:gd name="T51" fmla="*/ 0 h 602"/>
                <a:gd name="T52" fmla="*/ 6 w 180"/>
                <a:gd name="T53" fmla="*/ 3 h 602"/>
                <a:gd name="T54" fmla="*/ 2 w 180"/>
                <a:gd name="T55" fmla="*/ 7 h 602"/>
                <a:gd name="T56" fmla="*/ 0 w 180"/>
                <a:gd name="T57" fmla="*/ 12 h 602"/>
                <a:gd name="T58" fmla="*/ 0 w 180"/>
                <a:gd name="T59" fmla="*/ 211 h 602"/>
                <a:gd name="T60" fmla="*/ 180 w 180"/>
                <a:gd name="T61" fmla="*/ 602 h 602"/>
                <a:gd name="T62" fmla="*/ 180 w 180"/>
                <a:gd name="T63" fmla="*/ 15 h 602"/>
                <a:gd name="T64" fmla="*/ 179 w 180"/>
                <a:gd name="T65" fmla="*/ 9 h 602"/>
                <a:gd name="T66" fmla="*/ 176 w 180"/>
                <a:gd name="T67" fmla="*/ 5 h 602"/>
                <a:gd name="T68" fmla="*/ 172 w 180"/>
                <a:gd name="T69" fmla="*/ 2 h 602"/>
                <a:gd name="T70" fmla="*/ 165 w 180"/>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602">
                  <a:moveTo>
                    <a:pt x="165" y="0"/>
                  </a:moveTo>
                  <a:lnTo>
                    <a:pt x="162" y="0"/>
                  </a:lnTo>
                  <a:lnTo>
                    <a:pt x="160" y="2"/>
                  </a:lnTo>
                  <a:lnTo>
                    <a:pt x="157" y="3"/>
                  </a:lnTo>
                  <a:lnTo>
                    <a:pt x="154" y="5"/>
                  </a:lnTo>
                  <a:lnTo>
                    <a:pt x="153" y="7"/>
                  </a:lnTo>
                  <a:lnTo>
                    <a:pt x="151" y="9"/>
                  </a:lnTo>
                  <a:lnTo>
                    <a:pt x="151" y="12"/>
                  </a:lnTo>
                  <a:lnTo>
                    <a:pt x="150" y="15"/>
                  </a:lnTo>
                  <a:lnTo>
                    <a:pt x="150" y="211"/>
                  </a:lnTo>
                  <a:lnTo>
                    <a:pt x="150" y="217"/>
                  </a:lnTo>
                  <a:lnTo>
                    <a:pt x="149" y="222"/>
                  </a:lnTo>
                  <a:lnTo>
                    <a:pt x="148" y="229"/>
                  </a:lnTo>
                  <a:lnTo>
                    <a:pt x="146" y="234"/>
                  </a:lnTo>
                  <a:lnTo>
                    <a:pt x="143" y="240"/>
                  </a:lnTo>
                  <a:lnTo>
                    <a:pt x="140" y="245"/>
                  </a:lnTo>
                  <a:lnTo>
                    <a:pt x="136" y="249"/>
                  </a:lnTo>
                  <a:lnTo>
                    <a:pt x="133" y="254"/>
                  </a:lnTo>
                  <a:lnTo>
                    <a:pt x="129" y="258"/>
                  </a:lnTo>
                  <a:lnTo>
                    <a:pt x="123" y="261"/>
                  </a:lnTo>
                  <a:lnTo>
                    <a:pt x="119" y="264"/>
                  </a:lnTo>
                  <a:lnTo>
                    <a:pt x="114" y="266"/>
                  </a:lnTo>
                  <a:lnTo>
                    <a:pt x="108" y="269"/>
                  </a:lnTo>
                  <a:lnTo>
                    <a:pt x="102" y="270"/>
                  </a:lnTo>
                  <a:lnTo>
                    <a:pt x="96" y="271"/>
                  </a:lnTo>
                  <a:lnTo>
                    <a:pt x="90" y="271"/>
                  </a:lnTo>
                  <a:lnTo>
                    <a:pt x="84" y="271"/>
                  </a:lnTo>
                  <a:lnTo>
                    <a:pt x="78" y="270"/>
                  </a:lnTo>
                  <a:lnTo>
                    <a:pt x="72" y="269"/>
                  </a:lnTo>
                  <a:lnTo>
                    <a:pt x="66" y="266"/>
                  </a:lnTo>
                  <a:lnTo>
                    <a:pt x="61" y="264"/>
                  </a:lnTo>
                  <a:lnTo>
                    <a:pt x="57" y="261"/>
                  </a:lnTo>
                  <a:lnTo>
                    <a:pt x="51" y="258"/>
                  </a:lnTo>
                  <a:lnTo>
                    <a:pt x="47" y="254"/>
                  </a:lnTo>
                  <a:lnTo>
                    <a:pt x="44" y="249"/>
                  </a:lnTo>
                  <a:lnTo>
                    <a:pt x="41" y="245"/>
                  </a:lnTo>
                  <a:lnTo>
                    <a:pt x="37" y="240"/>
                  </a:lnTo>
                  <a:lnTo>
                    <a:pt x="34" y="234"/>
                  </a:lnTo>
                  <a:lnTo>
                    <a:pt x="32" y="229"/>
                  </a:lnTo>
                  <a:lnTo>
                    <a:pt x="31" y="224"/>
                  </a:lnTo>
                  <a:lnTo>
                    <a:pt x="30" y="217"/>
                  </a:lnTo>
                  <a:lnTo>
                    <a:pt x="30" y="211"/>
                  </a:lnTo>
                  <a:lnTo>
                    <a:pt x="30" y="15"/>
                  </a:lnTo>
                  <a:lnTo>
                    <a:pt x="30" y="12"/>
                  </a:lnTo>
                  <a:lnTo>
                    <a:pt x="29" y="9"/>
                  </a:lnTo>
                  <a:lnTo>
                    <a:pt x="28" y="7"/>
                  </a:lnTo>
                  <a:lnTo>
                    <a:pt x="26" y="5"/>
                  </a:lnTo>
                  <a:lnTo>
                    <a:pt x="24" y="3"/>
                  </a:lnTo>
                  <a:lnTo>
                    <a:pt x="20" y="2"/>
                  </a:lnTo>
                  <a:lnTo>
                    <a:pt x="18" y="0"/>
                  </a:lnTo>
                  <a:lnTo>
                    <a:pt x="15" y="0"/>
                  </a:lnTo>
                  <a:lnTo>
                    <a:pt x="12" y="0"/>
                  </a:lnTo>
                  <a:lnTo>
                    <a:pt x="9" y="2"/>
                  </a:lnTo>
                  <a:lnTo>
                    <a:pt x="6" y="3"/>
                  </a:lnTo>
                  <a:lnTo>
                    <a:pt x="4" y="5"/>
                  </a:lnTo>
                  <a:lnTo>
                    <a:pt x="2" y="7"/>
                  </a:lnTo>
                  <a:lnTo>
                    <a:pt x="1" y="9"/>
                  </a:lnTo>
                  <a:lnTo>
                    <a:pt x="0" y="12"/>
                  </a:lnTo>
                  <a:lnTo>
                    <a:pt x="0" y="15"/>
                  </a:lnTo>
                  <a:lnTo>
                    <a:pt x="0" y="211"/>
                  </a:lnTo>
                  <a:lnTo>
                    <a:pt x="0" y="602"/>
                  </a:lnTo>
                  <a:lnTo>
                    <a:pt x="180" y="602"/>
                  </a:lnTo>
                  <a:lnTo>
                    <a:pt x="180" y="211"/>
                  </a:lnTo>
                  <a:lnTo>
                    <a:pt x="180" y="15"/>
                  </a:lnTo>
                  <a:lnTo>
                    <a:pt x="180" y="12"/>
                  </a:lnTo>
                  <a:lnTo>
                    <a:pt x="179" y="9"/>
                  </a:lnTo>
                  <a:lnTo>
                    <a:pt x="178" y="7"/>
                  </a:lnTo>
                  <a:lnTo>
                    <a:pt x="176" y="5"/>
                  </a:lnTo>
                  <a:lnTo>
                    <a:pt x="174" y="3"/>
                  </a:lnTo>
                  <a:lnTo>
                    <a:pt x="172" y="2"/>
                  </a:lnTo>
                  <a:lnTo>
                    <a:pt x="168" y="0"/>
                  </a:lnTo>
                  <a:lnTo>
                    <a:pt x="16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9" name="Freeform 710">
              <a:extLst>
                <a:ext uri="{FF2B5EF4-FFF2-40B4-BE49-F238E27FC236}">
                  <a16:creationId xmlns:a16="http://schemas.microsoft.com/office/drawing/2014/main" id="{8AA6F9D2-5C11-4285-A4B0-23EFFF22BC80}"/>
                </a:ext>
              </a:extLst>
            </p:cNvPr>
            <p:cNvSpPr>
              <a:spLocks/>
            </p:cNvSpPr>
            <p:nvPr/>
          </p:nvSpPr>
          <p:spPr bwMode="auto">
            <a:xfrm>
              <a:off x="2741613" y="2151063"/>
              <a:ext cx="57150" cy="57150"/>
            </a:xfrm>
            <a:custGeom>
              <a:avLst/>
              <a:gdLst>
                <a:gd name="T0" fmla="*/ 0 w 180"/>
                <a:gd name="T1" fmla="*/ 91 h 182"/>
                <a:gd name="T2" fmla="*/ 0 w 180"/>
                <a:gd name="T3" fmla="*/ 100 h 182"/>
                <a:gd name="T4" fmla="*/ 2 w 180"/>
                <a:gd name="T5" fmla="*/ 110 h 182"/>
                <a:gd name="T6" fmla="*/ 4 w 180"/>
                <a:gd name="T7" fmla="*/ 118 h 182"/>
                <a:gd name="T8" fmla="*/ 7 w 180"/>
                <a:gd name="T9" fmla="*/ 126 h 182"/>
                <a:gd name="T10" fmla="*/ 11 w 180"/>
                <a:gd name="T11" fmla="*/ 134 h 182"/>
                <a:gd name="T12" fmla="*/ 15 w 180"/>
                <a:gd name="T13" fmla="*/ 142 h 182"/>
                <a:gd name="T14" fmla="*/ 20 w 180"/>
                <a:gd name="T15" fmla="*/ 148 h 182"/>
                <a:gd name="T16" fmla="*/ 27 w 180"/>
                <a:gd name="T17" fmla="*/ 155 h 182"/>
                <a:gd name="T18" fmla="*/ 33 w 180"/>
                <a:gd name="T19" fmla="*/ 161 h 182"/>
                <a:gd name="T20" fmla="*/ 40 w 180"/>
                <a:gd name="T21" fmla="*/ 165 h 182"/>
                <a:gd name="T22" fmla="*/ 47 w 180"/>
                <a:gd name="T23" fmla="*/ 171 h 182"/>
                <a:gd name="T24" fmla="*/ 55 w 180"/>
                <a:gd name="T25" fmla="*/ 174 h 182"/>
                <a:gd name="T26" fmla="*/ 63 w 180"/>
                <a:gd name="T27" fmla="*/ 177 h 182"/>
                <a:gd name="T28" fmla="*/ 72 w 180"/>
                <a:gd name="T29" fmla="*/ 179 h 182"/>
                <a:gd name="T30" fmla="*/ 80 w 180"/>
                <a:gd name="T31" fmla="*/ 181 h 182"/>
                <a:gd name="T32" fmla="*/ 90 w 180"/>
                <a:gd name="T33" fmla="*/ 182 h 182"/>
                <a:gd name="T34" fmla="*/ 100 w 180"/>
                <a:gd name="T35" fmla="*/ 181 h 182"/>
                <a:gd name="T36" fmla="*/ 108 w 180"/>
                <a:gd name="T37" fmla="*/ 179 h 182"/>
                <a:gd name="T38" fmla="*/ 117 w 180"/>
                <a:gd name="T39" fmla="*/ 177 h 182"/>
                <a:gd name="T40" fmla="*/ 125 w 180"/>
                <a:gd name="T41" fmla="*/ 174 h 182"/>
                <a:gd name="T42" fmla="*/ 133 w 180"/>
                <a:gd name="T43" fmla="*/ 171 h 182"/>
                <a:gd name="T44" fmla="*/ 140 w 180"/>
                <a:gd name="T45" fmla="*/ 165 h 182"/>
                <a:gd name="T46" fmla="*/ 148 w 180"/>
                <a:gd name="T47" fmla="*/ 161 h 182"/>
                <a:gd name="T48" fmla="*/ 154 w 180"/>
                <a:gd name="T49" fmla="*/ 155 h 182"/>
                <a:gd name="T50" fmla="*/ 160 w 180"/>
                <a:gd name="T51" fmla="*/ 148 h 182"/>
                <a:gd name="T52" fmla="*/ 165 w 180"/>
                <a:gd name="T53" fmla="*/ 142 h 182"/>
                <a:gd name="T54" fmla="*/ 169 w 180"/>
                <a:gd name="T55" fmla="*/ 134 h 182"/>
                <a:gd name="T56" fmla="*/ 174 w 180"/>
                <a:gd name="T57" fmla="*/ 126 h 182"/>
                <a:gd name="T58" fmla="*/ 177 w 180"/>
                <a:gd name="T59" fmla="*/ 118 h 182"/>
                <a:gd name="T60" fmla="*/ 179 w 180"/>
                <a:gd name="T61" fmla="*/ 110 h 182"/>
                <a:gd name="T62" fmla="*/ 180 w 180"/>
                <a:gd name="T63" fmla="*/ 100 h 182"/>
                <a:gd name="T64" fmla="*/ 180 w 180"/>
                <a:gd name="T65" fmla="*/ 91 h 182"/>
                <a:gd name="T66" fmla="*/ 180 w 180"/>
                <a:gd name="T67" fmla="*/ 0 h 182"/>
                <a:gd name="T68" fmla="*/ 0 w 180"/>
                <a:gd name="T69" fmla="*/ 0 h 182"/>
                <a:gd name="T70" fmla="*/ 0 w 180"/>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0" h="182">
                  <a:moveTo>
                    <a:pt x="0" y="91"/>
                  </a:moveTo>
                  <a:lnTo>
                    <a:pt x="0" y="100"/>
                  </a:lnTo>
                  <a:lnTo>
                    <a:pt x="2" y="110"/>
                  </a:lnTo>
                  <a:lnTo>
                    <a:pt x="4" y="118"/>
                  </a:lnTo>
                  <a:lnTo>
                    <a:pt x="7" y="126"/>
                  </a:lnTo>
                  <a:lnTo>
                    <a:pt x="11" y="134"/>
                  </a:lnTo>
                  <a:lnTo>
                    <a:pt x="15" y="142"/>
                  </a:lnTo>
                  <a:lnTo>
                    <a:pt x="20" y="148"/>
                  </a:lnTo>
                  <a:lnTo>
                    <a:pt x="27" y="155"/>
                  </a:lnTo>
                  <a:lnTo>
                    <a:pt x="33" y="161"/>
                  </a:lnTo>
                  <a:lnTo>
                    <a:pt x="40" y="165"/>
                  </a:lnTo>
                  <a:lnTo>
                    <a:pt x="47" y="171"/>
                  </a:lnTo>
                  <a:lnTo>
                    <a:pt x="55" y="174"/>
                  </a:lnTo>
                  <a:lnTo>
                    <a:pt x="63" y="177"/>
                  </a:lnTo>
                  <a:lnTo>
                    <a:pt x="72" y="179"/>
                  </a:lnTo>
                  <a:lnTo>
                    <a:pt x="80" y="181"/>
                  </a:lnTo>
                  <a:lnTo>
                    <a:pt x="90" y="182"/>
                  </a:lnTo>
                  <a:lnTo>
                    <a:pt x="100" y="181"/>
                  </a:lnTo>
                  <a:lnTo>
                    <a:pt x="108" y="179"/>
                  </a:lnTo>
                  <a:lnTo>
                    <a:pt x="117" y="177"/>
                  </a:lnTo>
                  <a:lnTo>
                    <a:pt x="125" y="174"/>
                  </a:lnTo>
                  <a:lnTo>
                    <a:pt x="133" y="171"/>
                  </a:lnTo>
                  <a:lnTo>
                    <a:pt x="140" y="165"/>
                  </a:lnTo>
                  <a:lnTo>
                    <a:pt x="148" y="161"/>
                  </a:lnTo>
                  <a:lnTo>
                    <a:pt x="154" y="155"/>
                  </a:lnTo>
                  <a:lnTo>
                    <a:pt x="160" y="148"/>
                  </a:lnTo>
                  <a:lnTo>
                    <a:pt x="165" y="142"/>
                  </a:lnTo>
                  <a:lnTo>
                    <a:pt x="169" y="134"/>
                  </a:lnTo>
                  <a:lnTo>
                    <a:pt x="174" y="126"/>
                  </a:lnTo>
                  <a:lnTo>
                    <a:pt x="177" y="118"/>
                  </a:lnTo>
                  <a:lnTo>
                    <a:pt x="179" y="110"/>
                  </a:lnTo>
                  <a:lnTo>
                    <a:pt x="180" y="100"/>
                  </a:lnTo>
                  <a:lnTo>
                    <a:pt x="180" y="91"/>
                  </a:lnTo>
                  <a:lnTo>
                    <a:pt x="180"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0" name="Rectangle 711">
              <a:extLst>
                <a:ext uri="{FF2B5EF4-FFF2-40B4-BE49-F238E27FC236}">
                  <a16:creationId xmlns:a16="http://schemas.microsoft.com/office/drawing/2014/main" id="{972C0779-96D7-4A7C-B110-5886B8B5DF43}"/>
                </a:ext>
              </a:extLst>
            </p:cNvPr>
            <p:cNvSpPr>
              <a:spLocks noChangeArrowheads="1"/>
            </p:cNvSpPr>
            <p:nvPr/>
          </p:nvSpPr>
          <p:spPr bwMode="auto">
            <a:xfrm>
              <a:off x="274161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1" name="Freeform 712">
              <a:extLst>
                <a:ext uri="{FF2B5EF4-FFF2-40B4-BE49-F238E27FC236}">
                  <a16:creationId xmlns:a16="http://schemas.microsoft.com/office/drawing/2014/main" id="{4533D40B-18F2-4A93-B829-E6C6A0AC582E}"/>
                </a:ext>
              </a:extLst>
            </p:cNvPr>
            <p:cNvSpPr>
              <a:spLocks/>
            </p:cNvSpPr>
            <p:nvPr/>
          </p:nvSpPr>
          <p:spPr bwMode="auto">
            <a:xfrm>
              <a:off x="2765425" y="1930400"/>
              <a:ext cx="9525" cy="57150"/>
            </a:xfrm>
            <a:custGeom>
              <a:avLst/>
              <a:gdLst>
                <a:gd name="T0" fmla="*/ 15 w 30"/>
                <a:gd name="T1" fmla="*/ 181 h 181"/>
                <a:gd name="T2" fmla="*/ 18 w 30"/>
                <a:gd name="T3" fmla="*/ 181 h 181"/>
                <a:gd name="T4" fmla="*/ 21 w 30"/>
                <a:gd name="T5" fmla="*/ 180 h 181"/>
                <a:gd name="T6" fmla="*/ 24 w 30"/>
                <a:gd name="T7" fmla="*/ 179 h 181"/>
                <a:gd name="T8" fmla="*/ 26 w 30"/>
                <a:gd name="T9" fmla="*/ 176 h 181"/>
                <a:gd name="T10" fmla="*/ 28 w 30"/>
                <a:gd name="T11" fmla="*/ 174 h 181"/>
                <a:gd name="T12" fmla="*/ 29 w 30"/>
                <a:gd name="T13" fmla="*/ 172 h 181"/>
                <a:gd name="T14" fmla="*/ 30 w 30"/>
                <a:gd name="T15" fmla="*/ 169 h 181"/>
                <a:gd name="T16" fmla="*/ 30 w 30"/>
                <a:gd name="T17" fmla="*/ 166 h 181"/>
                <a:gd name="T18" fmla="*/ 30 w 30"/>
                <a:gd name="T19" fmla="*/ 16 h 181"/>
                <a:gd name="T20" fmla="*/ 30 w 30"/>
                <a:gd name="T21" fmla="*/ 12 h 181"/>
                <a:gd name="T22" fmla="*/ 29 w 30"/>
                <a:gd name="T23" fmla="*/ 9 h 181"/>
                <a:gd name="T24" fmla="*/ 28 w 30"/>
                <a:gd name="T25" fmla="*/ 7 h 181"/>
                <a:gd name="T26" fmla="*/ 26 w 30"/>
                <a:gd name="T27" fmla="*/ 5 h 181"/>
                <a:gd name="T28" fmla="*/ 24 w 30"/>
                <a:gd name="T29" fmla="*/ 3 h 181"/>
                <a:gd name="T30" fmla="*/ 21 w 30"/>
                <a:gd name="T31" fmla="*/ 2 h 181"/>
                <a:gd name="T32" fmla="*/ 18 w 30"/>
                <a:gd name="T33" fmla="*/ 0 h 181"/>
                <a:gd name="T34" fmla="*/ 15 w 30"/>
                <a:gd name="T35" fmla="*/ 0 h 181"/>
                <a:gd name="T36" fmla="*/ 12 w 30"/>
                <a:gd name="T37" fmla="*/ 0 h 181"/>
                <a:gd name="T38" fmla="*/ 10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10 w 30"/>
                <a:gd name="T65" fmla="*/ 180 h 181"/>
                <a:gd name="T66" fmla="*/ 12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4" y="179"/>
                  </a:lnTo>
                  <a:lnTo>
                    <a:pt x="26" y="176"/>
                  </a:lnTo>
                  <a:lnTo>
                    <a:pt x="28" y="174"/>
                  </a:lnTo>
                  <a:lnTo>
                    <a:pt x="29" y="172"/>
                  </a:lnTo>
                  <a:lnTo>
                    <a:pt x="30" y="169"/>
                  </a:lnTo>
                  <a:lnTo>
                    <a:pt x="30" y="166"/>
                  </a:lnTo>
                  <a:lnTo>
                    <a:pt x="30" y="16"/>
                  </a:lnTo>
                  <a:lnTo>
                    <a:pt x="30" y="12"/>
                  </a:lnTo>
                  <a:lnTo>
                    <a:pt x="29" y="9"/>
                  </a:lnTo>
                  <a:lnTo>
                    <a:pt x="28" y="7"/>
                  </a:lnTo>
                  <a:lnTo>
                    <a:pt x="26" y="5"/>
                  </a:lnTo>
                  <a:lnTo>
                    <a:pt x="24" y="3"/>
                  </a:lnTo>
                  <a:lnTo>
                    <a:pt x="21" y="2"/>
                  </a:lnTo>
                  <a:lnTo>
                    <a:pt x="18" y="0"/>
                  </a:lnTo>
                  <a:lnTo>
                    <a:pt x="15" y="0"/>
                  </a:lnTo>
                  <a:lnTo>
                    <a:pt x="12" y="0"/>
                  </a:lnTo>
                  <a:lnTo>
                    <a:pt x="10"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10" y="180"/>
                  </a:lnTo>
                  <a:lnTo>
                    <a:pt x="12"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713">
              <a:extLst>
                <a:ext uri="{FF2B5EF4-FFF2-40B4-BE49-F238E27FC236}">
                  <a16:creationId xmlns:a16="http://schemas.microsoft.com/office/drawing/2014/main" id="{0B3AC97E-B521-48C2-8635-E6E2BFE55FC9}"/>
                </a:ext>
              </a:extLst>
            </p:cNvPr>
            <p:cNvSpPr>
              <a:spLocks/>
            </p:cNvSpPr>
            <p:nvPr/>
          </p:nvSpPr>
          <p:spPr bwMode="auto">
            <a:xfrm>
              <a:off x="2674938" y="2151063"/>
              <a:ext cx="57150" cy="57150"/>
            </a:xfrm>
            <a:custGeom>
              <a:avLst/>
              <a:gdLst>
                <a:gd name="T0" fmla="*/ 0 w 181"/>
                <a:gd name="T1" fmla="*/ 91 h 182"/>
                <a:gd name="T2" fmla="*/ 1 w 181"/>
                <a:gd name="T3" fmla="*/ 100 h 182"/>
                <a:gd name="T4" fmla="*/ 2 w 181"/>
                <a:gd name="T5" fmla="*/ 110 h 182"/>
                <a:gd name="T6" fmla="*/ 4 w 181"/>
                <a:gd name="T7" fmla="*/ 118 h 182"/>
                <a:gd name="T8" fmla="*/ 7 w 181"/>
                <a:gd name="T9" fmla="*/ 126 h 182"/>
                <a:gd name="T10" fmla="*/ 11 w 181"/>
                <a:gd name="T11" fmla="*/ 134 h 182"/>
                <a:gd name="T12" fmla="*/ 16 w 181"/>
                <a:gd name="T13" fmla="*/ 142 h 182"/>
                <a:gd name="T14" fmla="*/ 21 w 181"/>
                <a:gd name="T15" fmla="*/ 148 h 182"/>
                <a:gd name="T16" fmla="*/ 26 w 181"/>
                <a:gd name="T17" fmla="*/ 155 h 182"/>
                <a:gd name="T18" fmla="*/ 33 w 181"/>
                <a:gd name="T19" fmla="*/ 161 h 182"/>
                <a:gd name="T20" fmla="*/ 40 w 181"/>
                <a:gd name="T21" fmla="*/ 165 h 182"/>
                <a:gd name="T22" fmla="*/ 47 w 181"/>
                <a:gd name="T23" fmla="*/ 171 h 182"/>
                <a:gd name="T24" fmla="*/ 55 w 181"/>
                <a:gd name="T25" fmla="*/ 174 h 182"/>
                <a:gd name="T26" fmla="*/ 64 w 181"/>
                <a:gd name="T27" fmla="*/ 177 h 182"/>
                <a:gd name="T28" fmla="*/ 73 w 181"/>
                <a:gd name="T29" fmla="*/ 179 h 182"/>
                <a:gd name="T30" fmla="*/ 81 w 181"/>
                <a:gd name="T31" fmla="*/ 181 h 182"/>
                <a:gd name="T32" fmla="*/ 91 w 181"/>
                <a:gd name="T33" fmla="*/ 182 h 182"/>
                <a:gd name="T34" fmla="*/ 99 w 181"/>
                <a:gd name="T35" fmla="*/ 181 h 182"/>
                <a:gd name="T36" fmla="*/ 109 w 181"/>
                <a:gd name="T37" fmla="*/ 179 h 182"/>
                <a:gd name="T38" fmla="*/ 118 w 181"/>
                <a:gd name="T39" fmla="*/ 177 h 182"/>
                <a:gd name="T40" fmla="*/ 125 w 181"/>
                <a:gd name="T41" fmla="*/ 174 h 182"/>
                <a:gd name="T42" fmla="*/ 134 w 181"/>
                <a:gd name="T43" fmla="*/ 171 h 182"/>
                <a:gd name="T44" fmla="*/ 141 w 181"/>
                <a:gd name="T45" fmla="*/ 165 h 182"/>
                <a:gd name="T46" fmla="*/ 148 w 181"/>
                <a:gd name="T47" fmla="*/ 161 h 182"/>
                <a:gd name="T48" fmla="*/ 154 w 181"/>
                <a:gd name="T49" fmla="*/ 155 h 182"/>
                <a:gd name="T50" fmla="*/ 161 w 181"/>
                <a:gd name="T51" fmla="*/ 148 h 182"/>
                <a:gd name="T52" fmla="*/ 165 w 181"/>
                <a:gd name="T53" fmla="*/ 142 h 182"/>
                <a:gd name="T54" fmla="*/ 170 w 181"/>
                <a:gd name="T55" fmla="*/ 134 h 182"/>
                <a:gd name="T56" fmla="*/ 173 w 181"/>
                <a:gd name="T57" fmla="*/ 126 h 182"/>
                <a:gd name="T58" fmla="*/ 177 w 181"/>
                <a:gd name="T59" fmla="*/ 118 h 182"/>
                <a:gd name="T60" fmla="*/ 179 w 181"/>
                <a:gd name="T61" fmla="*/ 110 h 182"/>
                <a:gd name="T62" fmla="*/ 180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1" y="100"/>
                  </a:lnTo>
                  <a:lnTo>
                    <a:pt x="2" y="110"/>
                  </a:lnTo>
                  <a:lnTo>
                    <a:pt x="4" y="118"/>
                  </a:lnTo>
                  <a:lnTo>
                    <a:pt x="7" y="126"/>
                  </a:lnTo>
                  <a:lnTo>
                    <a:pt x="11" y="134"/>
                  </a:lnTo>
                  <a:lnTo>
                    <a:pt x="16" y="142"/>
                  </a:lnTo>
                  <a:lnTo>
                    <a:pt x="21" y="148"/>
                  </a:lnTo>
                  <a:lnTo>
                    <a:pt x="26" y="155"/>
                  </a:lnTo>
                  <a:lnTo>
                    <a:pt x="33" y="161"/>
                  </a:lnTo>
                  <a:lnTo>
                    <a:pt x="40" y="165"/>
                  </a:lnTo>
                  <a:lnTo>
                    <a:pt x="47" y="171"/>
                  </a:lnTo>
                  <a:lnTo>
                    <a:pt x="55" y="174"/>
                  </a:lnTo>
                  <a:lnTo>
                    <a:pt x="64" y="177"/>
                  </a:lnTo>
                  <a:lnTo>
                    <a:pt x="73" y="179"/>
                  </a:lnTo>
                  <a:lnTo>
                    <a:pt x="81" y="181"/>
                  </a:lnTo>
                  <a:lnTo>
                    <a:pt x="91" y="182"/>
                  </a:lnTo>
                  <a:lnTo>
                    <a:pt x="99" y="181"/>
                  </a:lnTo>
                  <a:lnTo>
                    <a:pt x="109" y="179"/>
                  </a:lnTo>
                  <a:lnTo>
                    <a:pt x="118" y="177"/>
                  </a:lnTo>
                  <a:lnTo>
                    <a:pt x="125" y="174"/>
                  </a:lnTo>
                  <a:lnTo>
                    <a:pt x="134" y="171"/>
                  </a:lnTo>
                  <a:lnTo>
                    <a:pt x="141" y="165"/>
                  </a:lnTo>
                  <a:lnTo>
                    <a:pt x="148" y="161"/>
                  </a:lnTo>
                  <a:lnTo>
                    <a:pt x="154" y="155"/>
                  </a:lnTo>
                  <a:lnTo>
                    <a:pt x="161" y="148"/>
                  </a:lnTo>
                  <a:lnTo>
                    <a:pt x="165" y="142"/>
                  </a:lnTo>
                  <a:lnTo>
                    <a:pt x="170" y="134"/>
                  </a:lnTo>
                  <a:lnTo>
                    <a:pt x="173" y="126"/>
                  </a:lnTo>
                  <a:lnTo>
                    <a:pt x="177" y="118"/>
                  </a:lnTo>
                  <a:lnTo>
                    <a:pt x="179" y="110"/>
                  </a:lnTo>
                  <a:lnTo>
                    <a:pt x="180"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3" name="Freeform 714">
              <a:extLst>
                <a:ext uri="{FF2B5EF4-FFF2-40B4-BE49-F238E27FC236}">
                  <a16:creationId xmlns:a16="http://schemas.microsoft.com/office/drawing/2014/main" id="{7F864FC8-AB3C-49D8-83BB-14DA025641EE}"/>
                </a:ext>
              </a:extLst>
            </p:cNvPr>
            <p:cNvSpPr>
              <a:spLocks/>
            </p:cNvSpPr>
            <p:nvPr/>
          </p:nvSpPr>
          <p:spPr bwMode="auto">
            <a:xfrm>
              <a:off x="2674938" y="1920875"/>
              <a:ext cx="57150" cy="192088"/>
            </a:xfrm>
            <a:custGeom>
              <a:avLst/>
              <a:gdLst>
                <a:gd name="T0" fmla="*/ 163 w 181"/>
                <a:gd name="T1" fmla="*/ 0 h 602"/>
                <a:gd name="T2" fmla="*/ 157 w 181"/>
                <a:gd name="T3" fmla="*/ 3 h 602"/>
                <a:gd name="T4" fmla="*/ 153 w 181"/>
                <a:gd name="T5" fmla="*/ 7 h 602"/>
                <a:gd name="T6" fmla="*/ 151 w 181"/>
                <a:gd name="T7" fmla="*/ 12 h 602"/>
                <a:gd name="T8" fmla="*/ 151 w 181"/>
                <a:gd name="T9" fmla="*/ 211 h 602"/>
                <a:gd name="T10" fmla="*/ 150 w 181"/>
                <a:gd name="T11" fmla="*/ 222 h 602"/>
                <a:gd name="T12" fmla="*/ 146 w 181"/>
                <a:gd name="T13" fmla="*/ 234 h 602"/>
                <a:gd name="T14" fmla="*/ 140 w 181"/>
                <a:gd name="T15" fmla="*/ 245 h 602"/>
                <a:gd name="T16" fmla="*/ 133 w 181"/>
                <a:gd name="T17" fmla="*/ 254 h 602"/>
                <a:gd name="T18" fmla="*/ 124 w 181"/>
                <a:gd name="T19" fmla="*/ 261 h 602"/>
                <a:gd name="T20" fmla="*/ 113 w 181"/>
                <a:gd name="T21" fmla="*/ 266 h 602"/>
                <a:gd name="T22" fmla="*/ 103 w 181"/>
                <a:gd name="T23" fmla="*/ 270 h 602"/>
                <a:gd name="T24" fmla="*/ 91 w 181"/>
                <a:gd name="T25" fmla="*/ 271 h 602"/>
                <a:gd name="T26" fmla="*/ 78 w 181"/>
                <a:gd name="T27" fmla="*/ 270 h 602"/>
                <a:gd name="T28" fmla="*/ 67 w 181"/>
                <a:gd name="T29" fmla="*/ 266 h 602"/>
                <a:gd name="T30" fmla="*/ 57 w 181"/>
                <a:gd name="T31" fmla="*/ 261 h 602"/>
                <a:gd name="T32" fmla="*/ 48 w 181"/>
                <a:gd name="T33" fmla="*/ 254 h 602"/>
                <a:gd name="T34" fmla="*/ 40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3 w 181"/>
                <a:gd name="T47" fmla="*/ 3 h 602"/>
                <a:gd name="T48" fmla="*/ 18 w 181"/>
                <a:gd name="T49" fmla="*/ 0 h 602"/>
                <a:gd name="T50" fmla="*/ 13 w 181"/>
                <a:gd name="T51" fmla="*/ 0 h 602"/>
                <a:gd name="T52" fmla="*/ 7 w 181"/>
                <a:gd name="T53" fmla="*/ 3 h 602"/>
                <a:gd name="T54" fmla="*/ 3 w 181"/>
                <a:gd name="T55" fmla="*/ 7 h 602"/>
                <a:gd name="T56" fmla="*/ 1 w 181"/>
                <a:gd name="T57" fmla="*/ 12 h 602"/>
                <a:gd name="T58" fmla="*/ 0 w 181"/>
                <a:gd name="T59" fmla="*/ 211 h 602"/>
                <a:gd name="T60" fmla="*/ 181 w 181"/>
                <a:gd name="T61" fmla="*/ 602 h 602"/>
                <a:gd name="T62" fmla="*/ 181 w 181"/>
                <a:gd name="T63" fmla="*/ 15 h 602"/>
                <a:gd name="T64" fmla="*/ 180 w 181"/>
                <a:gd name="T65" fmla="*/ 9 h 602"/>
                <a:gd name="T66" fmla="*/ 177 w 181"/>
                <a:gd name="T67" fmla="*/ 5 h 602"/>
                <a:gd name="T68" fmla="*/ 171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3" y="0"/>
                  </a:lnTo>
                  <a:lnTo>
                    <a:pt x="159" y="2"/>
                  </a:lnTo>
                  <a:lnTo>
                    <a:pt x="157" y="3"/>
                  </a:lnTo>
                  <a:lnTo>
                    <a:pt x="155" y="5"/>
                  </a:lnTo>
                  <a:lnTo>
                    <a:pt x="153" y="7"/>
                  </a:lnTo>
                  <a:lnTo>
                    <a:pt x="152" y="9"/>
                  </a:lnTo>
                  <a:lnTo>
                    <a:pt x="151" y="12"/>
                  </a:lnTo>
                  <a:lnTo>
                    <a:pt x="151" y="15"/>
                  </a:lnTo>
                  <a:lnTo>
                    <a:pt x="151" y="211"/>
                  </a:lnTo>
                  <a:lnTo>
                    <a:pt x="150" y="217"/>
                  </a:lnTo>
                  <a:lnTo>
                    <a:pt x="150" y="222"/>
                  </a:lnTo>
                  <a:lnTo>
                    <a:pt x="148" y="229"/>
                  </a:lnTo>
                  <a:lnTo>
                    <a:pt x="146" y="234"/>
                  </a:lnTo>
                  <a:lnTo>
                    <a:pt x="143" y="240"/>
                  </a:lnTo>
                  <a:lnTo>
                    <a:pt x="140" y="245"/>
                  </a:lnTo>
                  <a:lnTo>
                    <a:pt x="137" y="249"/>
                  </a:lnTo>
                  <a:lnTo>
                    <a:pt x="133" y="254"/>
                  </a:lnTo>
                  <a:lnTo>
                    <a:pt x="128" y="258"/>
                  </a:lnTo>
                  <a:lnTo>
                    <a:pt x="124" y="261"/>
                  </a:lnTo>
                  <a:lnTo>
                    <a:pt x="119" y="264"/>
                  </a:lnTo>
                  <a:lnTo>
                    <a:pt x="113" y="266"/>
                  </a:lnTo>
                  <a:lnTo>
                    <a:pt x="108" y="269"/>
                  </a:lnTo>
                  <a:lnTo>
                    <a:pt x="103" y="270"/>
                  </a:lnTo>
                  <a:lnTo>
                    <a:pt x="96" y="271"/>
                  </a:lnTo>
                  <a:lnTo>
                    <a:pt x="91" y="271"/>
                  </a:lnTo>
                  <a:lnTo>
                    <a:pt x="84" y="271"/>
                  </a:lnTo>
                  <a:lnTo>
                    <a:pt x="78" y="270"/>
                  </a:lnTo>
                  <a:lnTo>
                    <a:pt x="73" y="269"/>
                  </a:lnTo>
                  <a:lnTo>
                    <a:pt x="67" y="266"/>
                  </a:lnTo>
                  <a:lnTo>
                    <a:pt x="62" y="264"/>
                  </a:lnTo>
                  <a:lnTo>
                    <a:pt x="57" y="261"/>
                  </a:lnTo>
                  <a:lnTo>
                    <a:pt x="52" y="258"/>
                  </a:lnTo>
                  <a:lnTo>
                    <a:pt x="48" y="254"/>
                  </a:lnTo>
                  <a:lnTo>
                    <a:pt x="44" y="249"/>
                  </a:lnTo>
                  <a:lnTo>
                    <a:pt x="40" y="245"/>
                  </a:lnTo>
                  <a:lnTo>
                    <a:pt x="37" y="240"/>
                  </a:lnTo>
                  <a:lnTo>
                    <a:pt x="35" y="234"/>
                  </a:lnTo>
                  <a:lnTo>
                    <a:pt x="33" y="229"/>
                  </a:lnTo>
                  <a:lnTo>
                    <a:pt x="32" y="224"/>
                  </a:lnTo>
                  <a:lnTo>
                    <a:pt x="31" y="217"/>
                  </a:lnTo>
                  <a:lnTo>
                    <a:pt x="30" y="211"/>
                  </a:lnTo>
                  <a:lnTo>
                    <a:pt x="30" y="15"/>
                  </a:lnTo>
                  <a:lnTo>
                    <a:pt x="30" y="12"/>
                  </a:lnTo>
                  <a:lnTo>
                    <a:pt x="29" y="9"/>
                  </a:lnTo>
                  <a:lnTo>
                    <a:pt x="28" y="7"/>
                  </a:lnTo>
                  <a:lnTo>
                    <a:pt x="25" y="5"/>
                  </a:lnTo>
                  <a:lnTo>
                    <a:pt x="23" y="3"/>
                  </a:lnTo>
                  <a:lnTo>
                    <a:pt x="21" y="2"/>
                  </a:lnTo>
                  <a:lnTo>
                    <a:pt x="18" y="0"/>
                  </a:lnTo>
                  <a:lnTo>
                    <a:pt x="15" y="0"/>
                  </a:lnTo>
                  <a:lnTo>
                    <a:pt x="13" y="0"/>
                  </a:lnTo>
                  <a:lnTo>
                    <a:pt x="9" y="2"/>
                  </a:lnTo>
                  <a:lnTo>
                    <a:pt x="7" y="3"/>
                  </a:lnTo>
                  <a:lnTo>
                    <a:pt x="5" y="5"/>
                  </a:lnTo>
                  <a:lnTo>
                    <a:pt x="3" y="7"/>
                  </a:lnTo>
                  <a:lnTo>
                    <a:pt x="2" y="9"/>
                  </a:lnTo>
                  <a:lnTo>
                    <a:pt x="1" y="12"/>
                  </a:lnTo>
                  <a:lnTo>
                    <a:pt x="0" y="15"/>
                  </a:lnTo>
                  <a:lnTo>
                    <a:pt x="0" y="211"/>
                  </a:lnTo>
                  <a:lnTo>
                    <a:pt x="0" y="602"/>
                  </a:lnTo>
                  <a:lnTo>
                    <a:pt x="181" y="602"/>
                  </a:lnTo>
                  <a:lnTo>
                    <a:pt x="181" y="211"/>
                  </a:lnTo>
                  <a:lnTo>
                    <a:pt x="181" y="15"/>
                  </a:lnTo>
                  <a:lnTo>
                    <a:pt x="181" y="12"/>
                  </a:lnTo>
                  <a:lnTo>
                    <a:pt x="180" y="9"/>
                  </a:lnTo>
                  <a:lnTo>
                    <a:pt x="178" y="7"/>
                  </a:lnTo>
                  <a:lnTo>
                    <a:pt x="177" y="5"/>
                  </a:lnTo>
                  <a:lnTo>
                    <a:pt x="174" y="3"/>
                  </a:lnTo>
                  <a:lnTo>
                    <a:pt x="171"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4" name="Rectangle 715">
              <a:extLst>
                <a:ext uri="{FF2B5EF4-FFF2-40B4-BE49-F238E27FC236}">
                  <a16:creationId xmlns:a16="http://schemas.microsoft.com/office/drawing/2014/main" id="{F62F4F23-3E58-4391-99F6-14D56BFAABEA}"/>
                </a:ext>
              </a:extLst>
            </p:cNvPr>
            <p:cNvSpPr>
              <a:spLocks noChangeArrowheads="1"/>
            </p:cNvSpPr>
            <p:nvPr/>
          </p:nvSpPr>
          <p:spPr bwMode="auto">
            <a:xfrm>
              <a:off x="2674938"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5" name="Freeform 716">
              <a:extLst>
                <a:ext uri="{FF2B5EF4-FFF2-40B4-BE49-F238E27FC236}">
                  <a16:creationId xmlns:a16="http://schemas.microsoft.com/office/drawing/2014/main" id="{66455EB6-E255-40C5-AFB5-4353F1040930}"/>
                </a:ext>
              </a:extLst>
            </p:cNvPr>
            <p:cNvSpPr>
              <a:spLocks/>
            </p:cNvSpPr>
            <p:nvPr/>
          </p:nvSpPr>
          <p:spPr bwMode="auto">
            <a:xfrm>
              <a:off x="2698750" y="1930400"/>
              <a:ext cx="9525" cy="57150"/>
            </a:xfrm>
            <a:custGeom>
              <a:avLst/>
              <a:gdLst>
                <a:gd name="T0" fmla="*/ 15 w 30"/>
                <a:gd name="T1" fmla="*/ 181 h 181"/>
                <a:gd name="T2" fmla="*/ 17 w 30"/>
                <a:gd name="T3" fmla="*/ 181 h 181"/>
                <a:gd name="T4" fmla="*/ 20 w 30"/>
                <a:gd name="T5" fmla="*/ 180 h 181"/>
                <a:gd name="T6" fmla="*/ 22 w 30"/>
                <a:gd name="T7" fmla="*/ 179 h 181"/>
                <a:gd name="T8" fmla="*/ 26 w 30"/>
                <a:gd name="T9" fmla="*/ 176 h 181"/>
                <a:gd name="T10" fmla="*/ 27 w 30"/>
                <a:gd name="T11" fmla="*/ 174 h 181"/>
                <a:gd name="T12" fmla="*/ 29 w 30"/>
                <a:gd name="T13" fmla="*/ 172 h 181"/>
                <a:gd name="T14" fmla="*/ 29 w 30"/>
                <a:gd name="T15" fmla="*/ 169 h 181"/>
                <a:gd name="T16" fmla="*/ 30 w 30"/>
                <a:gd name="T17" fmla="*/ 166 h 181"/>
                <a:gd name="T18" fmla="*/ 30 w 30"/>
                <a:gd name="T19" fmla="*/ 16 h 181"/>
                <a:gd name="T20" fmla="*/ 29 w 30"/>
                <a:gd name="T21" fmla="*/ 12 h 181"/>
                <a:gd name="T22" fmla="*/ 29 w 30"/>
                <a:gd name="T23" fmla="*/ 9 h 181"/>
                <a:gd name="T24" fmla="*/ 27 w 30"/>
                <a:gd name="T25" fmla="*/ 7 h 181"/>
                <a:gd name="T26" fmla="*/ 26 w 30"/>
                <a:gd name="T27" fmla="*/ 5 h 181"/>
                <a:gd name="T28" fmla="*/ 22 w 30"/>
                <a:gd name="T29" fmla="*/ 3 h 181"/>
                <a:gd name="T30" fmla="*/ 20 w 30"/>
                <a:gd name="T31" fmla="*/ 2 h 181"/>
                <a:gd name="T32" fmla="*/ 17 w 30"/>
                <a:gd name="T33" fmla="*/ 0 h 181"/>
                <a:gd name="T34" fmla="*/ 15 w 30"/>
                <a:gd name="T35" fmla="*/ 0 h 181"/>
                <a:gd name="T36" fmla="*/ 12 w 30"/>
                <a:gd name="T37" fmla="*/ 0 h 181"/>
                <a:gd name="T38" fmla="*/ 8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8 w 30"/>
                <a:gd name="T65" fmla="*/ 180 h 181"/>
                <a:gd name="T66" fmla="*/ 12 w 30"/>
                <a:gd name="T67" fmla="*/ 181 h 181"/>
                <a:gd name="T68" fmla="*/ 15 w 30"/>
                <a:gd name="T69" fmla="*/ 181 h 181"/>
                <a:gd name="T70" fmla="*/ 15 w 30"/>
                <a:gd name="T71"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0" h="181">
                  <a:moveTo>
                    <a:pt x="15" y="181"/>
                  </a:moveTo>
                  <a:lnTo>
                    <a:pt x="17" y="181"/>
                  </a:lnTo>
                  <a:lnTo>
                    <a:pt x="20" y="180"/>
                  </a:lnTo>
                  <a:lnTo>
                    <a:pt x="22" y="179"/>
                  </a:lnTo>
                  <a:lnTo>
                    <a:pt x="26" y="176"/>
                  </a:lnTo>
                  <a:lnTo>
                    <a:pt x="27" y="174"/>
                  </a:lnTo>
                  <a:lnTo>
                    <a:pt x="29" y="172"/>
                  </a:lnTo>
                  <a:lnTo>
                    <a:pt x="29" y="169"/>
                  </a:lnTo>
                  <a:lnTo>
                    <a:pt x="30" y="166"/>
                  </a:lnTo>
                  <a:lnTo>
                    <a:pt x="30" y="16"/>
                  </a:lnTo>
                  <a:lnTo>
                    <a:pt x="29" y="12"/>
                  </a:lnTo>
                  <a:lnTo>
                    <a:pt x="29" y="9"/>
                  </a:lnTo>
                  <a:lnTo>
                    <a:pt x="27" y="7"/>
                  </a:lnTo>
                  <a:lnTo>
                    <a:pt x="26" y="5"/>
                  </a:lnTo>
                  <a:lnTo>
                    <a:pt x="22" y="3"/>
                  </a:lnTo>
                  <a:lnTo>
                    <a:pt x="20" y="2"/>
                  </a:lnTo>
                  <a:lnTo>
                    <a:pt x="17" y="0"/>
                  </a:lnTo>
                  <a:lnTo>
                    <a:pt x="15" y="0"/>
                  </a:lnTo>
                  <a:lnTo>
                    <a:pt x="12" y="0"/>
                  </a:lnTo>
                  <a:lnTo>
                    <a:pt x="8"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8" y="180"/>
                  </a:lnTo>
                  <a:lnTo>
                    <a:pt x="12" y="181"/>
                  </a:lnTo>
                  <a:lnTo>
                    <a:pt x="15"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6" name="Freeform 717">
              <a:extLst>
                <a:ext uri="{FF2B5EF4-FFF2-40B4-BE49-F238E27FC236}">
                  <a16:creationId xmlns:a16="http://schemas.microsoft.com/office/drawing/2014/main" id="{ACB7783E-196C-43E0-BB10-D454ACB8E398}"/>
                </a:ext>
              </a:extLst>
            </p:cNvPr>
            <p:cNvSpPr>
              <a:spLocks/>
            </p:cNvSpPr>
            <p:nvPr/>
          </p:nvSpPr>
          <p:spPr bwMode="auto">
            <a:xfrm>
              <a:off x="2608263" y="1920875"/>
              <a:ext cx="57150" cy="192088"/>
            </a:xfrm>
            <a:custGeom>
              <a:avLst/>
              <a:gdLst>
                <a:gd name="T0" fmla="*/ 162 w 181"/>
                <a:gd name="T1" fmla="*/ 0 h 602"/>
                <a:gd name="T2" fmla="*/ 157 w 181"/>
                <a:gd name="T3" fmla="*/ 3 h 602"/>
                <a:gd name="T4" fmla="*/ 154 w 181"/>
                <a:gd name="T5" fmla="*/ 7 h 602"/>
                <a:gd name="T6" fmla="*/ 152 w 181"/>
                <a:gd name="T7" fmla="*/ 12 h 602"/>
                <a:gd name="T8" fmla="*/ 151 w 181"/>
                <a:gd name="T9" fmla="*/ 211 h 602"/>
                <a:gd name="T10" fmla="*/ 150 w 181"/>
                <a:gd name="T11" fmla="*/ 222 h 602"/>
                <a:gd name="T12" fmla="*/ 146 w 181"/>
                <a:gd name="T13" fmla="*/ 234 h 602"/>
                <a:gd name="T14" fmla="*/ 141 w 181"/>
                <a:gd name="T15" fmla="*/ 245 h 602"/>
                <a:gd name="T16" fmla="*/ 133 w 181"/>
                <a:gd name="T17" fmla="*/ 254 h 602"/>
                <a:gd name="T18" fmla="*/ 125 w 181"/>
                <a:gd name="T19" fmla="*/ 261 h 602"/>
                <a:gd name="T20" fmla="*/ 114 w 181"/>
                <a:gd name="T21" fmla="*/ 266 h 602"/>
                <a:gd name="T22" fmla="*/ 102 w 181"/>
                <a:gd name="T23" fmla="*/ 270 h 602"/>
                <a:gd name="T24" fmla="*/ 91 w 181"/>
                <a:gd name="T25" fmla="*/ 271 h 602"/>
                <a:gd name="T26" fmla="*/ 79 w 181"/>
                <a:gd name="T27" fmla="*/ 270 h 602"/>
                <a:gd name="T28" fmla="*/ 67 w 181"/>
                <a:gd name="T29" fmla="*/ 266 h 602"/>
                <a:gd name="T30" fmla="*/ 57 w 181"/>
                <a:gd name="T31" fmla="*/ 261 h 602"/>
                <a:gd name="T32" fmla="*/ 48 w 181"/>
                <a:gd name="T33" fmla="*/ 254 h 602"/>
                <a:gd name="T34" fmla="*/ 41 w 181"/>
                <a:gd name="T35" fmla="*/ 245 h 602"/>
                <a:gd name="T36" fmla="*/ 35 w 181"/>
                <a:gd name="T37" fmla="*/ 234 h 602"/>
                <a:gd name="T38" fmla="*/ 32 w 181"/>
                <a:gd name="T39" fmla="*/ 224 h 602"/>
                <a:gd name="T40" fmla="*/ 30 w 181"/>
                <a:gd name="T41" fmla="*/ 211 h 602"/>
                <a:gd name="T42" fmla="*/ 30 w 181"/>
                <a:gd name="T43" fmla="*/ 12 h 602"/>
                <a:gd name="T44" fmla="*/ 28 w 181"/>
                <a:gd name="T45" fmla="*/ 7 h 602"/>
                <a:gd name="T46" fmla="*/ 24 w 181"/>
                <a:gd name="T47" fmla="*/ 3 h 602"/>
                <a:gd name="T48" fmla="*/ 19 w 181"/>
                <a:gd name="T49" fmla="*/ 0 h 602"/>
                <a:gd name="T50" fmla="*/ 12 w 181"/>
                <a:gd name="T51" fmla="*/ 0 h 602"/>
                <a:gd name="T52" fmla="*/ 7 w 181"/>
                <a:gd name="T53" fmla="*/ 3 h 602"/>
                <a:gd name="T54" fmla="*/ 3 w 181"/>
                <a:gd name="T55" fmla="*/ 7 h 602"/>
                <a:gd name="T56" fmla="*/ 0 w 181"/>
                <a:gd name="T57" fmla="*/ 12 h 602"/>
                <a:gd name="T58" fmla="*/ 0 w 181"/>
                <a:gd name="T59" fmla="*/ 211 h 602"/>
                <a:gd name="T60" fmla="*/ 181 w 181"/>
                <a:gd name="T61" fmla="*/ 602 h 602"/>
                <a:gd name="T62" fmla="*/ 181 w 181"/>
                <a:gd name="T63" fmla="*/ 15 h 602"/>
                <a:gd name="T64" fmla="*/ 180 w 181"/>
                <a:gd name="T65" fmla="*/ 9 h 602"/>
                <a:gd name="T66" fmla="*/ 176 w 181"/>
                <a:gd name="T67" fmla="*/ 5 h 602"/>
                <a:gd name="T68" fmla="*/ 172 w 181"/>
                <a:gd name="T69" fmla="*/ 2 h 602"/>
                <a:gd name="T70" fmla="*/ 166 w 181"/>
                <a:gd name="T71"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602">
                  <a:moveTo>
                    <a:pt x="166" y="0"/>
                  </a:moveTo>
                  <a:lnTo>
                    <a:pt x="162" y="0"/>
                  </a:lnTo>
                  <a:lnTo>
                    <a:pt x="160" y="2"/>
                  </a:lnTo>
                  <a:lnTo>
                    <a:pt x="157" y="3"/>
                  </a:lnTo>
                  <a:lnTo>
                    <a:pt x="155" y="5"/>
                  </a:lnTo>
                  <a:lnTo>
                    <a:pt x="154" y="7"/>
                  </a:lnTo>
                  <a:lnTo>
                    <a:pt x="152" y="9"/>
                  </a:lnTo>
                  <a:lnTo>
                    <a:pt x="152" y="12"/>
                  </a:lnTo>
                  <a:lnTo>
                    <a:pt x="151" y="15"/>
                  </a:lnTo>
                  <a:lnTo>
                    <a:pt x="151" y="211"/>
                  </a:lnTo>
                  <a:lnTo>
                    <a:pt x="151" y="217"/>
                  </a:lnTo>
                  <a:lnTo>
                    <a:pt x="150" y="222"/>
                  </a:lnTo>
                  <a:lnTo>
                    <a:pt x="148" y="229"/>
                  </a:lnTo>
                  <a:lnTo>
                    <a:pt x="146" y="234"/>
                  </a:lnTo>
                  <a:lnTo>
                    <a:pt x="143" y="240"/>
                  </a:lnTo>
                  <a:lnTo>
                    <a:pt x="141" y="245"/>
                  </a:lnTo>
                  <a:lnTo>
                    <a:pt x="137" y="249"/>
                  </a:lnTo>
                  <a:lnTo>
                    <a:pt x="133" y="254"/>
                  </a:lnTo>
                  <a:lnTo>
                    <a:pt x="129" y="258"/>
                  </a:lnTo>
                  <a:lnTo>
                    <a:pt x="125" y="261"/>
                  </a:lnTo>
                  <a:lnTo>
                    <a:pt x="120" y="264"/>
                  </a:lnTo>
                  <a:lnTo>
                    <a:pt x="114" y="266"/>
                  </a:lnTo>
                  <a:lnTo>
                    <a:pt x="109" y="269"/>
                  </a:lnTo>
                  <a:lnTo>
                    <a:pt x="102" y="270"/>
                  </a:lnTo>
                  <a:lnTo>
                    <a:pt x="97" y="271"/>
                  </a:lnTo>
                  <a:lnTo>
                    <a:pt x="91" y="271"/>
                  </a:lnTo>
                  <a:lnTo>
                    <a:pt x="84" y="271"/>
                  </a:lnTo>
                  <a:lnTo>
                    <a:pt x="79" y="270"/>
                  </a:lnTo>
                  <a:lnTo>
                    <a:pt x="72" y="269"/>
                  </a:lnTo>
                  <a:lnTo>
                    <a:pt x="67" y="266"/>
                  </a:lnTo>
                  <a:lnTo>
                    <a:pt x="62" y="264"/>
                  </a:lnTo>
                  <a:lnTo>
                    <a:pt x="57" y="261"/>
                  </a:lnTo>
                  <a:lnTo>
                    <a:pt x="52" y="258"/>
                  </a:lnTo>
                  <a:lnTo>
                    <a:pt x="48" y="254"/>
                  </a:lnTo>
                  <a:lnTo>
                    <a:pt x="44" y="249"/>
                  </a:lnTo>
                  <a:lnTo>
                    <a:pt x="41" y="245"/>
                  </a:lnTo>
                  <a:lnTo>
                    <a:pt x="38" y="240"/>
                  </a:lnTo>
                  <a:lnTo>
                    <a:pt x="35" y="234"/>
                  </a:lnTo>
                  <a:lnTo>
                    <a:pt x="33" y="229"/>
                  </a:lnTo>
                  <a:lnTo>
                    <a:pt x="32" y="224"/>
                  </a:lnTo>
                  <a:lnTo>
                    <a:pt x="30" y="217"/>
                  </a:lnTo>
                  <a:lnTo>
                    <a:pt x="30" y="211"/>
                  </a:lnTo>
                  <a:lnTo>
                    <a:pt x="30" y="15"/>
                  </a:lnTo>
                  <a:lnTo>
                    <a:pt x="30" y="12"/>
                  </a:lnTo>
                  <a:lnTo>
                    <a:pt x="29" y="9"/>
                  </a:lnTo>
                  <a:lnTo>
                    <a:pt x="28" y="7"/>
                  </a:lnTo>
                  <a:lnTo>
                    <a:pt x="26" y="5"/>
                  </a:lnTo>
                  <a:lnTo>
                    <a:pt x="24" y="3"/>
                  </a:lnTo>
                  <a:lnTo>
                    <a:pt x="21" y="2"/>
                  </a:lnTo>
                  <a:lnTo>
                    <a:pt x="19" y="0"/>
                  </a:lnTo>
                  <a:lnTo>
                    <a:pt x="15" y="0"/>
                  </a:lnTo>
                  <a:lnTo>
                    <a:pt x="12" y="0"/>
                  </a:lnTo>
                  <a:lnTo>
                    <a:pt x="9" y="2"/>
                  </a:lnTo>
                  <a:lnTo>
                    <a:pt x="7" y="3"/>
                  </a:lnTo>
                  <a:lnTo>
                    <a:pt x="5" y="5"/>
                  </a:lnTo>
                  <a:lnTo>
                    <a:pt x="3" y="7"/>
                  </a:lnTo>
                  <a:lnTo>
                    <a:pt x="2" y="9"/>
                  </a:lnTo>
                  <a:lnTo>
                    <a:pt x="0" y="12"/>
                  </a:lnTo>
                  <a:lnTo>
                    <a:pt x="0" y="15"/>
                  </a:lnTo>
                  <a:lnTo>
                    <a:pt x="0" y="211"/>
                  </a:lnTo>
                  <a:lnTo>
                    <a:pt x="0" y="602"/>
                  </a:lnTo>
                  <a:lnTo>
                    <a:pt x="181" y="602"/>
                  </a:lnTo>
                  <a:lnTo>
                    <a:pt x="181" y="211"/>
                  </a:lnTo>
                  <a:lnTo>
                    <a:pt x="181" y="15"/>
                  </a:lnTo>
                  <a:lnTo>
                    <a:pt x="181" y="12"/>
                  </a:lnTo>
                  <a:lnTo>
                    <a:pt x="180" y="9"/>
                  </a:lnTo>
                  <a:lnTo>
                    <a:pt x="178" y="7"/>
                  </a:lnTo>
                  <a:lnTo>
                    <a:pt x="176" y="5"/>
                  </a:lnTo>
                  <a:lnTo>
                    <a:pt x="174" y="3"/>
                  </a:lnTo>
                  <a:lnTo>
                    <a:pt x="172" y="2"/>
                  </a:lnTo>
                  <a:lnTo>
                    <a:pt x="169" y="0"/>
                  </a:lnTo>
                  <a:lnTo>
                    <a:pt x="16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7" name="Rectangle 718">
              <a:extLst>
                <a:ext uri="{FF2B5EF4-FFF2-40B4-BE49-F238E27FC236}">
                  <a16:creationId xmlns:a16="http://schemas.microsoft.com/office/drawing/2014/main" id="{CB587A79-A690-4BE1-9A7B-D4D179008449}"/>
                </a:ext>
              </a:extLst>
            </p:cNvPr>
            <p:cNvSpPr>
              <a:spLocks noChangeArrowheads="1"/>
            </p:cNvSpPr>
            <p:nvPr/>
          </p:nvSpPr>
          <p:spPr bwMode="auto">
            <a:xfrm>
              <a:off x="2608263" y="2122488"/>
              <a:ext cx="57150" cy="190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8" name="Freeform 719">
              <a:extLst>
                <a:ext uri="{FF2B5EF4-FFF2-40B4-BE49-F238E27FC236}">
                  <a16:creationId xmlns:a16="http://schemas.microsoft.com/office/drawing/2014/main" id="{9B27E552-9858-46C0-912C-4365788798C8}"/>
                </a:ext>
              </a:extLst>
            </p:cNvPr>
            <p:cNvSpPr>
              <a:spLocks/>
            </p:cNvSpPr>
            <p:nvPr/>
          </p:nvSpPr>
          <p:spPr bwMode="auto">
            <a:xfrm>
              <a:off x="2608263" y="2151063"/>
              <a:ext cx="57150" cy="57150"/>
            </a:xfrm>
            <a:custGeom>
              <a:avLst/>
              <a:gdLst>
                <a:gd name="T0" fmla="*/ 0 w 181"/>
                <a:gd name="T1" fmla="*/ 91 h 182"/>
                <a:gd name="T2" fmla="*/ 0 w 181"/>
                <a:gd name="T3" fmla="*/ 100 h 182"/>
                <a:gd name="T4" fmla="*/ 3 w 181"/>
                <a:gd name="T5" fmla="*/ 110 h 182"/>
                <a:gd name="T6" fmla="*/ 5 w 181"/>
                <a:gd name="T7" fmla="*/ 118 h 182"/>
                <a:gd name="T8" fmla="*/ 8 w 181"/>
                <a:gd name="T9" fmla="*/ 126 h 182"/>
                <a:gd name="T10" fmla="*/ 11 w 181"/>
                <a:gd name="T11" fmla="*/ 134 h 182"/>
                <a:gd name="T12" fmla="*/ 15 w 181"/>
                <a:gd name="T13" fmla="*/ 142 h 182"/>
                <a:gd name="T14" fmla="*/ 21 w 181"/>
                <a:gd name="T15" fmla="*/ 148 h 182"/>
                <a:gd name="T16" fmla="*/ 27 w 181"/>
                <a:gd name="T17" fmla="*/ 155 h 182"/>
                <a:gd name="T18" fmla="*/ 34 w 181"/>
                <a:gd name="T19" fmla="*/ 161 h 182"/>
                <a:gd name="T20" fmla="*/ 40 w 181"/>
                <a:gd name="T21" fmla="*/ 165 h 182"/>
                <a:gd name="T22" fmla="*/ 48 w 181"/>
                <a:gd name="T23" fmla="*/ 171 h 182"/>
                <a:gd name="T24" fmla="*/ 55 w 181"/>
                <a:gd name="T25" fmla="*/ 174 h 182"/>
                <a:gd name="T26" fmla="*/ 64 w 181"/>
                <a:gd name="T27" fmla="*/ 177 h 182"/>
                <a:gd name="T28" fmla="*/ 72 w 181"/>
                <a:gd name="T29" fmla="*/ 179 h 182"/>
                <a:gd name="T30" fmla="*/ 82 w 181"/>
                <a:gd name="T31" fmla="*/ 181 h 182"/>
                <a:gd name="T32" fmla="*/ 91 w 181"/>
                <a:gd name="T33" fmla="*/ 182 h 182"/>
                <a:gd name="T34" fmla="*/ 100 w 181"/>
                <a:gd name="T35" fmla="*/ 181 h 182"/>
                <a:gd name="T36" fmla="*/ 109 w 181"/>
                <a:gd name="T37" fmla="*/ 179 h 182"/>
                <a:gd name="T38" fmla="*/ 117 w 181"/>
                <a:gd name="T39" fmla="*/ 177 h 182"/>
                <a:gd name="T40" fmla="*/ 126 w 181"/>
                <a:gd name="T41" fmla="*/ 174 h 182"/>
                <a:gd name="T42" fmla="*/ 133 w 181"/>
                <a:gd name="T43" fmla="*/ 171 h 182"/>
                <a:gd name="T44" fmla="*/ 141 w 181"/>
                <a:gd name="T45" fmla="*/ 165 h 182"/>
                <a:gd name="T46" fmla="*/ 148 w 181"/>
                <a:gd name="T47" fmla="*/ 161 h 182"/>
                <a:gd name="T48" fmla="*/ 155 w 181"/>
                <a:gd name="T49" fmla="*/ 155 h 182"/>
                <a:gd name="T50" fmla="*/ 160 w 181"/>
                <a:gd name="T51" fmla="*/ 148 h 182"/>
                <a:gd name="T52" fmla="*/ 166 w 181"/>
                <a:gd name="T53" fmla="*/ 142 h 182"/>
                <a:gd name="T54" fmla="*/ 170 w 181"/>
                <a:gd name="T55" fmla="*/ 134 h 182"/>
                <a:gd name="T56" fmla="*/ 174 w 181"/>
                <a:gd name="T57" fmla="*/ 126 h 182"/>
                <a:gd name="T58" fmla="*/ 177 w 181"/>
                <a:gd name="T59" fmla="*/ 118 h 182"/>
                <a:gd name="T60" fmla="*/ 180 w 181"/>
                <a:gd name="T61" fmla="*/ 110 h 182"/>
                <a:gd name="T62" fmla="*/ 181 w 181"/>
                <a:gd name="T63" fmla="*/ 100 h 182"/>
                <a:gd name="T64" fmla="*/ 181 w 181"/>
                <a:gd name="T65" fmla="*/ 91 h 182"/>
                <a:gd name="T66" fmla="*/ 181 w 181"/>
                <a:gd name="T67" fmla="*/ 0 h 182"/>
                <a:gd name="T68" fmla="*/ 0 w 181"/>
                <a:gd name="T69" fmla="*/ 0 h 182"/>
                <a:gd name="T70" fmla="*/ 0 w 181"/>
                <a:gd name="T71" fmla="*/ 9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81" h="182">
                  <a:moveTo>
                    <a:pt x="0" y="91"/>
                  </a:moveTo>
                  <a:lnTo>
                    <a:pt x="0" y="100"/>
                  </a:lnTo>
                  <a:lnTo>
                    <a:pt x="3" y="110"/>
                  </a:lnTo>
                  <a:lnTo>
                    <a:pt x="5" y="118"/>
                  </a:lnTo>
                  <a:lnTo>
                    <a:pt x="8" y="126"/>
                  </a:lnTo>
                  <a:lnTo>
                    <a:pt x="11" y="134"/>
                  </a:lnTo>
                  <a:lnTo>
                    <a:pt x="15" y="142"/>
                  </a:lnTo>
                  <a:lnTo>
                    <a:pt x="21" y="148"/>
                  </a:lnTo>
                  <a:lnTo>
                    <a:pt x="27" y="155"/>
                  </a:lnTo>
                  <a:lnTo>
                    <a:pt x="34" y="161"/>
                  </a:lnTo>
                  <a:lnTo>
                    <a:pt x="40" y="165"/>
                  </a:lnTo>
                  <a:lnTo>
                    <a:pt x="48" y="171"/>
                  </a:lnTo>
                  <a:lnTo>
                    <a:pt x="55" y="174"/>
                  </a:lnTo>
                  <a:lnTo>
                    <a:pt x="64" y="177"/>
                  </a:lnTo>
                  <a:lnTo>
                    <a:pt x="72" y="179"/>
                  </a:lnTo>
                  <a:lnTo>
                    <a:pt x="82" y="181"/>
                  </a:lnTo>
                  <a:lnTo>
                    <a:pt x="91" y="182"/>
                  </a:lnTo>
                  <a:lnTo>
                    <a:pt x="100" y="181"/>
                  </a:lnTo>
                  <a:lnTo>
                    <a:pt x="109" y="179"/>
                  </a:lnTo>
                  <a:lnTo>
                    <a:pt x="117" y="177"/>
                  </a:lnTo>
                  <a:lnTo>
                    <a:pt x="126" y="174"/>
                  </a:lnTo>
                  <a:lnTo>
                    <a:pt x="133" y="171"/>
                  </a:lnTo>
                  <a:lnTo>
                    <a:pt x="141" y="165"/>
                  </a:lnTo>
                  <a:lnTo>
                    <a:pt x="148" y="161"/>
                  </a:lnTo>
                  <a:lnTo>
                    <a:pt x="155" y="155"/>
                  </a:lnTo>
                  <a:lnTo>
                    <a:pt x="160" y="148"/>
                  </a:lnTo>
                  <a:lnTo>
                    <a:pt x="166" y="142"/>
                  </a:lnTo>
                  <a:lnTo>
                    <a:pt x="170" y="134"/>
                  </a:lnTo>
                  <a:lnTo>
                    <a:pt x="174" y="126"/>
                  </a:lnTo>
                  <a:lnTo>
                    <a:pt x="177" y="118"/>
                  </a:lnTo>
                  <a:lnTo>
                    <a:pt x="180" y="110"/>
                  </a:lnTo>
                  <a:lnTo>
                    <a:pt x="181" y="100"/>
                  </a:lnTo>
                  <a:lnTo>
                    <a:pt x="181" y="91"/>
                  </a:lnTo>
                  <a:lnTo>
                    <a:pt x="181" y="0"/>
                  </a:lnTo>
                  <a:lnTo>
                    <a:pt x="0" y="0"/>
                  </a:lnTo>
                  <a:lnTo>
                    <a:pt x="0" y="9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9" name="Freeform 720">
              <a:extLst>
                <a:ext uri="{FF2B5EF4-FFF2-40B4-BE49-F238E27FC236}">
                  <a16:creationId xmlns:a16="http://schemas.microsoft.com/office/drawing/2014/main" id="{445A4A3C-20C5-4624-9209-D11A75CEC9B9}"/>
                </a:ext>
              </a:extLst>
            </p:cNvPr>
            <p:cNvSpPr>
              <a:spLocks/>
            </p:cNvSpPr>
            <p:nvPr/>
          </p:nvSpPr>
          <p:spPr bwMode="auto">
            <a:xfrm>
              <a:off x="2632075" y="1930400"/>
              <a:ext cx="9525" cy="57150"/>
            </a:xfrm>
            <a:custGeom>
              <a:avLst/>
              <a:gdLst>
                <a:gd name="T0" fmla="*/ 15 w 30"/>
                <a:gd name="T1" fmla="*/ 181 h 181"/>
                <a:gd name="T2" fmla="*/ 18 w 30"/>
                <a:gd name="T3" fmla="*/ 181 h 181"/>
                <a:gd name="T4" fmla="*/ 21 w 30"/>
                <a:gd name="T5" fmla="*/ 180 h 181"/>
                <a:gd name="T6" fmla="*/ 23 w 30"/>
                <a:gd name="T7" fmla="*/ 179 h 181"/>
                <a:gd name="T8" fmla="*/ 25 w 30"/>
                <a:gd name="T9" fmla="*/ 176 h 181"/>
                <a:gd name="T10" fmla="*/ 27 w 30"/>
                <a:gd name="T11" fmla="*/ 174 h 181"/>
                <a:gd name="T12" fmla="*/ 28 w 30"/>
                <a:gd name="T13" fmla="*/ 172 h 181"/>
                <a:gd name="T14" fmla="*/ 30 w 30"/>
                <a:gd name="T15" fmla="*/ 169 h 181"/>
                <a:gd name="T16" fmla="*/ 30 w 30"/>
                <a:gd name="T17" fmla="*/ 166 h 181"/>
                <a:gd name="T18" fmla="*/ 30 w 30"/>
                <a:gd name="T19" fmla="*/ 16 h 181"/>
                <a:gd name="T20" fmla="*/ 30 w 30"/>
                <a:gd name="T21" fmla="*/ 12 h 181"/>
                <a:gd name="T22" fmla="*/ 28 w 30"/>
                <a:gd name="T23" fmla="*/ 9 h 181"/>
                <a:gd name="T24" fmla="*/ 27 w 30"/>
                <a:gd name="T25" fmla="*/ 7 h 181"/>
                <a:gd name="T26" fmla="*/ 25 w 30"/>
                <a:gd name="T27" fmla="*/ 5 h 181"/>
                <a:gd name="T28" fmla="*/ 23 w 30"/>
                <a:gd name="T29" fmla="*/ 3 h 181"/>
                <a:gd name="T30" fmla="*/ 21 w 30"/>
                <a:gd name="T31" fmla="*/ 2 h 181"/>
                <a:gd name="T32" fmla="*/ 18 w 30"/>
                <a:gd name="T33" fmla="*/ 0 h 181"/>
                <a:gd name="T34" fmla="*/ 15 w 30"/>
                <a:gd name="T35" fmla="*/ 0 h 181"/>
                <a:gd name="T36" fmla="*/ 11 w 30"/>
                <a:gd name="T37" fmla="*/ 0 h 181"/>
                <a:gd name="T38" fmla="*/ 9 w 30"/>
                <a:gd name="T39" fmla="*/ 2 h 181"/>
                <a:gd name="T40" fmla="*/ 6 w 30"/>
                <a:gd name="T41" fmla="*/ 3 h 181"/>
                <a:gd name="T42" fmla="*/ 4 w 30"/>
                <a:gd name="T43" fmla="*/ 5 h 181"/>
                <a:gd name="T44" fmla="*/ 2 w 30"/>
                <a:gd name="T45" fmla="*/ 7 h 181"/>
                <a:gd name="T46" fmla="*/ 1 w 30"/>
                <a:gd name="T47" fmla="*/ 9 h 181"/>
                <a:gd name="T48" fmla="*/ 0 w 30"/>
                <a:gd name="T49" fmla="*/ 12 h 181"/>
                <a:gd name="T50" fmla="*/ 0 w 30"/>
                <a:gd name="T51" fmla="*/ 16 h 181"/>
                <a:gd name="T52" fmla="*/ 0 w 30"/>
                <a:gd name="T53" fmla="*/ 166 h 181"/>
                <a:gd name="T54" fmla="*/ 0 w 30"/>
                <a:gd name="T55" fmla="*/ 169 h 181"/>
                <a:gd name="T56" fmla="*/ 1 w 30"/>
                <a:gd name="T57" fmla="*/ 172 h 181"/>
                <a:gd name="T58" fmla="*/ 2 w 30"/>
                <a:gd name="T59" fmla="*/ 174 h 181"/>
                <a:gd name="T60" fmla="*/ 4 w 30"/>
                <a:gd name="T61" fmla="*/ 176 h 181"/>
                <a:gd name="T62" fmla="*/ 6 w 30"/>
                <a:gd name="T63" fmla="*/ 179 h 181"/>
                <a:gd name="T64" fmla="*/ 9 w 30"/>
                <a:gd name="T65" fmla="*/ 180 h 181"/>
                <a:gd name="T66" fmla="*/ 11 w 30"/>
                <a:gd name="T67" fmla="*/ 181 h 181"/>
                <a:gd name="T68" fmla="*/ 15 w 30"/>
                <a:gd name="T69" fmla="*/ 18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0" h="181">
                  <a:moveTo>
                    <a:pt x="15" y="181"/>
                  </a:moveTo>
                  <a:lnTo>
                    <a:pt x="18" y="181"/>
                  </a:lnTo>
                  <a:lnTo>
                    <a:pt x="21" y="180"/>
                  </a:lnTo>
                  <a:lnTo>
                    <a:pt x="23" y="179"/>
                  </a:lnTo>
                  <a:lnTo>
                    <a:pt x="25" y="176"/>
                  </a:lnTo>
                  <a:lnTo>
                    <a:pt x="27" y="174"/>
                  </a:lnTo>
                  <a:lnTo>
                    <a:pt x="28" y="172"/>
                  </a:lnTo>
                  <a:lnTo>
                    <a:pt x="30" y="169"/>
                  </a:lnTo>
                  <a:lnTo>
                    <a:pt x="30" y="166"/>
                  </a:lnTo>
                  <a:lnTo>
                    <a:pt x="30" y="16"/>
                  </a:lnTo>
                  <a:lnTo>
                    <a:pt x="30" y="12"/>
                  </a:lnTo>
                  <a:lnTo>
                    <a:pt x="28" y="9"/>
                  </a:lnTo>
                  <a:lnTo>
                    <a:pt x="27" y="7"/>
                  </a:lnTo>
                  <a:lnTo>
                    <a:pt x="25" y="5"/>
                  </a:lnTo>
                  <a:lnTo>
                    <a:pt x="23" y="3"/>
                  </a:lnTo>
                  <a:lnTo>
                    <a:pt x="21" y="2"/>
                  </a:lnTo>
                  <a:lnTo>
                    <a:pt x="18" y="0"/>
                  </a:lnTo>
                  <a:lnTo>
                    <a:pt x="15" y="0"/>
                  </a:lnTo>
                  <a:lnTo>
                    <a:pt x="11" y="0"/>
                  </a:lnTo>
                  <a:lnTo>
                    <a:pt x="9" y="2"/>
                  </a:lnTo>
                  <a:lnTo>
                    <a:pt x="6" y="3"/>
                  </a:lnTo>
                  <a:lnTo>
                    <a:pt x="4" y="5"/>
                  </a:lnTo>
                  <a:lnTo>
                    <a:pt x="2" y="7"/>
                  </a:lnTo>
                  <a:lnTo>
                    <a:pt x="1" y="9"/>
                  </a:lnTo>
                  <a:lnTo>
                    <a:pt x="0" y="12"/>
                  </a:lnTo>
                  <a:lnTo>
                    <a:pt x="0" y="16"/>
                  </a:lnTo>
                  <a:lnTo>
                    <a:pt x="0" y="166"/>
                  </a:lnTo>
                  <a:lnTo>
                    <a:pt x="0" y="169"/>
                  </a:lnTo>
                  <a:lnTo>
                    <a:pt x="1" y="172"/>
                  </a:lnTo>
                  <a:lnTo>
                    <a:pt x="2" y="174"/>
                  </a:lnTo>
                  <a:lnTo>
                    <a:pt x="4" y="176"/>
                  </a:lnTo>
                  <a:lnTo>
                    <a:pt x="6" y="179"/>
                  </a:lnTo>
                  <a:lnTo>
                    <a:pt x="9" y="180"/>
                  </a:lnTo>
                  <a:lnTo>
                    <a:pt x="11" y="181"/>
                  </a:lnTo>
                  <a:lnTo>
                    <a:pt x="15" y="18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70" name="Freeform 1671" descr="Icon of check mark. ">
            <a:extLst>
              <a:ext uri="{FF2B5EF4-FFF2-40B4-BE49-F238E27FC236}">
                <a16:creationId xmlns:a16="http://schemas.microsoft.com/office/drawing/2014/main" id="{1A4AFC64-5C16-40F4-BDFA-E62EE3AAEA23}"/>
              </a:ext>
            </a:extLst>
          </p:cNvPr>
          <p:cNvSpPr>
            <a:spLocks noEditPoints="1"/>
          </p:cNvSpPr>
          <p:nvPr/>
        </p:nvSpPr>
        <p:spPr bwMode="auto">
          <a:xfrm>
            <a:off x="6963181" y="2902974"/>
            <a:ext cx="380334" cy="380334"/>
          </a:xfrm>
          <a:custGeom>
            <a:avLst/>
            <a:gdLst>
              <a:gd name="T0" fmla="*/ 279 w 719"/>
              <a:gd name="T1" fmla="*/ 477 h 719"/>
              <a:gd name="T2" fmla="*/ 197 w 719"/>
              <a:gd name="T3" fmla="*/ 387 h 719"/>
              <a:gd name="T4" fmla="*/ 217 w 719"/>
              <a:gd name="T5" fmla="*/ 382 h 719"/>
              <a:gd name="T6" fmla="*/ 515 w 719"/>
              <a:gd name="T7" fmla="*/ 243 h 719"/>
              <a:gd name="T8" fmla="*/ 519 w 719"/>
              <a:gd name="T9" fmla="*/ 263 h 719"/>
              <a:gd name="T10" fmla="*/ 709 w 719"/>
              <a:gd name="T11" fmla="*/ 323 h 719"/>
              <a:gd name="T12" fmla="*/ 687 w 719"/>
              <a:gd name="T13" fmla="*/ 289 h 719"/>
              <a:gd name="T14" fmla="*/ 696 w 719"/>
              <a:gd name="T15" fmla="*/ 243 h 719"/>
              <a:gd name="T16" fmla="*/ 675 w 719"/>
              <a:gd name="T17" fmla="*/ 199 h 719"/>
              <a:gd name="T18" fmla="*/ 631 w 719"/>
              <a:gd name="T19" fmla="*/ 179 h 719"/>
              <a:gd name="T20" fmla="*/ 630 w 719"/>
              <a:gd name="T21" fmla="*/ 131 h 719"/>
              <a:gd name="T22" fmla="*/ 603 w 719"/>
              <a:gd name="T23" fmla="*/ 98 h 719"/>
              <a:gd name="T24" fmla="*/ 569 w 719"/>
              <a:gd name="T25" fmla="*/ 87 h 719"/>
              <a:gd name="T26" fmla="*/ 536 w 719"/>
              <a:gd name="T27" fmla="*/ 70 h 719"/>
              <a:gd name="T28" fmla="*/ 507 w 719"/>
              <a:gd name="T29" fmla="*/ 34 h 719"/>
              <a:gd name="T30" fmla="*/ 458 w 719"/>
              <a:gd name="T31" fmla="*/ 25 h 719"/>
              <a:gd name="T32" fmla="*/ 418 w 719"/>
              <a:gd name="T33" fmla="*/ 31 h 719"/>
              <a:gd name="T34" fmla="*/ 380 w 719"/>
              <a:gd name="T35" fmla="*/ 4 h 719"/>
              <a:gd name="T36" fmla="*/ 331 w 719"/>
              <a:gd name="T37" fmla="*/ 7 h 719"/>
              <a:gd name="T38" fmla="*/ 296 w 719"/>
              <a:gd name="T39" fmla="*/ 39 h 719"/>
              <a:gd name="T40" fmla="*/ 251 w 719"/>
              <a:gd name="T41" fmla="*/ 24 h 719"/>
              <a:gd name="T42" fmla="*/ 205 w 719"/>
              <a:gd name="T43" fmla="*/ 39 h 719"/>
              <a:gd name="T44" fmla="*/ 180 w 719"/>
              <a:gd name="T45" fmla="*/ 79 h 719"/>
              <a:gd name="T46" fmla="*/ 142 w 719"/>
              <a:gd name="T47" fmla="*/ 88 h 719"/>
              <a:gd name="T48" fmla="*/ 111 w 719"/>
              <a:gd name="T49" fmla="*/ 102 h 719"/>
              <a:gd name="T50" fmla="*/ 86 w 719"/>
              <a:gd name="T51" fmla="*/ 141 h 719"/>
              <a:gd name="T52" fmla="*/ 78 w 719"/>
              <a:gd name="T53" fmla="*/ 180 h 719"/>
              <a:gd name="T54" fmla="*/ 37 w 719"/>
              <a:gd name="T55" fmla="*/ 207 h 719"/>
              <a:gd name="T56" fmla="*/ 22 w 719"/>
              <a:gd name="T57" fmla="*/ 252 h 719"/>
              <a:gd name="T58" fmla="*/ 38 w 719"/>
              <a:gd name="T59" fmla="*/ 296 h 719"/>
              <a:gd name="T60" fmla="*/ 6 w 719"/>
              <a:gd name="T61" fmla="*/ 332 h 719"/>
              <a:gd name="T62" fmla="*/ 3 w 719"/>
              <a:gd name="T63" fmla="*/ 380 h 719"/>
              <a:gd name="T64" fmla="*/ 31 w 719"/>
              <a:gd name="T65" fmla="*/ 420 h 719"/>
              <a:gd name="T66" fmla="*/ 23 w 719"/>
              <a:gd name="T67" fmla="*/ 460 h 719"/>
              <a:gd name="T68" fmla="*/ 32 w 719"/>
              <a:gd name="T69" fmla="*/ 507 h 719"/>
              <a:gd name="T70" fmla="*/ 68 w 719"/>
              <a:gd name="T71" fmla="*/ 538 h 719"/>
              <a:gd name="T72" fmla="*/ 85 w 719"/>
              <a:gd name="T73" fmla="*/ 571 h 719"/>
              <a:gd name="T74" fmla="*/ 106 w 719"/>
              <a:gd name="T75" fmla="*/ 615 h 719"/>
              <a:gd name="T76" fmla="*/ 135 w 719"/>
              <a:gd name="T77" fmla="*/ 633 h 719"/>
              <a:gd name="T78" fmla="*/ 177 w 719"/>
              <a:gd name="T79" fmla="*/ 633 h 719"/>
              <a:gd name="T80" fmla="*/ 197 w 719"/>
              <a:gd name="T81" fmla="*/ 676 h 719"/>
              <a:gd name="T82" fmla="*/ 242 w 719"/>
              <a:gd name="T83" fmla="*/ 698 h 719"/>
              <a:gd name="T84" fmla="*/ 288 w 719"/>
              <a:gd name="T85" fmla="*/ 687 h 719"/>
              <a:gd name="T86" fmla="*/ 322 w 719"/>
              <a:gd name="T87" fmla="*/ 709 h 719"/>
              <a:gd name="T88" fmla="*/ 370 w 719"/>
              <a:gd name="T89" fmla="*/ 719 h 719"/>
              <a:gd name="T90" fmla="*/ 412 w 719"/>
              <a:gd name="T91" fmla="*/ 697 h 719"/>
              <a:gd name="T92" fmla="*/ 449 w 719"/>
              <a:gd name="T93" fmla="*/ 695 h 719"/>
              <a:gd name="T94" fmla="*/ 497 w 719"/>
              <a:gd name="T95" fmla="*/ 693 h 719"/>
              <a:gd name="T96" fmla="*/ 533 w 719"/>
              <a:gd name="T97" fmla="*/ 661 h 719"/>
              <a:gd name="T98" fmla="*/ 563 w 719"/>
              <a:gd name="T99" fmla="*/ 635 h 719"/>
              <a:gd name="T100" fmla="*/ 597 w 719"/>
              <a:gd name="T101" fmla="*/ 628 h 719"/>
              <a:gd name="T102" fmla="*/ 626 w 719"/>
              <a:gd name="T103" fmla="*/ 599 h 719"/>
              <a:gd name="T104" fmla="*/ 634 w 719"/>
              <a:gd name="T105" fmla="*/ 551 h 719"/>
              <a:gd name="T106" fmla="*/ 668 w 719"/>
              <a:gd name="T107" fmla="*/ 528 h 719"/>
              <a:gd name="T108" fmla="*/ 694 w 719"/>
              <a:gd name="T109" fmla="*/ 488 h 719"/>
              <a:gd name="T110" fmla="*/ 691 w 719"/>
              <a:gd name="T111" fmla="*/ 441 h 719"/>
              <a:gd name="T112" fmla="*/ 703 w 719"/>
              <a:gd name="T113" fmla="*/ 406 h 719"/>
              <a:gd name="T114" fmla="*/ 719 w 719"/>
              <a:gd name="T115" fmla="*/ 360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19" h="719">
                <a:moveTo>
                  <a:pt x="519" y="263"/>
                </a:moveTo>
                <a:lnTo>
                  <a:pt x="292" y="475"/>
                </a:lnTo>
                <a:lnTo>
                  <a:pt x="288" y="477"/>
                </a:lnTo>
                <a:lnTo>
                  <a:pt x="285" y="479"/>
                </a:lnTo>
                <a:lnTo>
                  <a:pt x="279" y="477"/>
                </a:lnTo>
                <a:lnTo>
                  <a:pt x="276" y="475"/>
                </a:lnTo>
                <a:lnTo>
                  <a:pt x="200" y="400"/>
                </a:lnTo>
                <a:lnTo>
                  <a:pt x="197" y="396"/>
                </a:lnTo>
                <a:lnTo>
                  <a:pt x="196" y="391"/>
                </a:lnTo>
                <a:lnTo>
                  <a:pt x="197" y="387"/>
                </a:lnTo>
                <a:lnTo>
                  <a:pt x="200" y="382"/>
                </a:lnTo>
                <a:lnTo>
                  <a:pt x="204" y="380"/>
                </a:lnTo>
                <a:lnTo>
                  <a:pt x="208" y="379"/>
                </a:lnTo>
                <a:lnTo>
                  <a:pt x="213" y="380"/>
                </a:lnTo>
                <a:lnTo>
                  <a:pt x="217" y="382"/>
                </a:lnTo>
                <a:lnTo>
                  <a:pt x="285" y="450"/>
                </a:lnTo>
                <a:lnTo>
                  <a:pt x="502" y="247"/>
                </a:lnTo>
                <a:lnTo>
                  <a:pt x="507" y="243"/>
                </a:lnTo>
                <a:lnTo>
                  <a:pt x="511" y="243"/>
                </a:lnTo>
                <a:lnTo>
                  <a:pt x="515" y="243"/>
                </a:lnTo>
                <a:lnTo>
                  <a:pt x="520" y="247"/>
                </a:lnTo>
                <a:lnTo>
                  <a:pt x="522" y="251"/>
                </a:lnTo>
                <a:lnTo>
                  <a:pt x="523" y="255"/>
                </a:lnTo>
                <a:lnTo>
                  <a:pt x="522" y="260"/>
                </a:lnTo>
                <a:lnTo>
                  <a:pt x="519" y="263"/>
                </a:lnTo>
                <a:close/>
                <a:moveTo>
                  <a:pt x="719" y="360"/>
                </a:moveTo>
                <a:lnTo>
                  <a:pt x="719" y="350"/>
                </a:lnTo>
                <a:lnTo>
                  <a:pt x="716" y="341"/>
                </a:lnTo>
                <a:lnTo>
                  <a:pt x="713" y="332"/>
                </a:lnTo>
                <a:lnTo>
                  <a:pt x="709" y="323"/>
                </a:lnTo>
                <a:lnTo>
                  <a:pt x="703" y="315"/>
                </a:lnTo>
                <a:lnTo>
                  <a:pt x="696" y="308"/>
                </a:lnTo>
                <a:lnTo>
                  <a:pt x="689" y="302"/>
                </a:lnTo>
                <a:lnTo>
                  <a:pt x="681" y="296"/>
                </a:lnTo>
                <a:lnTo>
                  <a:pt x="687" y="289"/>
                </a:lnTo>
                <a:lnTo>
                  <a:pt x="691" y="280"/>
                </a:lnTo>
                <a:lnTo>
                  <a:pt x="694" y="271"/>
                </a:lnTo>
                <a:lnTo>
                  <a:pt x="696" y="262"/>
                </a:lnTo>
                <a:lnTo>
                  <a:pt x="696" y="252"/>
                </a:lnTo>
                <a:lnTo>
                  <a:pt x="696" y="243"/>
                </a:lnTo>
                <a:lnTo>
                  <a:pt x="694" y="233"/>
                </a:lnTo>
                <a:lnTo>
                  <a:pt x="692" y="223"/>
                </a:lnTo>
                <a:lnTo>
                  <a:pt x="688" y="215"/>
                </a:lnTo>
                <a:lnTo>
                  <a:pt x="682" y="207"/>
                </a:lnTo>
                <a:lnTo>
                  <a:pt x="675" y="199"/>
                </a:lnTo>
                <a:lnTo>
                  <a:pt x="668" y="193"/>
                </a:lnTo>
                <a:lnTo>
                  <a:pt x="660" y="188"/>
                </a:lnTo>
                <a:lnTo>
                  <a:pt x="651" y="184"/>
                </a:lnTo>
                <a:lnTo>
                  <a:pt x="641" y="180"/>
                </a:lnTo>
                <a:lnTo>
                  <a:pt x="631" y="179"/>
                </a:lnTo>
                <a:lnTo>
                  <a:pt x="634" y="169"/>
                </a:lnTo>
                <a:lnTo>
                  <a:pt x="635" y="161"/>
                </a:lnTo>
                <a:lnTo>
                  <a:pt x="635" y="151"/>
                </a:lnTo>
                <a:lnTo>
                  <a:pt x="632" y="141"/>
                </a:lnTo>
                <a:lnTo>
                  <a:pt x="630" y="131"/>
                </a:lnTo>
                <a:lnTo>
                  <a:pt x="626" y="122"/>
                </a:lnTo>
                <a:lnTo>
                  <a:pt x="620" y="114"/>
                </a:lnTo>
                <a:lnTo>
                  <a:pt x="614" y="106"/>
                </a:lnTo>
                <a:lnTo>
                  <a:pt x="608" y="102"/>
                </a:lnTo>
                <a:lnTo>
                  <a:pt x="603" y="98"/>
                </a:lnTo>
                <a:lnTo>
                  <a:pt x="597" y="94"/>
                </a:lnTo>
                <a:lnTo>
                  <a:pt x="590" y="91"/>
                </a:lnTo>
                <a:lnTo>
                  <a:pt x="584" y="89"/>
                </a:lnTo>
                <a:lnTo>
                  <a:pt x="577" y="88"/>
                </a:lnTo>
                <a:lnTo>
                  <a:pt x="569" y="87"/>
                </a:lnTo>
                <a:lnTo>
                  <a:pt x="563" y="85"/>
                </a:lnTo>
                <a:lnTo>
                  <a:pt x="552" y="87"/>
                </a:lnTo>
                <a:lnTo>
                  <a:pt x="542" y="89"/>
                </a:lnTo>
                <a:lnTo>
                  <a:pt x="540" y="79"/>
                </a:lnTo>
                <a:lnTo>
                  <a:pt x="536" y="70"/>
                </a:lnTo>
                <a:lnTo>
                  <a:pt x="533" y="61"/>
                </a:lnTo>
                <a:lnTo>
                  <a:pt x="528" y="53"/>
                </a:lnTo>
                <a:lnTo>
                  <a:pt x="522" y="46"/>
                </a:lnTo>
                <a:lnTo>
                  <a:pt x="514" y="39"/>
                </a:lnTo>
                <a:lnTo>
                  <a:pt x="507" y="34"/>
                </a:lnTo>
                <a:lnTo>
                  <a:pt x="497" y="28"/>
                </a:lnTo>
                <a:lnTo>
                  <a:pt x="488" y="26"/>
                </a:lnTo>
                <a:lnTo>
                  <a:pt x="478" y="24"/>
                </a:lnTo>
                <a:lnTo>
                  <a:pt x="468" y="24"/>
                </a:lnTo>
                <a:lnTo>
                  <a:pt x="458" y="25"/>
                </a:lnTo>
                <a:lnTo>
                  <a:pt x="449" y="27"/>
                </a:lnTo>
                <a:lnTo>
                  <a:pt x="440" y="29"/>
                </a:lnTo>
                <a:lnTo>
                  <a:pt x="431" y="34"/>
                </a:lnTo>
                <a:lnTo>
                  <a:pt x="424" y="39"/>
                </a:lnTo>
                <a:lnTo>
                  <a:pt x="418" y="31"/>
                </a:lnTo>
                <a:lnTo>
                  <a:pt x="412" y="24"/>
                </a:lnTo>
                <a:lnTo>
                  <a:pt x="405" y="17"/>
                </a:lnTo>
                <a:lnTo>
                  <a:pt x="397" y="11"/>
                </a:lnTo>
                <a:lnTo>
                  <a:pt x="388" y="7"/>
                </a:lnTo>
                <a:lnTo>
                  <a:pt x="380" y="4"/>
                </a:lnTo>
                <a:lnTo>
                  <a:pt x="370" y="2"/>
                </a:lnTo>
                <a:lnTo>
                  <a:pt x="360" y="0"/>
                </a:lnTo>
                <a:lnTo>
                  <a:pt x="350" y="2"/>
                </a:lnTo>
                <a:lnTo>
                  <a:pt x="340" y="4"/>
                </a:lnTo>
                <a:lnTo>
                  <a:pt x="331" y="7"/>
                </a:lnTo>
                <a:lnTo>
                  <a:pt x="322" y="11"/>
                </a:lnTo>
                <a:lnTo>
                  <a:pt x="314" y="17"/>
                </a:lnTo>
                <a:lnTo>
                  <a:pt x="307" y="24"/>
                </a:lnTo>
                <a:lnTo>
                  <a:pt x="301" y="31"/>
                </a:lnTo>
                <a:lnTo>
                  <a:pt x="296" y="39"/>
                </a:lnTo>
                <a:lnTo>
                  <a:pt x="288" y="34"/>
                </a:lnTo>
                <a:lnTo>
                  <a:pt x="279" y="29"/>
                </a:lnTo>
                <a:lnTo>
                  <a:pt x="270" y="27"/>
                </a:lnTo>
                <a:lnTo>
                  <a:pt x="260" y="25"/>
                </a:lnTo>
                <a:lnTo>
                  <a:pt x="251" y="24"/>
                </a:lnTo>
                <a:lnTo>
                  <a:pt x="242" y="24"/>
                </a:lnTo>
                <a:lnTo>
                  <a:pt x="232" y="26"/>
                </a:lnTo>
                <a:lnTo>
                  <a:pt x="222" y="28"/>
                </a:lnTo>
                <a:lnTo>
                  <a:pt x="213" y="34"/>
                </a:lnTo>
                <a:lnTo>
                  <a:pt x="205" y="39"/>
                </a:lnTo>
                <a:lnTo>
                  <a:pt x="197" y="46"/>
                </a:lnTo>
                <a:lnTo>
                  <a:pt x="192" y="52"/>
                </a:lnTo>
                <a:lnTo>
                  <a:pt x="186" y="61"/>
                </a:lnTo>
                <a:lnTo>
                  <a:pt x="182" y="69"/>
                </a:lnTo>
                <a:lnTo>
                  <a:pt x="180" y="79"/>
                </a:lnTo>
                <a:lnTo>
                  <a:pt x="177" y="89"/>
                </a:lnTo>
                <a:lnTo>
                  <a:pt x="168" y="87"/>
                </a:lnTo>
                <a:lnTo>
                  <a:pt x="156" y="85"/>
                </a:lnTo>
                <a:lnTo>
                  <a:pt x="149" y="87"/>
                </a:lnTo>
                <a:lnTo>
                  <a:pt x="142" y="88"/>
                </a:lnTo>
                <a:lnTo>
                  <a:pt x="135" y="89"/>
                </a:lnTo>
                <a:lnTo>
                  <a:pt x="129" y="91"/>
                </a:lnTo>
                <a:lnTo>
                  <a:pt x="122" y="94"/>
                </a:lnTo>
                <a:lnTo>
                  <a:pt x="117" y="98"/>
                </a:lnTo>
                <a:lnTo>
                  <a:pt x="111" y="102"/>
                </a:lnTo>
                <a:lnTo>
                  <a:pt x="106" y="106"/>
                </a:lnTo>
                <a:lnTo>
                  <a:pt x="99" y="114"/>
                </a:lnTo>
                <a:lnTo>
                  <a:pt x="94" y="122"/>
                </a:lnTo>
                <a:lnTo>
                  <a:pt x="89" y="131"/>
                </a:lnTo>
                <a:lnTo>
                  <a:pt x="86" y="141"/>
                </a:lnTo>
                <a:lnTo>
                  <a:pt x="85" y="151"/>
                </a:lnTo>
                <a:lnTo>
                  <a:pt x="85" y="161"/>
                </a:lnTo>
                <a:lnTo>
                  <a:pt x="85" y="169"/>
                </a:lnTo>
                <a:lnTo>
                  <a:pt x="87" y="179"/>
                </a:lnTo>
                <a:lnTo>
                  <a:pt x="78" y="180"/>
                </a:lnTo>
                <a:lnTo>
                  <a:pt x="68" y="184"/>
                </a:lnTo>
                <a:lnTo>
                  <a:pt x="59" y="188"/>
                </a:lnTo>
                <a:lnTo>
                  <a:pt x="52" y="193"/>
                </a:lnTo>
                <a:lnTo>
                  <a:pt x="44" y="199"/>
                </a:lnTo>
                <a:lnTo>
                  <a:pt x="37" y="207"/>
                </a:lnTo>
                <a:lnTo>
                  <a:pt x="32" y="215"/>
                </a:lnTo>
                <a:lnTo>
                  <a:pt x="27" y="223"/>
                </a:lnTo>
                <a:lnTo>
                  <a:pt x="24" y="233"/>
                </a:lnTo>
                <a:lnTo>
                  <a:pt x="23" y="243"/>
                </a:lnTo>
                <a:lnTo>
                  <a:pt x="22" y="252"/>
                </a:lnTo>
                <a:lnTo>
                  <a:pt x="23" y="262"/>
                </a:lnTo>
                <a:lnTo>
                  <a:pt x="25" y="271"/>
                </a:lnTo>
                <a:lnTo>
                  <a:pt x="28" y="280"/>
                </a:lnTo>
                <a:lnTo>
                  <a:pt x="33" y="289"/>
                </a:lnTo>
                <a:lnTo>
                  <a:pt x="38" y="296"/>
                </a:lnTo>
                <a:lnTo>
                  <a:pt x="31" y="302"/>
                </a:lnTo>
                <a:lnTo>
                  <a:pt x="23" y="308"/>
                </a:lnTo>
                <a:lnTo>
                  <a:pt x="16" y="315"/>
                </a:lnTo>
                <a:lnTo>
                  <a:pt x="11" y="323"/>
                </a:lnTo>
                <a:lnTo>
                  <a:pt x="6" y="332"/>
                </a:lnTo>
                <a:lnTo>
                  <a:pt x="3" y="341"/>
                </a:lnTo>
                <a:lnTo>
                  <a:pt x="1" y="350"/>
                </a:lnTo>
                <a:lnTo>
                  <a:pt x="0" y="360"/>
                </a:lnTo>
                <a:lnTo>
                  <a:pt x="1" y="370"/>
                </a:lnTo>
                <a:lnTo>
                  <a:pt x="3" y="380"/>
                </a:lnTo>
                <a:lnTo>
                  <a:pt x="6" y="389"/>
                </a:lnTo>
                <a:lnTo>
                  <a:pt x="11" y="398"/>
                </a:lnTo>
                <a:lnTo>
                  <a:pt x="16" y="406"/>
                </a:lnTo>
                <a:lnTo>
                  <a:pt x="23" y="413"/>
                </a:lnTo>
                <a:lnTo>
                  <a:pt x="31" y="420"/>
                </a:lnTo>
                <a:lnTo>
                  <a:pt x="38" y="424"/>
                </a:lnTo>
                <a:lnTo>
                  <a:pt x="33" y="433"/>
                </a:lnTo>
                <a:lnTo>
                  <a:pt x="28" y="441"/>
                </a:lnTo>
                <a:lnTo>
                  <a:pt x="25" y="450"/>
                </a:lnTo>
                <a:lnTo>
                  <a:pt x="23" y="460"/>
                </a:lnTo>
                <a:lnTo>
                  <a:pt x="22" y="470"/>
                </a:lnTo>
                <a:lnTo>
                  <a:pt x="23" y="479"/>
                </a:lnTo>
                <a:lnTo>
                  <a:pt x="24" y="488"/>
                </a:lnTo>
                <a:lnTo>
                  <a:pt x="27" y="498"/>
                </a:lnTo>
                <a:lnTo>
                  <a:pt x="32" y="507"/>
                </a:lnTo>
                <a:lnTo>
                  <a:pt x="37" y="515"/>
                </a:lnTo>
                <a:lnTo>
                  <a:pt x="44" y="523"/>
                </a:lnTo>
                <a:lnTo>
                  <a:pt x="52" y="528"/>
                </a:lnTo>
                <a:lnTo>
                  <a:pt x="59" y="534"/>
                </a:lnTo>
                <a:lnTo>
                  <a:pt x="68" y="538"/>
                </a:lnTo>
                <a:lnTo>
                  <a:pt x="78" y="540"/>
                </a:lnTo>
                <a:lnTo>
                  <a:pt x="87" y="543"/>
                </a:lnTo>
                <a:lnTo>
                  <a:pt x="85" y="551"/>
                </a:lnTo>
                <a:lnTo>
                  <a:pt x="85" y="561"/>
                </a:lnTo>
                <a:lnTo>
                  <a:pt x="85" y="571"/>
                </a:lnTo>
                <a:lnTo>
                  <a:pt x="86" y="580"/>
                </a:lnTo>
                <a:lnTo>
                  <a:pt x="89" y="590"/>
                </a:lnTo>
                <a:lnTo>
                  <a:pt x="94" y="599"/>
                </a:lnTo>
                <a:lnTo>
                  <a:pt x="99" y="608"/>
                </a:lnTo>
                <a:lnTo>
                  <a:pt x="106" y="615"/>
                </a:lnTo>
                <a:lnTo>
                  <a:pt x="111" y="620"/>
                </a:lnTo>
                <a:lnTo>
                  <a:pt x="117" y="624"/>
                </a:lnTo>
                <a:lnTo>
                  <a:pt x="122" y="628"/>
                </a:lnTo>
                <a:lnTo>
                  <a:pt x="129" y="631"/>
                </a:lnTo>
                <a:lnTo>
                  <a:pt x="135" y="633"/>
                </a:lnTo>
                <a:lnTo>
                  <a:pt x="142" y="634"/>
                </a:lnTo>
                <a:lnTo>
                  <a:pt x="149" y="635"/>
                </a:lnTo>
                <a:lnTo>
                  <a:pt x="156" y="635"/>
                </a:lnTo>
                <a:lnTo>
                  <a:pt x="168" y="635"/>
                </a:lnTo>
                <a:lnTo>
                  <a:pt x="177" y="633"/>
                </a:lnTo>
                <a:lnTo>
                  <a:pt x="180" y="643"/>
                </a:lnTo>
                <a:lnTo>
                  <a:pt x="182" y="652"/>
                </a:lnTo>
                <a:lnTo>
                  <a:pt x="186" y="661"/>
                </a:lnTo>
                <a:lnTo>
                  <a:pt x="192" y="668"/>
                </a:lnTo>
                <a:lnTo>
                  <a:pt x="197" y="676"/>
                </a:lnTo>
                <a:lnTo>
                  <a:pt x="205" y="683"/>
                </a:lnTo>
                <a:lnTo>
                  <a:pt x="213" y="688"/>
                </a:lnTo>
                <a:lnTo>
                  <a:pt x="222" y="693"/>
                </a:lnTo>
                <a:lnTo>
                  <a:pt x="232" y="696"/>
                </a:lnTo>
                <a:lnTo>
                  <a:pt x="242" y="698"/>
                </a:lnTo>
                <a:lnTo>
                  <a:pt x="251" y="698"/>
                </a:lnTo>
                <a:lnTo>
                  <a:pt x="260" y="697"/>
                </a:lnTo>
                <a:lnTo>
                  <a:pt x="270" y="695"/>
                </a:lnTo>
                <a:lnTo>
                  <a:pt x="279" y="692"/>
                </a:lnTo>
                <a:lnTo>
                  <a:pt x="288" y="687"/>
                </a:lnTo>
                <a:lnTo>
                  <a:pt x="296" y="682"/>
                </a:lnTo>
                <a:lnTo>
                  <a:pt x="301" y="689"/>
                </a:lnTo>
                <a:lnTo>
                  <a:pt x="307" y="697"/>
                </a:lnTo>
                <a:lnTo>
                  <a:pt x="314" y="704"/>
                </a:lnTo>
                <a:lnTo>
                  <a:pt x="322" y="709"/>
                </a:lnTo>
                <a:lnTo>
                  <a:pt x="331" y="714"/>
                </a:lnTo>
                <a:lnTo>
                  <a:pt x="340" y="717"/>
                </a:lnTo>
                <a:lnTo>
                  <a:pt x="350" y="719"/>
                </a:lnTo>
                <a:lnTo>
                  <a:pt x="360" y="719"/>
                </a:lnTo>
                <a:lnTo>
                  <a:pt x="370" y="719"/>
                </a:lnTo>
                <a:lnTo>
                  <a:pt x="380" y="717"/>
                </a:lnTo>
                <a:lnTo>
                  <a:pt x="388" y="714"/>
                </a:lnTo>
                <a:lnTo>
                  <a:pt x="397" y="709"/>
                </a:lnTo>
                <a:lnTo>
                  <a:pt x="405" y="704"/>
                </a:lnTo>
                <a:lnTo>
                  <a:pt x="412" y="697"/>
                </a:lnTo>
                <a:lnTo>
                  <a:pt x="418" y="689"/>
                </a:lnTo>
                <a:lnTo>
                  <a:pt x="424" y="682"/>
                </a:lnTo>
                <a:lnTo>
                  <a:pt x="431" y="687"/>
                </a:lnTo>
                <a:lnTo>
                  <a:pt x="440" y="692"/>
                </a:lnTo>
                <a:lnTo>
                  <a:pt x="449" y="695"/>
                </a:lnTo>
                <a:lnTo>
                  <a:pt x="458" y="697"/>
                </a:lnTo>
                <a:lnTo>
                  <a:pt x="468" y="698"/>
                </a:lnTo>
                <a:lnTo>
                  <a:pt x="478" y="698"/>
                </a:lnTo>
                <a:lnTo>
                  <a:pt x="488" y="696"/>
                </a:lnTo>
                <a:lnTo>
                  <a:pt x="497" y="693"/>
                </a:lnTo>
                <a:lnTo>
                  <a:pt x="507" y="688"/>
                </a:lnTo>
                <a:lnTo>
                  <a:pt x="514" y="683"/>
                </a:lnTo>
                <a:lnTo>
                  <a:pt x="522" y="676"/>
                </a:lnTo>
                <a:lnTo>
                  <a:pt x="528" y="668"/>
                </a:lnTo>
                <a:lnTo>
                  <a:pt x="533" y="661"/>
                </a:lnTo>
                <a:lnTo>
                  <a:pt x="536" y="652"/>
                </a:lnTo>
                <a:lnTo>
                  <a:pt x="540" y="643"/>
                </a:lnTo>
                <a:lnTo>
                  <a:pt x="541" y="633"/>
                </a:lnTo>
                <a:lnTo>
                  <a:pt x="552" y="635"/>
                </a:lnTo>
                <a:lnTo>
                  <a:pt x="563" y="635"/>
                </a:lnTo>
                <a:lnTo>
                  <a:pt x="569" y="635"/>
                </a:lnTo>
                <a:lnTo>
                  <a:pt x="577" y="634"/>
                </a:lnTo>
                <a:lnTo>
                  <a:pt x="584" y="633"/>
                </a:lnTo>
                <a:lnTo>
                  <a:pt x="590" y="631"/>
                </a:lnTo>
                <a:lnTo>
                  <a:pt x="597" y="628"/>
                </a:lnTo>
                <a:lnTo>
                  <a:pt x="603" y="624"/>
                </a:lnTo>
                <a:lnTo>
                  <a:pt x="608" y="620"/>
                </a:lnTo>
                <a:lnTo>
                  <a:pt x="614" y="615"/>
                </a:lnTo>
                <a:lnTo>
                  <a:pt x="620" y="608"/>
                </a:lnTo>
                <a:lnTo>
                  <a:pt x="626" y="599"/>
                </a:lnTo>
                <a:lnTo>
                  <a:pt x="630" y="590"/>
                </a:lnTo>
                <a:lnTo>
                  <a:pt x="632" y="580"/>
                </a:lnTo>
                <a:lnTo>
                  <a:pt x="635" y="571"/>
                </a:lnTo>
                <a:lnTo>
                  <a:pt x="635" y="561"/>
                </a:lnTo>
                <a:lnTo>
                  <a:pt x="634" y="551"/>
                </a:lnTo>
                <a:lnTo>
                  <a:pt x="631" y="543"/>
                </a:lnTo>
                <a:lnTo>
                  <a:pt x="641" y="540"/>
                </a:lnTo>
                <a:lnTo>
                  <a:pt x="651" y="538"/>
                </a:lnTo>
                <a:lnTo>
                  <a:pt x="660" y="534"/>
                </a:lnTo>
                <a:lnTo>
                  <a:pt x="668" y="528"/>
                </a:lnTo>
                <a:lnTo>
                  <a:pt x="675" y="523"/>
                </a:lnTo>
                <a:lnTo>
                  <a:pt x="682" y="515"/>
                </a:lnTo>
                <a:lnTo>
                  <a:pt x="688" y="507"/>
                </a:lnTo>
                <a:lnTo>
                  <a:pt x="692" y="498"/>
                </a:lnTo>
                <a:lnTo>
                  <a:pt x="694" y="488"/>
                </a:lnTo>
                <a:lnTo>
                  <a:pt x="696" y="479"/>
                </a:lnTo>
                <a:lnTo>
                  <a:pt x="698" y="470"/>
                </a:lnTo>
                <a:lnTo>
                  <a:pt x="696" y="460"/>
                </a:lnTo>
                <a:lnTo>
                  <a:pt x="694" y="450"/>
                </a:lnTo>
                <a:lnTo>
                  <a:pt x="691" y="441"/>
                </a:lnTo>
                <a:lnTo>
                  <a:pt x="687" y="433"/>
                </a:lnTo>
                <a:lnTo>
                  <a:pt x="681" y="424"/>
                </a:lnTo>
                <a:lnTo>
                  <a:pt x="689" y="420"/>
                </a:lnTo>
                <a:lnTo>
                  <a:pt x="696" y="413"/>
                </a:lnTo>
                <a:lnTo>
                  <a:pt x="703" y="406"/>
                </a:lnTo>
                <a:lnTo>
                  <a:pt x="709" y="398"/>
                </a:lnTo>
                <a:lnTo>
                  <a:pt x="713" y="389"/>
                </a:lnTo>
                <a:lnTo>
                  <a:pt x="716" y="380"/>
                </a:lnTo>
                <a:lnTo>
                  <a:pt x="719" y="370"/>
                </a:lnTo>
                <a:lnTo>
                  <a:pt x="719" y="360"/>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1" name="Freeform 3850" descr="Icon of lightning. ">
            <a:extLst>
              <a:ext uri="{FF2B5EF4-FFF2-40B4-BE49-F238E27FC236}">
                <a16:creationId xmlns:a16="http://schemas.microsoft.com/office/drawing/2014/main" id="{4F438411-AB3F-41D1-B7B0-3BD67465A272}"/>
              </a:ext>
            </a:extLst>
          </p:cNvPr>
          <p:cNvSpPr>
            <a:spLocks/>
          </p:cNvSpPr>
          <p:nvPr/>
        </p:nvSpPr>
        <p:spPr bwMode="auto">
          <a:xfrm>
            <a:off x="4904481" y="4108092"/>
            <a:ext cx="268346" cy="380334"/>
          </a:xfrm>
          <a:custGeom>
            <a:avLst/>
            <a:gdLst>
              <a:gd name="T0" fmla="*/ 635 w 636"/>
              <a:gd name="T1" fmla="*/ 369 h 901"/>
              <a:gd name="T2" fmla="*/ 632 w 636"/>
              <a:gd name="T3" fmla="*/ 365 h 901"/>
              <a:gd name="T4" fmla="*/ 629 w 636"/>
              <a:gd name="T5" fmla="*/ 362 h 901"/>
              <a:gd name="T6" fmla="*/ 625 w 636"/>
              <a:gd name="T7" fmla="*/ 360 h 901"/>
              <a:gd name="T8" fmla="*/ 621 w 636"/>
              <a:gd name="T9" fmla="*/ 360 h 901"/>
              <a:gd name="T10" fmla="*/ 337 w 636"/>
              <a:gd name="T11" fmla="*/ 360 h 901"/>
              <a:gd name="T12" fmla="*/ 409 w 636"/>
              <a:gd name="T13" fmla="*/ 17 h 901"/>
              <a:gd name="T14" fmla="*/ 409 w 636"/>
              <a:gd name="T15" fmla="*/ 13 h 901"/>
              <a:gd name="T16" fmla="*/ 408 w 636"/>
              <a:gd name="T17" fmla="*/ 7 h 901"/>
              <a:gd name="T18" fmla="*/ 405 w 636"/>
              <a:gd name="T19" fmla="*/ 3 h 901"/>
              <a:gd name="T20" fmla="*/ 400 w 636"/>
              <a:gd name="T21" fmla="*/ 1 h 901"/>
              <a:gd name="T22" fmla="*/ 395 w 636"/>
              <a:gd name="T23" fmla="*/ 0 h 901"/>
              <a:gd name="T24" fmla="*/ 390 w 636"/>
              <a:gd name="T25" fmla="*/ 0 h 901"/>
              <a:gd name="T26" fmla="*/ 385 w 636"/>
              <a:gd name="T27" fmla="*/ 2 h 901"/>
              <a:gd name="T28" fmla="*/ 382 w 636"/>
              <a:gd name="T29" fmla="*/ 6 h 901"/>
              <a:gd name="T30" fmla="*/ 2 w 636"/>
              <a:gd name="T31" fmla="*/ 547 h 901"/>
              <a:gd name="T32" fmla="*/ 1 w 636"/>
              <a:gd name="T33" fmla="*/ 550 h 901"/>
              <a:gd name="T34" fmla="*/ 0 w 636"/>
              <a:gd name="T35" fmla="*/ 554 h 901"/>
              <a:gd name="T36" fmla="*/ 0 w 636"/>
              <a:gd name="T37" fmla="*/ 559 h 901"/>
              <a:gd name="T38" fmla="*/ 1 w 636"/>
              <a:gd name="T39" fmla="*/ 562 h 901"/>
              <a:gd name="T40" fmla="*/ 4 w 636"/>
              <a:gd name="T41" fmla="*/ 566 h 901"/>
              <a:gd name="T42" fmla="*/ 8 w 636"/>
              <a:gd name="T43" fmla="*/ 568 h 901"/>
              <a:gd name="T44" fmla="*/ 11 w 636"/>
              <a:gd name="T45" fmla="*/ 569 h 901"/>
              <a:gd name="T46" fmla="*/ 15 w 636"/>
              <a:gd name="T47" fmla="*/ 570 h 901"/>
              <a:gd name="T48" fmla="*/ 299 w 636"/>
              <a:gd name="T49" fmla="*/ 570 h 901"/>
              <a:gd name="T50" fmla="*/ 228 w 636"/>
              <a:gd name="T51" fmla="*/ 882 h 901"/>
              <a:gd name="T52" fmla="*/ 228 w 636"/>
              <a:gd name="T53" fmla="*/ 888 h 901"/>
              <a:gd name="T54" fmla="*/ 229 w 636"/>
              <a:gd name="T55" fmla="*/ 892 h 901"/>
              <a:gd name="T56" fmla="*/ 232 w 636"/>
              <a:gd name="T57" fmla="*/ 896 h 901"/>
              <a:gd name="T58" fmla="*/ 236 w 636"/>
              <a:gd name="T59" fmla="*/ 900 h 901"/>
              <a:gd name="T60" fmla="*/ 239 w 636"/>
              <a:gd name="T61" fmla="*/ 901 h 901"/>
              <a:gd name="T62" fmla="*/ 243 w 636"/>
              <a:gd name="T63" fmla="*/ 901 h 901"/>
              <a:gd name="T64" fmla="*/ 246 w 636"/>
              <a:gd name="T65" fmla="*/ 901 h 901"/>
              <a:gd name="T66" fmla="*/ 249 w 636"/>
              <a:gd name="T67" fmla="*/ 900 h 901"/>
              <a:gd name="T68" fmla="*/ 252 w 636"/>
              <a:gd name="T69" fmla="*/ 897 h 901"/>
              <a:gd name="T70" fmla="*/ 254 w 636"/>
              <a:gd name="T71" fmla="*/ 895 h 901"/>
              <a:gd name="T72" fmla="*/ 633 w 636"/>
              <a:gd name="T73" fmla="*/ 384 h 901"/>
              <a:gd name="T74" fmla="*/ 635 w 636"/>
              <a:gd name="T75" fmla="*/ 381 h 901"/>
              <a:gd name="T76" fmla="*/ 636 w 636"/>
              <a:gd name="T77" fmla="*/ 376 h 901"/>
              <a:gd name="T78" fmla="*/ 636 w 636"/>
              <a:gd name="T79" fmla="*/ 372 h 901"/>
              <a:gd name="T80" fmla="*/ 635 w 636"/>
              <a:gd name="T81" fmla="*/ 369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36" h="901">
                <a:moveTo>
                  <a:pt x="635" y="369"/>
                </a:moveTo>
                <a:lnTo>
                  <a:pt x="632" y="365"/>
                </a:lnTo>
                <a:lnTo>
                  <a:pt x="629" y="362"/>
                </a:lnTo>
                <a:lnTo>
                  <a:pt x="625" y="360"/>
                </a:lnTo>
                <a:lnTo>
                  <a:pt x="621" y="360"/>
                </a:lnTo>
                <a:lnTo>
                  <a:pt x="337" y="360"/>
                </a:lnTo>
                <a:lnTo>
                  <a:pt x="409" y="17"/>
                </a:lnTo>
                <a:lnTo>
                  <a:pt x="409" y="13"/>
                </a:lnTo>
                <a:lnTo>
                  <a:pt x="408" y="7"/>
                </a:lnTo>
                <a:lnTo>
                  <a:pt x="405" y="3"/>
                </a:lnTo>
                <a:lnTo>
                  <a:pt x="400" y="1"/>
                </a:lnTo>
                <a:lnTo>
                  <a:pt x="395" y="0"/>
                </a:lnTo>
                <a:lnTo>
                  <a:pt x="390" y="0"/>
                </a:lnTo>
                <a:lnTo>
                  <a:pt x="385" y="2"/>
                </a:lnTo>
                <a:lnTo>
                  <a:pt x="382" y="6"/>
                </a:lnTo>
                <a:lnTo>
                  <a:pt x="2" y="547"/>
                </a:lnTo>
                <a:lnTo>
                  <a:pt x="1" y="550"/>
                </a:lnTo>
                <a:lnTo>
                  <a:pt x="0" y="554"/>
                </a:lnTo>
                <a:lnTo>
                  <a:pt x="0" y="559"/>
                </a:lnTo>
                <a:lnTo>
                  <a:pt x="1" y="562"/>
                </a:lnTo>
                <a:lnTo>
                  <a:pt x="4" y="566"/>
                </a:lnTo>
                <a:lnTo>
                  <a:pt x="8" y="568"/>
                </a:lnTo>
                <a:lnTo>
                  <a:pt x="11" y="569"/>
                </a:lnTo>
                <a:lnTo>
                  <a:pt x="15" y="570"/>
                </a:lnTo>
                <a:lnTo>
                  <a:pt x="299" y="570"/>
                </a:lnTo>
                <a:lnTo>
                  <a:pt x="228" y="882"/>
                </a:lnTo>
                <a:lnTo>
                  <a:pt x="228" y="888"/>
                </a:lnTo>
                <a:lnTo>
                  <a:pt x="229" y="892"/>
                </a:lnTo>
                <a:lnTo>
                  <a:pt x="232" y="896"/>
                </a:lnTo>
                <a:lnTo>
                  <a:pt x="236" y="900"/>
                </a:lnTo>
                <a:lnTo>
                  <a:pt x="239" y="901"/>
                </a:lnTo>
                <a:lnTo>
                  <a:pt x="243" y="901"/>
                </a:lnTo>
                <a:lnTo>
                  <a:pt x="246" y="901"/>
                </a:lnTo>
                <a:lnTo>
                  <a:pt x="249" y="900"/>
                </a:lnTo>
                <a:lnTo>
                  <a:pt x="252" y="897"/>
                </a:lnTo>
                <a:lnTo>
                  <a:pt x="254" y="895"/>
                </a:lnTo>
                <a:lnTo>
                  <a:pt x="633" y="384"/>
                </a:lnTo>
                <a:lnTo>
                  <a:pt x="635" y="381"/>
                </a:lnTo>
                <a:lnTo>
                  <a:pt x="636" y="376"/>
                </a:lnTo>
                <a:lnTo>
                  <a:pt x="636" y="372"/>
                </a:lnTo>
                <a:lnTo>
                  <a:pt x="635" y="369"/>
                </a:lnTo>
                <a:close/>
              </a:path>
            </a:pathLst>
          </a:custGeom>
          <a:solidFill>
            <a:schemeClr val="accent4">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sp>
        <p:nvSpPr>
          <p:cNvPr id="72" name="Freeform 3886" descr="Icon of magnifying glass to represent search. ">
            <a:extLst>
              <a:ext uri="{FF2B5EF4-FFF2-40B4-BE49-F238E27FC236}">
                <a16:creationId xmlns:a16="http://schemas.microsoft.com/office/drawing/2014/main" id="{EC8E95A8-22FE-44FA-B5A6-2AA2D47A5BB3}"/>
              </a:ext>
            </a:extLst>
          </p:cNvPr>
          <p:cNvSpPr>
            <a:spLocks noEditPoints="1"/>
          </p:cNvSpPr>
          <p:nvPr/>
        </p:nvSpPr>
        <p:spPr bwMode="auto">
          <a:xfrm>
            <a:off x="6257227" y="4108092"/>
            <a:ext cx="382447" cy="380334"/>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accent3">
              <a:lumMod val="75000"/>
            </a:schemeClr>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73" name="Group 72" descr="Icon of computer monitors. ">
            <a:extLst>
              <a:ext uri="{FF2B5EF4-FFF2-40B4-BE49-F238E27FC236}">
                <a16:creationId xmlns:a16="http://schemas.microsoft.com/office/drawing/2014/main" id="{6C60D8E2-BC37-4164-84A8-5B32D836BEC3}"/>
              </a:ext>
            </a:extLst>
          </p:cNvPr>
          <p:cNvGrpSpPr/>
          <p:nvPr/>
        </p:nvGrpSpPr>
        <p:grpSpPr>
          <a:xfrm>
            <a:off x="7667022" y="4107036"/>
            <a:ext cx="382447" cy="382446"/>
            <a:chOff x="879475" y="5100638"/>
            <a:chExt cx="287338" cy="287337"/>
          </a:xfrm>
          <a:solidFill>
            <a:schemeClr val="accent4">
              <a:lumMod val="75000"/>
            </a:schemeClr>
          </a:solidFill>
        </p:grpSpPr>
        <p:sp>
          <p:nvSpPr>
            <p:cNvPr id="74" name="Freeform 1636">
              <a:extLst>
                <a:ext uri="{FF2B5EF4-FFF2-40B4-BE49-F238E27FC236}">
                  <a16:creationId xmlns:a16="http://schemas.microsoft.com/office/drawing/2014/main" id="{69FF00E7-041A-4CE9-A6E6-F43110659DE0}"/>
                </a:ext>
              </a:extLst>
            </p:cNvPr>
            <p:cNvSpPr>
              <a:spLocks/>
            </p:cNvSpPr>
            <p:nvPr/>
          </p:nvSpPr>
          <p:spPr bwMode="auto">
            <a:xfrm>
              <a:off x="908050" y="5233988"/>
              <a:ext cx="38100" cy="9525"/>
            </a:xfrm>
            <a:custGeom>
              <a:avLst/>
              <a:gdLst>
                <a:gd name="T0" fmla="*/ 105 w 121"/>
                <a:gd name="T1" fmla="*/ 0 h 30"/>
                <a:gd name="T2" fmla="*/ 15 w 121"/>
                <a:gd name="T3" fmla="*/ 0 h 30"/>
                <a:gd name="T4" fmla="*/ 13 w 121"/>
                <a:gd name="T5" fmla="*/ 0 h 30"/>
                <a:gd name="T6" fmla="*/ 9 w 121"/>
                <a:gd name="T7" fmla="*/ 1 h 30"/>
                <a:gd name="T8" fmla="*/ 7 w 121"/>
                <a:gd name="T9" fmla="*/ 2 h 30"/>
                <a:gd name="T10" fmla="*/ 5 w 121"/>
                <a:gd name="T11" fmla="*/ 4 h 30"/>
                <a:gd name="T12" fmla="*/ 3 w 121"/>
                <a:gd name="T13" fmla="*/ 6 h 30"/>
                <a:gd name="T14" fmla="*/ 2 w 121"/>
                <a:gd name="T15" fmla="*/ 9 h 30"/>
                <a:gd name="T16" fmla="*/ 0 w 121"/>
                <a:gd name="T17" fmla="*/ 12 h 30"/>
                <a:gd name="T18" fmla="*/ 0 w 121"/>
                <a:gd name="T19" fmla="*/ 14 h 30"/>
                <a:gd name="T20" fmla="*/ 0 w 121"/>
                <a:gd name="T21" fmla="*/ 17 h 30"/>
                <a:gd name="T22" fmla="*/ 2 w 121"/>
                <a:gd name="T23" fmla="*/ 21 h 30"/>
                <a:gd name="T24" fmla="*/ 3 w 121"/>
                <a:gd name="T25" fmla="*/ 23 h 30"/>
                <a:gd name="T26" fmla="*/ 5 w 121"/>
                <a:gd name="T27" fmla="*/ 25 h 30"/>
                <a:gd name="T28" fmla="*/ 7 w 121"/>
                <a:gd name="T29" fmla="*/ 27 h 30"/>
                <a:gd name="T30" fmla="*/ 9 w 121"/>
                <a:gd name="T31" fmla="*/ 29 h 30"/>
                <a:gd name="T32" fmla="*/ 13 w 121"/>
                <a:gd name="T33" fmla="*/ 30 h 30"/>
                <a:gd name="T34" fmla="*/ 15 w 121"/>
                <a:gd name="T35" fmla="*/ 30 h 30"/>
                <a:gd name="T36" fmla="*/ 105 w 121"/>
                <a:gd name="T37" fmla="*/ 30 h 30"/>
                <a:gd name="T38" fmla="*/ 109 w 121"/>
                <a:gd name="T39" fmla="*/ 30 h 30"/>
                <a:gd name="T40" fmla="*/ 111 w 121"/>
                <a:gd name="T41" fmla="*/ 29 h 30"/>
                <a:gd name="T42" fmla="*/ 114 w 121"/>
                <a:gd name="T43" fmla="*/ 27 h 30"/>
                <a:gd name="T44" fmla="*/ 117 w 121"/>
                <a:gd name="T45" fmla="*/ 25 h 30"/>
                <a:gd name="T46" fmla="*/ 118 w 121"/>
                <a:gd name="T47" fmla="*/ 23 h 30"/>
                <a:gd name="T48" fmla="*/ 120 w 121"/>
                <a:gd name="T49" fmla="*/ 21 h 30"/>
                <a:gd name="T50" fmla="*/ 121 w 121"/>
                <a:gd name="T51" fmla="*/ 17 h 30"/>
                <a:gd name="T52" fmla="*/ 121 w 121"/>
                <a:gd name="T53" fmla="*/ 14 h 30"/>
                <a:gd name="T54" fmla="*/ 121 w 121"/>
                <a:gd name="T55" fmla="*/ 12 h 30"/>
                <a:gd name="T56" fmla="*/ 120 w 121"/>
                <a:gd name="T57" fmla="*/ 9 h 30"/>
                <a:gd name="T58" fmla="*/ 118 w 121"/>
                <a:gd name="T59" fmla="*/ 6 h 30"/>
                <a:gd name="T60" fmla="*/ 117 w 121"/>
                <a:gd name="T61" fmla="*/ 4 h 30"/>
                <a:gd name="T62" fmla="*/ 114 w 121"/>
                <a:gd name="T63" fmla="*/ 2 h 30"/>
                <a:gd name="T64" fmla="*/ 111 w 121"/>
                <a:gd name="T65" fmla="*/ 1 h 30"/>
                <a:gd name="T66" fmla="*/ 109 w 121"/>
                <a:gd name="T67" fmla="*/ 0 h 30"/>
                <a:gd name="T68" fmla="*/ 105 w 121"/>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21" h="30">
                  <a:moveTo>
                    <a:pt x="105" y="0"/>
                  </a:moveTo>
                  <a:lnTo>
                    <a:pt x="15" y="0"/>
                  </a:lnTo>
                  <a:lnTo>
                    <a:pt x="13" y="0"/>
                  </a:lnTo>
                  <a:lnTo>
                    <a:pt x="9" y="1"/>
                  </a:lnTo>
                  <a:lnTo>
                    <a:pt x="7" y="2"/>
                  </a:lnTo>
                  <a:lnTo>
                    <a:pt x="5" y="4"/>
                  </a:lnTo>
                  <a:lnTo>
                    <a:pt x="3" y="6"/>
                  </a:lnTo>
                  <a:lnTo>
                    <a:pt x="2" y="9"/>
                  </a:lnTo>
                  <a:lnTo>
                    <a:pt x="0" y="12"/>
                  </a:lnTo>
                  <a:lnTo>
                    <a:pt x="0" y="14"/>
                  </a:lnTo>
                  <a:lnTo>
                    <a:pt x="0" y="17"/>
                  </a:lnTo>
                  <a:lnTo>
                    <a:pt x="2" y="21"/>
                  </a:lnTo>
                  <a:lnTo>
                    <a:pt x="3" y="23"/>
                  </a:lnTo>
                  <a:lnTo>
                    <a:pt x="5" y="25"/>
                  </a:lnTo>
                  <a:lnTo>
                    <a:pt x="7" y="27"/>
                  </a:lnTo>
                  <a:lnTo>
                    <a:pt x="9" y="29"/>
                  </a:lnTo>
                  <a:lnTo>
                    <a:pt x="13" y="30"/>
                  </a:lnTo>
                  <a:lnTo>
                    <a:pt x="15" y="30"/>
                  </a:lnTo>
                  <a:lnTo>
                    <a:pt x="105" y="30"/>
                  </a:lnTo>
                  <a:lnTo>
                    <a:pt x="109" y="30"/>
                  </a:lnTo>
                  <a:lnTo>
                    <a:pt x="111" y="29"/>
                  </a:lnTo>
                  <a:lnTo>
                    <a:pt x="114" y="27"/>
                  </a:lnTo>
                  <a:lnTo>
                    <a:pt x="117" y="25"/>
                  </a:lnTo>
                  <a:lnTo>
                    <a:pt x="118" y="23"/>
                  </a:lnTo>
                  <a:lnTo>
                    <a:pt x="120" y="21"/>
                  </a:lnTo>
                  <a:lnTo>
                    <a:pt x="121" y="17"/>
                  </a:lnTo>
                  <a:lnTo>
                    <a:pt x="121" y="14"/>
                  </a:lnTo>
                  <a:lnTo>
                    <a:pt x="121" y="12"/>
                  </a:lnTo>
                  <a:lnTo>
                    <a:pt x="120" y="9"/>
                  </a:lnTo>
                  <a:lnTo>
                    <a:pt x="118" y="6"/>
                  </a:lnTo>
                  <a:lnTo>
                    <a:pt x="117" y="4"/>
                  </a:lnTo>
                  <a:lnTo>
                    <a:pt x="114" y="2"/>
                  </a:lnTo>
                  <a:lnTo>
                    <a:pt x="111" y="1"/>
                  </a:lnTo>
                  <a:lnTo>
                    <a:pt x="109" y="0"/>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5" name="Freeform 1637">
              <a:extLst>
                <a:ext uri="{FF2B5EF4-FFF2-40B4-BE49-F238E27FC236}">
                  <a16:creationId xmlns:a16="http://schemas.microsoft.com/office/drawing/2014/main" id="{81654380-670A-482D-81FB-A4FFEA61023A}"/>
                </a:ext>
              </a:extLst>
            </p:cNvPr>
            <p:cNvSpPr>
              <a:spLocks/>
            </p:cNvSpPr>
            <p:nvPr/>
          </p:nvSpPr>
          <p:spPr bwMode="auto">
            <a:xfrm>
              <a:off x="879475" y="5100638"/>
              <a:ext cx="153988" cy="85725"/>
            </a:xfrm>
            <a:custGeom>
              <a:avLst/>
              <a:gdLst>
                <a:gd name="T0" fmla="*/ 482 w 482"/>
                <a:gd name="T1" fmla="*/ 60 h 271"/>
                <a:gd name="T2" fmla="*/ 482 w 482"/>
                <a:gd name="T3" fmla="*/ 54 h 271"/>
                <a:gd name="T4" fmla="*/ 481 w 482"/>
                <a:gd name="T5" fmla="*/ 48 h 271"/>
                <a:gd name="T6" fmla="*/ 480 w 482"/>
                <a:gd name="T7" fmla="*/ 42 h 271"/>
                <a:gd name="T8" fmla="*/ 478 w 482"/>
                <a:gd name="T9" fmla="*/ 37 h 271"/>
                <a:gd name="T10" fmla="*/ 475 w 482"/>
                <a:gd name="T11" fmla="*/ 31 h 271"/>
                <a:gd name="T12" fmla="*/ 472 w 482"/>
                <a:gd name="T13" fmla="*/ 27 h 271"/>
                <a:gd name="T14" fmla="*/ 469 w 482"/>
                <a:gd name="T15" fmla="*/ 22 h 271"/>
                <a:gd name="T16" fmla="*/ 464 w 482"/>
                <a:gd name="T17" fmla="*/ 18 h 271"/>
                <a:gd name="T18" fmla="*/ 460 w 482"/>
                <a:gd name="T19" fmla="*/ 13 h 271"/>
                <a:gd name="T20" fmla="*/ 455 w 482"/>
                <a:gd name="T21" fmla="*/ 10 h 271"/>
                <a:gd name="T22" fmla="*/ 451 w 482"/>
                <a:gd name="T23" fmla="*/ 7 h 271"/>
                <a:gd name="T24" fmla="*/ 445 w 482"/>
                <a:gd name="T25" fmla="*/ 5 h 271"/>
                <a:gd name="T26" fmla="*/ 440 w 482"/>
                <a:gd name="T27" fmla="*/ 2 h 271"/>
                <a:gd name="T28" fmla="*/ 434 w 482"/>
                <a:gd name="T29" fmla="*/ 1 h 271"/>
                <a:gd name="T30" fmla="*/ 428 w 482"/>
                <a:gd name="T31" fmla="*/ 0 h 271"/>
                <a:gd name="T32" fmla="*/ 422 w 482"/>
                <a:gd name="T33" fmla="*/ 0 h 271"/>
                <a:gd name="T34" fmla="*/ 59 w 482"/>
                <a:gd name="T35" fmla="*/ 0 h 271"/>
                <a:gd name="T36" fmla="*/ 54 w 482"/>
                <a:gd name="T37" fmla="*/ 0 h 271"/>
                <a:gd name="T38" fmla="*/ 47 w 482"/>
                <a:gd name="T39" fmla="*/ 1 h 271"/>
                <a:gd name="T40" fmla="*/ 42 w 482"/>
                <a:gd name="T41" fmla="*/ 2 h 271"/>
                <a:gd name="T42" fmla="*/ 36 w 482"/>
                <a:gd name="T43" fmla="*/ 5 h 271"/>
                <a:gd name="T44" fmla="*/ 31 w 482"/>
                <a:gd name="T45" fmla="*/ 7 h 271"/>
                <a:gd name="T46" fmla="*/ 26 w 482"/>
                <a:gd name="T47" fmla="*/ 10 h 271"/>
                <a:gd name="T48" fmla="*/ 22 w 482"/>
                <a:gd name="T49" fmla="*/ 13 h 271"/>
                <a:gd name="T50" fmla="*/ 17 w 482"/>
                <a:gd name="T51" fmla="*/ 18 h 271"/>
                <a:gd name="T52" fmla="*/ 13 w 482"/>
                <a:gd name="T53" fmla="*/ 22 h 271"/>
                <a:gd name="T54" fmla="*/ 10 w 482"/>
                <a:gd name="T55" fmla="*/ 27 h 271"/>
                <a:gd name="T56" fmla="*/ 6 w 482"/>
                <a:gd name="T57" fmla="*/ 31 h 271"/>
                <a:gd name="T58" fmla="*/ 4 w 482"/>
                <a:gd name="T59" fmla="*/ 37 h 271"/>
                <a:gd name="T60" fmla="*/ 2 w 482"/>
                <a:gd name="T61" fmla="*/ 42 h 271"/>
                <a:gd name="T62" fmla="*/ 1 w 482"/>
                <a:gd name="T63" fmla="*/ 48 h 271"/>
                <a:gd name="T64" fmla="*/ 0 w 482"/>
                <a:gd name="T65" fmla="*/ 54 h 271"/>
                <a:gd name="T66" fmla="*/ 0 w 482"/>
                <a:gd name="T67" fmla="*/ 60 h 271"/>
                <a:gd name="T68" fmla="*/ 0 w 482"/>
                <a:gd name="T69" fmla="*/ 271 h 271"/>
                <a:gd name="T70" fmla="*/ 482 w 482"/>
                <a:gd name="T71" fmla="*/ 271 h 271"/>
                <a:gd name="T72" fmla="*/ 482 w 482"/>
                <a:gd name="T73" fmla="*/ 60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82" h="271">
                  <a:moveTo>
                    <a:pt x="482" y="60"/>
                  </a:moveTo>
                  <a:lnTo>
                    <a:pt x="482" y="54"/>
                  </a:lnTo>
                  <a:lnTo>
                    <a:pt x="481" y="48"/>
                  </a:lnTo>
                  <a:lnTo>
                    <a:pt x="480" y="42"/>
                  </a:lnTo>
                  <a:lnTo>
                    <a:pt x="478" y="37"/>
                  </a:lnTo>
                  <a:lnTo>
                    <a:pt x="475" y="31"/>
                  </a:lnTo>
                  <a:lnTo>
                    <a:pt x="472" y="27"/>
                  </a:lnTo>
                  <a:lnTo>
                    <a:pt x="469" y="22"/>
                  </a:lnTo>
                  <a:lnTo>
                    <a:pt x="464" y="18"/>
                  </a:lnTo>
                  <a:lnTo>
                    <a:pt x="460" y="13"/>
                  </a:lnTo>
                  <a:lnTo>
                    <a:pt x="455" y="10"/>
                  </a:lnTo>
                  <a:lnTo>
                    <a:pt x="451" y="7"/>
                  </a:lnTo>
                  <a:lnTo>
                    <a:pt x="445" y="5"/>
                  </a:lnTo>
                  <a:lnTo>
                    <a:pt x="440" y="2"/>
                  </a:lnTo>
                  <a:lnTo>
                    <a:pt x="434" y="1"/>
                  </a:lnTo>
                  <a:lnTo>
                    <a:pt x="428" y="0"/>
                  </a:lnTo>
                  <a:lnTo>
                    <a:pt x="422" y="0"/>
                  </a:lnTo>
                  <a:lnTo>
                    <a:pt x="59" y="0"/>
                  </a:lnTo>
                  <a:lnTo>
                    <a:pt x="54" y="0"/>
                  </a:lnTo>
                  <a:lnTo>
                    <a:pt x="47" y="1"/>
                  </a:lnTo>
                  <a:lnTo>
                    <a:pt x="42" y="2"/>
                  </a:lnTo>
                  <a:lnTo>
                    <a:pt x="36" y="5"/>
                  </a:lnTo>
                  <a:lnTo>
                    <a:pt x="31" y="7"/>
                  </a:lnTo>
                  <a:lnTo>
                    <a:pt x="26" y="10"/>
                  </a:lnTo>
                  <a:lnTo>
                    <a:pt x="22" y="13"/>
                  </a:lnTo>
                  <a:lnTo>
                    <a:pt x="17" y="18"/>
                  </a:lnTo>
                  <a:lnTo>
                    <a:pt x="13" y="22"/>
                  </a:lnTo>
                  <a:lnTo>
                    <a:pt x="10" y="27"/>
                  </a:lnTo>
                  <a:lnTo>
                    <a:pt x="6" y="31"/>
                  </a:lnTo>
                  <a:lnTo>
                    <a:pt x="4" y="37"/>
                  </a:lnTo>
                  <a:lnTo>
                    <a:pt x="2" y="42"/>
                  </a:lnTo>
                  <a:lnTo>
                    <a:pt x="1" y="48"/>
                  </a:lnTo>
                  <a:lnTo>
                    <a:pt x="0" y="54"/>
                  </a:lnTo>
                  <a:lnTo>
                    <a:pt x="0" y="60"/>
                  </a:lnTo>
                  <a:lnTo>
                    <a:pt x="0" y="271"/>
                  </a:lnTo>
                  <a:lnTo>
                    <a:pt x="482" y="271"/>
                  </a:lnTo>
                  <a:lnTo>
                    <a:pt x="48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6" name="Freeform 1638">
              <a:extLst>
                <a:ext uri="{FF2B5EF4-FFF2-40B4-BE49-F238E27FC236}">
                  <a16:creationId xmlns:a16="http://schemas.microsoft.com/office/drawing/2014/main" id="{FB01E3B0-9770-4D5C-9138-8D07EBC83D72}"/>
                </a:ext>
              </a:extLst>
            </p:cNvPr>
            <p:cNvSpPr>
              <a:spLocks/>
            </p:cNvSpPr>
            <p:nvPr/>
          </p:nvSpPr>
          <p:spPr bwMode="auto">
            <a:xfrm>
              <a:off x="879475" y="5195888"/>
              <a:ext cx="153988" cy="19050"/>
            </a:xfrm>
            <a:custGeom>
              <a:avLst/>
              <a:gdLst>
                <a:gd name="T0" fmla="*/ 361 w 482"/>
                <a:gd name="T1" fmla="*/ 30 h 60"/>
                <a:gd name="T2" fmla="*/ 424 w 482"/>
                <a:gd name="T3" fmla="*/ 30 h 60"/>
                <a:gd name="T4" fmla="*/ 475 w 482"/>
                <a:gd name="T5" fmla="*/ 30 h 60"/>
                <a:gd name="T6" fmla="*/ 478 w 482"/>
                <a:gd name="T7" fmla="*/ 23 h 60"/>
                <a:gd name="T8" fmla="*/ 481 w 482"/>
                <a:gd name="T9" fmla="*/ 17 h 60"/>
                <a:gd name="T10" fmla="*/ 482 w 482"/>
                <a:gd name="T11" fmla="*/ 9 h 60"/>
                <a:gd name="T12" fmla="*/ 482 w 482"/>
                <a:gd name="T13" fmla="*/ 2 h 60"/>
                <a:gd name="T14" fmla="*/ 482 w 482"/>
                <a:gd name="T15" fmla="*/ 0 h 60"/>
                <a:gd name="T16" fmla="*/ 0 w 482"/>
                <a:gd name="T17" fmla="*/ 0 h 60"/>
                <a:gd name="T18" fmla="*/ 0 w 482"/>
                <a:gd name="T19" fmla="*/ 6 h 60"/>
                <a:gd name="T20" fmla="*/ 1 w 482"/>
                <a:gd name="T21" fmla="*/ 11 h 60"/>
                <a:gd name="T22" fmla="*/ 2 w 482"/>
                <a:gd name="T23" fmla="*/ 18 h 60"/>
                <a:gd name="T24" fmla="*/ 4 w 482"/>
                <a:gd name="T25" fmla="*/ 23 h 60"/>
                <a:gd name="T26" fmla="*/ 6 w 482"/>
                <a:gd name="T27" fmla="*/ 28 h 60"/>
                <a:gd name="T28" fmla="*/ 10 w 482"/>
                <a:gd name="T29" fmla="*/ 33 h 60"/>
                <a:gd name="T30" fmla="*/ 13 w 482"/>
                <a:gd name="T31" fmla="*/ 38 h 60"/>
                <a:gd name="T32" fmla="*/ 17 w 482"/>
                <a:gd name="T33" fmla="*/ 42 h 60"/>
                <a:gd name="T34" fmla="*/ 22 w 482"/>
                <a:gd name="T35" fmla="*/ 47 h 60"/>
                <a:gd name="T36" fmla="*/ 26 w 482"/>
                <a:gd name="T37" fmla="*/ 50 h 60"/>
                <a:gd name="T38" fmla="*/ 31 w 482"/>
                <a:gd name="T39" fmla="*/ 53 h 60"/>
                <a:gd name="T40" fmla="*/ 36 w 482"/>
                <a:gd name="T41" fmla="*/ 55 h 60"/>
                <a:gd name="T42" fmla="*/ 42 w 482"/>
                <a:gd name="T43" fmla="*/ 58 h 60"/>
                <a:gd name="T44" fmla="*/ 47 w 482"/>
                <a:gd name="T45" fmla="*/ 59 h 60"/>
                <a:gd name="T46" fmla="*/ 54 w 482"/>
                <a:gd name="T47" fmla="*/ 60 h 60"/>
                <a:gd name="T48" fmla="*/ 59 w 482"/>
                <a:gd name="T49" fmla="*/ 60 h 60"/>
                <a:gd name="T50" fmla="*/ 282 w 482"/>
                <a:gd name="T51" fmla="*/ 60 h 60"/>
                <a:gd name="T52" fmla="*/ 291 w 482"/>
                <a:gd name="T53" fmla="*/ 53 h 60"/>
                <a:gd name="T54" fmla="*/ 299 w 482"/>
                <a:gd name="T55" fmla="*/ 48 h 60"/>
                <a:gd name="T56" fmla="*/ 308 w 482"/>
                <a:gd name="T57" fmla="*/ 42 h 60"/>
                <a:gd name="T58" fmla="*/ 318 w 482"/>
                <a:gd name="T59" fmla="*/ 38 h 60"/>
                <a:gd name="T60" fmla="*/ 328 w 482"/>
                <a:gd name="T61" fmla="*/ 34 h 60"/>
                <a:gd name="T62" fmla="*/ 339 w 482"/>
                <a:gd name="T63" fmla="*/ 32 h 60"/>
                <a:gd name="T64" fmla="*/ 350 w 482"/>
                <a:gd name="T65" fmla="*/ 30 h 60"/>
                <a:gd name="T66" fmla="*/ 361 w 482"/>
                <a:gd name="T67"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82" h="60">
                  <a:moveTo>
                    <a:pt x="361" y="30"/>
                  </a:moveTo>
                  <a:lnTo>
                    <a:pt x="424" y="30"/>
                  </a:lnTo>
                  <a:lnTo>
                    <a:pt x="475" y="30"/>
                  </a:lnTo>
                  <a:lnTo>
                    <a:pt x="478" y="23"/>
                  </a:lnTo>
                  <a:lnTo>
                    <a:pt x="481" y="17"/>
                  </a:lnTo>
                  <a:lnTo>
                    <a:pt x="482" y="9"/>
                  </a:lnTo>
                  <a:lnTo>
                    <a:pt x="482" y="2"/>
                  </a:lnTo>
                  <a:lnTo>
                    <a:pt x="482" y="0"/>
                  </a:lnTo>
                  <a:lnTo>
                    <a:pt x="0" y="0"/>
                  </a:lnTo>
                  <a:lnTo>
                    <a:pt x="0" y="6"/>
                  </a:lnTo>
                  <a:lnTo>
                    <a:pt x="1" y="11"/>
                  </a:lnTo>
                  <a:lnTo>
                    <a:pt x="2" y="18"/>
                  </a:lnTo>
                  <a:lnTo>
                    <a:pt x="4" y="23"/>
                  </a:lnTo>
                  <a:lnTo>
                    <a:pt x="6" y="28"/>
                  </a:lnTo>
                  <a:lnTo>
                    <a:pt x="10" y="33"/>
                  </a:lnTo>
                  <a:lnTo>
                    <a:pt x="13" y="38"/>
                  </a:lnTo>
                  <a:lnTo>
                    <a:pt x="17" y="42"/>
                  </a:lnTo>
                  <a:lnTo>
                    <a:pt x="22" y="47"/>
                  </a:lnTo>
                  <a:lnTo>
                    <a:pt x="26" y="50"/>
                  </a:lnTo>
                  <a:lnTo>
                    <a:pt x="31" y="53"/>
                  </a:lnTo>
                  <a:lnTo>
                    <a:pt x="36" y="55"/>
                  </a:lnTo>
                  <a:lnTo>
                    <a:pt x="42" y="58"/>
                  </a:lnTo>
                  <a:lnTo>
                    <a:pt x="47" y="59"/>
                  </a:lnTo>
                  <a:lnTo>
                    <a:pt x="54" y="60"/>
                  </a:lnTo>
                  <a:lnTo>
                    <a:pt x="59" y="60"/>
                  </a:lnTo>
                  <a:lnTo>
                    <a:pt x="282" y="60"/>
                  </a:lnTo>
                  <a:lnTo>
                    <a:pt x="291" y="53"/>
                  </a:lnTo>
                  <a:lnTo>
                    <a:pt x="299" y="48"/>
                  </a:lnTo>
                  <a:lnTo>
                    <a:pt x="308" y="42"/>
                  </a:lnTo>
                  <a:lnTo>
                    <a:pt x="318" y="38"/>
                  </a:lnTo>
                  <a:lnTo>
                    <a:pt x="328" y="34"/>
                  </a:lnTo>
                  <a:lnTo>
                    <a:pt x="339" y="32"/>
                  </a:lnTo>
                  <a:lnTo>
                    <a:pt x="350" y="30"/>
                  </a:lnTo>
                  <a:lnTo>
                    <a:pt x="36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7" name="Freeform 1639">
              <a:extLst>
                <a:ext uri="{FF2B5EF4-FFF2-40B4-BE49-F238E27FC236}">
                  <a16:creationId xmlns:a16="http://schemas.microsoft.com/office/drawing/2014/main" id="{B5E3BED9-C2BD-4A86-AB16-4FB4F8651284}"/>
                </a:ext>
              </a:extLst>
            </p:cNvPr>
            <p:cNvSpPr>
              <a:spLocks/>
            </p:cNvSpPr>
            <p:nvPr/>
          </p:nvSpPr>
          <p:spPr bwMode="auto">
            <a:xfrm>
              <a:off x="965200" y="5214938"/>
              <a:ext cx="201613" cy="106363"/>
            </a:xfrm>
            <a:custGeom>
              <a:avLst/>
              <a:gdLst>
                <a:gd name="T0" fmla="*/ 543 w 633"/>
                <a:gd name="T1" fmla="*/ 0 h 332"/>
                <a:gd name="T2" fmla="*/ 153 w 633"/>
                <a:gd name="T3" fmla="*/ 0 h 332"/>
                <a:gd name="T4" fmla="*/ 90 w 633"/>
                <a:gd name="T5" fmla="*/ 0 h 332"/>
                <a:gd name="T6" fmla="*/ 82 w 633"/>
                <a:gd name="T7" fmla="*/ 1 h 332"/>
                <a:gd name="T8" fmla="*/ 73 w 633"/>
                <a:gd name="T9" fmla="*/ 2 h 332"/>
                <a:gd name="T10" fmla="*/ 64 w 633"/>
                <a:gd name="T11" fmla="*/ 4 h 332"/>
                <a:gd name="T12" fmla="*/ 55 w 633"/>
                <a:gd name="T13" fmla="*/ 8 h 332"/>
                <a:gd name="T14" fmla="*/ 47 w 633"/>
                <a:gd name="T15" fmla="*/ 11 h 332"/>
                <a:gd name="T16" fmla="*/ 40 w 633"/>
                <a:gd name="T17" fmla="*/ 15 h 332"/>
                <a:gd name="T18" fmla="*/ 33 w 633"/>
                <a:gd name="T19" fmla="*/ 21 h 332"/>
                <a:gd name="T20" fmla="*/ 26 w 633"/>
                <a:gd name="T21" fmla="*/ 26 h 332"/>
                <a:gd name="T22" fmla="*/ 21 w 633"/>
                <a:gd name="T23" fmla="*/ 33 h 332"/>
                <a:gd name="T24" fmla="*/ 15 w 633"/>
                <a:gd name="T25" fmla="*/ 40 h 332"/>
                <a:gd name="T26" fmla="*/ 11 w 633"/>
                <a:gd name="T27" fmla="*/ 47 h 332"/>
                <a:gd name="T28" fmla="*/ 7 w 633"/>
                <a:gd name="T29" fmla="*/ 55 h 332"/>
                <a:gd name="T30" fmla="*/ 4 w 633"/>
                <a:gd name="T31" fmla="*/ 64 h 332"/>
                <a:gd name="T32" fmla="*/ 2 w 633"/>
                <a:gd name="T33" fmla="*/ 72 h 332"/>
                <a:gd name="T34" fmla="*/ 1 w 633"/>
                <a:gd name="T35" fmla="*/ 82 h 332"/>
                <a:gd name="T36" fmla="*/ 0 w 633"/>
                <a:gd name="T37" fmla="*/ 91 h 332"/>
                <a:gd name="T38" fmla="*/ 0 w 633"/>
                <a:gd name="T39" fmla="*/ 332 h 332"/>
                <a:gd name="T40" fmla="*/ 633 w 633"/>
                <a:gd name="T41" fmla="*/ 332 h 332"/>
                <a:gd name="T42" fmla="*/ 633 w 633"/>
                <a:gd name="T43" fmla="*/ 91 h 332"/>
                <a:gd name="T44" fmla="*/ 633 w 633"/>
                <a:gd name="T45" fmla="*/ 82 h 332"/>
                <a:gd name="T46" fmla="*/ 632 w 633"/>
                <a:gd name="T47" fmla="*/ 72 h 332"/>
                <a:gd name="T48" fmla="*/ 630 w 633"/>
                <a:gd name="T49" fmla="*/ 64 h 332"/>
                <a:gd name="T50" fmla="*/ 627 w 633"/>
                <a:gd name="T51" fmla="*/ 55 h 332"/>
                <a:gd name="T52" fmla="*/ 622 w 633"/>
                <a:gd name="T53" fmla="*/ 47 h 332"/>
                <a:gd name="T54" fmla="*/ 618 w 633"/>
                <a:gd name="T55" fmla="*/ 40 h 332"/>
                <a:gd name="T56" fmla="*/ 614 w 633"/>
                <a:gd name="T57" fmla="*/ 33 h 332"/>
                <a:gd name="T58" fmla="*/ 607 w 633"/>
                <a:gd name="T59" fmla="*/ 26 h 332"/>
                <a:gd name="T60" fmla="*/ 600 w 633"/>
                <a:gd name="T61" fmla="*/ 21 h 332"/>
                <a:gd name="T62" fmla="*/ 594 w 633"/>
                <a:gd name="T63" fmla="*/ 15 h 332"/>
                <a:gd name="T64" fmla="*/ 586 w 633"/>
                <a:gd name="T65" fmla="*/ 11 h 332"/>
                <a:gd name="T66" fmla="*/ 578 w 633"/>
                <a:gd name="T67" fmla="*/ 8 h 332"/>
                <a:gd name="T68" fmla="*/ 570 w 633"/>
                <a:gd name="T69" fmla="*/ 4 h 332"/>
                <a:gd name="T70" fmla="*/ 562 w 633"/>
                <a:gd name="T71" fmla="*/ 2 h 332"/>
                <a:gd name="T72" fmla="*/ 553 w 633"/>
                <a:gd name="T73" fmla="*/ 1 h 332"/>
                <a:gd name="T74" fmla="*/ 543 w 633"/>
                <a:gd name="T75" fmla="*/ 0 h 3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3" h="332">
                  <a:moveTo>
                    <a:pt x="543" y="0"/>
                  </a:moveTo>
                  <a:lnTo>
                    <a:pt x="153" y="0"/>
                  </a:lnTo>
                  <a:lnTo>
                    <a:pt x="90" y="0"/>
                  </a:lnTo>
                  <a:lnTo>
                    <a:pt x="82" y="1"/>
                  </a:lnTo>
                  <a:lnTo>
                    <a:pt x="73" y="2"/>
                  </a:lnTo>
                  <a:lnTo>
                    <a:pt x="64" y="4"/>
                  </a:lnTo>
                  <a:lnTo>
                    <a:pt x="55" y="8"/>
                  </a:lnTo>
                  <a:lnTo>
                    <a:pt x="47" y="11"/>
                  </a:lnTo>
                  <a:lnTo>
                    <a:pt x="40" y="15"/>
                  </a:lnTo>
                  <a:lnTo>
                    <a:pt x="33" y="21"/>
                  </a:lnTo>
                  <a:lnTo>
                    <a:pt x="26" y="26"/>
                  </a:lnTo>
                  <a:lnTo>
                    <a:pt x="21" y="33"/>
                  </a:lnTo>
                  <a:lnTo>
                    <a:pt x="15" y="40"/>
                  </a:lnTo>
                  <a:lnTo>
                    <a:pt x="11" y="47"/>
                  </a:lnTo>
                  <a:lnTo>
                    <a:pt x="7" y="55"/>
                  </a:lnTo>
                  <a:lnTo>
                    <a:pt x="4" y="64"/>
                  </a:lnTo>
                  <a:lnTo>
                    <a:pt x="2" y="72"/>
                  </a:lnTo>
                  <a:lnTo>
                    <a:pt x="1" y="82"/>
                  </a:lnTo>
                  <a:lnTo>
                    <a:pt x="0" y="91"/>
                  </a:lnTo>
                  <a:lnTo>
                    <a:pt x="0" y="332"/>
                  </a:lnTo>
                  <a:lnTo>
                    <a:pt x="633" y="332"/>
                  </a:lnTo>
                  <a:lnTo>
                    <a:pt x="633" y="91"/>
                  </a:lnTo>
                  <a:lnTo>
                    <a:pt x="633" y="82"/>
                  </a:lnTo>
                  <a:lnTo>
                    <a:pt x="632" y="72"/>
                  </a:lnTo>
                  <a:lnTo>
                    <a:pt x="630" y="64"/>
                  </a:lnTo>
                  <a:lnTo>
                    <a:pt x="627" y="55"/>
                  </a:lnTo>
                  <a:lnTo>
                    <a:pt x="622" y="47"/>
                  </a:lnTo>
                  <a:lnTo>
                    <a:pt x="618" y="40"/>
                  </a:lnTo>
                  <a:lnTo>
                    <a:pt x="614" y="33"/>
                  </a:lnTo>
                  <a:lnTo>
                    <a:pt x="607" y="26"/>
                  </a:lnTo>
                  <a:lnTo>
                    <a:pt x="600" y="21"/>
                  </a:lnTo>
                  <a:lnTo>
                    <a:pt x="594" y="15"/>
                  </a:lnTo>
                  <a:lnTo>
                    <a:pt x="586" y="11"/>
                  </a:lnTo>
                  <a:lnTo>
                    <a:pt x="578" y="8"/>
                  </a:lnTo>
                  <a:lnTo>
                    <a:pt x="570" y="4"/>
                  </a:lnTo>
                  <a:lnTo>
                    <a:pt x="562" y="2"/>
                  </a:lnTo>
                  <a:lnTo>
                    <a:pt x="553" y="1"/>
                  </a:lnTo>
                  <a:lnTo>
                    <a:pt x="5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8" name="Freeform 1640">
              <a:extLst>
                <a:ext uri="{FF2B5EF4-FFF2-40B4-BE49-F238E27FC236}">
                  <a16:creationId xmlns:a16="http://schemas.microsoft.com/office/drawing/2014/main" id="{8A8D0C73-A5C6-464E-846B-C5C294BF2272}"/>
                </a:ext>
              </a:extLst>
            </p:cNvPr>
            <p:cNvSpPr>
              <a:spLocks noEditPoints="1"/>
            </p:cNvSpPr>
            <p:nvPr/>
          </p:nvSpPr>
          <p:spPr bwMode="auto">
            <a:xfrm>
              <a:off x="965200" y="5330825"/>
              <a:ext cx="201613" cy="57150"/>
            </a:xfrm>
            <a:custGeom>
              <a:avLst/>
              <a:gdLst>
                <a:gd name="T0" fmla="*/ 322 w 633"/>
                <a:gd name="T1" fmla="*/ 23 h 181"/>
                <a:gd name="T2" fmla="*/ 329 w 633"/>
                <a:gd name="T3" fmla="*/ 26 h 181"/>
                <a:gd name="T4" fmla="*/ 336 w 633"/>
                <a:gd name="T5" fmla="*/ 33 h 181"/>
                <a:gd name="T6" fmla="*/ 339 w 633"/>
                <a:gd name="T7" fmla="*/ 41 h 181"/>
                <a:gd name="T8" fmla="*/ 339 w 633"/>
                <a:gd name="T9" fmla="*/ 51 h 181"/>
                <a:gd name="T10" fmla="*/ 336 w 633"/>
                <a:gd name="T11" fmla="*/ 58 h 181"/>
                <a:gd name="T12" fmla="*/ 329 w 633"/>
                <a:gd name="T13" fmla="*/ 64 h 181"/>
                <a:gd name="T14" fmla="*/ 322 w 633"/>
                <a:gd name="T15" fmla="*/ 67 h 181"/>
                <a:gd name="T16" fmla="*/ 313 w 633"/>
                <a:gd name="T17" fmla="*/ 67 h 181"/>
                <a:gd name="T18" fmla="*/ 304 w 633"/>
                <a:gd name="T19" fmla="*/ 64 h 181"/>
                <a:gd name="T20" fmla="*/ 298 w 633"/>
                <a:gd name="T21" fmla="*/ 58 h 181"/>
                <a:gd name="T22" fmla="*/ 295 w 633"/>
                <a:gd name="T23" fmla="*/ 51 h 181"/>
                <a:gd name="T24" fmla="*/ 295 w 633"/>
                <a:gd name="T25" fmla="*/ 41 h 181"/>
                <a:gd name="T26" fmla="*/ 298 w 633"/>
                <a:gd name="T27" fmla="*/ 33 h 181"/>
                <a:gd name="T28" fmla="*/ 304 w 633"/>
                <a:gd name="T29" fmla="*/ 26 h 181"/>
                <a:gd name="T30" fmla="*/ 313 w 633"/>
                <a:gd name="T31" fmla="*/ 23 h 181"/>
                <a:gd name="T32" fmla="*/ 0 w 633"/>
                <a:gd name="T33" fmla="*/ 31 h 181"/>
                <a:gd name="T34" fmla="*/ 2 w 633"/>
                <a:gd name="T35" fmla="*/ 48 h 181"/>
                <a:gd name="T36" fmla="*/ 7 w 633"/>
                <a:gd name="T37" fmla="*/ 66 h 181"/>
                <a:gd name="T38" fmla="*/ 15 w 633"/>
                <a:gd name="T39" fmla="*/ 80 h 181"/>
                <a:gd name="T40" fmla="*/ 26 w 633"/>
                <a:gd name="T41" fmla="*/ 95 h 181"/>
                <a:gd name="T42" fmla="*/ 40 w 633"/>
                <a:gd name="T43" fmla="*/ 106 h 181"/>
                <a:gd name="T44" fmla="*/ 55 w 633"/>
                <a:gd name="T45" fmla="*/ 114 h 181"/>
                <a:gd name="T46" fmla="*/ 73 w 633"/>
                <a:gd name="T47" fmla="*/ 119 h 181"/>
                <a:gd name="T48" fmla="*/ 90 w 633"/>
                <a:gd name="T49" fmla="*/ 121 h 181"/>
                <a:gd name="T50" fmla="*/ 302 w 633"/>
                <a:gd name="T51" fmla="*/ 151 h 181"/>
                <a:gd name="T52" fmla="*/ 163 w 633"/>
                <a:gd name="T53" fmla="*/ 151 h 181"/>
                <a:gd name="T54" fmla="*/ 158 w 633"/>
                <a:gd name="T55" fmla="*/ 153 h 181"/>
                <a:gd name="T56" fmla="*/ 153 w 633"/>
                <a:gd name="T57" fmla="*/ 158 h 181"/>
                <a:gd name="T58" fmla="*/ 151 w 633"/>
                <a:gd name="T59" fmla="*/ 163 h 181"/>
                <a:gd name="T60" fmla="*/ 151 w 633"/>
                <a:gd name="T61" fmla="*/ 169 h 181"/>
                <a:gd name="T62" fmla="*/ 153 w 633"/>
                <a:gd name="T63" fmla="*/ 174 h 181"/>
                <a:gd name="T64" fmla="*/ 158 w 633"/>
                <a:gd name="T65" fmla="*/ 179 h 181"/>
                <a:gd name="T66" fmla="*/ 163 w 633"/>
                <a:gd name="T67" fmla="*/ 181 h 181"/>
                <a:gd name="T68" fmla="*/ 468 w 633"/>
                <a:gd name="T69" fmla="*/ 181 h 181"/>
                <a:gd name="T70" fmla="*/ 474 w 633"/>
                <a:gd name="T71" fmla="*/ 180 h 181"/>
                <a:gd name="T72" fmla="*/ 479 w 633"/>
                <a:gd name="T73" fmla="*/ 177 h 181"/>
                <a:gd name="T74" fmla="*/ 482 w 633"/>
                <a:gd name="T75" fmla="*/ 172 h 181"/>
                <a:gd name="T76" fmla="*/ 483 w 633"/>
                <a:gd name="T77" fmla="*/ 167 h 181"/>
                <a:gd name="T78" fmla="*/ 482 w 633"/>
                <a:gd name="T79" fmla="*/ 160 h 181"/>
                <a:gd name="T80" fmla="*/ 479 w 633"/>
                <a:gd name="T81" fmla="*/ 156 h 181"/>
                <a:gd name="T82" fmla="*/ 474 w 633"/>
                <a:gd name="T83" fmla="*/ 152 h 181"/>
                <a:gd name="T84" fmla="*/ 468 w 633"/>
                <a:gd name="T85" fmla="*/ 151 h 181"/>
                <a:gd name="T86" fmla="*/ 332 w 633"/>
                <a:gd name="T87" fmla="*/ 121 h 181"/>
                <a:gd name="T88" fmla="*/ 553 w 633"/>
                <a:gd name="T89" fmla="*/ 120 h 181"/>
                <a:gd name="T90" fmla="*/ 570 w 633"/>
                <a:gd name="T91" fmla="*/ 117 h 181"/>
                <a:gd name="T92" fmla="*/ 586 w 633"/>
                <a:gd name="T93" fmla="*/ 110 h 181"/>
                <a:gd name="T94" fmla="*/ 600 w 633"/>
                <a:gd name="T95" fmla="*/ 100 h 181"/>
                <a:gd name="T96" fmla="*/ 614 w 633"/>
                <a:gd name="T97" fmla="*/ 88 h 181"/>
                <a:gd name="T98" fmla="*/ 622 w 633"/>
                <a:gd name="T99" fmla="*/ 74 h 181"/>
                <a:gd name="T100" fmla="*/ 630 w 633"/>
                <a:gd name="T101" fmla="*/ 57 h 181"/>
                <a:gd name="T102" fmla="*/ 633 w 633"/>
                <a:gd name="T103" fmla="*/ 39 h 181"/>
                <a:gd name="T104" fmla="*/ 633 w 633"/>
                <a:gd name="T105" fmla="*/ 0 h 181"/>
                <a:gd name="T106" fmla="*/ 0 w 633"/>
                <a:gd name="T107" fmla="*/ 31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33" h="181">
                  <a:moveTo>
                    <a:pt x="317" y="23"/>
                  </a:moveTo>
                  <a:lnTo>
                    <a:pt x="322" y="23"/>
                  </a:lnTo>
                  <a:lnTo>
                    <a:pt x="326" y="25"/>
                  </a:lnTo>
                  <a:lnTo>
                    <a:pt x="329" y="26"/>
                  </a:lnTo>
                  <a:lnTo>
                    <a:pt x="333" y="30"/>
                  </a:lnTo>
                  <a:lnTo>
                    <a:pt x="336" y="33"/>
                  </a:lnTo>
                  <a:lnTo>
                    <a:pt x="338" y="36"/>
                  </a:lnTo>
                  <a:lnTo>
                    <a:pt x="339" y="41"/>
                  </a:lnTo>
                  <a:lnTo>
                    <a:pt x="339" y="45"/>
                  </a:lnTo>
                  <a:lnTo>
                    <a:pt x="339" y="51"/>
                  </a:lnTo>
                  <a:lnTo>
                    <a:pt x="338" y="54"/>
                  </a:lnTo>
                  <a:lnTo>
                    <a:pt x="336" y="58"/>
                  </a:lnTo>
                  <a:lnTo>
                    <a:pt x="333" y="62"/>
                  </a:lnTo>
                  <a:lnTo>
                    <a:pt x="329" y="64"/>
                  </a:lnTo>
                  <a:lnTo>
                    <a:pt x="326" y="66"/>
                  </a:lnTo>
                  <a:lnTo>
                    <a:pt x="322" y="67"/>
                  </a:lnTo>
                  <a:lnTo>
                    <a:pt x="317" y="68"/>
                  </a:lnTo>
                  <a:lnTo>
                    <a:pt x="313" y="67"/>
                  </a:lnTo>
                  <a:lnTo>
                    <a:pt x="308" y="66"/>
                  </a:lnTo>
                  <a:lnTo>
                    <a:pt x="304" y="64"/>
                  </a:lnTo>
                  <a:lnTo>
                    <a:pt x="301" y="62"/>
                  </a:lnTo>
                  <a:lnTo>
                    <a:pt x="298" y="58"/>
                  </a:lnTo>
                  <a:lnTo>
                    <a:pt x="296" y="54"/>
                  </a:lnTo>
                  <a:lnTo>
                    <a:pt x="295" y="51"/>
                  </a:lnTo>
                  <a:lnTo>
                    <a:pt x="294" y="45"/>
                  </a:lnTo>
                  <a:lnTo>
                    <a:pt x="295" y="41"/>
                  </a:lnTo>
                  <a:lnTo>
                    <a:pt x="296" y="36"/>
                  </a:lnTo>
                  <a:lnTo>
                    <a:pt x="298" y="33"/>
                  </a:lnTo>
                  <a:lnTo>
                    <a:pt x="301" y="30"/>
                  </a:lnTo>
                  <a:lnTo>
                    <a:pt x="304" y="26"/>
                  </a:lnTo>
                  <a:lnTo>
                    <a:pt x="308" y="25"/>
                  </a:lnTo>
                  <a:lnTo>
                    <a:pt x="313" y="23"/>
                  </a:lnTo>
                  <a:lnTo>
                    <a:pt x="317" y="23"/>
                  </a:lnTo>
                  <a:close/>
                  <a:moveTo>
                    <a:pt x="0" y="31"/>
                  </a:moveTo>
                  <a:lnTo>
                    <a:pt x="1" y="39"/>
                  </a:lnTo>
                  <a:lnTo>
                    <a:pt x="2" y="48"/>
                  </a:lnTo>
                  <a:lnTo>
                    <a:pt x="4" y="57"/>
                  </a:lnTo>
                  <a:lnTo>
                    <a:pt x="7" y="66"/>
                  </a:lnTo>
                  <a:lnTo>
                    <a:pt x="11" y="74"/>
                  </a:lnTo>
                  <a:lnTo>
                    <a:pt x="15" y="80"/>
                  </a:lnTo>
                  <a:lnTo>
                    <a:pt x="21" y="88"/>
                  </a:lnTo>
                  <a:lnTo>
                    <a:pt x="26" y="95"/>
                  </a:lnTo>
                  <a:lnTo>
                    <a:pt x="33" y="100"/>
                  </a:lnTo>
                  <a:lnTo>
                    <a:pt x="40" y="106"/>
                  </a:lnTo>
                  <a:lnTo>
                    <a:pt x="47" y="110"/>
                  </a:lnTo>
                  <a:lnTo>
                    <a:pt x="55" y="114"/>
                  </a:lnTo>
                  <a:lnTo>
                    <a:pt x="64" y="117"/>
                  </a:lnTo>
                  <a:lnTo>
                    <a:pt x="73" y="119"/>
                  </a:lnTo>
                  <a:lnTo>
                    <a:pt x="82" y="120"/>
                  </a:lnTo>
                  <a:lnTo>
                    <a:pt x="90" y="121"/>
                  </a:lnTo>
                  <a:lnTo>
                    <a:pt x="302" y="121"/>
                  </a:lnTo>
                  <a:lnTo>
                    <a:pt x="302" y="151"/>
                  </a:lnTo>
                  <a:lnTo>
                    <a:pt x="166" y="151"/>
                  </a:lnTo>
                  <a:lnTo>
                    <a:pt x="163" y="151"/>
                  </a:lnTo>
                  <a:lnTo>
                    <a:pt x="160" y="152"/>
                  </a:lnTo>
                  <a:lnTo>
                    <a:pt x="158" y="153"/>
                  </a:lnTo>
                  <a:lnTo>
                    <a:pt x="156" y="156"/>
                  </a:lnTo>
                  <a:lnTo>
                    <a:pt x="153" y="158"/>
                  </a:lnTo>
                  <a:lnTo>
                    <a:pt x="152" y="160"/>
                  </a:lnTo>
                  <a:lnTo>
                    <a:pt x="151" y="163"/>
                  </a:lnTo>
                  <a:lnTo>
                    <a:pt x="151" y="167"/>
                  </a:lnTo>
                  <a:lnTo>
                    <a:pt x="151" y="169"/>
                  </a:lnTo>
                  <a:lnTo>
                    <a:pt x="152" y="172"/>
                  </a:lnTo>
                  <a:lnTo>
                    <a:pt x="153" y="174"/>
                  </a:lnTo>
                  <a:lnTo>
                    <a:pt x="156" y="177"/>
                  </a:lnTo>
                  <a:lnTo>
                    <a:pt x="158" y="179"/>
                  </a:lnTo>
                  <a:lnTo>
                    <a:pt x="160" y="180"/>
                  </a:lnTo>
                  <a:lnTo>
                    <a:pt x="163" y="181"/>
                  </a:lnTo>
                  <a:lnTo>
                    <a:pt x="166" y="181"/>
                  </a:lnTo>
                  <a:lnTo>
                    <a:pt x="468" y="181"/>
                  </a:lnTo>
                  <a:lnTo>
                    <a:pt x="471" y="181"/>
                  </a:lnTo>
                  <a:lnTo>
                    <a:pt x="474" y="180"/>
                  </a:lnTo>
                  <a:lnTo>
                    <a:pt x="476" y="179"/>
                  </a:lnTo>
                  <a:lnTo>
                    <a:pt x="479" y="177"/>
                  </a:lnTo>
                  <a:lnTo>
                    <a:pt x="481" y="174"/>
                  </a:lnTo>
                  <a:lnTo>
                    <a:pt x="482" y="172"/>
                  </a:lnTo>
                  <a:lnTo>
                    <a:pt x="483" y="169"/>
                  </a:lnTo>
                  <a:lnTo>
                    <a:pt x="483" y="167"/>
                  </a:lnTo>
                  <a:lnTo>
                    <a:pt x="483" y="163"/>
                  </a:lnTo>
                  <a:lnTo>
                    <a:pt x="482" y="160"/>
                  </a:lnTo>
                  <a:lnTo>
                    <a:pt x="481" y="158"/>
                  </a:lnTo>
                  <a:lnTo>
                    <a:pt x="479" y="156"/>
                  </a:lnTo>
                  <a:lnTo>
                    <a:pt x="476" y="153"/>
                  </a:lnTo>
                  <a:lnTo>
                    <a:pt x="474" y="152"/>
                  </a:lnTo>
                  <a:lnTo>
                    <a:pt x="471" y="151"/>
                  </a:lnTo>
                  <a:lnTo>
                    <a:pt x="468" y="151"/>
                  </a:lnTo>
                  <a:lnTo>
                    <a:pt x="332" y="151"/>
                  </a:lnTo>
                  <a:lnTo>
                    <a:pt x="332" y="121"/>
                  </a:lnTo>
                  <a:lnTo>
                    <a:pt x="543" y="121"/>
                  </a:lnTo>
                  <a:lnTo>
                    <a:pt x="553" y="120"/>
                  </a:lnTo>
                  <a:lnTo>
                    <a:pt x="562" y="119"/>
                  </a:lnTo>
                  <a:lnTo>
                    <a:pt x="570" y="117"/>
                  </a:lnTo>
                  <a:lnTo>
                    <a:pt x="578" y="114"/>
                  </a:lnTo>
                  <a:lnTo>
                    <a:pt x="586" y="110"/>
                  </a:lnTo>
                  <a:lnTo>
                    <a:pt x="594" y="106"/>
                  </a:lnTo>
                  <a:lnTo>
                    <a:pt x="600" y="100"/>
                  </a:lnTo>
                  <a:lnTo>
                    <a:pt x="607" y="95"/>
                  </a:lnTo>
                  <a:lnTo>
                    <a:pt x="614" y="88"/>
                  </a:lnTo>
                  <a:lnTo>
                    <a:pt x="618" y="80"/>
                  </a:lnTo>
                  <a:lnTo>
                    <a:pt x="622" y="74"/>
                  </a:lnTo>
                  <a:lnTo>
                    <a:pt x="627" y="66"/>
                  </a:lnTo>
                  <a:lnTo>
                    <a:pt x="630" y="57"/>
                  </a:lnTo>
                  <a:lnTo>
                    <a:pt x="632" y="48"/>
                  </a:lnTo>
                  <a:lnTo>
                    <a:pt x="633" y="39"/>
                  </a:lnTo>
                  <a:lnTo>
                    <a:pt x="633" y="31"/>
                  </a:lnTo>
                  <a:lnTo>
                    <a:pt x="633" y="0"/>
                  </a:lnTo>
                  <a:lnTo>
                    <a:pt x="0" y="0"/>
                  </a:lnTo>
                  <a:lnTo>
                    <a:pt x="0" y="3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pic>
        <p:nvPicPr>
          <p:cNvPr id="47" name="Picture 46"/>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48" name="Picture 47"/>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1630219439"/>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D33B6BF4-2C08-4464-A4ED-A7F5F991F0BF}"/>
              </a:ext>
            </a:extLst>
          </p:cNvPr>
          <p:cNvSpPr>
            <a:spLocks noGrp="1"/>
          </p:cNvSpPr>
          <p:nvPr>
            <p:ph type="title"/>
          </p:nvPr>
        </p:nvSpPr>
        <p:spPr/>
        <p:txBody>
          <a:bodyPr/>
          <a:lstStyle/>
          <a:p>
            <a:r>
              <a:rPr lang="en-US" dirty="0"/>
              <a:t>Project analysis slide 7</a:t>
            </a:r>
          </a:p>
        </p:txBody>
      </p:sp>
      <p:sp>
        <p:nvSpPr>
          <p:cNvPr id="7" name="Content Placeholder 6">
            <a:extLst>
              <a:ext uri="{FF2B5EF4-FFF2-40B4-BE49-F238E27FC236}">
                <a16:creationId xmlns:a16="http://schemas.microsoft.com/office/drawing/2014/main" id="{67149B44-59AD-4690-80C9-E1BD6CD00D07}"/>
              </a:ext>
            </a:extLst>
          </p:cNvPr>
          <p:cNvSpPr>
            <a:spLocks noGrp="1"/>
          </p:cNvSpPr>
          <p:nvPr>
            <p:ph idx="1"/>
          </p:nvPr>
        </p:nvSpPr>
        <p:spPr/>
        <p:txBody>
          <a:bodyPr/>
          <a:lstStyle/>
          <a:p>
            <a:endParaRPr lang="en-US" dirty="0"/>
          </a:p>
        </p:txBody>
      </p:sp>
      <p:sp>
        <p:nvSpPr>
          <p:cNvPr id="6" name="Slide Number Placeholder 5">
            <a:extLst>
              <a:ext uri="{FF2B5EF4-FFF2-40B4-BE49-F238E27FC236}">
                <a16:creationId xmlns:a16="http://schemas.microsoft.com/office/drawing/2014/main" id="{8C0551EA-9F3C-4E6B-8292-6C64ABE1C797}"/>
              </a:ext>
            </a:extLst>
          </p:cNvPr>
          <p:cNvSpPr>
            <a:spLocks noGrp="1"/>
          </p:cNvSpPr>
          <p:nvPr>
            <p:ph type="sldNum" sz="quarter" idx="12"/>
          </p:nvPr>
        </p:nvSpPr>
        <p:spPr/>
        <p:txBody>
          <a:bodyPr/>
          <a:lstStyle/>
          <a:p>
            <a:fld id="{06FEDF93-2BFD-41CA-ABC7-B039102F3792}" type="slidenum">
              <a:rPr lang="en-US" smtClean="0"/>
              <a:pPr/>
              <a:t>18</a:t>
            </a:fld>
            <a:endParaRPr lang="en-US" dirty="0"/>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graphicFrame>
        <p:nvGraphicFramePr>
          <p:cNvPr id="48" name="Table 47">
            <a:extLst>
              <a:ext uri="{FF2B5EF4-FFF2-40B4-BE49-F238E27FC236}">
                <a16:creationId xmlns:a16="http://schemas.microsoft.com/office/drawing/2014/main" id="{4293C5FE-8B5A-43A8-B602-44F133628917}"/>
              </a:ext>
              <a:ext uri="{C183D7F6-B498-43B3-948B-1728B52AA6E4}">
                <adec:decorative xmlns="" xmlns:adec="http://schemas.microsoft.com/office/drawing/2017/decorative" val="0"/>
              </a:ext>
            </a:extLst>
          </p:cNvPr>
          <p:cNvGraphicFramePr>
            <a:graphicFrameLocks noGrp="1"/>
          </p:cNvGraphicFramePr>
          <p:nvPr>
            <p:extLst>
              <p:ext uri="{D42A27DB-BD31-4B8C-83A1-F6EECF244321}">
                <p14:modId xmlns:p14="http://schemas.microsoft.com/office/powerpoint/2010/main" val="1041328910"/>
              </p:ext>
            </p:extLst>
          </p:nvPr>
        </p:nvGraphicFramePr>
        <p:xfrm>
          <a:off x="431800" y="1263895"/>
          <a:ext cx="11328400" cy="4000496"/>
        </p:xfrm>
        <a:graphic>
          <a:graphicData uri="http://schemas.openxmlformats.org/drawingml/2006/table">
            <a:tbl>
              <a:tblPr firstRow="1" bandRow="1">
                <a:tableStyleId>{5C22544A-7EE6-4342-B048-85BDC9FD1C3A}</a:tableStyleId>
              </a:tblPr>
              <a:tblGrid>
                <a:gridCol w="1132840">
                  <a:extLst>
                    <a:ext uri="{9D8B030D-6E8A-4147-A177-3AD203B41FA5}">
                      <a16:colId xmlns:a16="http://schemas.microsoft.com/office/drawing/2014/main" val="1064767228"/>
                    </a:ext>
                  </a:extLst>
                </a:gridCol>
                <a:gridCol w="1132840">
                  <a:extLst>
                    <a:ext uri="{9D8B030D-6E8A-4147-A177-3AD203B41FA5}">
                      <a16:colId xmlns:a16="http://schemas.microsoft.com/office/drawing/2014/main" val="2110247153"/>
                    </a:ext>
                  </a:extLst>
                </a:gridCol>
                <a:gridCol w="1132840">
                  <a:extLst>
                    <a:ext uri="{9D8B030D-6E8A-4147-A177-3AD203B41FA5}">
                      <a16:colId xmlns:a16="http://schemas.microsoft.com/office/drawing/2014/main" val="1671774837"/>
                    </a:ext>
                  </a:extLst>
                </a:gridCol>
                <a:gridCol w="1132840">
                  <a:extLst>
                    <a:ext uri="{9D8B030D-6E8A-4147-A177-3AD203B41FA5}">
                      <a16:colId xmlns:a16="http://schemas.microsoft.com/office/drawing/2014/main" val="1042921663"/>
                    </a:ext>
                  </a:extLst>
                </a:gridCol>
                <a:gridCol w="1132840">
                  <a:extLst>
                    <a:ext uri="{9D8B030D-6E8A-4147-A177-3AD203B41FA5}">
                      <a16:colId xmlns:a16="http://schemas.microsoft.com/office/drawing/2014/main" val="1140046485"/>
                    </a:ext>
                  </a:extLst>
                </a:gridCol>
                <a:gridCol w="1132840">
                  <a:extLst>
                    <a:ext uri="{9D8B030D-6E8A-4147-A177-3AD203B41FA5}">
                      <a16:colId xmlns:a16="http://schemas.microsoft.com/office/drawing/2014/main" val="1773304150"/>
                    </a:ext>
                  </a:extLst>
                </a:gridCol>
                <a:gridCol w="1132840">
                  <a:extLst>
                    <a:ext uri="{9D8B030D-6E8A-4147-A177-3AD203B41FA5}">
                      <a16:colId xmlns:a16="http://schemas.microsoft.com/office/drawing/2014/main" val="1528819555"/>
                    </a:ext>
                  </a:extLst>
                </a:gridCol>
                <a:gridCol w="1132840">
                  <a:extLst>
                    <a:ext uri="{9D8B030D-6E8A-4147-A177-3AD203B41FA5}">
                      <a16:colId xmlns:a16="http://schemas.microsoft.com/office/drawing/2014/main" val="3985123976"/>
                    </a:ext>
                  </a:extLst>
                </a:gridCol>
                <a:gridCol w="1132840">
                  <a:extLst>
                    <a:ext uri="{9D8B030D-6E8A-4147-A177-3AD203B41FA5}">
                      <a16:colId xmlns:a16="http://schemas.microsoft.com/office/drawing/2014/main" val="1999644776"/>
                    </a:ext>
                  </a:extLst>
                </a:gridCol>
                <a:gridCol w="1132840">
                  <a:extLst>
                    <a:ext uri="{9D8B030D-6E8A-4147-A177-3AD203B41FA5}">
                      <a16:colId xmlns:a16="http://schemas.microsoft.com/office/drawing/2014/main" val="1607982248"/>
                    </a:ext>
                  </a:extLst>
                </a:gridCol>
              </a:tblGrid>
              <a:tr h="500062">
                <a:tc>
                  <a:txBody>
                    <a:bodyPr/>
                    <a:lstStyle/>
                    <a:p>
                      <a:endParaRPr lang="en-US" dirty="0"/>
                    </a:p>
                  </a:txBody>
                  <a:tcPr>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4">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6350" cap="flat" cmpd="sng" algn="ctr">
                      <a:solidFill>
                        <a:schemeClr val="bg1"/>
                      </a:solidFill>
                      <a:prstDash val="solid"/>
                      <a:round/>
                      <a:headEnd type="none" w="med" len="med"/>
                      <a:tailEnd type="none" w="med" len="med"/>
                    </a:lnB>
                    <a:solidFill>
                      <a:schemeClr val="accent3">
                        <a:lumMod val="75000"/>
                      </a:schemeClr>
                    </a:solidFill>
                  </a:tcPr>
                </a:tc>
                <a:tc>
                  <a:txBody>
                    <a:bodyPr/>
                    <a:lstStyle/>
                    <a:p>
                      <a:endParaRPr lang="en-US" dirty="0"/>
                    </a:p>
                  </a:txBody>
                  <a:tcPr>
                    <a:lnL w="6350" cap="flat" cmpd="sng" algn="ctr">
                      <a:solidFill>
                        <a:schemeClr val="bg1"/>
                      </a:solidFill>
                      <a:prstDash val="solid"/>
                      <a:round/>
                      <a:headEnd type="none" w="med" len="med"/>
                      <a:tailEnd type="none" w="med" len="med"/>
                    </a:lnL>
                    <a:lnB w="6350" cap="flat" cmpd="sng" algn="ctr">
                      <a:solidFill>
                        <a:schemeClr val="bg1"/>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216711411"/>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181867246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292303603"/>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3967257650"/>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3268816"/>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2"/>
                    </a:solidFill>
                  </a:tcPr>
                </a:tc>
                <a:extLst>
                  <a:ext uri="{0D108BD9-81ED-4DB2-BD59-A6C34878D82A}">
                    <a16:rowId xmlns:a16="http://schemas.microsoft.com/office/drawing/2014/main" val="459237457"/>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lnB w="63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00174924"/>
                  </a:ext>
                </a:extLst>
              </a:tr>
              <a:tr h="500062">
                <a:tc>
                  <a:txBody>
                    <a:bodyPr/>
                    <a:lstStyle/>
                    <a:p>
                      <a:pPr algn="ctr"/>
                      <a:endParaRPr lang="en-US" sz="1600" dirty="0">
                        <a:solidFill>
                          <a:schemeClr val="tx1"/>
                        </a:solidFill>
                      </a:endParaRPr>
                    </a:p>
                  </a:txBody>
                  <a:tcPr anchor="ctr">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chemeClr val="bg1"/>
                      </a:solidFill>
                      <a:prstDash val="solid"/>
                      <a:round/>
                      <a:headEnd type="none" w="med" len="med"/>
                      <a:tailEnd type="none" w="med" len="med"/>
                    </a:lnT>
                    <a:solidFill>
                      <a:schemeClr val="bg2"/>
                    </a:solidFill>
                  </a:tcPr>
                </a:tc>
                <a:tc>
                  <a:txBody>
                    <a:bodyPr/>
                    <a:lstStyle/>
                    <a:p>
                      <a:pPr algn="ctr"/>
                      <a:endParaRPr lang="en-US" sz="1600" dirty="0">
                        <a:solidFill>
                          <a:schemeClr val="tx1"/>
                        </a:solidFill>
                      </a:endParaRPr>
                    </a:p>
                  </a:txBody>
                  <a:tcPr anchor="ctr">
                    <a:lnL w="6350" cap="flat" cmpd="sng" algn="ctr">
                      <a:solidFill>
                        <a:schemeClr val="bg1"/>
                      </a:solidFill>
                      <a:prstDash val="solid"/>
                      <a:round/>
                      <a:headEnd type="none" w="med" len="med"/>
                      <a:tailEnd type="none" w="med" len="med"/>
                    </a:lnL>
                    <a:lnT w="6350" cap="flat" cmpd="sng" algn="ctr">
                      <a:solidFill>
                        <a:schemeClr val="bg1"/>
                      </a:solidFill>
                      <a:prstDash val="solid"/>
                      <a:round/>
                      <a:headEnd type="none" w="med" len="med"/>
                      <a:tailEnd type="none" w="med" len="med"/>
                    </a:lnT>
                    <a:solidFill>
                      <a:schemeClr val="bg2"/>
                    </a:solidFill>
                  </a:tcPr>
                </a:tc>
                <a:extLst>
                  <a:ext uri="{0D108BD9-81ED-4DB2-BD59-A6C34878D82A}">
                    <a16:rowId xmlns:a16="http://schemas.microsoft.com/office/drawing/2014/main" val="3154256183"/>
                  </a:ext>
                </a:extLst>
              </a:tr>
            </a:tbl>
          </a:graphicData>
        </a:graphic>
      </p:graphicFrame>
      <p:sp>
        <p:nvSpPr>
          <p:cNvPr id="49" name="Freeform 3886" descr="Icon of magnifying glass representing search. ">
            <a:extLst>
              <a:ext uri="{FF2B5EF4-FFF2-40B4-BE49-F238E27FC236}">
                <a16:creationId xmlns:a16="http://schemas.microsoft.com/office/drawing/2014/main" id="{9EE2839B-44FB-42AC-BF2D-037A4BE4BEC7}"/>
              </a:ext>
            </a:extLst>
          </p:cNvPr>
          <p:cNvSpPr>
            <a:spLocks noEditPoints="1"/>
          </p:cNvSpPr>
          <p:nvPr/>
        </p:nvSpPr>
        <p:spPr bwMode="auto">
          <a:xfrm>
            <a:off x="845745" y="1368977"/>
            <a:ext cx="287338" cy="285750"/>
          </a:xfrm>
          <a:custGeom>
            <a:avLst/>
            <a:gdLst>
              <a:gd name="T0" fmla="*/ 268 w 902"/>
              <a:gd name="T1" fmla="*/ 575 h 901"/>
              <a:gd name="T2" fmla="*/ 207 w 902"/>
              <a:gd name="T3" fmla="*/ 555 h 901"/>
              <a:gd name="T4" fmla="*/ 155 w 902"/>
              <a:gd name="T5" fmla="*/ 520 h 901"/>
              <a:gd name="T6" fmla="*/ 112 w 902"/>
              <a:gd name="T7" fmla="*/ 475 h 901"/>
              <a:gd name="T8" fmla="*/ 81 w 902"/>
              <a:gd name="T9" fmla="*/ 422 h 901"/>
              <a:gd name="T10" fmla="*/ 64 w 902"/>
              <a:gd name="T11" fmla="*/ 360 h 901"/>
              <a:gd name="T12" fmla="*/ 61 w 902"/>
              <a:gd name="T13" fmla="*/ 294 h 901"/>
              <a:gd name="T14" fmla="*/ 76 w 902"/>
              <a:gd name="T15" fmla="*/ 231 h 901"/>
              <a:gd name="T16" fmla="*/ 104 w 902"/>
              <a:gd name="T17" fmla="*/ 175 h 901"/>
              <a:gd name="T18" fmla="*/ 145 w 902"/>
              <a:gd name="T19" fmla="*/ 128 h 901"/>
              <a:gd name="T20" fmla="*/ 197 w 902"/>
              <a:gd name="T21" fmla="*/ 92 h 901"/>
              <a:gd name="T22" fmla="*/ 256 w 902"/>
              <a:gd name="T23" fmla="*/ 69 h 901"/>
              <a:gd name="T24" fmla="*/ 320 w 902"/>
              <a:gd name="T25" fmla="*/ 60 h 901"/>
              <a:gd name="T26" fmla="*/ 385 w 902"/>
              <a:gd name="T27" fmla="*/ 69 h 901"/>
              <a:gd name="T28" fmla="*/ 444 w 902"/>
              <a:gd name="T29" fmla="*/ 92 h 901"/>
              <a:gd name="T30" fmla="*/ 495 w 902"/>
              <a:gd name="T31" fmla="*/ 128 h 901"/>
              <a:gd name="T32" fmla="*/ 537 w 902"/>
              <a:gd name="T33" fmla="*/ 175 h 901"/>
              <a:gd name="T34" fmla="*/ 564 w 902"/>
              <a:gd name="T35" fmla="*/ 231 h 901"/>
              <a:gd name="T36" fmla="*/ 579 w 902"/>
              <a:gd name="T37" fmla="*/ 294 h 901"/>
              <a:gd name="T38" fmla="*/ 577 w 902"/>
              <a:gd name="T39" fmla="*/ 360 h 901"/>
              <a:gd name="T40" fmla="*/ 560 w 902"/>
              <a:gd name="T41" fmla="*/ 422 h 901"/>
              <a:gd name="T42" fmla="*/ 529 w 902"/>
              <a:gd name="T43" fmla="*/ 475 h 901"/>
              <a:gd name="T44" fmla="*/ 486 w 902"/>
              <a:gd name="T45" fmla="*/ 520 h 901"/>
              <a:gd name="T46" fmla="*/ 432 w 902"/>
              <a:gd name="T47" fmla="*/ 555 h 901"/>
              <a:gd name="T48" fmla="*/ 372 w 902"/>
              <a:gd name="T49" fmla="*/ 575 h 901"/>
              <a:gd name="T50" fmla="*/ 320 w 902"/>
              <a:gd name="T51" fmla="*/ 580 h 901"/>
              <a:gd name="T52" fmla="*/ 591 w 902"/>
              <a:gd name="T53" fmla="*/ 491 h 901"/>
              <a:gd name="T54" fmla="*/ 621 w 902"/>
              <a:gd name="T55" fmla="*/ 430 h 901"/>
              <a:gd name="T56" fmla="*/ 637 w 902"/>
              <a:gd name="T57" fmla="*/ 363 h 901"/>
              <a:gd name="T58" fmla="*/ 638 w 902"/>
              <a:gd name="T59" fmla="*/ 288 h 901"/>
              <a:gd name="T60" fmla="*/ 621 w 902"/>
              <a:gd name="T61" fmla="*/ 211 h 901"/>
              <a:gd name="T62" fmla="*/ 586 w 902"/>
              <a:gd name="T63" fmla="*/ 142 h 901"/>
              <a:gd name="T64" fmla="*/ 535 w 902"/>
              <a:gd name="T65" fmla="*/ 83 h 901"/>
              <a:gd name="T66" fmla="*/ 473 w 902"/>
              <a:gd name="T67" fmla="*/ 39 h 901"/>
              <a:gd name="T68" fmla="*/ 400 w 902"/>
              <a:gd name="T69" fmla="*/ 10 h 901"/>
              <a:gd name="T70" fmla="*/ 320 w 902"/>
              <a:gd name="T71" fmla="*/ 0 h 901"/>
              <a:gd name="T72" fmla="*/ 241 w 902"/>
              <a:gd name="T73" fmla="*/ 10 h 901"/>
              <a:gd name="T74" fmla="*/ 168 w 902"/>
              <a:gd name="T75" fmla="*/ 39 h 901"/>
              <a:gd name="T76" fmla="*/ 105 w 902"/>
              <a:gd name="T77" fmla="*/ 83 h 901"/>
              <a:gd name="T78" fmla="*/ 55 w 902"/>
              <a:gd name="T79" fmla="*/ 142 h 901"/>
              <a:gd name="T80" fmla="*/ 20 w 902"/>
              <a:gd name="T81" fmla="*/ 211 h 901"/>
              <a:gd name="T82" fmla="*/ 1 w 902"/>
              <a:gd name="T83" fmla="*/ 288 h 901"/>
              <a:gd name="T84" fmla="*/ 3 w 902"/>
              <a:gd name="T85" fmla="*/ 369 h 901"/>
              <a:gd name="T86" fmla="*/ 25 w 902"/>
              <a:gd name="T87" fmla="*/ 445 h 901"/>
              <a:gd name="T88" fmla="*/ 64 w 902"/>
              <a:gd name="T89" fmla="*/ 512 h 901"/>
              <a:gd name="T90" fmla="*/ 117 w 902"/>
              <a:gd name="T91" fmla="*/ 568 h 901"/>
              <a:gd name="T92" fmla="*/ 182 w 902"/>
              <a:gd name="T93" fmla="*/ 608 h 901"/>
              <a:gd name="T94" fmla="*/ 256 w 902"/>
              <a:gd name="T95" fmla="*/ 634 h 901"/>
              <a:gd name="T96" fmla="*/ 335 w 902"/>
              <a:gd name="T97" fmla="*/ 641 h 901"/>
              <a:gd name="T98" fmla="*/ 405 w 902"/>
              <a:gd name="T99" fmla="*/ 630 h 901"/>
              <a:gd name="T100" fmla="*/ 468 w 902"/>
              <a:gd name="T101" fmla="*/ 604 h 901"/>
              <a:gd name="T102" fmla="*/ 525 w 902"/>
              <a:gd name="T103" fmla="*/ 567 h 901"/>
              <a:gd name="T104" fmla="*/ 871 w 902"/>
              <a:gd name="T105" fmla="*/ 901 h 901"/>
              <a:gd name="T106" fmla="*/ 897 w 902"/>
              <a:gd name="T107" fmla="*/ 888 h 901"/>
              <a:gd name="T108" fmla="*/ 899 w 902"/>
              <a:gd name="T109" fmla="*/ 86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02" h="901">
                <a:moveTo>
                  <a:pt x="320" y="580"/>
                </a:moveTo>
                <a:lnTo>
                  <a:pt x="307" y="580"/>
                </a:lnTo>
                <a:lnTo>
                  <a:pt x="294" y="579"/>
                </a:lnTo>
                <a:lnTo>
                  <a:pt x="281" y="577"/>
                </a:lnTo>
                <a:lnTo>
                  <a:pt x="268" y="575"/>
                </a:lnTo>
                <a:lnTo>
                  <a:pt x="256" y="572"/>
                </a:lnTo>
                <a:lnTo>
                  <a:pt x="243" y="569"/>
                </a:lnTo>
                <a:lnTo>
                  <a:pt x="231" y="564"/>
                </a:lnTo>
                <a:lnTo>
                  <a:pt x="219" y="560"/>
                </a:lnTo>
                <a:lnTo>
                  <a:pt x="207" y="555"/>
                </a:lnTo>
                <a:lnTo>
                  <a:pt x="197" y="549"/>
                </a:lnTo>
                <a:lnTo>
                  <a:pt x="186" y="543"/>
                </a:lnTo>
                <a:lnTo>
                  <a:pt x="175" y="535"/>
                </a:lnTo>
                <a:lnTo>
                  <a:pt x="164" y="529"/>
                </a:lnTo>
                <a:lnTo>
                  <a:pt x="155" y="520"/>
                </a:lnTo>
                <a:lnTo>
                  <a:pt x="145" y="513"/>
                </a:lnTo>
                <a:lnTo>
                  <a:pt x="136" y="504"/>
                </a:lnTo>
                <a:lnTo>
                  <a:pt x="128" y="495"/>
                </a:lnTo>
                <a:lnTo>
                  <a:pt x="119" y="486"/>
                </a:lnTo>
                <a:lnTo>
                  <a:pt x="112" y="475"/>
                </a:lnTo>
                <a:lnTo>
                  <a:pt x="104" y="466"/>
                </a:lnTo>
                <a:lnTo>
                  <a:pt x="98" y="455"/>
                </a:lnTo>
                <a:lnTo>
                  <a:pt x="91" y="444"/>
                </a:lnTo>
                <a:lnTo>
                  <a:pt x="86" y="432"/>
                </a:lnTo>
                <a:lnTo>
                  <a:pt x="81" y="422"/>
                </a:lnTo>
                <a:lnTo>
                  <a:pt x="76" y="410"/>
                </a:lnTo>
                <a:lnTo>
                  <a:pt x="72" y="397"/>
                </a:lnTo>
                <a:lnTo>
                  <a:pt x="69" y="385"/>
                </a:lnTo>
                <a:lnTo>
                  <a:pt x="66" y="372"/>
                </a:lnTo>
                <a:lnTo>
                  <a:pt x="64" y="360"/>
                </a:lnTo>
                <a:lnTo>
                  <a:pt x="61" y="347"/>
                </a:lnTo>
                <a:lnTo>
                  <a:pt x="60" y="334"/>
                </a:lnTo>
                <a:lnTo>
                  <a:pt x="60" y="320"/>
                </a:lnTo>
                <a:lnTo>
                  <a:pt x="60" y="307"/>
                </a:lnTo>
                <a:lnTo>
                  <a:pt x="61" y="294"/>
                </a:lnTo>
                <a:lnTo>
                  <a:pt x="64" y="281"/>
                </a:lnTo>
                <a:lnTo>
                  <a:pt x="66" y="268"/>
                </a:lnTo>
                <a:lnTo>
                  <a:pt x="69" y="256"/>
                </a:lnTo>
                <a:lnTo>
                  <a:pt x="72" y="243"/>
                </a:lnTo>
                <a:lnTo>
                  <a:pt x="76" y="231"/>
                </a:lnTo>
                <a:lnTo>
                  <a:pt x="81" y="219"/>
                </a:lnTo>
                <a:lnTo>
                  <a:pt x="86" y="207"/>
                </a:lnTo>
                <a:lnTo>
                  <a:pt x="91" y="197"/>
                </a:lnTo>
                <a:lnTo>
                  <a:pt x="98" y="186"/>
                </a:lnTo>
                <a:lnTo>
                  <a:pt x="104" y="175"/>
                </a:lnTo>
                <a:lnTo>
                  <a:pt x="112" y="164"/>
                </a:lnTo>
                <a:lnTo>
                  <a:pt x="119" y="155"/>
                </a:lnTo>
                <a:lnTo>
                  <a:pt x="128" y="145"/>
                </a:lnTo>
                <a:lnTo>
                  <a:pt x="136" y="137"/>
                </a:lnTo>
                <a:lnTo>
                  <a:pt x="145" y="128"/>
                </a:lnTo>
                <a:lnTo>
                  <a:pt x="155" y="119"/>
                </a:lnTo>
                <a:lnTo>
                  <a:pt x="164" y="112"/>
                </a:lnTo>
                <a:lnTo>
                  <a:pt x="175" y="104"/>
                </a:lnTo>
                <a:lnTo>
                  <a:pt x="186" y="98"/>
                </a:lnTo>
                <a:lnTo>
                  <a:pt x="197" y="92"/>
                </a:lnTo>
                <a:lnTo>
                  <a:pt x="207" y="86"/>
                </a:lnTo>
                <a:lnTo>
                  <a:pt x="219" y="81"/>
                </a:lnTo>
                <a:lnTo>
                  <a:pt x="231" y="77"/>
                </a:lnTo>
                <a:lnTo>
                  <a:pt x="243" y="72"/>
                </a:lnTo>
                <a:lnTo>
                  <a:pt x="256" y="69"/>
                </a:lnTo>
                <a:lnTo>
                  <a:pt x="268" y="66"/>
                </a:lnTo>
                <a:lnTo>
                  <a:pt x="281" y="64"/>
                </a:lnTo>
                <a:lnTo>
                  <a:pt x="294" y="61"/>
                </a:lnTo>
                <a:lnTo>
                  <a:pt x="307" y="60"/>
                </a:lnTo>
                <a:lnTo>
                  <a:pt x="320" y="60"/>
                </a:lnTo>
                <a:lnTo>
                  <a:pt x="334" y="60"/>
                </a:lnTo>
                <a:lnTo>
                  <a:pt x="347" y="61"/>
                </a:lnTo>
                <a:lnTo>
                  <a:pt x="360" y="64"/>
                </a:lnTo>
                <a:lnTo>
                  <a:pt x="372" y="66"/>
                </a:lnTo>
                <a:lnTo>
                  <a:pt x="385" y="69"/>
                </a:lnTo>
                <a:lnTo>
                  <a:pt x="397" y="72"/>
                </a:lnTo>
                <a:lnTo>
                  <a:pt x="410" y="77"/>
                </a:lnTo>
                <a:lnTo>
                  <a:pt x="422" y="81"/>
                </a:lnTo>
                <a:lnTo>
                  <a:pt x="432" y="86"/>
                </a:lnTo>
                <a:lnTo>
                  <a:pt x="444" y="92"/>
                </a:lnTo>
                <a:lnTo>
                  <a:pt x="455" y="98"/>
                </a:lnTo>
                <a:lnTo>
                  <a:pt x="466" y="104"/>
                </a:lnTo>
                <a:lnTo>
                  <a:pt x="475" y="112"/>
                </a:lnTo>
                <a:lnTo>
                  <a:pt x="486" y="119"/>
                </a:lnTo>
                <a:lnTo>
                  <a:pt x="495" y="128"/>
                </a:lnTo>
                <a:lnTo>
                  <a:pt x="504" y="137"/>
                </a:lnTo>
                <a:lnTo>
                  <a:pt x="513" y="145"/>
                </a:lnTo>
                <a:lnTo>
                  <a:pt x="522" y="155"/>
                </a:lnTo>
                <a:lnTo>
                  <a:pt x="529" y="164"/>
                </a:lnTo>
                <a:lnTo>
                  <a:pt x="537" y="175"/>
                </a:lnTo>
                <a:lnTo>
                  <a:pt x="543" y="186"/>
                </a:lnTo>
                <a:lnTo>
                  <a:pt x="549" y="197"/>
                </a:lnTo>
                <a:lnTo>
                  <a:pt x="555" y="207"/>
                </a:lnTo>
                <a:lnTo>
                  <a:pt x="560" y="219"/>
                </a:lnTo>
                <a:lnTo>
                  <a:pt x="564" y="231"/>
                </a:lnTo>
                <a:lnTo>
                  <a:pt x="569" y="243"/>
                </a:lnTo>
                <a:lnTo>
                  <a:pt x="572" y="256"/>
                </a:lnTo>
                <a:lnTo>
                  <a:pt x="575" y="268"/>
                </a:lnTo>
                <a:lnTo>
                  <a:pt x="577" y="281"/>
                </a:lnTo>
                <a:lnTo>
                  <a:pt x="579" y="294"/>
                </a:lnTo>
                <a:lnTo>
                  <a:pt x="580" y="307"/>
                </a:lnTo>
                <a:lnTo>
                  <a:pt x="580" y="320"/>
                </a:lnTo>
                <a:lnTo>
                  <a:pt x="580" y="334"/>
                </a:lnTo>
                <a:lnTo>
                  <a:pt x="579" y="347"/>
                </a:lnTo>
                <a:lnTo>
                  <a:pt x="577" y="360"/>
                </a:lnTo>
                <a:lnTo>
                  <a:pt x="575" y="372"/>
                </a:lnTo>
                <a:lnTo>
                  <a:pt x="572" y="385"/>
                </a:lnTo>
                <a:lnTo>
                  <a:pt x="569" y="397"/>
                </a:lnTo>
                <a:lnTo>
                  <a:pt x="564" y="410"/>
                </a:lnTo>
                <a:lnTo>
                  <a:pt x="560" y="422"/>
                </a:lnTo>
                <a:lnTo>
                  <a:pt x="555" y="432"/>
                </a:lnTo>
                <a:lnTo>
                  <a:pt x="549" y="444"/>
                </a:lnTo>
                <a:lnTo>
                  <a:pt x="543" y="455"/>
                </a:lnTo>
                <a:lnTo>
                  <a:pt x="537" y="466"/>
                </a:lnTo>
                <a:lnTo>
                  <a:pt x="529" y="475"/>
                </a:lnTo>
                <a:lnTo>
                  <a:pt x="522" y="486"/>
                </a:lnTo>
                <a:lnTo>
                  <a:pt x="513" y="495"/>
                </a:lnTo>
                <a:lnTo>
                  <a:pt x="504" y="504"/>
                </a:lnTo>
                <a:lnTo>
                  <a:pt x="495" y="513"/>
                </a:lnTo>
                <a:lnTo>
                  <a:pt x="486" y="520"/>
                </a:lnTo>
                <a:lnTo>
                  <a:pt x="475" y="529"/>
                </a:lnTo>
                <a:lnTo>
                  <a:pt x="466" y="535"/>
                </a:lnTo>
                <a:lnTo>
                  <a:pt x="455" y="543"/>
                </a:lnTo>
                <a:lnTo>
                  <a:pt x="444" y="549"/>
                </a:lnTo>
                <a:lnTo>
                  <a:pt x="432" y="555"/>
                </a:lnTo>
                <a:lnTo>
                  <a:pt x="422" y="560"/>
                </a:lnTo>
                <a:lnTo>
                  <a:pt x="410" y="564"/>
                </a:lnTo>
                <a:lnTo>
                  <a:pt x="397" y="569"/>
                </a:lnTo>
                <a:lnTo>
                  <a:pt x="385" y="572"/>
                </a:lnTo>
                <a:lnTo>
                  <a:pt x="372" y="575"/>
                </a:lnTo>
                <a:lnTo>
                  <a:pt x="360" y="577"/>
                </a:lnTo>
                <a:lnTo>
                  <a:pt x="347" y="579"/>
                </a:lnTo>
                <a:lnTo>
                  <a:pt x="334" y="580"/>
                </a:lnTo>
                <a:lnTo>
                  <a:pt x="320" y="580"/>
                </a:lnTo>
                <a:lnTo>
                  <a:pt x="320" y="580"/>
                </a:lnTo>
                <a:close/>
                <a:moveTo>
                  <a:pt x="893" y="851"/>
                </a:moveTo>
                <a:lnTo>
                  <a:pt x="567" y="525"/>
                </a:lnTo>
                <a:lnTo>
                  <a:pt x="575" y="514"/>
                </a:lnTo>
                <a:lnTo>
                  <a:pt x="584" y="503"/>
                </a:lnTo>
                <a:lnTo>
                  <a:pt x="591" y="491"/>
                </a:lnTo>
                <a:lnTo>
                  <a:pt x="598" y="480"/>
                </a:lnTo>
                <a:lnTo>
                  <a:pt x="604" y="468"/>
                </a:lnTo>
                <a:lnTo>
                  <a:pt x="611" y="456"/>
                </a:lnTo>
                <a:lnTo>
                  <a:pt x="616" y="443"/>
                </a:lnTo>
                <a:lnTo>
                  <a:pt x="621" y="430"/>
                </a:lnTo>
                <a:lnTo>
                  <a:pt x="626" y="417"/>
                </a:lnTo>
                <a:lnTo>
                  <a:pt x="630" y="405"/>
                </a:lnTo>
                <a:lnTo>
                  <a:pt x="633" y="391"/>
                </a:lnTo>
                <a:lnTo>
                  <a:pt x="635" y="377"/>
                </a:lnTo>
                <a:lnTo>
                  <a:pt x="637" y="363"/>
                </a:lnTo>
                <a:lnTo>
                  <a:pt x="639" y="349"/>
                </a:lnTo>
                <a:lnTo>
                  <a:pt x="641" y="335"/>
                </a:lnTo>
                <a:lnTo>
                  <a:pt x="641" y="320"/>
                </a:lnTo>
                <a:lnTo>
                  <a:pt x="641" y="304"/>
                </a:lnTo>
                <a:lnTo>
                  <a:pt x="638" y="288"/>
                </a:lnTo>
                <a:lnTo>
                  <a:pt x="637" y="272"/>
                </a:lnTo>
                <a:lnTo>
                  <a:pt x="634" y="256"/>
                </a:lnTo>
                <a:lnTo>
                  <a:pt x="631" y="241"/>
                </a:lnTo>
                <a:lnTo>
                  <a:pt x="627" y="226"/>
                </a:lnTo>
                <a:lnTo>
                  <a:pt x="621" y="211"/>
                </a:lnTo>
                <a:lnTo>
                  <a:pt x="616" y="196"/>
                </a:lnTo>
                <a:lnTo>
                  <a:pt x="609" y="182"/>
                </a:lnTo>
                <a:lnTo>
                  <a:pt x="602" y="168"/>
                </a:lnTo>
                <a:lnTo>
                  <a:pt x="594" y="155"/>
                </a:lnTo>
                <a:lnTo>
                  <a:pt x="586" y="142"/>
                </a:lnTo>
                <a:lnTo>
                  <a:pt x="577" y="129"/>
                </a:lnTo>
                <a:lnTo>
                  <a:pt x="568" y="117"/>
                </a:lnTo>
                <a:lnTo>
                  <a:pt x="557" y="105"/>
                </a:lnTo>
                <a:lnTo>
                  <a:pt x="546" y="94"/>
                </a:lnTo>
                <a:lnTo>
                  <a:pt x="535" y="83"/>
                </a:lnTo>
                <a:lnTo>
                  <a:pt x="524" y="73"/>
                </a:lnTo>
                <a:lnTo>
                  <a:pt x="512" y="64"/>
                </a:lnTo>
                <a:lnTo>
                  <a:pt x="499" y="55"/>
                </a:lnTo>
                <a:lnTo>
                  <a:pt x="486" y="46"/>
                </a:lnTo>
                <a:lnTo>
                  <a:pt x="473" y="39"/>
                </a:lnTo>
                <a:lnTo>
                  <a:pt x="459" y="31"/>
                </a:lnTo>
                <a:lnTo>
                  <a:pt x="445" y="25"/>
                </a:lnTo>
                <a:lnTo>
                  <a:pt x="430" y="20"/>
                </a:lnTo>
                <a:lnTo>
                  <a:pt x="415" y="14"/>
                </a:lnTo>
                <a:lnTo>
                  <a:pt x="400" y="10"/>
                </a:lnTo>
                <a:lnTo>
                  <a:pt x="385" y="7"/>
                </a:lnTo>
                <a:lnTo>
                  <a:pt x="369" y="4"/>
                </a:lnTo>
                <a:lnTo>
                  <a:pt x="353" y="1"/>
                </a:lnTo>
                <a:lnTo>
                  <a:pt x="337" y="0"/>
                </a:lnTo>
                <a:lnTo>
                  <a:pt x="320" y="0"/>
                </a:lnTo>
                <a:lnTo>
                  <a:pt x="304" y="0"/>
                </a:lnTo>
                <a:lnTo>
                  <a:pt x="288" y="1"/>
                </a:lnTo>
                <a:lnTo>
                  <a:pt x="272" y="4"/>
                </a:lnTo>
                <a:lnTo>
                  <a:pt x="256" y="7"/>
                </a:lnTo>
                <a:lnTo>
                  <a:pt x="241" y="10"/>
                </a:lnTo>
                <a:lnTo>
                  <a:pt x="225" y="14"/>
                </a:lnTo>
                <a:lnTo>
                  <a:pt x="210" y="20"/>
                </a:lnTo>
                <a:lnTo>
                  <a:pt x="195" y="25"/>
                </a:lnTo>
                <a:lnTo>
                  <a:pt x="182" y="31"/>
                </a:lnTo>
                <a:lnTo>
                  <a:pt x="168" y="39"/>
                </a:lnTo>
                <a:lnTo>
                  <a:pt x="155" y="46"/>
                </a:lnTo>
                <a:lnTo>
                  <a:pt x="142" y="55"/>
                </a:lnTo>
                <a:lnTo>
                  <a:pt x="129" y="64"/>
                </a:lnTo>
                <a:lnTo>
                  <a:pt x="117" y="73"/>
                </a:lnTo>
                <a:lnTo>
                  <a:pt x="105" y="83"/>
                </a:lnTo>
                <a:lnTo>
                  <a:pt x="94" y="94"/>
                </a:lnTo>
                <a:lnTo>
                  <a:pt x="84" y="105"/>
                </a:lnTo>
                <a:lnTo>
                  <a:pt x="73" y="117"/>
                </a:lnTo>
                <a:lnTo>
                  <a:pt x="64" y="129"/>
                </a:lnTo>
                <a:lnTo>
                  <a:pt x="55" y="142"/>
                </a:lnTo>
                <a:lnTo>
                  <a:pt x="46" y="155"/>
                </a:lnTo>
                <a:lnTo>
                  <a:pt x="39" y="168"/>
                </a:lnTo>
                <a:lnTo>
                  <a:pt x="31" y="182"/>
                </a:lnTo>
                <a:lnTo>
                  <a:pt x="25" y="196"/>
                </a:lnTo>
                <a:lnTo>
                  <a:pt x="20" y="211"/>
                </a:lnTo>
                <a:lnTo>
                  <a:pt x="14" y="226"/>
                </a:lnTo>
                <a:lnTo>
                  <a:pt x="10" y="241"/>
                </a:lnTo>
                <a:lnTo>
                  <a:pt x="7" y="256"/>
                </a:lnTo>
                <a:lnTo>
                  <a:pt x="3" y="272"/>
                </a:lnTo>
                <a:lnTo>
                  <a:pt x="1" y="288"/>
                </a:lnTo>
                <a:lnTo>
                  <a:pt x="0" y="304"/>
                </a:lnTo>
                <a:lnTo>
                  <a:pt x="0" y="320"/>
                </a:lnTo>
                <a:lnTo>
                  <a:pt x="0" y="337"/>
                </a:lnTo>
                <a:lnTo>
                  <a:pt x="1" y="353"/>
                </a:lnTo>
                <a:lnTo>
                  <a:pt x="3" y="369"/>
                </a:lnTo>
                <a:lnTo>
                  <a:pt x="7" y="385"/>
                </a:lnTo>
                <a:lnTo>
                  <a:pt x="10" y="400"/>
                </a:lnTo>
                <a:lnTo>
                  <a:pt x="14" y="415"/>
                </a:lnTo>
                <a:lnTo>
                  <a:pt x="20" y="430"/>
                </a:lnTo>
                <a:lnTo>
                  <a:pt x="25" y="445"/>
                </a:lnTo>
                <a:lnTo>
                  <a:pt x="31" y="459"/>
                </a:lnTo>
                <a:lnTo>
                  <a:pt x="39" y="473"/>
                </a:lnTo>
                <a:lnTo>
                  <a:pt x="46" y="486"/>
                </a:lnTo>
                <a:lnTo>
                  <a:pt x="55" y="499"/>
                </a:lnTo>
                <a:lnTo>
                  <a:pt x="64" y="512"/>
                </a:lnTo>
                <a:lnTo>
                  <a:pt x="73" y="524"/>
                </a:lnTo>
                <a:lnTo>
                  <a:pt x="84" y="535"/>
                </a:lnTo>
                <a:lnTo>
                  <a:pt x="94" y="546"/>
                </a:lnTo>
                <a:lnTo>
                  <a:pt x="105" y="557"/>
                </a:lnTo>
                <a:lnTo>
                  <a:pt x="117" y="568"/>
                </a:lnTo>
                <a:lnTo>
                  <a:pt x="129" y="577"/>
                </a:lnTo>
                <a:lnTo>
                  <a:pt x="142" y="586"/>
                </a:lnTo>
                <a:lnTo>
                  <a:pt x="155" y="594"/>
                </a:lnTo>
                <a:lnTo>
                  <a:pt x="168" y="602"/>
                </a:lnTo>
                <a:lnTo>
                  <a:pt x="182" y="608"/>
                </a:lnTo>
                <a:lnTo>
                  <a:pt x="195" y="615"/>
                </a:lnTo>
                <a:lnTo>
                  <a:pt x="210" y="621"/>
                </a:lnTo>
                <a:lnTo>
                  <a:pt x="225" y="627"/>
                </a:lnTo>
                <a:lnTo>
                  <a:pt x="241" y="631"/>
                </a:lnTo>
                <a:lnTo>
                  <a:pt x="256" y="634"/>
                </a:lnTo>
                <a:lnTo>
                  <a:pt x="272" y="637"/>
                </a:lnTo>
                <a:lnTo>
                  <a:pt x="288" y="638"/>
                </a:lnTo>
                <a:lnTo>
                  <a:pt x="304" y="641"/>
                </a:lnTo>
                <a:lnTo>
                  <a:pt x="320" y="641"/>
                </a:lnTo>
                <a:lnTo>
                  <a:pt x="335" y="641"/>
                </a:lnTo>
                <a:lnTo>
                  <a:pt x="349" y="639"/>
                </a:lnTo>
                <a:lnTo>
                  <a:pt x="363" y="637"/>
                </a:lnTo>
                <a:lnTo>
                  <a:pt x="377" y="635"/>
                </a:lnTo>
                <a:lnTo>
                  <a:pt x="391" y="633"/>
                </a:lnTo>
                <a:lnTo>
                  <a:pt x="405" y="630"/>
                </a:lnTo>
                <a:lnTo>
                  <a:pt x="417" y="625"/>
                </a:lnTo>
                <a:lnTo>
                  <a:pt x="430" y="621"/>
                </a:lnTo>
                <a:lnTo>
                  <a:pt x="443" y="616"/>
                </a:lnTo>
                <a:lnTo>
                  <a:pt x="456" y="610"/>
                </a:lnTo>
                <a:lnTo>
                  <a:pt x="468" y="604"/>
                </a:lnTo>
                <a:lnTo>
                  <a:pt x="480" y="598"/>
                </a:lnTo>
                <a:lnTo>
                  <a:pt x="491" y="591"/>
                </a:lnTo>
                <a:lnTo>
                  <a:pt x="503" y="584"/>
                </a:lnTo>
                <a:lnTo>
                  <a:pt x="514" y="575"/>
                </a:lnTo>
                <a:lnTo>
                  <a:pt x="525" y="567"/>
                </a:lnTo>
                <a:lnTo>
                  <a:pt x="851" y="892"/>
                </a:lnTo>
                <a:lnTo>
                  <a:pt x="855" y="897"/>
                </a:lnTo>
                <a:lnTo>
                  <a:pt x="860" y="899"/>
                </a:lnTo>
                <a:lnTo>
                  <a:pt x="866" y="901"/>
                </a:lnTo>
                <a:lnTo>
                  <a:pt x="871" y="901"/>
                </a:lnTo>
                <a:lnTo>
                  <a:pt x="878" y="901"/>
                </a:lnTo>
                <a:lnTo>
                  <a:pt x="883" y="899"/>
                </a:lnTo>
                <a:lnTo>
                  <a:pt x="888" y="897"/>
                </a:lnTo>
                <a:lnTo>
                  <a:pt x="893" y="892"/>
                </a:lnTo>
                <a:lnTo>
                  <a:pt x="897" y="888"/>
                </a:lnTo>
                <a:lnTo>
                  <a:pt x="899" y="883"/>
                </a:lnTo>
                <a:lnTo>
                  <a:pt x="901" y="877"/>
                </a:lnTo>
                <a:lnTo>
                  <a:pt x="902" y="871"/>
                </a:lnTo>
                <a:lnTo>
                  <a:pt x="901" y="866"/>
                </a:lnTo>
                <a:lnTo>
                  <a:pt x="899" y="860"/>
                </a:lnTo>
                <a:lnTo>
                  <a:pt x="897" y="855"/>
                </a:lnTo>
                <a:lnTo>
                  <a:pt x="893" y="851"/>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50" name="Group 49" descr="Icon of paper and pen. ">
            <a:extLst>
              <a:ext uri="{FF2B5EF4-FFF2-40B4-BE49-F238E27FC236}">
                <a16:creationId xmlns:a16="http://schemas.microsoft.com/office/drawing/2014/main" id="{2FA1B3F0-F0C6-4C2E-ABD3-6AE2AAF66A07}"/>
              </a:ext>
            </a:extLst>
          </p:cNvPr>
          <p:cNvGrpSpPr/>
          <p:nvPr/>
        </p:nvGrpSpPr>
        <p:grpSpPr>
          <a:xfrm>
            <a:off x="1989538" y="1368977"/>
            <a:ext cx="287337" cy="285750"/>
            <a:chOff x="7018338" y="4656138"/>
            <a:chExt cx="287337" cy="285750"/>
          </a:xfrm>
          <a:solidFill>
            <a:schemeClr val="bg1"/>
          </a:solidFill>
        </p:grpSpPr>
        <p:sp>
          <p:nvSpPr>
            <p:cNvPr id="51" name="Freeform 4604">
              <a:extLst>
                <a:ext uri="{FF2B5EF4-FFF2-40B4-BE49-F238E27FC236}">
                  <a16:creationId xmlns:a16="http://schemas.microsoft.com/office/drawing/2014/main" id="{F6337A0B-842D-4F0F-B93C-DA957BFFC13E}"/>
                </a:ext>
              </a:extLst>
            </p:cNvPr>
            <p:cNvSpPr>
              <a:spLocks noEditPoints="1"/>
            </p:cNvSpPr>
            <p:nvPr/>
          </p:nvSpPr>
          <p:spPr bwMode="auto">
            <a:xfrm>
              <a:off x="7018338" y="4656138"/>
              <a:ext cx="230188" cy="285750"/>
            </a:xfrm>
            <a:custGeom>
              <a:avLst/>
              <a:gdLst>
                <a:gd name="T0" fmla="*/ 351 w 723"/>
                <a:gd name="T1" fmla="*/ 416 h 903"/>
                <a:gd name="T2" fmla="*/ 348 w 723"/>
                <a:gd name="T3" fmla="*/ 400 h 903"/>
                <a:gd name="T4" fmla="*/ 362 w 723"/>
                <a:gd name="T5" fmla="*/ 391 h 903"/>
                <a:gd name="T6" fmla="*/ 525 w 723"/>
                <a:gd name="T7" fmla="*/ 398 h 903"/>
                <a:gd name="T8" fmla="*/ 525 w 723"/>
                <a:gd name="T9" fmla="*/ 414 h 903"/>
                <a:gd name="T10" fmla="*/ 513 w 723"/>
                <a:gd name="T11" fmla="*/ 572 h 903"/>
                <a:gd name="T12" fmla="*/ 349 w 723"/>
                <a:gd name="T13" fmla="*/ 565 h 903"/>
                <a:gd name="T14" fmla="*/ 349 w 723"/>
                <a:gd name="T15" fmla="*/ 548 h 903"/>
                <a:gd name="T16" fmla="*/ 513 w 723"/>
                <a:gd name="T17" fmla="*/ 542 h 903"/>
                <a:gd name="T18" fmla="*/ 526 w 723"/>
                <a:gd name="T19" fmla="*/ 551 h 903"/>
                <a:gd name="T20" fmla="*/ 523 w 723"/>
                <a:gd name="T21" fmla="*/ 568 h 903"/>
                <a:gd name="T22" fmla="*/ 362 w 723"/>
                <a:gd name="T23" fmla="*/ 722 h 903"/>
                <a:gd name="T24" fmla="*/ 348 w 723"/>
                <a:gd name="T25" fmla="*/ 713 h 903"/>
                <a:gd name="T26" fmla="*/ 351 w 723"/>
                <a:gd name="T27" fmla="*/ 696 h 903"/>
                <a:gd name="T28" fmla="*/ 515 w 723"/>
                <a:gd name="T29" fmla="*/ 693 h 903"/>
                <a:gd name="T30" fmla="*/ 528 w 723"/>
                <a:gd name="T31" fmla="*/ 704 h 903"/>
                <a:gd name="T32" fmla="*/ 521 w 723"/>
                <a:gd name="T33" fmla="*/ 720 h 903"/>
                <a:gd name="T34" fmla="*/ 232 w 723"/>
                <a:gd name="T35" fmla="*/ 405 h 903"/>
                <a:gd name="T36" fmla="*/ 198 w 723"/>
                <a:gd name="T37" fmla="*/ 381 h 903"/>
                <a:gd name="T38" fmla="*/ 200 w 723"/>
                <a:gd name="T39" fmla="*/ 365 h 903"/>
                <a:gd name="T40" fmla="*/ 217 w 723"/>
                <a:gd name="T41" fmla="*/ 362 h 903"/>
                <a:gd name="T42" fmla="*/ 296 w 723"/>
                <a:gd name="T43" fmla="*/ 302 h 903"/>
                <a:gd name="T44" fmla="*/ 312 w 723"/>
                <a:gd name="T45" fmla="*/ 306 h 903"/>
                <a:gd name="T46" fmla="*/ 315 w 723"/>
                <a:gd name="T47" fmla="*/ 321 h 903"/>
                <a:gd name="T48" fmla="*/ 226 w 723"/>
                <a:gd name="T49" fmla="*/ 556 h 903"/>
                <a:gd name="T50" fmla="*/ 197 w 723"/>
                <a:gd name="T51" fmla="*/ 529 h 903"/>
                <a:gd name="T52" fmla="*/ 203 w 723"/>
                <a:gd name="T53" fmla="*/ 514 h 903"/>
                <a:gd name="T54" fmla="*/ 219 w 723"/>
                <a:gd name="T55" fmla="*/ 514 h 903"/>
                <a:gd name="T56" fmla="*/ 298 w 723"/>
                <a:gd name="T57" fmla="*/ 451 h 903"/>
                <a:gd name="T58" fmla="*/ 314 w 723"/>
                <a:gd name="T59" fmla="*/ 458 h 903"/>
                <a:gd name="T60" fmla="*/ 314 w 723"/>
                <a:gd name="T61" fmla="*/ 475 h 903"/>
                <a:gd name="T62" fmla="*/ 155 w 723"/>
                <a:gd name="T63" fmla="*/ 238 h 903"/>
                <a:gd name="T64" fmla="*/ 208 w 723"/>
                <a:gd name="T65" fmla="*/ 197 h 903"/>
                <a:gd name="T66" fmla="*/ 164 w 723"/>
                <a:gd name="T67" fmla="*/ 236 h 903"/>
                <a:gd name="T68" fmla="*/ 31 w 723"/>
                <a:gd name="T69" fmla="*/ 125 h 903"/>
                <a:gd name="T70" fmla="*/ 53 w 723"/>
                <a:gd name="T71" fmla="*/ 68 h 903"/>
                <a:gd name="T72" fmla="*/ 101 w 723"/>
                <a:gd name="T73" fmla="*/ 35 h 903"/>
                <a:gd name="T74" fmla="*/ 150 w 723"/>
                <a:gd name="T75" fmla="*/ 36 h 903"/>
                <a:gd name="T76" fmla="*/ 210 w 723"/>
                <a:gd name="T77" fmla="*/ 80 h 903"/>
                <a:gd name="T78" fmla="*/ 226 w 723"/>
                <a:gd name="T79" fmla="*/ 143 h 903"/>
                <a:gd name="T80" fmla="*/ 125 w 723"/>
                <a:gd name="T81" fmla="*/ 154 h 903"/>
                <a:gd name="T82" fmla="*/ 136 w 723"/>
                <a:gd name="T83" fmla="*/ 0 h 903"/>
                <a:gd name="T84" fmla="*/ 104 w 723"/>
                <a:gd name="T85" fmla="*/ 2 h 903"/>
                <a:gd name="T86" fmla="*/ 39 w 723"/>
                <a:gd name="T87" fmla="*/ 40 h 903"/>
                <a:gd name="T88" fmla="*/ 4 w 723"/>
                <a:gd name="T89" fmla="*/ 108 h 903"/>
                <a:gd name="T90" fmla="*/ 4 w 723"/>
                <a:gd name="T91" fmla="*/ 625 h 903"/>
                <a:gd name="T92" fmla="*/ 121 w 723"/>
                <a:gd name="T93" fmla="*/ 632 h 903"/>
                <a:gd name="T94" fmla="*/ 128 w 723"/>
                <a:gd name="T95" fmla="*/ 901 h 903"/>
                <a:gd name="T96" fmla="*/ 593 w 723"/>
                <a:gd name="T97" fmla="*/ 902 h 903"/>
                <a:gd name="T98" fmla="*/ 603 w 723"/>
                <a:gd name="T99" fmla="*/ 888 h 903"/>
                <a:gd name="T100" fmla="*/ 660 w 723"/>
                <a:gd name="T101" fmla="*/ 248 h 903"/>
                <a:gd name="T102" fmla="*/ 708 w 723"/>
                <a:gd name="T103" fmla="*/ 194 h 903"/>
                <a:gd name="T104" fmla="*/ 723 w 723"/>
                <a:gd name="T105" fmla="*/ 121 h 903"/>
                <a:gd name="T106" fmla="*/ 691 w 723"/>
                <a:gd name="T107" fmla="*/ 50 h 903"/>
                <a:gd name="T108" fmla="*/ 627 w 723"/>
                <a:gd name="T109" fmla="*/ 6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723" h="903">
                  <a:moveTo>
                    <a:pt x="513" y="421"/>
                  </a:moveTo>
                  <a:lnTo>
                    <a:pt x="362" y="421"/>
                  </a:lnTo>
                  <a:lnTo>
                    <a:pt x="359" y="421"/>
                  </a:lnTo>
                  <a:lnTo>
                    <a:pt x="356" y="420"/>
                  </a:lnTo>
                  <a:lnTo>
                    <a:pt x="354" y="418"/>
                  </a:lnTo>
                  <a:lnTo>
                    <a:pt x="351" y="416"/>
                  </a:lnTo>
                  <a:lnTo>
                    <a:pt x="349" y="414"/>
                  </a:lnTo>
                  <a:lnTo>
                    <a:pt x="348" y="412"/>
                  </a:lnTo>
                  <a:lnTo>
                    <a:pt x="347" y="409"/>
                  </a:lnTo>
                  <a:lnTo>
                    <a:pt x="347" y="406"/>
                  </a:lnTo>
                  <a:lnTo>
                    <a:pt x="347" y="403"/>
                  </a:lnTo>
                  <a:lnTo>
                    <a:pt x="348" y="400"/>
                  </a:lnTo>
                  <a:lnTo>
                    <a:pt x="349" y="398"/>
                  </a:lnTo>
                  <a:lnTo>
                    <a:pt x="351" y="396"/>
                  </a:lnTo>
                  <a:lnTo>
                    <a:pt x="354" y="394"/>
                  </a:lnTo>
                  <a:lnTo>
                    <a:pt x="356" y="393"/>
                  </a:lnTo>
                  <a:lnTo>
                    <a:pt x="359" y="391"/>
                  </a:lnTo>
                  <a:lnTo>
                    <a:pt x="362" y="391"/>
                  </a:lnTo>
                  <a:lnTo>
                    <a:pt x="513" y="391"/>
                  </a:lnTo>
                  <a:lnTo>
                    <a:pt x="515" y="391"/>
                  </a:lnTo>
                  <a:lnTo>
                    <a:pt x="519" y="393"/>
                  </a:lnTo>
                  <a:lnTo>
                    <a:pt x="521" y="394"/>
                  </a:lnTo>
                  <a:lnTo>
                    <a:pt x="523" y="396"/>
                  </a:lnTo>
                  <a:lnTo>
                    <a:pt x="525" y="398"/>
                  </a:lnTo>
                  <a:lnTo>
                    <a:pt x="526" y="400"/>
                  </a:lnTo>
                  <a:lnTo>
                    <a:pt x="528" y="403"/>
                  </a:lnTo>
                  <a:lnTo>
                    <a:pt x="528" y="406"/>
                  </a:lnTo>
                  <a:lnTo>
                    <a:pt x="528" y="409"/>
                  </a:lnTo>
                  <a:lnTo>
                    <a:pt x="526" y="412"/>
                  </a:lnTo>
                  <a:lnTo>
                    <a:pt x="525" y="414"/>
                  </a:lnTo>
                  <a:lnTo>
                    <a:pt x="523" y="416"/>
                  </a:lnTo>
                  <a:lnTo>
                    <a:pt x="521" y="418"/>
                  </a:lnTo>
                  <a:lnTo>
                    <a:pt x="519" y="420"/>
                  </a:lnTo>
                  <a:lnTo>
                    <a:pt x="515" y="421"/>
                  </a:lnTo>
                  <a:lnTo>
                    <a:pt x="513" y="421"/>
                  </a:lnTo>
                  <a:close/>
                  <a:moveTo>
                    <a:pt x="513" y="572"/>
                  </a:moveTo>
                  <a:lnTo>
                    <a:pt x="362" y="572"/>
                  </a:lnTo>
                  <a:lnTo>
                    <a:pt x="359" y="571"/>
                  </a:lnTo>
                  <a:lnTo>
                    <a:pt x="356" y="571"/>
                  </a:lnTo>
                  <a:lnTo>
                    <a:pt x="354" y="569"/>
                  </a:lnTo>
                  <a:lnTo>
                    <a:pt x="351" y="568"/>
                  </a:lnTo>
                  <a:lnTo>
                    <a:pt x="349" y="565"/>
                  </a:lnTo>
                  <a:lnTo>
                    <a:pt x="348" y="563"/>
                  </a:lnTo>
                  <a:lnTo>
                    <a:pt x="347" y="560"/>
                  </a:lnTo>
                  <a:lnTo>
                    <a:pt x="347" y="556"/>
                  </a:lnTo>
                  <a:lnTo>
                    <a:pt x="347" y="554"/>
                  </a:lnTo>
                  <a:lnTo>
                    <a:pt x="348" y="551"/>
                  </a:lnTo>
                  <a:lnTo>
                    <a:pt x="349" y="548"/>
                  </a:lnTo>
                  <a:lnTo>
                    <a:pt x="351" y="546"/>
                  </a:lnTo>
                  <a:lnTo>
                    <a:pt x="354" y="544"/>
                  </a:lnTo>
                  <a:lnTo>
                    <a:pt x="356" y="543"/>
                  </a:lnTo>
                  <a:lnTo>
                    <a:pt x="359" y="542"/>
                  </a:lnTo>
                  <a:lnTo>
                    <a:pt x="362" y="542"/>
                  </a:lnTo>
                  <a:lnTo>
                    <a:pt x="513" y="542"/>
                  </a:lnTo>
                  <a:lnTo>
                    <a:pt x="515" y="542"/>
                  </a:lnTo>
                  <a:lnTo>
                    <a:pt x="519" y="543"/>
                  </a:lnTo>
                  <a:lnTo>
                    <a:pt x="521" y="544"/>
                  </a:lnTo>
                  <a:lnTo>
                    <a:pt x="523" y="546"/>
                  </a:lnTo>
                  <a:lnTo>
                    <a:pt x="525" y="548"/>
                  </a:lnTo>
                  <a:lnTo>
                    <a:pt x="526" y="551"/>
                  </a:lnTo>
                  <a:lnTo>
                    <a:pt x="528" y="554"/>
                  </a:lnTo>
                  <a:lnTo>
                    <a:pt x="528" y="556"/>
                  </a:lnTo>
                  <a:lnTo>
                    <a:pt x="528" y="560"/>
                  </a:lnTo>
                  <a:lnTo>
                    <a:pt x="526" y="563"/>
                  </a:lnTo>
                  <a:lnTo>
                    <a:pt x="525" y="565"/>
                  </a:lnTo>
                  <a:lnTo>
                    <a:pt x="523" y="568"/>
                  </a:lnTo>
                  <a:lnTo>
                    <a:pt x="521" y="569"/>
                  </a:lnTo>
                  <a:lnTo>
                    <a:pt x="519" y="571"/>
                  </a:lnTo>
                  <a:lnTo>
                    <a:pt x="515" y="571"/>
                  </a:lnTo>
                  <a:lnTo>
                    <a:pt x="513" y="572"/>
                  </a:lnTo>
                  <a:close/>
                  <a:moveTo>
                    <a:pt x="513" y="722"/>
                  </a:moveTo>
                  <a:lnTo>
                    <a:pt x="362" y="722"/>
                  </a:lnTo>
                  <a:lnTo>
                    <a:pt x="359" y="722"/>
                  </a:lnTo>
                  <a:lnTo>
                    <a:pt x="356" y="721"/>
                  </a:lnTo>
                  <a:lnTo>
                    <a:pt x="354" y="720"/>
                  </a:lnTo>
                  <a:lnTo>
                    <a:pt x="351" y="718"/>
                  </a:lnTo>
                  <a:lnTo>
                    <a:pt x="349" y="716"/>
                  </a:lnTo>
                  <a:lnTo>
                    <a:pt x="348" y="713"/>
                  </a:lnTo>
                  <a:lnTo>
                    <a:pt x="347" y="710"/>
                  </a:lnTo>
                  <a:lnTo>
                    <a:pt x="347" y="708"/>
                  </a:lnTo>
                  <a:lnTo>
                    <a:pt x="347" y="704"/>
                  </a:lnTo>
                  <a:lnTo>
                    <a:pt x="348" y="702"/>
                  </a:lnTo>
                  <a:lnTo>
                    <a:pt x="349" y="699"/>
                  </a:lnTo>
                  <a:lnTo>
                    <a:pt x="351" y="696"/>
                  </a:lnTo>
                  <a:lnTo>
                    <a:pt x="354" y="695"/>
                  </a:lnTo>
                  <a:lnTo>
                    <a:pt x="356" y="693"/>
                  </a:lnTo>
                  <a:lnTo>
                    <a:pt x="359" y="693"/>
                  </a:lnTo>
                  <a:lnTo>
                    <a:pt x="362" y="692"/>
                  </a:lnTo>
                  <a:lnTo>
                    <a:pt x="513" y="692"/>
                  </a:lnTo>
                  <a:lnTo>
                    <a:pt x="515" y="693"/>
                  </a:lnTo>
                  <a:lnTo>
                    <a:pt x="519" y="693"/>
                  </a:lnTo>
                  <a:lnTo>
                    <a:pt x="521" y="695"/>
                  </a:lnTo>
                  <a:lnTo>
                    <a:pt x="523" y="696"/>
                  </a:lnTo>
                  <a:lnTo>
                    <a:pt x="525" y="699"/>
                  </a:lnTo>
                  <a:lnTo>
                    <a:pt x="526" y="702"/>
                  </a:lnTo>
                  <a:lnTo>
                    <a:pt x="528" y="704"/>
                  </a:lnTo>
                  <a:lnTo>
                    <a:pt x="528" y="708"/>
                  </a:lnTo>
                  <a:lnTo>
                    <a:pt x="528" y="710"/>
                  </a:lnTo>
                  <a:lnTo>
                    <a:pt x="526" y="713"/>
                  </a:lnTo>
                  <a:lnTo>
                    <a:pt x="525" y="716"/>
                  </a:lnTo>
                  <a:lnTo>
                    <a:pt x="523" y="718"/>
                  </a:lnTo>
                  <a:lnTo>
                    <a:pt x="521" y="720"/>
                  </a:lnTo>
                  <a:lnTo>
                    <a:pt x="519" y="721"/>
                  </a:lnTo>
                  <a:lnTo>
                    <a:pt x="515" y="722"/>
                  </a:lnTo>
                  <a:lnTo>
                    <a:pt x="513" y="722"/>
                  </a:lnTo>
                  <a:close/>
                  <a:moveTo>
                    <a:pt x="312" y="326"/>
                  </a:moveTo>
                  <a:lnTo>
                    <a:pt x="237" y="402"/>
                  </a:lnTo>
                  <a:lnTo>
                    <a:pt x="232" y="405"/>
                  </a:lnTo>
                  <a:lnTo>
                    <a:pt x="226" y="406"/>
                  </a:lnTo>
                  <a:lnTo>
                    <a:pt x="220" y="405"/>
                  </a:lnTo>
                  <a:lnTo>
                    <a:pt x="216" y="402"/>
                  </a:lnTo>
                  <a:lnTo>
                    <a:pt x="200" y="387"/>
                  </a:lnTo>
                  <a:lnTo>
                    <a:pt x="199" y="385"/>
                  </a:lnTo>
                  <a:lnTo>
                    <a:pt x="198" y="381"/>
                  </a:lnTo>
                  <a:lnTo>
                    <a:pt x="197" y="379"/>
                  </a:lnTo>
                  <a:lnTo>
                    <a:pt x="197" y="376"/>
                  </a:lnTo>
                  <a:lnTo>
                    <a:pt x="197" y="373"/>
                  </a:lnTo>
                  <a:lnTo>
                    <a:pt x="198" y="370"/>
                  </a:lnTo>
                  <a:lnTo>
                    <a:pt x="199" y="368"/>
                  </a:lnTo>
                  <a:lnTo>
                    <a:pt x="200" y="365"/>
                  </a:lnTo>
                  <a:lnTo>
                    <a:pt x="203" y="363"/>
                  </a:lnTo>
                  <a:lnTo>
                    <a:pt x="206" y="362"/>
                  </a:lnTo>
                  <a:lnTo>
                    <a:pt x="208" y="361"/>
                  </a:lnTo>
                  <a:lnTo>
                    <a:pt x="211" y="361"/>
                  </a:lnTo>
                  <a:lnTo>
                    <a:pt x="214" y="361"/>
                  </a:lnTo>
                  <a:lnTo>
                    <a:pt x="217" y="362"/>
                  </a:lnTo>
                  <a:lnTo>
                    <a:pt x="219" y="363"/>
                  </a:lnTo>
                  <a:lnTo>
                    <a:pt x="221" y="365"/>
                  </a:lnTo>
                  <a:lnTo>
                    <a:pt x="226" y="370"/>
                  </a:lnTo>
                  <a:lnTo>
                    <a:pt x="290" y="306"/>
                  </a:lnTo>
                  <a:lnTo>
                    <a:pt x="294" y="303"/>
                  </a:lnTo>
                  <a:lnTo>
                    <a:pt x="296" y="302"/>
                  </a:lnTo>
                  <a:lnTo>
                    <a:pt x="298" y="301"/>
                  </a:lnTo>
                  <a:lnTo>
                    <a:pt x="302" y="301"/>
                  </a:lnTo>
                  <a:lnTo>
                    <a:pt x="304" y="301"/>
                  </a:lnTo>
                  <a:lnTo>
                    <a:pt x="307" y="302"/>
                  </a:lnTo>
                  <a:lnTo>
                    <a:pt x="310" y="303"/>
                  </a:lnTo>
                  <a:lnTo>
                    <a:pt x="312" y="306"/>
                  </a:lnTo>
                  <a:lnTo>
                    <a:pt x="314" y="308"/>
                  </a:lnTo>
                  <a:lnTo>
                    <a:pt x="315" y="310"/>
                  </a:lnTo>
                  <a:lnTo>
                    <a:pt x="316" y="312"/>
                  </a:lnTo>
                  <a:lnTo>
                    <a:pt x="316" y="316"/>
                  </a:lnTo>
                  <a:lnTo>
                    <a:pt x="316" y="319"/>
                  </a:lnTo>
                  <a:lnTo>
                    <a:pt x="315" y="321"/>
                  </a:lnTo>
                  <a:lnTo>
                    <a:pt x="314" y="324"/>
                  </a:lnTo>
                  <a:lnTo>
                    <a:pt x="312" y="326"/>
                  </a:lnTo>
                  <a:close/>
                  <a:moveTo>
                    <a:pt x="312" y="477"/>
                  </a:moveTo>
                  <a:lnTo>
                    <a:pt x="237" y="552"/>
                  </a:lnTo>
                  <a:lnTo>
                    <a:pt x="232" y="555"/>
                  </a:lnTo>
                  <a:lnTo>
                    <a:pt x="226" y="556"/>
                  </a:lnTo>
                  <a:lnTo>
                    <a:pt x="220" y="555"/>
                  </a:lnTo>
                  <a:lnTo>
                    <a:pt x="216" y="552"/>
                  </a:lnTo>
                  <a:lnTo>
                    <a:pt x="200" y="537"/>
                  </a:lnTo>
                  <a:lnTo>
                    <a:pt x="199" y="535"/>
                  </a:lnTo>
                  <a:lnTo>
                    <a:pt x="198" y="533"/>
                  </a:lnTo>
                  <a:lnTo>
                    <a:pt x="197" y="529"/>
                  </a:lnTo>
                  <a:lnTo>
                    <a:pt x="197" y="527"/>
                  </a:lnTo>
                  <a:lnTo>
                    <a:pt x="197" y="524"/>
                  </a:lnTo>
                  <a:lnTo>
                    <a:pt x="198" y="521"/>
                  </a:lnTo>
                  <a:lnTo>
                    <a:pt x="199" y="518"/>
                  </a:lnTo>
                  <a:lnTo>
                    <a:pt x="200" y="516"/>
                  </a:lnTo>
                  <a:lnTo>
                    <a:pt x="203" y="514"/>
                  </a:lnTo>
                  <a:lnTo>
                    <a:pt x="206" y="512"/>
                  </a:lnTo>
                  <a:lnTo>
                    <a:pt x="208" y="512"/>
                  </a:lnTo>
                  <a:lnTo>
                    <a:pt x="211" y="511"/>
                  </a:lnTo>
                  <a:lnTo>
                    <a:pt x="214" y="512"/>
                  </a:lnTo>
                  <a:lnTo>
                    <a:pt x="217" y="512"/>
                  </a:lnTo>
                  <a:lnTo>
                    <a:pt x="219" y="514"/>
                  </a:lnTo>
                  <a:lnTo>
                    <a:pt x="221" y="516"/>
                  </a:lnTo>
                  <a:lnTo>
                    <a:pt x="226" y="520"/>
                  </a:lnTo>
                  <a:lnTo>
                    <a:pt x="290" y="456"/>
                  </a:lnTo>
                  <a:lnTo>
                    <a:pt x="294" y="454"/>
                  </a:lnTo>
                  <a:lnTo>
                    <a:pt x="296" y="452"/>
                  </a:lnTo>
                  <a:lnTo>
                    <a:pt x="298" y="451"/>
                  </a:lnTo>
                  <a:lnTo>
                    <a:pt x="302" y="451"/>
                  </a:lnTo>
                  <a:lnTo>
                    <a:pt x="304" y="451"/>
                  </a:lnTo>
                  <a:lnTo>
                    <a:pt x="307" y="452"/>
                  </a:lnTo>
                  <a:lnTo>
                    <a:pt x="310" y="454"/>
                  </a:lnTo>
                  <a:lnTo>
                    <a:pt x="312" y="456"/>
                  </a:lnTo>
                  <a:lnTo>
                    <a:pt x="314" y="458"/>
                  </a:lnTo>
                  <a:lnTo>
                    <a:pt x="315" y="460"/>
                  </a:lnTo>
                  <a:lnTo>
                    <a:pt x="316" y="464"/>
                  </a:lnTo>
                  <a:lnTo>
                    <a:pt x="316" y="466"/>
                  </a:lnTo>
                  <a:lnTo>
                    <a:pt x="316" y="469"/>
                  </a:lnTo>
                  <a:lnTo>
                    <a:pt x="315" y="472"/>
                  </a:lnTo>
                  <a:lnTo>
                    <a:pt x="314" y="475"/>
                  </a:lnTo>
                  <a:lnTo>
                    <a:pt x="312" y="477"/>
                  </a:lnTo>
                  <a:close/>
                  <a:moveTo>
                    <a:pt x="164" y="236"/>
                  </a:moveTo>
                  <a:lnTo>
                    <a:pt x="162" y="237"/>
                  </a:lnTo>
                  <a:lnTo>
                    <a:pt x="158" y="238"/>
                  </a:lnTo>
                  <a:lnTo>
                    <a:pt x="157" y="238"/>
                  </a:lnTo>
                  <a:lnTo>
                    <a:pt x="155" y="238"/>
                  </a:lnTo>
                  <a:lnTo>
                    <a:pt x="153" y="239"/>
                  </a:lnTo>
                  <a:lnTo>
                    <a:pt x="151" y="239"/>
                  </a:lnTo>
                  <a:lnTo>
                    <a:pt x="151" y="180"/>
                  </a:lnTo>
                  <a:lnTo>
                    <a:pt x="217" y="180"/>
                  </a:lnTo>
                  <a:lnTo>
                    <a:pt x="214" y="188"/>
                  </a:lnTo>
                  <a:lnTo>
                    <a:pt x="208" y="197"/>
                  </a:lnTo>
                  <a:lnTo>
                    <a:pt x="203" y="205"/>
                  </a:lnTo>
                  <a:lnTo>
                    <a:pt x="197" y="212"/>
                  </a:lnTo>
                  <a:lnTo>
                    <a:pt x="190" y="220"/>
                  </a:lnTo>
                  <a:lnTo>
                    <a:pt x="182" y="225"/>
                  </a:lnTo>
                  <a:lnTo>
                    <a:pt x="173" y="231"/>
                  </a:lnTo>
                  <a:lnTo>
                    <a:pt x="164" y="236"/>
                  </a:lnTo>
                  <a:close/>
                  <a:moveTo>
                    <a:pt x="121" y="166"/>
                  </a:moveTo>
                  <a:lnTo>
                    <a:pt x="121" y="256"/>
                  </a:lnTo>
                  <a:lnTo>
                    <a:pt x="121" y="601"/>
                  </a:lnTo>
                  <a:lnTo>
                    <a:pt x="31" y="601"/>
                  </a:lnTo>
                  <a:lnTo>
                    <a:pt x="31" y="135"/>
                  </a:lnTo>
                  <a:lnTo>
                    <a:pt x="31" y="125"/>
                  </a:lnTo>
                  <a:lnTo>
                    <a:pt x="33" y="115"/>
                  </a:lnTo>
                  <a:lnTo>
                    <a:pt x="35" y="105"/>
                  </a:lnTo>
                  <a:lnTo>
                    <a:pt x="39" y="94"/>
                  </a:lnTo>
                  <a:lnTo>
                    <a:pt x="43" y="85"/>
                  </a:lnTo>
                  <a:lnTo>
                    <a:pt x="48" y="77"/>
                  </a:lnTo>
                  <a:lnTo>
                    <a:pt x="53" y="68"/>
                  </a:lnTo>
                  <a:lnTo>
                    <a:pt x="60" y="62"/>
                  </a:lnTo>
                  <a:lnTo>
                    <a:pt x="67" y="55"/>
                  </a:lnTo>
                  <a:lnTo>
                    <a:pt x="75" y="48"/>
                  </a:lnTo>
                  <a:lnTo>
                    <a:pt x="83" y="42"/>
                  </a:lnTo>
                  <a:lnTo>
                    <a:pt x="92" y="38"/>
                  </a:lnTo>
                  <a:lnTo>
                    <a:pt x="101" y="35"/>
                  </a:lnTo>
                  <a:lnTo>
                    <a:pt x="110" y="32"/>
                  </a:lnTo>
                  <a:lnTo>
                    <a:pt x="120" y="30"/>
                  </a:lnTo>
                  <a:lnTo>
                    <a:pt x="129" y="30"/>
                  </a:lnTo>
                  <a:lnTo>
                    <a:pt x="132" y="30"/>
                  </a:lnTo>
                  <a:lnTo>
                    <a:pt x="135" y="30"/>
                  </a:lnTo>
                  <a:lnTo>
                    <a:pt x="150" y="36"/>
                  </a:lnTo>
                  <a:lnTo>
                    <a:pt x="164" y="41"/>
                  </a:lnTo>
                  <a:lnTo>
                    <a:pt x="176" y="48"/>
                  </a:lnTo>
                  <a:lnTo>
                    <a:pt x="188" y="56"/>
                  </a:lnTo>
                  <a:lnTo>
                    <a:pt x="197" y="63"/>
                  </a:lnTo>
                  <a:lnTo>
                    <a:pt x="205" y="71"/>
                  </a:lnTo>
                  <a:lnTo>
                    <a:pt x="210" y="80"/>
                  </a:lnTo>
                  <a:lnTo>
                    <a:pt x="216" y="88"/>
                  </a:lnTo>
                  <a:lnTo>
                    <a:pt x="220" y="99"/>
                  </a:lnTo>
                  <a:lnTo>
                    <a:pt x="224" y="110"/>
                  </a:lnTo>
                  <a:lnTo>
                    <a:pt x="226" y="123"/>
                  </a:lnTo>
                  <a:lnTo>
                    <a:pt x="226" y="135"/>
                  </a:lnTo>
                  <a:lnTo>
                    <a:pt x="226" y="143"/>
                  </a:lnTo>
                  <a:lnTo>
                    <a:pt x="225" y="150"/>
                  </a:lnTo>
                  <a:lnTo>
                    <a:pt x="136" y="150"/>
                  </a:lnTo>
                  <a:lnTo>
                    <a:pt x="133" y="151"/>
                  </a:lnTo>
                  <a:lnTo>
                    <a:pt x="130" y="151"/>
                  </a:lnTo>
                  <a:lnTo>
                    <a:pt x="128" y="153"/>
                  </a:lnTo>
                  <a:lnTo>
                    <a:pt x="125" y="154"/>
                  </a:lnTo>
                  <a:lnTo>
                    <a:pt x="123" y="156"/>
                  </a:lnTo>
                  <a:lnTo>
                    <a:pt x="122" y="160"/>
                  </a:lnTo>
                  <a:lnTo>
                    <a:pt x="121" y="162"/>
                  </a:lnTo>
                  <a:lnTo>
                    <a:pt x="121" y="166"/>
                  </a:lnTo>
                  <a:close/>
                  <a:moveTo>
                    <a:pt x="587" y="0"/>
                  </a:moveTo>
                  <a:lnTo>
                    <a:pt x="136" y="0"/>
                  </a:lnTo>
                  <a:lnTo>
                    <a:pt x="136" y="0"/>
                  </a:lnTo>
                  <a:lnTo>
                    <a:pt x="135" y="0"/>
                  </a:lnTo>
                  <a:lnTo>
                    <a:pt x="132" y="0"/>
                  </a:lnTo>
                  <a:lnTo>
                    <a:pt x="129" y="0"/>
                  </a:lnTo>
                  <a:lnTo>
                    <a:pt x="116" y="1"/>
                  </a:lnTo>
                  <a:lnTo>
                    <a:pt x="104" y="2"/>
                  </a:lnTo>
                  <a:lnTo>
                    <a:pt x="92" y="5"/>
                  </a:lnTo>
                  <a:lnTo>
                    <a:pt x="80" y="11"/>
                  </a:lnTo>
                  <a:lnTo>
                    <a:pt x="69" y="16"/>
                  </a:lnTo>
                  <a:lnTo>
                    <a:pt x="58" y="23"/>
                  </a:lnTo>
                  <a:lnTo>
                    <a:pt x="48" y="31"/>
                  </a:lnTo>
                  <a:lnTo>
                    <a:pt x="39" y="40"/>
                  </a:lnTo>
                  <a:lnTo>
                    <a:pt x="31" y="49"/>
                  </a:lnTo>
                  <a:lnTo>
                    <a:pt x="23" y="59"/>
                  </a:lnTo>
                  <a:lnTo>
                    <a:pt x="16" y="71"/>
                  </a:lnTo>
                  <a:lnTo>
                    <a:pt x="10" y="83"/>
                  </a:lnTo>
                  <a:lnTo>
                    <a:pt x="6" y="95"/>
                  </a:lnTo>
                  <a:lnTo>
                    <a:pt x="4" y="108"/>
                  </a:lnTo>
                  <a:lnTo>
                    <a:pt x="1" y="121"/>
                  </a:lnTo>
                  <a:lnTo>
                    <a:pt x="0" y="135"/>
                  </a:lnTo>
                  <a:lnTo>
                    <a:pt x="0" y="617"/>
                  </a:lnTo>
                  <a:lnTo>
                    <a:pt x="1" y="620"/>
                  </a:lnTo>
                  <a:lnTo>
                    <a:pt x="1" y="623"/>
                  </a:lnTo>
                  <a:lnTo>
                    <a:pt x="4" y="625"/>
                  </a:lnTo>
                  <a:lnTo>
                    <a:pt x="5" y="627"/>
                  </a:lnTo>
                  <a:lnTo>
                    <a:pt x="7" y="630"/>
                  </a:lnTo>
                  <a:lnTo>
                    <a:pt x="9" y="631"/>
                  </a:lnTo>
                  <a:lnTo>
                    <a:pt x="13" y="632"/>
                  </a:lnTo>
                  <a:lnTo>
                    <a:pt x="16" y="632"/>
                  </a:lnTo>
                  <a:lnTo>
                    <a:pt x="121" y="632"/>
                  </a:lnTo>
                  <a:lnTo>
                    <a:pt x="121" y="888"/>
                  </a:lnTo>
                  <a:lnTo>
                    <a:pt x="121" y="891"/>
                  </a:lnTo>
                  <a:lnTo>
                    <a:pt x="122" y="894"/>
                  </a:lnTo>
                  <a:lnTo>
                    <a:pt x="123" y="896"/>
                  </a:lnTo>
                  <a:lnTo>
                    <a:pt x="125" y="898"/>
                  </a:lnTo>
                  <a:lnTo>
                    <a:pt x="128" y="901"/>
                  </a:lnTo>
                  <a:lnTo>
                    <a:pt x="130" y="902"/>
                  </a:lnTo>
                  <a:lnTo>
                    <a:pt x="133" y="903"/>
                  </a:lnTo>
                  <a:lnTo>
                    <a:pt x="136" y="903"/>
                  </a:lnTo>
                  <a:lnTo>
                    <a:pt x="587" y="903"/>
                  </a:lnTo>
                  <a:lnTo>
                    <a:pt x="591" y="903"/>
                  </a:lnTo>
                  <a:lnTo>
                    <a:pt x="593" y="902"/>
                  </a:lnTo>
                  <a:lnTo>
                    <a:pt x="596" y="901"/>
                  </a:lnTo>
                  <a:lnTo>
                    <a:pt x="599" y="898"/>
                  </a:lnTo>
                  <a:lnTo>
                    <a:pt x="600" y="896"/>
                  </a:lnTo>
                  <a:lnTo>
                    <a:pt x="602" y="894"/>
                  </a:lnTo>
                  <a:lnTo>
                    <a:pt x="602" y="891"/>
                  </a:lnTo>
                  <a:lnTo>
                    <a:pt x="603" y="888"/>
                  </a:lnTo>
                  <a:lnTo>
                    <a:pt x="603" y="269"/>
                  </a:lnTo>
                  <a:lnTo>
                    <a:pt x="615" y="267"/>
                  </a:lnTo>
                  <a:lnTo>
                    <a:pt x="627" y="264"/>
                  </a:lnTo>
                  <a:lnTo>
                    <a:pt x="638" y="259"/>
                  </a:lnTo>
                  <a:lnTo>
                    <a:pt x="648" y="255"/>
                  </a:lnTo>
                  <a:lnTo>
                    <a:pt x="660" y="248"/>
                  </a:lnTo>
                  <a:lnTo>
                    <a:pt x="670" y="241"/>
                  </a:lnTo>
                  <a:lnTo>
                    <a:pt x="679" y="232"/>
                  </a:lnTo>
                  <a:lnTo>
                    <a:pt x="687" y="224"/>
                  </a:lnTo>
                  <a:lnTo>
                    <a:pt x="695" y="214"/>
                  </a:lnTo>
                  <a:lnTo>
                    <a:pt x="703" y="204"/>
                  </a:lnTo>
                  <a:lnTo>
                    <a:pt x="708" y="194"/>
                  </a:lnTo>
                  <a:lnTo>
                    <a:pt x="714" y="182"/>
                  </a:lnTo>
                  <a:lnTo>
                    <a:pt x="717" y="171"/>
                  </a:lnTo>
                  <a:lnTo>
                    <a:pt x="721" y="160"/>
                  </a:lnTo>
                  <a:lnTo>
                    <a:pt x="723" y="147"/>
                  </a:lnTo>
                  <a:lnTo>
                    <a:pt x="723" y="135"/>
                  </a:lnTo>
                  <a:lnTo>
                    <a:pt x="723" y="121"/>
                  </a:lnTo>
                  <a:lnTo>
                    <a:pt x="721" y="109"/>
                  </a:lnTo>
                  <a:lnTo>
                    <a:pt x="717" y="97"/>
                  </a:lnTo>
                  <a:lnTo>
                    <a:pt x="712" y="84"/>
                  </a:lnTo>
                  <a:lnTo>
                    <a:pt x="706" y="72"/>
                  </a:lnTo>
                  <a:lnTo>
                    <a:pt x="699" y="60"/>
                  </a:lnTo>
                  <a:lnTo>
                    <a:pt x="691" y="50"/>
                  </a:lnTo>
                  <a:lnTo>
                    <a:pt x="682" y="40"/>
                  </a:lnTo>
                  <a:lnTo>
                    <a:pt x="672" y="32"/>
                  </a:lnTo>
                  <a:lnTo>
                    <a:pt x="662" y="23"/>
                  </a:lnTo>
                  <a:lnTo>
                    <a:pt x="651" y="16"/>
                  </a:lnTo>
                  <a:lnTo>
                    <a:pt x="638" y="11"/>
                  </a:lnTo>
                  <a:lnTo>
                    <a:pt x="627" y="6"/>
                  </a:lnTo>
                  <a:lnTo>
                    <a:pt x="613" y="3"/>
                  </a:lnTo>
                  <a:lnTo>
                    <a:pt x="601" y="1"/>
                  </a:lnTo>
                  <a:lnTo>
                    <a:pt x="587" y="0"/>
                  </a:lnTo>
                  <a:lnTo>
                    <a:pt x="58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9" name="Freeform 4605">
              <a:extLst>
                <a:ext uri="{FF2B5EF4-FFF2-40B4-BE49-F238E27FC236}">
                  <a16:creationId xmlns:a16="http://schemas.microsoft.com/office/drawing/2014/main" id="{1D074A71-FBEB-4855-BA1E-068499BF4C3E}"/>
                </a:ext>
              </a:extLst>
            </p:cNvPr>
            <p:cNvSpPr>
              <a:spLocks/>
            </p:cNvSpPr>
            <p:nvPr/>
          </p:nvSpPr>
          <p:spPr bwMode="auto">
            <a:xfrm>
              <a:off x="7239000" y="4722813"/>
              <a:ext cx="66675" cy="128588"/>
            </a:xfrm>
            <a:custGeom>
              <a:avLst/>
              <a:gdLst>
                <a:gd name="T0" fmla="*/ 123 w 210"/>
                <a:gd name="T1" fmla="*/ 1 h 407"/>
                <a:gd name="T2" fmla="*/ 101 w 210"/>
                <a:gd name="T3" fmla="*/ 8 h 407"/>
                <a:gd name="T4" fmla="*/ 82 w 210"/>
                <a:gd name="T5" fmla="*/ 21 h 407"/>
                <a:gd name="T6" fmla="*/ 67 w 210"/>
                <a:gd name="T7" fmla="*/ 37 h 407"/>
                <a:gd name="T8" fmla="*/ 50 w 210"/>
                <a:gd name="T9" fmla="*/ 47 h 407"/>
                <a:gd name="T10" fmla="*/ 33 w 210"/>
                <a:gd name="T11" fmla="*/ 54 h 407"/>
                <a:gd name="T12" fmla="*/ 23 w 210"/>
                <a:gd name="T13" fmla="*/ 61 h 407"/>
                <a:gd name="T14" fmla="*/ 14 w 210"/>
                <a:gd name="T15" fmla="*/ 70 h 407"/>
                <a:gd name="T16" fmla="*/ 7 w 210"/>
                <a:gd name="T17" fmla="*/ 81 h 407"/>
                <a:gd name="T18" fmla="*/ 2 w 210"/>
                <a:gd name="T19" fmla="*/ 95 h 407"/>
                <a:gd name="T20" fmla="*/ 0 w 210"/>
                <a:gd name="T21" fmla="*/ 110 h 407"/>
                <a:gd name="T22" fmla="*/ 0 w 210"/>
                <a:gd name="T23" fmla="*/ 393 h 407"/>
                <a:gd name="T24" fmla="*/ 1 w 210"/>
                <a:gd name="T25" fmla="*/ 398 h 407"/>
                <a:gd name="T26" fmla="*/ 3 w 210"/>
                <a:gd name="T27" fmla="*/ 403 h 407"/>
                <a:gd name="T28" fmla="*/ 9 w 210"/>
                <a:gd name="T29" fmla="*/ 406 h 407"/>
                <a:gd name="T30" fmla="*/ 14 w 210"/>
                <a:gd name="T31" fmla="*/ 407 h 407"/>
                <a:gd name="T32" fmla="*/ 20 w 210"/>
                <a:gd name="T33" fmla="*/ 406 h 407"/>
                <a:gd name="T34" fmla="*/ 24 w 210"/>
                <a:gd name="T35" fmla="*/ 403 h 407"/>
                <a:gd name="T36" fmla="*/ 28 w 210"/>
                <a:gd name="T37" fmla="*/ 398 h 407"/>
                <a:gd name="T38" fmla="*/ 29 w 210"/>
                <a:gd name="T39" fmla="*/ 393 h 407"/>
                <a:gd name="T40" fmla="*/ 30 w 210"/>
                <a:gd name="T41" fmla="*/ 110 h 407"/>
                <a:gd name="T42" fmla="*/ 35 w 210"/>
                <a:gd name="T43" fmla="*/ 95 h 407"/>
                <a:gd name="T44" fmla="*/ 42 w 210"/>
                <a:gd name="T45" fmla="*/ 84 h 407"/>
                <a:gd name="T46" fmla="*/ 54 w 210"/>
                <a:gd name="T47" fmla="*/ 78 h 407"/>
                <a:gd name="T48" fmla="*/ 59 w 210"/>
                <a:gd name="T49" fmla="*/ 331 h 407"/>
                <a:gd name="T50" fmla="*/ 210 w 210"/>
                <a:gd name="T51" fmla="*/ 60 h 407"/>
                <a:gd name="T52" fmla="*/ 209 w 210"/>
                <a:gd name="T53" fmla="*/ 49 h 407"/>
                <a:gd name="T54" fmla="*/ 203 w 210"/>
                <a:gd name="T55" fmla="*/ 39 h 407"/>
                <a:gd name="T56" fmla="*/ 186 w 210"/>
                <a:gd name="T57" fmla="*/ 20 h 407"/>
                <a:gd name="T58" fmla="*/ 162 w 210"/>
                <a:gd name="T59" fmla="*/ 5 h 407"/>
                <a:gd name="T60" fmla="*/ 149 w 210"/>
                <a:gd name="T61" fmla="*/ 1 h 407"/>
                <a:gd name="T62" fmla="*/ 135 w 210"/>
                <a:gd name="T63" fmla="*/ 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0" h="407">
                  <a:moveTo>
                    <a:pt x="135" y="0"/>
                  </a:moveTo>
                  <a:lnTo>
                    <a:pt x="123" y="1"/>
                  </a:lnTo>
                  <a:lnTo>
                    <a:pt x="111" y="3"/>
                  </a:lnTo>
                  <a:lnTo>
                    <a:pt x="101" y="8"/>
                  </a:lnTo>
                  <a:lnTo>
                    <a:pt x="91" y="14"/>
                  </a:lnTo>
                  <a:lnTo>
                    <a:pt x="82" y="21"/>
                  </a:lnTo>
                  <a:lnTo>
                    <a:pt x="74" y="29"/>
                  </a:lnTo>
                  <a:lnTo>
                    <a:pt x="67" y="37"/>
                  </a:lnTo>
                  <a:lnTo>
                    <a:pt x="63" y="45"/>
                  </a:lnTo>
                  <a:lnTo>
                    <a:pt x="50" y="47"/>
                  </a:lnTo>
                  <a:lnTo>
                    <a:pt x="39" y="52"/>
                  </a:lnTo>
                  <a:lnTo>
                    <a:pt x="33" y="54"/>
                  </a:lnTo>
                  <a:lnTo>
                    <a:pt x="28" y="57"/>
                  </a:lnTo>
                  <a:lnTo>
                    <a:pt x="23" y="61"/>
                  </a:lnTo>
                  <a:lnTo>
                    <a:pt x="19" y="65"/>
                  </a:lnTo>
                  <a:lnTo>
                    <a:pt x="14" y="70"/>
                  </a:lnTo>
                  <a:lnTo>
                    <a:pt x="11" y="75"/>
                  </a:lnTo>
                  <a:lnTo>
                    <a:pt x="7" y="81"/>
                  </a:lnTo>
                  <a:lnTo>
                    <a:pt x="4" y="88"/>
                  </a:lnTo>
                  <a:lnTo>
                    <a:pt x="2" y="95"/>
                  </a:lnTo>
                  <a:lnTo>
                    <a:pt x="1" y="102"/>
                  </a:lnTo>
                  <a:lnTo>
                    <a:pt x="0" y="110"/>
                  </a:lnTo>
                  <a:lnTo>
                    <a:pt x="0" y="119"/>
                  </a:lnTo>
                  <a:lnTo>
                    <a:pt x="0" y="393"/>
                  </a:lnTo>
                  <a:lnTo>
                    <a:pt x="0" y="395"/>
                  </a:lnTo>
                  <a:lnTo>
                    <a:pt x="1" y="398"/>
                  </a:lnTo>
                  <a:lnTo>
                    <a:pt x="2" y="401"/>
                  </a:lnTo>
                  <a:lnTo>
                    <a:pt x="3" y="403"/>
                  </a:lnTo>
                  <a:lnTo>
                    <a:pt x="5" y="405"/>
                  </a:lnTo>
                  <a:lnTo>
                    <a:pt x="9" y="406"/>
                  </a:lnTo>
                  <a:lnTo>
                    <a:pt x="11" y="407"/>
                  </a:lnTo>
                  <a:lnTo>
                    <a:pt x="14" y="407"/>
                  </a:lnTo>
                  <a:lnTo>
                    <a:pt x="18" y="407"/>
                  </a:lnTo>
                  <a:lnTo>
                    <a:pt x="20" y="406"/>
                  </a:lnTo>
                  <a:lnTo>
                    <a:pt x="22" y="405"/>
                  </a:lnTo>
                  <a:lnTo>
                    <a:pt x="24" y="403"/>
                  </a:lnTo>
                  <a:lnTo>
                    <a:pt x="27" y="401"/>
                  </a:lnTo>
                  <a:lnTo>
                    <a:pt x="28" y="398"/>
                  </a:lnTo>
                  <a:lnTo>
                    <a:pt x="29" y="395"/>
                  </a:lnTo>
                  <a:lnTo>
                    <a:pt x="29" y="393"/>
                  </a:lnTo>
                  <a:lnTo>
                    <a:pt x="29" y="119"/>
                  </a:lnTo>
                  <a:lnTo>
                    <a:pt x="30" y="110"/>
                  </a:lnTo>
                  <a:lnTo>
                    <a:pt x="31" y="101"/>
                  </a:lnTo>
                  <a:lnTo>
                    <a:pt x="35" y="95"/>
                  </a:lnTo>
                  <a:lnTo>
                    <a:pt x="38" y="89"/>
                  </a:lnTo>
                  <a:lnTo>
                    <a:pt x="42" y="84"/>
                  </a:lnTo>
                  <a:lnTo>
                    <a:pt x="48" y="81"/>
                  </a:lnTo>
                  <a:lnTo>
                    <a:pt x="54" y="78"/>
                  </a:lnTo>
                  <a:lnTo>
                    <a:pt x="59" y="76"/>
                  </a:lnTo>
                  <a:lnTo>
                    <a:pt x="59" y="331"/>
                  </a:lnTo>
                  <a:lnTo>
                    <a:pt x="210" y="331"/>
                  </a:lnTo>
                  <a:lnTo>
                    <a:pt x="210" y="60"/>
                  </a:lnTo>
                  <a:lnTo>
                    <a:pt x="210" y="55"/>
                  </a:lnTo>
                  <a:lnTo>
                    <a:pt x="209" y="49"/>
                  </a:lnTo>
                  <a:lnTo>
                    <a:pt x="206" y="45"/>
                  </a:lnTo>
                  <a:lnTo>
                    <a:pt x="203" y="39"/>
                  </a:lnTo>
                  <a:lnTo>
                    <a:pt x="196" y="29"/>
                  </a:lnTo>
                  <a:lnTo>
                    <a:pt x="186" y="20"/>
                  </a:lnTo>
                  <a:lnTo>
                    <a:pt x="175" y="12"/>
                  </a:lnTo>
                  <a:lnTo>
                    <a:pt x="162" y="5"/>
                  </a:lnTo>
                  <a:lnTo>
                    <a:pt x="155" y="3"/>
                  </a:lnTo>
                  <a:lnTo>
                    <a:pt x="149" y="1"/>
                  </a:lnTo>
                  <a:lnTo>
                    <a:pt x="142" y="0"/>
                  </a:lnTo>
                  <a:lnTo>
                    <a:pt x="135" y="0"/>
                  </a:lnTo>
                  <a:lnTo>
                    <a:pt x="13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0" name="Freeform 4606">
              <a:extLst>
                <a:ext uri="{FF2B5EF4-FFF2-40B4-BE49-F238E27FC236}">
                  <a16:creationId xmlns:a16="http://schemas.microsoft.com/office/drawing/2014/main" id="{BD829E04-6F8B-4CD1-B1AB-1428DE5ACE15}"/>
                </a:ext>
              </a:extLst>
            </p:cNvPr>
            <p:cNvSpPr>
              <a:spLocks/>
            </p:cNvSpPr>
            <p:nvPr/>
          </p:nvSpPr>
          <p:spPr bwMode="auto">
            <a:xfrm>
              <a:off x="7258050" y="4913313"/>
              <a:ext cx="47625" cy="28575"/>
            </a:xfrm>
            <a:custGeom>
              <a:avLst/>
              <a:gdLst>
                <a:gd name="T0" fmla="*/ 0 w 151"/>
                <a:gd name="T1" fmla="*/ 14 h 90"/>
                <a:gd name="T2" fmla="*/ 0 w 151"/>
                <a:gd name="T3" fmla="*/ 22 h 90"/>
                <a:gd name="T4" fmla="*/ 2 w 151"/>
                <a:gd name="T5" fmla="*/ 29 h 90"/>
                <a:gd name="T6" fmla="*/ 4 w 151"/>
                <a:gd name="T7" fmla="*/ 37 h 90"/>
                <a:gd name="T8" fmla="*/ 6 w 151"/>
                <a:gd name="T9" fmla="*/ 44 h 90"/>
                <a:gd name="T10" fmla="*/ 9 w 151"/>
                <a:gd name="T11" fmla="*/ 50 h 90"/>
                <a:gd name="T12" fmla="*/ 14 w 151"/>
                <a:gd name="T13" fmla="*/ 56 h 90"/>
                <a:gd name="T14" fmla="*/ 18 w 151"/>
                <a:gd name="T15" fmla="*/ 62 h 90"/>
                <a:gd name="T16" fmla="*/ 23 w 151"/>
                <a:gd name="T17" fmla="*/ 67 h 90"/>
                <a:gd name="T18" fmla="*/ 29 w 151"/>
                <a:gd name="T19" fmla="*/ 72 h 90"/>
                <a:gd name="T20" fmla="*/ 34 w 151"/>
                <a:gd name="T21" fmla="*/ 76 h 90"/>
                <a:gd name="T22" fmla="*/ 40 w 151"/>
                <a:gd name="T23" fmla="*/ 81 h 90"/>
                <a:gd name="T24" fmla="*/ 47 w 151"/>
                <a:gd name="T25" fmla="*/ 84 h 90"/>
                <a:gd name="T26" fmla="*/ 54 w 151"/>
                <a:gd name="T27" fmla="*/ 87 h 90"/>
                <a:gd name="T28" fmla="*/ 61 w 151"/>
                <a:gd name="T29" fmla="*/ 89 h 90"/>
                <a:gd name="T30" fmla="*/ 68 w 151"/>
                <a:gd name="T31" fmla="*/ 90 h 90"/>
                <a:gd name="T32" fmla="*/ 76 w 151"/>
                <a:gd name="T33" fmla="*/ 90 h 90"/>
                <a:gd name="T34" fmla="*/ 83 w 151"/>
                <a:gd name="T35" fmla="*/ 90 h 90"/>
                <a:gd name="T36" fmla="*/ 90 w 151"/>
                <a:gd name="T37" fmla="*/ 89 h 90"/>
                <a:gd name="T38" fmla="*/ 96 w 151"/>
                <a:gd name="T39" fmla="*/ 87 h 90"/>
                <a:gd name="T40" fmla="*/ 103 w 151"/>
                <a:gd name="T41" fmla="*/ 83 h 90"/>
                <a:gd name="T42" fmla="*/ 109 w 151"/>
                <a:gd name="T43" fmla="*/ 80 h 90"/>
                <a:gd name="T44" fmla="*/ 116 w 151"/>
                <a:gd name="T45" fmla="*/ 76 h 90"/>
                <a:gd name="T46" fmla="*/ 121 w 151"/>
                <a:gd name="T47" fmla="*/ 71 h 90"/>
                <a:gd name="T48" fmla="*/ 127 w 151"/>
                <a:gd name="T49" fmla="*/ 65 h 90"/>
                <a:gd name="T50" fmla="*/ 131 w 151"/>
                <a:gd name="T51" fmla="*/ 60 h 90"/>
                <a:gd name="T52" fmla="*/ 137 w 151"/>
                <a:gd name="T53" fmla="*/ 53 h 90"/>
                <a:gd name="T54" fmla="*/ 140 w 151"/>
                <a:gd name="T55" fmla="*/ 45 h 90"/>
                <a:gd name="T56" fmla="*/ 144 w 151"/>
                <a:gd name="T57" fmla="*/ 37 h 90"/>
                <a:gd name="T58" fmla="*/ 147 w 151"/>
                <a:gd name="T59" fmla="*/ 29 h 90"/>
                <a:gd name="T60" fmla="*/ 150 w 151"/>
                <a:gd name="T61" fmla="*/ 20 h 90"/>
                <a:gd name="T62" fmla="*/ 151 w 151"/>
                <a:gd name="T63" fmla="*/ 10 h 90"/>
                <a:gd name="T64" fmla="*/ 151 w 151"/>
                <a:gd name="T65" fmla="*/ 0 h 90"/>
                <a:gd name="T66" fmla="*/ 0 w 151"/>
                <a:gd name="T67" fmla="*/ 0 h 90"/>
                <a:gd name="T68" fmla="*/ 0 w 151"/>
                <a:gd name="T69" fmla="*/ 1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1" h="90">
                  <a:moveTo>
                    <a:pt x="0" y="14"/>
                  </a:moveTo>
                  <a:lnTo>
                    <a:pt x="0" y="22"/>
                  </a:lnTo>
                  <a:lnTo>
                    <a:pt x="2" y="29"/>
                  </a:lnTo>
                  <a:lnTo>
                    <a:pt x="4" y="37"/>
                  </a:lnTo>
                  <a:lnTo>
                    <a:pt x="6" y="44"/>
                  </a:lnTo>
                  <a:lnTo>
                    <a:pt x="9" y="50"/>
                  </a:lnTo>
                  <a:lnTo>
                    <a:pt x="14" y="56"/>
                  </a:lnTo>
                  <a:lnTo>
                    <a:pt x="18" y="62"/>
                  </a:lnTo>
                  <a:lnTo>
                    <a:pt x="23" y="67"/>
                  </a:lnTo>
                  <a:lnTo>
                    <a:pt x="29" y="72"/>
                  </a:lnTo>
                  <a:lnTo>
                    <a:pt x="34" y="76"/>
                  </a:lnTo>
                  <a:lnTo>
                    <a:pt x="40" y="81"/>
                  </a:lnTo>
                  <a:lnTo>
                    <a:pt x="47" y="84"/>
                  </a:lnTo>
                  <a:lnTo>
                    <a:pt x="54" y="87"/>
                  </a:lnTo>
                  <a:lnTo>
                    <a:pt x="61" y="89"/>
                  </a:lnTo>
                  <a:lnTo>
                    <a:pt x="68" y="90"/>
                  </a:lnTo>
                  <a:lnTo>
                    <a:pt x="76" y="90"/>
                  </a:lnTo>
                  <a:lnTo>
                    <a:pt x="83" y="90"/>
                  </a:lnTo>
                  <a:lnTo>
                    <a:pt x="90" y="89"/>
                  </a:lnTo>
                  <a:lnTo>
                    <a:pt x="96" y="87"/>
                  </a:lnTo>
                  <a:lnTo>
                    <a:pt x="103" y="83"/>
                  </a:lnTo>
                  <a:lnTo>
                    <a:pt x="109" y="80"/>
                  </a:lnTo>
                  <a:lnTo>
                    <a:pt x="116" y="76"/>
                  </a:lnTo>
                  <a:lnTo>
                    <a:pt x="121" y="71"/>
                  </a:lnTo>
                  <a:lnTo>
                    <a:pt x="127" y="65"/>
                  </a:lnTo>
                  <a:lnTo>
                    <a:pt x="131" y="60"/>
                  </a:lnTo>
                  <a:lnTo>
                    <a:pt x="137" y="53"/>
                  </a:lnTo>
                  <a:lnTo>
                    <a:pt x="140" y="45"/>
                  </a:lnTo>
                  <a:lnTo>
                    <a:pt x="144" y="37"/>
                  </a:lnTo>
                  <a:lnTo>
                    <a:pt x="147" y="29"/>
                  </a:lnTo>
                  <a:lnTo>
                    <a:pt x="150" y="20"/>
                  </a:lnTo>
                  <a:lnTo>
                    <a:pt x="151" y="10"/>
                  </a:lnTo>
                  <a:lnTo>
                    <a:pt x="151" y="0"/>
                  </a:lnTo>
                  <a:lnTo>
                    <a:pt x="0" y="0"/>
                  </a:lnTo>
                  <a:lnTo>
                    <a:pt x="0" y="1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1" name="Rectangle 4607">
              <a:extLst>
                <a:ext uri="{FF2B5EF4-FFF2-40B4-BE49-F238E27FC236}">
                  <a16:creationId xmlns:a16="http://schemas.microsoft.com/office/drawing/2014/main" id="{99EDB192-0D59-41C6-AD02-EC166F03C927}"/>
                </a:ext>
              </a:extLst>
            </p:cNvPr>
            <p:cNvSpPr>
              <a:spLocks noChangeArrowheads="1"/>
            </p:cNvSpPr>
            <p:nvPr/>
          </p:nvSpPr>
          <p:spPr bwMode="auto">
            <a:xfrm>
              <a:off x="7258050" y="4837113"/>
              <a:ext cx="47625" cy="666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2" name="Group 81" descr="Icon of computer monitor. ">
            <a:extLst>
              <a:ext uri="{FF2B5EF4-FFF2-40B4-BE49-F238E27FC236}">
                <a16:creationId xmlns:a16="http://schemas.microsoft.com/office/drawing/2014/main" id="{9418C6B8-1E51-409C-A0E5-16AE173CE45B}"/>
              </a:ext>
            </a:extLst>
          </p:cNvPr>
          <p:cNvGrpSpPr/>
          <p:nvPr/>
        </p:nvGrpSpPr>
        <p:grpSpPr>
          <a:xfrm>
            <a:off x="3133330" y="1382471"/>
            <a:ext cx="287338" cy="258762"/>
            <a:chOff x="879475" y="817563"/>
            <a:chExt cx="287338" cy="258762"/>
          </a:xfrm>
          <a:solidFill>
            <a:schemeClr val="bg1"/>
          </a:solidFill>
        </p:grpSpPr>
        <p:sp>
          <p:nvSpPr>
            <p:cNvPr id="83" name="Freeform 1593">
              <a:extLst>
                <a:ext uri="{FF2B5EF4-FFF2-40B4-BE49-F238E27FC236}">
                  <a16:creationId xmlns:a16="http://schemas.microsoft.com/office/drawing/2014/main" id="{671BC17B-6D08-4ADE-B6A7-ECAE4A5EA576}"/>
                </a:ext>
              </a:extLst>
            </p:cNvPr>
            <p:cNvSpPr>
              <a:spLocks/>
            </p:cNvSpPr>
            <p:nvPr/>
          </p:nvSpPr>
          <p:spPr bwMode="auto">
            <a:xfrm>
              <a:off x="879475" y="817563"/>
              <a:ext cx="287338" cy="171450"/>
            </a:xfrm>
            <a:custGeom>
              <a:avLst/>
              <a:gdLst>
                <a:gd name="T0" fmla="*/ 829 w 904"/>
                <a:gd name="T1" fmla="*/ 0 h 544"/>
                <a:gd name="T2" fmla="*/ 75 w 904"/>
                <a:gd name="T3" fmla="*/ 0 h 544"/>
                <a:gd name="T4" fmla="*/ 67 w 904"/>
                <a:gd name="T5" fmla="*/ 2 h 544"/>
                <a:gd name="T6" fmla="*/ 59 w 904"/>
                <a:gd name="T7" fmla="*/ 3 h 544"/>
                <a:gd name="T8" fmla="*/ 53 w 904"/>
                <a:gd name="T9" fmla="*/ 4 h 544"/>
                <a:gd name="T10" fmla="*/ 46 w 904"/>
                <a:gd name="T11" fmla="*/ 7 h 544"/>
                <a:gd name="T12" fmla="*/ 40 w 904"/>
                <a:gd name="T13" fmla="*/ 10 h 544"/>
                <a:gd name="T14" fmla="*/ 33 w 904"/>
                <a:gd name="T15" fmla="*/ 14 h 544"/>
                <a:gd name="T16" fmla="*/ 27 w 904"/>
                <a:gd name="T17" fmla="*/ 18 h 544"/>
                <a:gd name="T18" fmla="*/ 22 w 904"/>
                <a:gd name="T19" fmla="*/ 23 h 544"/>
                <a:gd name="T20" fmla="*/ 16 w 904"/>
                <a:gd name="T21" fmla="*/ 28 h 544"/>
                <a:gd name="T22" fmla="*/ 12 w 904"/>
                <a:gd name="T23" fmla="*/ 34 h 544"/>
                <a:gd name="T24" fmla="*/ 9 w 904"/>
                <a:gd name="T25" fmla="*/ 40 h 544"/>
                <a:gd name="T26" fmla="*/ 5 w 904"/>
                <a:gd name="T27" fmla="*/ 47 h 544"/>
                <a:gd name="T28" fmla="*/ 3 w 904"/>
                <a:gd name="T29" fmla="*/ 54 h 544"/>
                <a:gd name="T30" fmla="*/ 1 w 904"/>
                <a:gd name="T31" fmla="*/ 61 h 544"/>
                <a:gd name="T32" fmla="*/ 0 w 904"/>
                <a:gd name="T33" fmla="*/ 69 h 544"/>
                <a:gd name="T34" fmla="*/ 0 w 904"/>
                <a:gd name="T35" fmla="*/ 77 h 544"/>
                <a:gd name="T36" fmla="*/ 0 w 904"/>
                <a:gd name="T37" fmla="*/ 544 h 544"/>
                <a:gd name="T38" fmla="*/ 904 w 904"/>
                <a:gd name="T39" fmla="*/ 544 h 544"/>
                <a:gd name="T40" fmla="*/ 904 w 904"/>
                <a:gd name="T41" fmla="*/ 77 h 544"/>
                <a:gd name="T42" fmla="*/ 904 w 904"/>
                <a:gd name="T43" fmla="*/ 69 h 544"/>
                <a:gd name="T44" fmla="*/ 903 w 904"/>
                <a:gd name="T45" fmla="*/ 61 h 544"/>
                <a:gd name="T46" fmla="*/ 901 w 904"/>
                <a:gd name="T47" fmla="*/ 54 h 544"/>
                <a:gd name="T48" fmla="*/ 899 w 904"/>
                <a:gd name="T49" fmla="*/ 47 h 544"/>
                <a:gd name="T50" fmla="*/ 896 w 904"/>
                <a:gd name="T51" fmla="*/ 40 h 544"/>
                <a:gd name="T52" fmla="*/ 892 w 904"/>
                <a:gd name="T53" fmla="*/ 34 h 544"/>
                <a:gd name="T54" fmla="*/ 888 w 904"/>
                <a:gd name="T55" fmla="*/ 28 h 544"/>
                <a:gd name="T56" fmla="*/ 882 w 904"/>
                <a:gd name="T57" fmla="*/ 23 h 544"/>
                <a:gd name="T58" fmla="*/ 877 w 904"/>
                <a:gd name="T59" fmla="*/ 18 h 544"/>
                <a:gd name="T60" fmla="*/ 871 w 904"/>
                <a:gd name="T61" fmla="*/ 14 h 544"/>
                <a:gd name="T62" fmla="*/ 866 w 904"/>
                <a:gd name="T63" fmla="*/ 10 h 544"/>
                <a:gd name="T64" fmla="*/ 859 w 904"/>
                <a:gd name="T65" fmla="*/ 7 h 544"/>
                <a:gd name="T66" fmla="*/ 851 w 904"/>
                <a:gd name="T67" fmla="*/ 4 h 544"/>
                <a:gd name="T68" fmla="*/ 845 w 904"/>
                <a:gd name="T69" fmla="*/ 3 h 544"/>
                <a:gd name="T70" fmla="*/ 837 w 904"/>
                <a:gd name="T71" fmla="*/ 2 h 544"/>
                <a:gd name="T72" fmla="*/ 829 w 904"/>
                <a:gd name="T73" fmla="*/ 0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04" h="544">
                  <a:moveTo>
                    <a:pt x="829" y="0"/>
                  </a:moveTo>
                  <a:lnTo>
                    <a:pt x="75" y="0"/>
                  </a:lnTo>
                  <a:lnTo>
                    <a:pt x="67" y="2"/>
                  </a:lnTo>
                  <a:lnTo>
                    <a:pt x="59" y="3"/>
                  </a:lnTo>
                  <a:lnTo>
                    <a:pt x="53" y="4"/>
                  </a:lnTo>
                  <a:lnTo>
                    <a:pt x="46" y="7"/>
                  </a:lnTo>
                  <a:lnTo>
                    <a:pt x="40" y="10"/>
                  </a:lnTo>
                  <a:lnTo>
                    <a:pt x="33" y="14"/>
                  </a:lnTo>
                  <a:lnTo>
                    <a:pt x="27" y="18"/>
                  </a:lnTo>
                  <a:lnTo>
                    <a:pt x="22" y="23"/>
                  </a:lnTo>
                  <a:lnTo>
                    <a:pt x="16" y="28"/>
                  </a:lnTo>
                  <a:lnTo>
                    <a:pt x="12" y="34"/>
                  </a:lnTo>
                  <a:lnTo>
                    <a:pt x="9" y="40"/>
                  </a:lnTo>
                  <a:lnTo>
                    <a:pt x="5" y="47"/>
                  </a:lnTo>
                  <a:lnTo>
                    <a:pt x="3" y="54"/>
                  </a:lnTo>
                  <a:lnTo>
                    <a:pt x="1" y="61"/>
                  </a:lnTo>
                  <a:lnTo>
                    <a:pt x="0" y="69"/>
                  </a:lnTo>
                  <a:lnTo>
                    <a:pt x="0" y="77"/>
                  </a:lnTo>
                  <a:lnTo>
                    <a:pt x="0" y="544"/>
                  </a:lnTo>
                  <a:lnTo>
                    <a:pt x="904" y="544"/>
                  </a:lnTo>
                  <a:lnTo>
                    <a:pt x="904" y="77"/>
                  </a:lnTo>
                  <a:lnTo>
                    <a:pt x="904" y="69"/>
                  </a:lnTo>
                  <a:lnTo>
                    <a:pt x="903" y="61"/>
                  </a:lnTo>
                  <a:lnTo>
                    <a:pt x="901" y="54"/>
                  </a:lnTo>
                  <a:lnTo>
                    <a:pt x="899" y="47"/>
                  </a:lnTo>
                  <a:lnTo>
                    <a:pt x="896" y="40"/>
                  </a:lnTo>
                  <a:lnTo>
                    <a:pt x="892" y="34"/>
                  </a:lnTo>
                  <a:lnTo>
                    <a:pt x="888" y="28"/>
                  </a:lnTo>
                  <a:lnTo>
                    <a:pt x="882" y="23"/>
                  </a:lnTo>
                  <a:lnTo>
                    <a:pt x="877" y="18"/>
                  </a:lnTo>
                  <a:lnTo>
                    <a:pt x="871" y="14"/>
                  </a:lnTo>
                  <a:lnTo>
                    <a:pt x="866" y="10"/>
                  </a:lnTo>
                  <a:lnTo>
                    <a:pt x="859" y="7"/>
                  </a:lnTo>
                  <a:lnTo>
                    <a:pt x="851" y="4"/>
                  </a:lnTo>
                  <a:lnTo>
                    <a:pt x="845" y="3"/>
                  </a:lnTo>
                  <a:lnTo>
                    <a:pt x="837" y="2"/>
                  </a:lnTo>
                  <a:lnTo>
                    <a:pt x="8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4" name="Freeform 1594">
              <a:extLst>
                <a:ext uri="{FF2B5EF4-FFF2-40B4-BE49-F238E27FC236}">
                  <a16:creationId xmlns:a16="http://schemas.microsoft.com/office/drawing/2014/main" id="{2A229F37-7B67-4EE7-B334-2F3DE95D8A44}"/>
                </a:ext>
              </a:extLst>
            </p:cNvPr>
            <p:cNvSpPr>
              <a:spLocks noEditPoints="1"/>
            </p:cNvSpPr>
            <p:nvPr/>
          </p:nvSpPr>
          <p:spPr bwMode="auto">
            <a:xfrm>
              <a:off x="879475" y="1000125"/>
              <a:ext cx="287338" cy="76200"/>
            </a:xfrm>
            <a:custGeom>
              <a:avLst/>
              <a:gdLst>
                <a:gd name="T0" fmla="*/ 459 w 904"/>
                <a:gd name="T1" fmla="*/ 29 h 241"/>
                <a:gd name="T2" fmla="*/ 469 w 904"/>
                <a:gd name="T3" fmla="*/ 35 h 241"/>
                <a:gd name="T4" fmla="*/ 478 w 904"/>
                <a:gd name="T5" fmla="*/ 43 h 241"/>
                <a:gd name="T6" fmla="*/ 482 w 904"/>
                <a:gd name="T7" fmla="*/ 54 h 241"/>
                <a:gd name="T8" fmla="*/ 482 w 904"/>
                <a:gd name="T9" fmla="*/ 66 h 241"/>
                <a:gd name="T10" fmla="*/ 478 w 904"/>
                <a:gd name="T11" fmla="*/ 77 h 241"/>
                <a:gd name="T12" fmla="*/ 469 w 904"/>
                <a:gd name="T13" fmla="*/ 85 h 241"/>
                <a:gd name="T14" fmla="*/ 459 w 904"/>
                <a:gd name="T15" fmla="*/ 89 h 241"/>
                <a:gd name="T16" fmla="*/ 447 w 904"/>
                <a:gd name="T17" fmla="*/ 89 h 241"/>
                <a:gd name="T18" fmla="*/ 436 w 904"/>
                <a:gd name="T19" fmla="*/ 85 h 241"/>
                <a:gd name="T20" fmla="*/ 427 w 904"/>
                <a:gd name="T21" fmla="*/ 77 h 241"/>
                <a:gd name="T22" fmla="*/ 422 w 904"/>
                <a:gd name="T23" fmla="*/ 66 h 241"/>
                <a:gd name="T24" fmla="*/ 422 w 904"/>
                <a:gd name="T25" fmla="*/ 54 h 241"/>
                <a:gd name="T26" fmla="*/ 427 w 904"/>
                <a:gd name="T27" fmla="*/ 43 h 241"/>
                <a:gd name="T28" fmla="*/ 436 w 904"/>
                <a:gd name="T29" fmla="*/ 35 h 241"/>
                <a:gd name="T30" fmla="*/ 447 w 904"/>
                <a:gd name="T31" fmla="*/ 31 h 241"/>
                <a:gd name="T32" fmla="*/ 452 w 904"/>
                <a:gd name="T33" fmla="*/ 29 h 241"/>
                <a:gd name="T34" fmla="*/ 0 w 904"/>
                <a:gd name="T35" fmla="*/ 83 h 241"/>
                <a:gd name="T36" fmla="*/ 3 w 904"/>
                <a:gd name="T37" fmla="*/ 97 h 241"/>
                <a:gd name="T38" fmla="*/ 9 w 904"/>
                <a:gd name="T39" fmla="*/ 110 h 241"/>
                <a:gd name="T40" fmla="*/ 16 w 904"/>
                <a:gd name="T41" fmla="*/ 122 h 241"/>
                <a:gd name="T42" fmla="*/ 27 w 904"/>
                <a:gd name="T43" fmla="*/ 132 h 241"/>
                <a:gd name="T44" fmla="*/ 40 w 904"/>
                <a:gd name="T45" fmla="*/ 141 h 241"/>
                <a:gd name="T46" fmla="*/ 53 w 904"/>
                <a:gd name="T47" fmla="*/ 147 h 241"/>
                <a:gd name="T48" fmla="*/ 67 w 904"/>
                <a:gd name="T49" fmla="*/ 150 h 241"/>
                <a:gd name="T50" fmla="*/ 437 w 904"/>
                <a:gd name="T51" fmla="*/ 150 h 241"/>
                <a:gd name="T52" fmla="*/ 195 w 904"/>
                <a:gd name="T53" fmla="*/ 211 h 241"/>
                <a:gd name="T54" fmla="*/ 190 w 904"/>
                <a:gd name="T55" fmla="*/ 212 h 241"/>
                <a:gd name="T56" fmla="*/ 186 w 904"/>
                <a:gd name="T57" fmla="*/ 215 h 241"/>
                <a:gd name="T58" fmla="*/ 182 w 904"/>
                <a:gd name="T59" fmla="*/ 220 h 241"/>
                <a:gd name="T60" fmla="*/ 181 w 904"/>
                <a:gd name="T61" fmla="*/ 225 h 241"/>
                <a:gd name="T62" fmla="*/ 182 w 904"/>
                <a:gd name="T63" fmla="*/ 232 h 241"/>
                <a:gd name="T64" fmla="*/ 186 w 904"/>
                <a:gd name="T65" fmla="*/ 236 h 241"/>
                <a:gd name="T66" fmla="*/ 190 w 904"/>
                <a:gd name="T67" fmla="*/ 240 h 241"/>
                <a:gd name="T68" fmla="*/ 195 w 904"/>
                <a:gd name="T69" fmla="*/ 241 h 241"/>
                <a:gd name="T70" fmla="*/ 742 w 904"/>
                <a:gd name="T71" fmla="*/ 241 h 241"/>
                <a:gd name="T72" fmla="*/ 747 w 904"/>
                <a:gd name="T73" fmla="*/ 239 h 241"/>
                <a:gd name="T74" fmla="*/ 752 w 904"/>
                <a:gd name="T75" fmla="*/ 234 h 241"/>
                <a:gd name="T76" fmla="*/ 754 w 904"/>
                <a:gd name="T77" fmla="*/ 229 h 241"/>
                <a:gd name="T78" fmla="*/ 754 w 904"/>
                <a:gd name="T79" fmla="*/ 223 h 241"/>
                <a:gd name="T80" fmla="*/ 752 w 904"/>
                <a:gd name="T81" fmla="*/ 218 h 241"/>
                <a:gd name="T82" fmla="*/ 747 w 904"/>
                <a:gd name="T83" fmla="*/ 213 h 241"/>
                <a:gd name="T84" fmla="*/ 742 w 904"/>
                <a:gd name="T85" fmla="*/ 211 h 241"/>
                <a:gd name="T86" fmla="*/ 468 w 904"/>
                <a:gd name="T87" fmla="*/ 211 h 241"/>
                <a:gd name="T88" fmla="*/ 829 w 904"/>
                <a:gd name="T89" fmla="*/ 150 h 241"/>
                <a:gd name="T90" fmla="*/ 845 w 904"/>
                <a:gd name="T91" fmla="*/ 149 h 241"/>
                <a:gd name="T92" fmla="*/ 859 w 904"/>
                <a:gd name="T93" fmla="*/ 145 h 241"/>
                <a:gd name="T94" fmla="*/ 871 w 904"/>
                <a:gd name="T95" fmla="*/ 137 h 241"/>
                <a:gd name="T96" fmla="*/ 882 w 904"/>
                <a:gd name="T97" fmla="*/ 128 h 241"/>
                <a:gd name="T98" fmla="*/ 892 w 904"/>
                <a:gd name="T99" fmla="*/ 117 h 241"/>
                <a:gd name="T100" fmla="*/ 899 w 904"/>
                <a:gd name="T101" fmla="*/ 104 h 241"/>
                <a:gd name="T102" fmla="*/ 903 w 904"/>
                <a:gd name="T103" fmla="*/ 90 h 241"/>
                <a:gd name="T104" fmla="*/ 904 w 904"/>
                <a:gd name="T105" fmla="*/ 75 h 241"/>
                <a:gd name="T106" fmla="*/ 0 w 904"/>
                <a:gd name="T107" fmla="*/ 0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4" h="241">
                  <a:moveTo>
                    <a:pt x="452" y="29"/>
                  </a:moveTo>
                  <a:lnTo>
                    <a:pt x="459" y="29"/>
                  </a:lnTo>
                  <a:lnTo>
                    <a:pt x="464" y="32"/>
                  </a:lnTo>
                  <a:lnTo>
                    <a:pt x="469" y="35"/>
                  </a:lnTo>
                  <a:lnTo>
                    <a:pt x="473" y="38"/>
                  </a:lnTo>
                  <a:lnTo>
                    <a:pt x="478" y="43"/>
                  </a:lnTo>
                  <a:lnTo>
                    <a:pt x="480" y="48"/>
                  </a:lnTo>
                  <a:lnTo>
                    <a:pt x="482" y="54"/>
                  </a:lnTo>
                  <a:lnTo>
                    <a:pt x="482" y="59"/>
                  </a:lnTo>
                  <a:lnTo>
                    <a:pt x="482" y="66"/>
                  </a:lnTo>
                  <a:lnTo>
                    <a:pt x="480" y="71"/>
                  </a:lnTo>
                  <a:lnTo>
                    <a:pt x="478" y="77"/>
                  </a:lnTo>
                  <a:lnTo>
                    <a:pt x="473" y="81"/>
                  </a:lnTo>
                  <a:lnTo>
                    <a:pt x="469" y="85"/>
                  </a:lnTo>
                  <a:lnTo>
                    <a:pt x="464" y="87"/>
                  </a:lnTo>
                  <a:lnTo>
                    <a:pt x="459" y="89"/>
                  </a:lnTo>
                  <a:lnTo>
                    <a:pt x="452" y="90"/>
                  </a:lnTo>
                  <a:lnTo>
                    <a:pt x="447" y="89"/>
                  </a:lnTo>
                  <a:lnTo>
                    <a:pt x="440" y="87"/>
                  </a:lnTo>
                  <a:lnTo>
                    <a:pt x="436" y="85"/>
                  </a:lnTo>
                  <a:lnTo>
                    <a:pt x="431" y="81"/>
                  </a:lnTo>
                  <a:lnTo>
                    <a:pt x="427" y="77"/>
                  </a:lnTo>
                  <a:lnTo>
                    <a:pt x="424" y="71"/>
                  </a:lnTo>
                  <a:lnTo>
                    <a:pt x="422" y="66"/>
                  </a:lnTo>
                  <a:lnTo>
                    <a:pt x="422" y="59"/>
                  </a:lnTo>
                  <a:lnTo>
                    <a:pt x="422" y="54"/>
                  </a:lnTo>
                  <a:lnTo>
                    <a:pt x="424" y="48"/>
                  </a:lnTo>
                  <a:lnTo>
                    <a:pt x="427" y="43"/>
                  </a:lnTo>
                  <a:lnTo>
                    <a:pt x="431" y="38"/>
                  </a:lnTo>
                  <a:lnTo>
                    <a:pt x="436" y="35"/>
                  </a:lnTo>
                  <a:lnTo>
                    <a:pt x="440" y="32"/>
                  </a:lnTo>
                  <a:lnTo>
                    <a:pt x="447" y="31"/>
                  </a:lnTo>
                  <a:lnTo>
                    <a:pt x="452" y="29"/>
                  </a:lnTo>
                  <a:lnTo>
                    <a:pt x="452" y="29"/>
                  </a:lnTo>
                  <a:close/>
                  <a:moveTo>
                    <a:pt x="0" y="75"/>
                  </a:moveTo>
                  <a:lnTo>
                    <a:pt x="0" y="83"/>
                  </a:lnTo>
                  <a:lnTo>
                    <a:pt x="1" y="90"/>
                  </a:lnTo>
                  <a:lnTo>
                    <a:pt x="3" y="97"/>
                  </a:lnTo>
                  <a:lnTo>
                    <a:pt x="5" y="104"/>
                  </a:lnTo>
                  <a:lnTo>
                    <a:pt x="9" y="110"/>
                  </a:lnTo>
                  <a:lnTo>
                    <a:pt x="12" y="117"/>
                  </a:lnTo>
                  <a:lnTo>
                    <a:pt x="16" y="122"/>
                  </a:lnTo>
                  <a:lnTo>
                    <a:pt x="22" y="128"/>
                  </a:lnTo>
                  <a:lnTo>
                    <a:pt x="27" y="132"/>
                  </a:lnTo>
                  <a:lnTo>
                    <a:pt x="33" y="137"/>
                  </a:lnTo>
                  <a:lnTo>
                    <a:pt x="40" y="141"/>
                  </a:lnTo>
                  <a:lnTo>
                    <a:pt x="46" y="145"/>
                  </a:lnTo>
                  <a:lnTo>
                    <a:pt x="53" y="147"/>
                  </a:lnTo>
                  <a:lnTo>
                    <a:pt x="59" y="149"/>
                  </a:lnTo>
                  <a:lnTo>
                    <a:pt x="67" y="150"/>
                  </a:lnTo>
                  <a:lnTo>
                    <a:pt x="75" y="150"/>
                  </a:lnTo>
                  <a:lnTo>
                    <a:pt x="437" y="150"/>
                  </a:lnTo>
                  <a:lnTo>
                    <a:pt x="437" y="211"/>
                  </a:lnTo>
                  <a:lnTo>
                    <a:pt x="195" y="211"/>
                  </a:lnTo>
                  <a:lnTo>
                    <a:pt x="192" y="211"/>
                  </a:lnTo>
                  <a:lnTo>
                    <a:pt x="190" y="212"/>
                  </a:lnTo>
                  <a:lnTo>
                    <a:pt x="188" y="213"/>
                  </a:lnTo>
                  <a:lnTo>
                    <a:pt x="186" y="215"/>
                  </a:lnTo>
                  <a:lnTo>
                    <a:pt x="183" y="218"/>
                  </a:lnTo>
                  <a:lnTo>
                    <a:pt x="182" y="220"/>
                  </a:lnTo>
                  <a:lnTo>
                    <a:pt x="181" y="223"/>
                  </a:lnTo>
                  <a:lnTo>
                    <a:pt x="181" y="225"/>
                  </a:lnTo>
                  <a:lnTo>
                    <a:pt x="181" y="229"/>
                  </a:lnTo>
                  <a:lnTo>
                    <a:pt x="182" y="232"/>
                  </a:lnTo>
                  <a:lnTo>
                    <a:pt x="183" y="234"/>
                  </a:lnTo>
                  <a:lnTo>
                    <a:pt x="186" y="236"/>
                  </a:lnTo>
                  <a:lnTo>
                    <a:pt x="188" y="239"/>
                  </a:lnTo>
                  <a:lnTo>
                    <a:pt x="190" y="240"/>
                  </a:lnTo>
                  <a:lnTo>
                    <a:pt x="192" y="241"/>
                  </a:lnTo>
                  <a:lnTo>
                    <a:pt x="195" y="241"/>
                  </a:lnTo>
                  <a:lnTo>
                    <a:pt x="739" y="241"/>
                  </a:lnTo>
                  <a:lnTo>
                    <a:pt x="742" y="241"/>
                  </a:lnTo>
                  <a:lnTo>
                    <a:pt x="745" y="240"/>
                  </a:lnTo>
                  <a:lnTo>
                    <a:pt x="747" y="239"/>
                  </a:lnTo>
                  <a:lnTo>
                    <a:pt x="750" y="236"/>
                  </a:lnTo>
                  <a:lnTo>
                    <a:pt x="752" y="234"/>
                  </a:lnTo>
                  <a:lnTo>
                    <a:pt x="753" y="232"/>
                  </a:lnTo>
                  <a:lnTo>
                    <a:pt x="754" y="229"/>
                  </a:lnTo>
                  <a:lnTo>
                    <a:pt x="754" y="225"/>
                  </a:lnTo>
                  <a:lnTo>
                    <a:pt x="754" y="223"/>
                  </a:lnTo>
                  <a:lnTo>
                    <a:pt x="753" y="220"/>
                  </a:lnTo>
                  <a:lnTo>
                    <a:pt x="752" y="218"/>
                  </a:lnTo>
                  <a:lnTo>
                    <a:pt x="750" y="215"/>
                  </a:lnTo>
                  <a:lnTo>
                    <a:pt x="747" y="213"/>
                  </a:lnTo>
                  <a:lnTo>
                    <a:pt x="745" y="212"/>
                  </a:lnTo>
                  <a:lnTo>
                    <a:pt x="742" y="211"/>
                  </a:lnTo>
                  <a:lnTo>
                    <a:pt x="739" y="211"/>
                  </a:lnTo>
                  <a:lnTo>
                    <a:pt x="468" y="211"/>
                  </a:lnTo>
                  <a:lnTo>
                    <a:pt x="468" y="150"/>
                  </a:lnTo>
                  <a:lnTo>
                    <a:pt x="829" y="150"/>
                  </a:lnTo>
                  <a:lnTo>
                    <a:pt x="837" y="150"/>
                  </a:lnTo>
                  <a:lnTo>
                    <a:pt x="845" y="149"/>
                  </a:lnTo>
                  <a:lnTo>
                    <a:pt x="851" y="147"/>
                  </a:lnTo>
                  <a:lnTo>
                    <a:pt x="859" y="145"/>
                  </a:lnTo>
                  <a:lnTo>
                    <a:pt x="866" y="141"/>
                  </a:lnTo>
                  <a:lnTo>
                    <a:pt x="871" y="137"/>
                  </a:lnTo>
                  <a:lnTo>
                    <a:pt x="877" y="132"/>
                  </a:lnTo>
                  <a:lnTo>
                    <a:pt x="882" y="128"/>
                  </a:lnTo>
                  <a:lnTo>
                    <a:pt x="888" y="122"/>
                  </a:lnTo>
                  <a:lnTo>
                    <a:pt x="892" y="117"/>
                  </a:lnTo>
                  <a:lnTo>
                    <a:pt x="896" y="110"/>
                  </a:lnTo>
                  <a:lnTo>
                    <a:pt x="899" y="104"/>
                  </a:lnTo>
                  <a:lnTo>
                    <a:pt x="901" y="97"/>
                  </a:lnTo>
                  <a:lnTo>
                    <a:pt x="903" y="90"/>
                  </a:lnTo>
                  <a:lnTo>
                    <a:pt x="904" y="83"/>
                  </a:lnTo>
                  <a:lnTo>
                    <a:pt x="904" y="75"/>
                  </a:lnTo>
                  <a:lnTo>
                    <a:pt x="904" y="0"/>
                  </a:lnTo>
                  <a:lnTo>
                    <a:pt x="0" y="0"/>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5" name="Group 84" descr="Icon of computer monitors.">
            <a:extLst>
              <a:ext uri="{FF2B5EF4-FFF2-40B4-BE49-F238E27FC236}">
                <a16:creationId xmlns:a16="http://schemas.microsoft.com/office/drawing/2014/main" id="{A97EEAA0-CE6D-46A9-9837-67DD5CDA8CE9}"/>
              </a:ext>
            </a:extLst>
          </p:cNvPr>
          <p:cNvGrpSpPr/>
          <p:nvPr/>
        </p:nvGrpSpPr>
        <p:grpSpPr>
          <a:xfrm>
            <a:off x="4277123" y="1359245"/>
            <a:ext cx="287338" cy="258762"/>
            <a:chOff x="304800" y="5129213"/>
            <a:chExt cx="287338" cy="258762"/>
          </a:xfrm>
          <a:solidFill>
            <a:schemeClr val="bg1"/>
          </a:solidFill>
        </p:grpSpPr>
        <p:sp>
          <p:nvSpPr>
            <p:cNvPr id="86" name="Freeform 1630">
              <a:extLst>
                <a:ext uri="{FF2B5EF4-FFF2-40B4-BE49-F238E27FC236}">
                  <a16:creationId xmlns:a16="http://schemas.microsoft.com/office/drawing/2014/main" id="{CD9DD3B0-9FD5-473E-A718-FEFF0355FBCA}"/>
                </a:ext>
              </a:extLst>
            </p:cNvPr>
            <p:cNvSpPr>
              <a:spLocks/>
            </p:cNvSpPr>
            <p:nvPr/>
          </p:nvSpPr>
          <p:spPr bwMode="auto">
            <a:xfrm>
              <a:off x="381000" y="5224463"/>
              <a:ext cx="134938" cy="38100"/>
            </a:xfrm>
            <a:custGeom>
              <a:avLst/>
              <a:gdLst>
                <a:gd name="T0" fmla="*/ 176 w 423"/>
                <a:gd name="T1" fmla="*/ 120 h 120"/>
                <a:gd name="T2" fmla="*/ 247 w 423"/>
                <a:gd name="T3" fmla="*/ 120 h 120"/>
                <a:gd name="T4" fmla="*/ 252 w 423"/>
                <a:gd name="T5" fmla="*/ 108 h 120"/>
                <a:gd name="T6" fmla="*/ 260 w 423"/>
                <a:gd name="T7" fmla="*/ 97 h 120"/>
                <a:gd name="T8" fmla="*/ 269 w 423"/>
                <a:gd name="T9" fmla="*/ 86 h 120"/>
                <a:gd name="T10" fmla="*/ 280 w 423"/>
                <a:gd name="T11" fmla="*/ 77 h 120"/>
                <a:gd name="T12" fmla="*/ 291 w 423"/>
                <a:gd name="T13" fmla="*/ 71 h 120"/>
                <a:gd name="T14" fmla="*/ 304 w 423"/>
                <a:gd name="T15" fmla="*/ 65 h 120"/>
                <a:gd name="T16" fmla="*/ 311 w 423"/>
                <a:gd name="T17" fmla="*/ 63 h 120"/>
                <a:gd name="T18" fmla="*/ 318 w 423"/>
                <a:gd name="T19" fmla="*/ 62 h 120"/>
                <a:gd name="T20" fmla="*/ 325 w 423"/>
                <a:gd name="T21" fmla="*/ 61 h 120"/>
                <a:gd name="T22" fmla="*/ 332 w 423"/>
                <a:gd name="T23" fmla="*/ 61 h 120"/>
                <a:gd name="T24" fmla="*/ 423 w 423"/>
                <a:gd name="T25" fmla="*/ 61 h 120"/>
                <a:gd name="T26" fmla="*/ 423 w 423"/>
                <a:gd name="T27" fmla="*/ 31 h 120"/>
                <a:gd name="T28" fmla="*/ 423 w 423"/>
                <a:gd name="T29" fmla="*/ 22 h 120"/>
                <a:gd name="T30" fmla="*/ 420 w 423"/>
                <a:gd name="T31" fmla="*/ 14 h 120"/>
                <a:gd name="T32" fmla="*/ 418 w 423"/>
                <a:gd name="T33" fmla="*/ 8 h 120"/>
                <a:gd name="T34" fmla="*/ 415 w 423"/>
                <a:gd name="T35" fmla="*/ 0 h 120"/>
                <a:gd name="T36" fmla="*/ 363 w 423"/>
                <a:gd name="T37" fmla="*/ 0 h 120"/>
                <a:gd name="T38" fmla="*/ 61 w 423"/>
                <a:gd name="T39" fmla="*/ 0 h 120"/>
                <a:gd name="T40" fmla="*/ 9 w 423"/>
                <a:gd name="T41" fmla="*/ 0 h 120"/>
                <a:gd name="T42" fmla="*/ 6 w 423"/>
                <a:gd name="T43" fmla="*/ 8 h 120"/>
                <a:gd name="T44" fmla="*/ 2 w 423"/>
                <a:gd name="T45" fmla="*/ 14 h 120"/>
                <a:gd name="T46" fmla="*/ 1 w 423"/>
                <a:gd name="T47" fmla="*/ 22 h 120"/>
                <a:gd name="T48" fmla="*/ 0 w 423"/>
                <a:gd name="T49" fmla="*/ 31 h 120"/>
                <a:gd name="T50" fmla="*/ 0 w 423"/>
                <a:gd name="T51" fmla="*/ 61 h 120"/>
                <a:gd name="T52" fmla="*/ 91 w 423"/>
                <a:gd name="T53" fmla="*/ 61 h 120"/>
                <a:gd name="T54" fmla="*/ 99 w 423"/>
                <a:gd name="T55" fmla="*/ 61 h 120"/>
                <a:gd name="T56" fmla="*/ 105 w 423"/>
                <a:gd name="T57" fmla="*/ 62 h 120"/>
                <a:gd name="T58" fmla="*/ 112 w 423"/>
                <a:gd name="T59" fmla="*/ 63 h 120"/>
                <a:gd name="T60" fmla="*/ 120 w 423"/>
                <a:gd name="T61" fmla="*/ 65 h 120"/>
                <a:gd name="T62" fmla="*/ 132 w 423"/>
                <a:gd name="T63" fmla="*/ 71 h 120"/>
                <a:gd name="T64" fmla="*/ 144 w 423"/>
                <a:gd name="T65" fmla="*/ 77 h 120"/>
                <a:gd name="T66" fmla="*/ 154 w 423"/>
                <a:gd name="T67" fmla="*/ 86 h 120"/>
                <a:gd name="T68" fmla="*/ 163 w 423"/>
                <a:gd name="T69" fmla="*/ 97 h 120"/>
                <a:gd name="T70" fmla="*/ 170 w 423"/>
                <a:gd name="T71" fmla="*/ 108 h 120"/>
                <a:gd name="T72" fmla="*/ 176 w 423"/>
                <a:gd name="T7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3" h="120">
                  <a:moveTo>
                    <a:pt x="176" y="120"/>
                  </a:moveTo>
                  <a:lnTo>
                    <a:pt x="247" y="120"/>
                  </a:lnTo>
                  <a:lnTo>
                    <a:pt x="252" y="108"/>
                  </a:lnTo>
                  <a:lnTo>
                    <a:pt x="260" y="97"/>
                  </a:lnTo>
                  <a:lnTo>
                    <a:pt x="269" y="86"/>
                  </a:lnTo>
                  <a:lnTo>
                    <a:pt x="280" y="77"/>
                  </a:lnTo>
                  <a:lnTo>
                    <a:pt x="291" y="71"/>
                  </a:lnTo>
                  <a:lnTo>
                    <a:pt x="304" y="65"/>
                  </a:lnTo>
                  <a:lnTo>
                    <a:pt x="311" y="63"/>
                  </a:lnTo>
                  <a:lnTo>
                    <a:pt x="318" y="62"/>
                  </a:lnTo>
                  <a:lnTo>
                    <a:pt x="325" y="61"/>
                  </a:lnTo>
                  <a:lnTo>
                    <a:pt x="332" y="61"/>
                  </a:lnTo>
                  <a:lnTo>
                    <a:pt x="423" y="61"/>
                  </a:lnTo>
                  <a:lnTo>
                    <a:pt x="423" y="31"/>
                  </a:lnTo>
                  <a:lnTo>
                    <a:pt x="423" y="22"/>
                  </a:lnTo>
                  <a:lnTo>
                    <a:pt x="420" y="14"/>
                  </a:lnTo>
                  <a:lnTo>
                    <a:pt x="418" y="8"/>
                  </a:lnTo>
                  <a:lnTo>
                    <a:pt x="415" y="0"/>
                  </a:lnTo>
                  <a:lnTo>
                    <a:pt x="363" y="0"/>
                  </a:lnTo>
                  <a:lnTo>
                    <a:pt x="61" y="0"/>
                  </a:lnTo>
                  <a:lnTo>
                    <a:pt x="9" y="0"/>
                  </a:lnTo>
                  <a:lnTo>
                    <a:pt x="6" y="8"/>
                  </a:lnTo>
                  <a:lnTo>
                    <a:pt x="2" y="14"/>
                  </a:lnTo>
                  <a:lnTo>
                    <a:pt x="1" y="22"/>
                  </a:lnTo>
                  <a:lnTo>
                    <a:pt x="0" y="31"/>
                  </a:lnTo>
                  <a:lnTo>
                    <a:pt x="0" y="61"/>
                  </a:lnTo>
                  <a:lnTo>
                    <a:pt x="91" y="61"/>
                  </a:lnTo>
                  <a:lnTo>
                    <a:pt x="99" y="61"/>
                  </a:lnTo>
                  <a:lnTo>
                    <a:pt x="105" y="62"/>
                  </a:lnTo>
                  <a:lnTo>
                    <a:pt x="112" y="63"/>
                  </a:lnTo>
                  <a:lnTo>
                    <a:pt x="120" y="65"/>
                  </a:lnTo>
                  <a:lnTo>
                    <a:pt x="132" y="71"/>
                  </a:lnTo>
                  <a:lnTo>
                    <a:pt x="144" y="77"/>
                  </a:lnTo>
                  <a:lnTo>
                    <a:pt x="154" y="86"/>
                  </a:lnTo>
                  <a:lnTo>
                    <a:pt x="163" y="97"/>
                  </a:lnTo>
                  <a:lnTo>
                    <a:pt x="170" y="108"/>
                  </a:lnTo>
                  <a:lnTo>
                    <a:pt x="176" y="1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7" name="Freeform 1631">
              <a:extLst>
                <a:ext uri="{FF2B5EF4-FFF2-40B4-BE49-F238E27FC236}">
                  <a16:creationId xmlns:a16="http://schemas.microsoft.com/office/drawing/2014/main" id="{99F6D614-3AD7-472A-92A9-85406C4F4B20}"/>
                </a:ext>
              </a:extLst>
            </p:cNvPr>
            <p:cNvSpPr>
              <a:spLocks noEditPoints="1"/>
            </p:cNvSpPr>
            <p:nvPr/>
          </p:nvSpPr>
          <p:spPr bwMode="auto">
            <a:xfrm>
              <a:off x="390525" y="5129213"/>
              <a:ext cx="115888" cy="85725"/>
            </a:xfrm>
            <a:custGeom>
              <a:avLst/>
              <a:gdLst>
                <a:gd name="T0" fmla="*/ 60 w 362"/>
                <a:gd name="T1" fmla="*/ 72 h 271"/>
                <a:gd name="T2" fmla="*/ 62 w 362"/>
                <a:gd name="T3" fmla="*/ 66 h 271"/>
                <a:gd name="T4" fmla="*/ 66 w 362"/>
                <a:gd name="T5" fmla="*/ 62 h 271"/>
                <a:gd name="T6" fmla="*/ 72 w 362"/>
                <a:gd name="T7" fmla="*/ 60 h 271"/>
                <a:gd name="T8" fmla="*/ 287 w 362"/>
                <a:gd name="T9" fmla="*/ 60 h 271"/>
                <a:gd name="T10" fmla="*/ 292 w 362"/>
                <a:gd name="T11" fmla="*/ 61 h 271"/>
                <a:gd name="T12" fmla="*/ 297 w 362"/>
                <a:gd name="T13" fmla="*/ 64 h 271"/>
                <a:gd name="T14" fmla="*/ 300 w 362"/>
                <a:gd name="T15" fmla="*/ 70 h 271"/>
                <a:gd name="T16" fmla="*/ 301 w 362"/>
                <a:gd name="T17" fmla="*/ 75 h 271"/>
                <a:gd name="T18" fmla="*/ 301 w 362"/>
                <a:gd name="T19" fmla="*/ 229 h 271"/>
                <a:gd name="T20" fmla="*/ 299 w 362"/>
                <a:gd name="T21" fmla="*/ 234 h 271"/>
                <a:gd name="T22" fmla="*/ 294 w 362"/>
                <a:gd name="T23" fmla="*/ 239 h 271"/>
                <a:gd name="T24" fmla="*/ 289 w 362"/>
                <a:gd name="T25" fmla="*/ 241 h 271"/>
                <a:gd name="T26" fmla="*/ 75 w 362"/>
                <a:gd name="T27" fmla="*/ 241 h 271"/>
                <a:gd name="T28" fmla="*/ 69 w 362"/>
                <a:gd name="T29" fmla="*/ 240 h 271"/>
                <a:gd name="T30" fmla="*/ 64 w 362"/>
                <a:gd name="T31" fmla="*/ 237 h 271"/>
                <a:gd name="T32" fmla="*/ 61 w 362"/>
                <a:gd name="T33" fmla="*/ 231 h 271"/>
                <a:gd name="T34" fmla="*/ 60 w 362"/>
                <a:gd name="T35" fmla="*/ 226 h 271"/>
                <a:gd name="T36" fmla="*/ 332 w 362"/>
                <a:gd name="T37" fmla="*/ 271 h 271"/>
                <a:gd name="T38" fmla="*/ 362 w 362"/>
                <a:gd name="T39" fmla="*/ 60 h 271"/>
                <a:gd name="T40" fmla="*/ 361 w 362"/>
                <a:gd name="T41" fmla="*/ 47 h 271"/>
                <a:gd name="T42" fmla="*/ 357 w 362"/>
                <a:gd name="T43" fmla="*/ 36 h 271"/>
                <a:gd name="T44" fmla="*/ 352 w 362"/>
                <a:gd name="T45" fmla="*/ 26 h 271"/>
                <a:gd name="T46" fmla="*/ 344 w 362"/>
                <a:gd name="T47" fmla="*/ 18 h 271"/>
                <a:gd name="T48" fmla="*/ 335 w 362"/>
                <a:gd name="T49" fmla="*/ 10 h 271"/>
                <a:gd name="T50" fmla="*/ 325 w 362"/>
                <a:gd name="T51" fmla="*/ 4 h 271"/>
                <a:gd name="T52" fmla="*/ 313 w 362"/>
                <a:gd name="T53" fmla="*/ 1 h 271"/>
                <a:gd name="T54" fmla="*/ 301 w 362"/>
                <a:gd name="T55" fmla="*/ 0 h 271"/>
                <a:gd name="T56" fmla="*/ 54 w 362"/>
                <a:gd name="T57" fmla="*/ 0 h 271"/>
                <a:gd name="T58" fmla="*/ 42 w 362"/>
                <a:gd name="T59" fmla="*/ 2 h 271"/>
                <a:gd name="T60" fmla="*/ 31 w 362"/>
                <a:gd name="T61" fmla="*/ 7 h 271"/>
                <a:gd name="T62" fmla="*/ 21 w 362"/>
                <a:gd name="T63" fmla="*/ 13 h 271"/>
                <a:gd name="T64" fmla="*/ 13 w 362"/>
                <a:gd name="T65" fmla="*/ 21 h 271"/>
                <a:gd name="T66" fmla="*/ 7 w 362"/>
                <a:gd name="T67" fmla="*/ 31 h 271"/>
                <a:gd name="T68" fmla="*/ 2 w 362"/>
                <a:gd name="T69" fmla="*/ 42 h 271"/>
                <a:gd name="T70" fmla="*/ 0 w 362"/>
                <a:gd name="T71" fmla="*/ 54 h 271"/>
                <a:gd name="T72" fmla="*/ 0 w 362"/>
                <a:gd name="T73" fmla="*/ 271 h 271"/>
                <a:gd name="T74" fmla="*/ 332 w 362"/>
                <a:gd name="T75" fmla="*/ 271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62" h="271">
                  <a:moveTo>
                    <a:pt x="60" y="75"/>
                  </a:moveTo>
                  <a:lnTo>
                    <a:pt x="60" y="72"/>
                  </a:lnTo>
                  <a:lnTo>
                    <a:pt x="61" y="68"/>
                  </a:lnTo>
                  <a:lnTo>
                    <a:pt x="62" y="66"/>
                  </a:lnTo>
                  <a:lnTo>
                    <a:pt x="64" y="64"/>
                  </a:lnTo>
                  <a:lnTo>
                    <a:pt x="66" y="62"/>
                  </a:lnTo>
                  <a:lnTo>
                    <a:pt x="69" y="61"/>
                  </a:lnTo>
                  <a:lnTo>
                    <a:pt x="72" y="60"/>
                  </a:lnTo>
                  <a:lnTo>
                    <a:pt x="75" y="60"/>
                  </a:lnTo>
                  <a:lnTo>
                    <a:pt x="287" y="60"/>
                  </a:lnTo>
                  <a:lnTo>
                    <a:pt x="289" y="60"/>
                  </a:lnTo>
                  <a:lnTo>
                    <a:pt x="292" y="61"/>
                  </a:lnTo>
                  <a:lnTo>
                    <a:pt x="294" y="62"/>
                  </a:lnTo>
                  <a:lnTo>
                    <a:pt x="297" y="64"/>
                  </a:lnTo>
                  <a:lnTo>
                    <a:pt x="299" y="66"/>
                  </a:lnTo>
                  <a:lnTo>
                    <a:pt x="300" y="70"/>
                  </a:lnTo>
                  <a:lnTo>
                    <a:pt x="301" y="72"/>
                  </a:lnTo>
                  <a:lnTo>
                    <a:pt x="301" y="75"/>
                  </a:lnTo>
                  <a:lnTo>
                    <a:pt x="301" y="226"/>
                  </a:lnTo>
                  <a:lnTo>
                    <a:pt x="301" y="229"/>
                  </a:lnTo>
                  <a:lnTo>
                    <a:pt x="300" y="231"/>
                  </a:lnTo>
                  <a:lnTo>
                    <a:pt x="299" y="234"/>
                  </a:lnTo>
                  <a:lnTo>
                    <a:pt x="297" y="237"/>
                  </a:lnTo>
                  <a:lnTo>
                    <a:pt x="294" y="239"/>
                  </a:lnTo>
                  <a:lnTo>
                    <a:pt x="292" y="240"/>
                  </a:lnTo>
                  <a:lnTo>
                    <a:pt x="289" y="241"/>
                  </a:lnTo>
                  <a:lnTo>
                    <a:pt x="287" y="241"/>
                  </a:lnTo>
                  <a:lnTo>
                    <a:pt x="75" y="241"/>
                  </a:lnTo>
                  <a:lnTo>
                    <a:pt x="72" y="241"/>
                  </a:lnTo>
                  <a:lnTo>
                    <a:pt x="69" y="240"/>
                  </a:lnTo>
                  <a:lnTo>
                    <a:pt x="66" y="239"/>
                  </a:lnTo>
                  <a:lnTo>
                    <a:pt x="64" y="237"/>
                  </a:lnTo>
                  <a:lnTo>
                    <a:pt x="62" y="234"/>
                  </a:lnTo>
                  <a:lnTo>
                    <a:pt x="61" y="231"/>
                  </a:lnTo>
                  <a:lnTo>
                    <a:pt x="60" y="229"/>
                  </a:lnTo>
                  <a:lnTo>
                    <a:pt x="60" y="226"/>
                  </a:lnTo>
                  <a:lnTo>
                    <a:pt x="60" y="75"/>
                  </a:lnTo>
                  <a:close/>
                  <a:moveTo>
                    <a:pt x="332" y="271"/>
                  </a:moveTo>
                  <a:lnTo>
                    <a:pt x="362" y="271"/>
                  </a:lnTo>
                  <a:lnTo>
                    <a:pt x="362" y="60"/>
                  </a:lnTo>
                  <a:lnTo>
                    <a:pt x="362" y="54"/>
                  </a:lnTo>
                  <a:lnTo>
                    <a:pt x="361" y="47"/>
                  </a:lnTo>
                  <a:lnTo>
                    <a:pt x="358" y="42"/>
                  </a:lnTo>
                  <a:lnTo>
                    <a:pt x="357" y="36"/>
                  </a:lnTo>
                  <a:lnTo>
                    <a:pt x="354" y="31"/>
                  </a:lnTo>
                  <a:lnTo>
                    <a:pt x="352" y="26"/>
                  </a:lnTo>
                  <a:lnTo>
                    <a:pt x="347" y="21"/>
                  </a:lnTo>
                  <a:lnTo>
                    <a:pt x="344" y="18"/>
                  </a:lnTo>
                  <a:lnTo>
                    <a:pt x="340" y="13"/>
                  </a:lnTo>
                  <a:lnTo>
                    <a:pt x="335" y="10"/>
                  </a:lnTo>
                  <a:lnTo>
                    <a:pt x="330" y="7"/>
                  </a:lnTo>
                  <a:lnTo>
                    <a:pt x="325" y="4"/>
                  </a:lnTo>
                  <a:lnTo>
                    <a:pt x="320" y="2"/>
                  </a:lnTo>
                  <a:lnTo>
                    <a:pt x="313" y="1"/>
                  </a:lnTo>
                  <a:lnTo>
                    <a:pt x="308" y="0"/>
                  </a:lnTo>
                  <a:lnTo>
                    <a:pt x="301" y="0"/>
                  </a:lnTo>
                  <a:lnTo>
                    <a:pt x="60" y="0"/>
                  </a:lnTo>
                  <a:lnTo>
                    <a:pt x="54" y="0"/>
                  </a:lnTo>
                  <a:lnTo>
                    <a:pt x="48" y="1"/>
                  </a:lnTo>
                  <a:lnTo>
                    <a:pt x="42" y="2"/>
                  </a:lnTo>
                  <a:lnTo>
                    <a:pt x="37" y="4"/>
                  </a:lnTo>
                  <a:lnTo>
                    <a:pt x="31" y="7"/>
                  </a:lnTo>
                  <a:lnTo>
                    <a:pt x="27" y="10"/>
                  </a:lnTo>
                  <a:lnTo>
                    <a:pt x="21" y="13"/>
                  </a:lnTo>
                  <a:lnTo>
                    <a:pt x="18" y="18"/>
                  </a:lnTo>
                  <a:lnTo>
                    <a:pt x="13" y="21"/>
                  </a:lnTo>
                  <a:lnTo>
                    <a:pt x="10" y="26"/>
                  </a:lnTo>
                  <a:lnTo>
                    <a:pt x="7" y="31"/>
                  </a:lnTo>
                  <a:lnTo>
                    <a:pt x="5" y="36"/>
                  </a:lnTo>
                  <a:lnTo>
                    <a:pt x="2" y="42"/>
                  </a:lnTo>
                  <a:lnTo>
                    <a:pt x="1" y="47"/>
                  </a:lnTo>
                  <a:lnTo>
                    <a:pt x="0" y="54"/>
                  </a:lnTo>
                  <a:lnTo>
                    <a:pt x="0" y="60"/>
                  </a:lnTo>
                  <a:lnTo>
                    <a:pt x="0" y="271"/>
                  </a:lnTo>
                  <a:lnTo>
                    <a:pt x="30" y="271"/>
                  </a:lnTo>
                  <a:lnTo>
                    <a:pt x="332" y="27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8" name="Freeform 1632">
              <a:extLst>
                <a:ext uri="{FF2B5EF4-FFF2-40B4-BE49-F238E27FC236}">
                  <a16:creationId xmlns:a16="http://schemas.microsoft.com/office/drawing/2014/main" id="{32C10E2D-7492-462D-9F53-98946445AD6D}"/>
                </a:ext>
              </a:extLst>
            </p:cNvPr>
            <p:cNvSpPr>
              <a:spLocks/>
            </p:cNvSpPr>
            <p:nvPr/>
          </p:nvSpPr>
          <p:spPr bwMode="auto">
            <a:xfrm>
              <a:off x="457200" y="5349875"/>
              <a:ext cx="134938" cy="38100"/>
            </a:xfrm>
            <a:custGeom>
              <a:avLst/>
              <a:gdLst>
                <a:gd name="T0" fmla="*/ 422 w 423"/>
                <a:gd name="T1" fmla="*/ 18 h 121"/>
                <a:gd name="T2" fmla="*/ 422 w 423"/>
                <a:gd name="T3" fmla="*/ 17 h 121"/>
                <a:gd name="T4" fmla="*/ 422 w 423"/>
                <a:gd name="T5" fmla="*/ 17 h 121"/>
                <a:gd name="T6" fmla="*/ 419 w 423"/>
                <a:gd name="T7" fmla="*/ 10 h 121"/>
                <a:gd name="T8" fmla="*/ 417 w 423"/>
                <a:gd name="T9" fmla="*/ 5 h 121"/>
                <a:gd name="T10" fmla="*/ 417 w 423"/>
                <a:gd name="T11" fmla="*/ 4 h 121"/>
                <a:gd name="T12" fmla="*/ 416 w 423"/>
                <a:gd name="T13" fmla="*/ 4 h 121"/>
                <a:gd name="T14" fmla="*/ 415 w 423"/>
                <a:gd name="T15" fmla="*/ 2 h 121"/>
                <a:gd name="T16" fmla="*/ 415 w 423"/>
                <a:gd name="T17" fmla="*/ 0 h 121"/>
                <a:gd name="T18" fmla="*/ 9 w 423"/>
                <a:gd name="T19" fmla="*/ 0 h 121"/>
                <a:gd name="T20" fmla="*/ 8 w 423"/>
                <a:gd name="T21" fmla="*/ 2 h 121"/>
                <a:gd name="T22" fmla="*/ 7 w 423"/>
                <a:gd name="T23" fmla="*/ 4 h 121"/>
                <a:gd name="T24" fmla="*/ 7 w 423"/>
                <a:gd name="T25" fmla="*/ 4 h 121"/>
                <a:gd name="T26" fmla="*/ 7 w 423"/>
                <a:gd name="T27" fmla="*/ 5 h 121"/>
                <a:gd name="T28" fmla="*/ 5 w 423"/>
                <a:gd name="T29" fmla="*/ 10 h 121"/>
                <a:gd name="T30" fmla="*/ 2 w 423"/>
                <a:gd name="T31" fmla="*/ 17 h 121"/>
                <a:gd name="T32" fmla="*/ 2 w 423"/>
                <a:gd name="T33" fmla="*/ 17 h 121"/>
                <a:gd name="T34" fmla="*/ 2 w 423"/>
                <a:gd name="T35" fmla="*/ 18 h 121"/>
                <a:gd name="T36" fmla="*/ 1 w 423"/>
                <a:gd name="T37" fmla="*/ 24 h 121"/>
                <a:gd name="T38" fmla="*/ 0 w 423"/>
                <a:gd name="T39" fmla="*/ 30 h 121"/>
                <a:gd name="T40" fmla="*/ 0 w 423"/>
                <a:gd name="T41" fmla="*/ 107 h 121"/>
                <a:gd name="T42" fmla="*/ 1 w 423"/>
                <a:gd name="T43" fmla="*/ 109 h 121"/>
                <a:gd name="T44" fmla="*/ 2 w 423"/>
                <a:gd name="T45" fmla="*/ 112 h 121"/>
                <a:gd name="T46" fmla="*/ 4 w 423"/>
                <a:gd name="T47" fmla="*/ 114 h 121"/>
                <a:gd name="T48" fmla="*/ 6 w 423"/>
                <a:gd name="T49" fmla="*/ 117 h 121"/>
                <a:gd name="T50" fmla="*/ 8 w 423"/>
                <a:gd name="T51" fmla="*/ 119 h 121"/>
                <a:gd name="T52" fmla="*/ 10 w 423"/>
                <a:gd name="T53" fmla="*/ 120 h 121"/>
                <a:gd name="T54" fmla="*/ 12 w 423"/>
                <a:gd name="T55" fmla="*/ 121 h 121"/>
                <a:gd name="T56" fmla="*/ 16 w 423"/>
                <a:gd name="T57" fmla="*/ 121 h 121"/>
                <a:gd name="T58" fmla="*/ 408 w 423"/>
                <a:gd name="T59" fmla="*/ 121 h 121"/>
                <a:gd name="T60" fmla="*/ 412 w 423"/>
                <a:gd name="T61" fmla="*/ 121 h 121"/>
                <a:gd name="T62" fmla="*/ 414 w 423"/>
                <a:gd name="T63" fmla="*/ 120 h 121"/>
                <a:gd name="T64" fmla="*/ 416 w 423"/>
                <a:gd name="T65" fmla="*/ 119 h 121"/>
                <a:gd name="T66" fmla="*/ 418 w 423"/>
                <a:gd name="T67" fmla="*/ 117 h 121"/>
                <a:gd name="T68" fmla="*/ 421 w 423"/>
                <a:gd name="T69" fmla="*/ 114 h 121"/>
                <a:gd name="T70" fmla="*/ 422 w 423"/>
                <a:gd name="T71" fmla="*/ 112 h 121"/>
                <a:gd name="T72" fmla="*/ 423 w 423"/>
                <a:gd name="T73" fmla="*/ 109 h 121"/>
                <a:gd name="T74" fmla="*/ 423 w 423"/>
                <a:gd name="T75" fmla="*/ 107 h 121"/>
                <a:gd name="T76" fmla="*/ 423 w 423"/>
                <a:gd name="T77" fmla="*/ 30 h 121"/>
                <a:gd name="T78" fmla="*/ 423 w 423"/>
                <a:gd name="T79" fmla="*/ 24 h 121"/>
                <a:gd name="T80" fmla="*/ 422 w 423"/>
                <a:gd name="T81" fmla="*/ 1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2" y="18"/>
                  </a:moveTo>
                  <a:lnTo>
                    <a:pt x="422" y="17"/>
                  </a:lnTo>
                  <a:lnTo>
                    <a:pt x="422" y="17"/>
                  </a:lnTo>
                  <a:lnTo>
                    <a:pt x="419" y="10"/>
                  </a:lnTo>
                  <a:lnTo>
                    <a:pt x="417" y="5"/>
                  </a:lnTo>
                  <a:lnTo>
                    <a:pt x="417" y="4"/>
                  </a:lnTo>
                  <a:lnTo>
                    <a:pt x="416" y="4"/>
                  </a:lnTo>
                  <a:lnTo>
                    <a:pt x="415" y="2"/>
                  </a:lnTo>
                  <a:lnTo>
                    <a:pt x="415" y="0"/>
                  </a:lnTo>
                  <a:lnTo>
                    <a:pt x="9" y="0"/>
                  </a:lnTo>
                  <a:lnTo>
                    <a:pt x="8" y="2"/>
                  </a:lnTo>
                  <a:lnTo>
                    <a:pt x="7" y="4"/>
                  </a:lnTo>
                  <a:lnTo>
                    <a:pt x="7" y="4"/>
                  </a:lnTo>
                  <a:lnTo>
                    <a:pt x="7" y="5"/>
                  </a:lnTo>
                  <a:lnTo>
                    <a:pt x="5" y="10"/>
                  </a:lnTo>
                  <a:lnTo>
                    <a:pt x="2" y="17"/>
                  </a:lnTo>
                  <a:lnTo>
                    <a:pt x="2" y="17"/>
                  </a:lnTo>
                  <a:lnTo>
                    <a:pt x="2" y="18"/>
                  </a:lnTo>
                  <a:lnTo>
                    <a:pt x="1" y="24"/>
                  </a:lnTo>
                  <a:lnTo>
                    <a:pt x="0" y="30"/>
                  </a:lnTo>
                  <a:lnTo>
                    <a:pt x="0" y="107"/>
                  </a:lnTo>
                  <a:lnTo>
                    <a:pt x="1" y="109"/>
                  </a:lnTo>
                  <a:lnTo>
                    <a:pt x="2" y="112"/>
                  </a:lnTo>
                  <a:lnTo>
                    <a:pt x="4" y="114"/>
                  </a:lnTo>
                  <a:lnTo>
                    <a:pt x="6" y="117"/>
                  </a:lnTo>
                  <a:lnTo>
                    <a:pt x="8" y="119"/>
                  </a:lnTo>
                  <a:lnTo>
                    <a:pt x="10" y="120"/>
                  </a:lnTo>
                  <a:lnTo>
                    <a:pt x="12" y="121"/>
                  </a:lnTo>
                  <a:lnTo>
                    <a:pt x="16" y="121"/>
                  </a:lnTo>
                  <a:lnTo>
                    <a:pt x="408" y="121"/>
                  </a:lnTo>
                  <a:lnTo>
                    <a:pt x="412" y="121"/>
                  </a:lnTo>
                  <a:lnTo>
                    <a:pt x="414" y="120"/>
                  </a:lnTo>
                  <a:lnTo>
                    <a:pt x="416" y="119"/>
                  </a:lnTo>
                  <a:lnTo>
                    <a:pt x="418" y="117"/>
                  </a:lnTo>
                  <a:lnTo>
                    <a:pt x="421" y="114"/>
                  </a:lnTo>
                  <a:lnTo>
                    <a:pt x="422" y="112"/>
                  </a:lnTo>
                  <a:lnTo>
                    <a:pt x="423" y="109"/>
                  </a:lnTo>
                  <a:lnTo>
                    <a:pt x="423" y="107"/>
                  </a:lnTo>
                  <a:lnTo>
                    <a:pt x="423" y="30"/>
                  </a:lnTo>
                  <a:lnTo>
                    <a:pt x="423" y="24"/>
                  </a:lnTo>
                  <a:lnTo>
                    <a:pt x="422"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9" name="Freeform 1633">
              <a:extLst>
                <a:ext uri="{FF2B5EF4-FFF2-40B4-BE49-F238E27FC236}">
                  <a16:creationId xmlns:a16="http://schemas.microsoft.com/office/drawing/2014/main" id="{4FA8B819-0160-4EA0-86E9-6D9D4C17F168}"/>
                </a:ext>
              </a:extLst>
            </p:cNvPr>
            <p:cNvSpPr>
              <a:spLocks noEditPoints="1"/>
            </p:cNvSpPr>
            <p:nvPr/>
          </p:nvSpPr>
          <p:spPr bwMode="auto">
            <a:xfrm>
              <a:off x="468313" y="5253038"/>
              <a:ext cx="114300" cy="87313"/>
            </a:xfrm>
            <a:custGeom>
              <a:avLst/>
              <a:gdLst>
                <a:gd name="T0" fmla="*/ 302 w 362"/>
                <a:gd name="T1" fmla="*/ 227 h 273"/>
                <a:gd name="T2" fmla="*/ 301 w 362"/>
                <a:gd name="T3" fmla="*/ 233 h 273"/>
                <a:gd name="T4" fmla="*/ 298 w 362"/>
                <a:gd name="T5" fmla="*/ 237 h 273"/>
                <a:gd name="T6" fmla="*/ 292 w 362"/>
                <a:gd name="T7" fmla="*/ 241 h 273"/>
                <a:gd name="T8" fmla="*/ 287 w 362"/>
                <a:gd name="T9" fmla="*/ 242 h 273"/>
                <a:gd name="T10" fmla="*/ 72 w 362"/>
                <a:gd name="T11" fmla="*/ 242 h 273"/>
                <a:gd name="T12" fmla="*/ 67 w 362"/>
                <a:gd name="T13" fmla="*/ 239 h 273"/>
                <a:gd name="T14" fmla="*/ 63 w 362"/>
                <a:gd name="T15" fmla="*/ 235 h 273"/>
                <a:gd name="T16" fmla="*/ 61 w 362"/>
                <a:gd name="T17" fmla="*/ 231 h 273"/>
                <a:gd name="T18" fmla="*/ 60 w 362"/>
                <a:gd name="T19" fmla="*/ 76 h 273"/>
                <a:gd name="T20" fmla="*/ 61 w 362"/>
                <a:gd name="T21" fmla="*/ 70 h 273"/>
                <a:gd name="T22" fmla="*/ 64 w 362"/>
                <a:gd name="T23" fmla="*/ 66 h 273"/>
                <a:gd name="T24" fmla="*/ 70 w 362"/>
                <a:gd name="T25" fmla="*/ 62 h 273"/>
                <a:gd name="T26" fmla="*/ 75 w 362"/>
                <a:gd name="T27" fmla="*/ 61 h 273"/>
                <a:gd name="T28" fmla="*/ 290 w 362"/>
                <a:gd name="T29" fmla="*/ 61 h 273"/>
                <a:gd name="T30" fmla="*/ 296 w 362"/>
                <a:gd name="T31" fmla="*/ 64 h 273"/>
                <a:gd name="T32" fmla="*/ 299 w 362"/>
                <a:gd name="T33" fmla="*/ 68 h 273"/>
                <a:gd name="T34" fmla="*/ 301 w 362"/>
                <a:gd name="T35" fmla="*/ 73 h 273"/>
                <a:gd name="T36" fmla="*/ 60 w 362"/>
                <a:gd name="T37" fmla="*/ 0 h 273"/>
                <a:gd name="T38" fmla="*/ 42 w 362"/>
                <a:gd name="T39" fmla="*/ 4 h 273"/>
                <a:gd name="T40" fmla="*/ 27 w 362"/>
                <a:gd name="T41" fmla="*/ 12 h 273"/>
                <a:gd name="T42" fmla="*/ 18 w 362"/>
                <a:gd name="T43" fmla="*/ 18 h 273"/>
                <a:gd name="T44" fmla="*/ 5 w 362"/>
                <a:gd name="T45" fmla="*/ 38 h 273"/>
                <a:gd name="T46" fmla="*/ 1 w 362"/>
                <a:gd name="T47" fmla="*/ 49 h 273"/>
                <a:gd name="T48" fmla="*/ 0 w 362"/>
                <a:gd name="T49" fmla="*/ 61 h 273"/>
                <a:gd name="T50" fmla="*/ 362 w 362"/>
                <a:gd name="T51" fmla="*/ 273 h 273"/>
                <a:gd name="T52" fmla="*/ 362 w 362"/>
                <a:gd name="T53" fmla="*/ 55 h 273"/>
                <a:gd name="T54" fmla="*/ 360 w 362"/>
                <a:gd name="T55" fmla="*/ 44 h 273"/>
                <a:gd name="T56" fmla="*/ 352 w 362"/>
                <a:gd name="T57" fmla="*/ 27 h 273"/>
                <a:gd name="T58" fmla="*/ 340 w 362"/>
                <a:gd name="T59" fmla="*/ 15 h 273"/>
                <a:gd name="T60" fmla="*/ 328 w 362"/>
                <a:gd name="T61" fmla="*/ 7 h 273"/>
                <a:gd name="T62" fmla="*/ 311 w 362"/>
                <a:gd name="T63" fmla="*/ 2 h 273"/>
                <a:gd name="T64" fmla="*/ 121 w 362"/>
                <a:gd name="T65"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2" h="273">
                  <a:moveTo>
                    <a:pt x="302" y="76"/>
                  </a:moveTo>
                  <a:lnTo>
                    <a:pt x="302" y="227"/>
                  </a:lnTo>
                  <a:lnTo>
                    <a:pt x="301" y="231"/>
                  </a:lnTo>
                  <a:lnTo>
                    <a:pt x="301" y="233"/>
                  </a:lnTo>
                  <a:lnTo>
                    <a:pt x="299" y="235"/>
                  </a:lnTo>
                  <a:lnTo>
                    <a:pt x="298" y="237"/>
                  </a:lnTo>
                  <a:lnTo>
                    <a:pt x="296" y="239"/>
                  </a:lnTo>
                  <a:lnTo>
                    <a:pt x="292" y="241"/>
                  </a:lnTo>
                  <a:lnTo>
                    <a:pt x="290" y="242"/>
                  </a:lnTo>
                  <a:lnTo>
                    <a:pt x="287" y="242"/>
                  </a:lnTo>
                  <a:lnTo>
                    <a:pt x="75" y="242"/>
                  </a:lnTo>
                  <a:lnTo>
                    <a:pt x="72" y="242"/>
                  </a:lnTo>
                  <a:lnTo>
                    <a:pt x="70" y="241"/>
                  </a:lnTo>
                  <a:lnTo>
                    <a:pt x="67" y="239"/>
                  </a:lnTo>
                  <a:lnTo>
                    <a:pt x="64" y="237"/>
                  </a:lnTo>
                  <a:lnTo>
                    <a:pt x="63" y="235"/>
                  </a:lnTo>
                  <a:lnTo>
                    <a:pt x="61" y="233"/>
                  </a:lnTo>
                  <a:lnTo>
                    <a:pt x="61" y="231"/>
                  </a:lnTo>
                  <a:lnTo>
                    <a:pt x="60" y="227"/>
                  </a:lnTo>
                  <a:lnTo>
                    <a:pt x="60" y="76"/>
                  </a:lnTo>
                  <a:lnTo>
                    <a:pt x="61" y="73"/>
                  </a:lnTo>
                  <a:lnTo>
                    <a:pt x="61" y="70"/>
                  </a:lnTo>
                  <a:lnTo>
                    <a:pt x="63" y="68"/>
                  </a:lnTo>
                  <a:lnTo>
                    <a:pt x="64" y="66"/>
                  </a:lnTo>
                  <a:lnTo>
                    <a:pt x="67" y="64"/>
                  </a:lnTo>
                  <a:lnTo>
                    <a:pt x="70" y="62"/>
                  </a:lnTo>
                  <a:lnTo>
                    <a:pt x="72" y="61"/>
                  </a:lnTo>
                  <a:lnTo>
                    <a:pt x="75" y="61"/>
                  </a:lnTo>
                  <a:lnTo>
                    <a:pt x="287" y="61"/>
                  </a:lnTo>
                  <a:lnTo>
                    <a:pt x="290" y="61"/>
                  </a:lnTo>
                  <a:lnTo>
                    <a:pt x="292" y="62"/>
                  </a:lnTo>
                  <a:lnTo>
                    <a:pt x="296" y="64"/>
                  </a:lnTo>
                  <a:lnTo>
                    <a:pt x="298" y="66"/>
                  </a:lnTo>
                  <a:lnTo>
                    <a:pt x="299" y="68"/>
                  </a:lnTo>
                  <a:lnTo>
                    <a:pt x="301" y="70"/>
                  </a:lnTo>
                  <a:lnTo>
                    <a:pt x="301" y="73"/>
                  </a:lnTo>
                  <a:lnTo>
                    <a:pt x="302" y="76"/>
                  </a:lnTo>
                  <a:close/>
                  <a:moveTo>
                    <a:pt x="60" y="0"/>
                  </a:moveTo>
                  <a:lnTo>
                    <a:pt x="51" y="2"/>
                  </a:lnTo>
                  <a:lnTo>
                    <a:pt x="42" y="4"/>
                  </a:lnTo>
                  <a:lnTo>
                    <a:pt x="35" y="7"/>
                  </a:lnTo>
                  <a:lnTo>
                    <a:pt x="27" y="12"/>
                  </a:lnTo>
                  <a:lnTo>
                    <a:pt x="22" y="15"/>
                  </a:lnTo>
                  <a:lnTo>
                    <a:pt x="18" y="18"/>
                  </a:lnTo>
                  <a:lnTo>
                    <a:pt x="10" y="27"/>
                  </a:lnTo>
                  <a:lnTo>
                    <a:pt x="5" y="38"/>
                  </a:lnTo>
                  <a:lnTo>
                    <a:pt x="2" y="44"/>
                  </a:lnTo>
                  <a:lnTo>
                    <a:pt x="1" y="49"/>
                  </a:lnTo>
                  <a:lnTo>
                    <a:pt x="0" y="55"/>
                  </a:lnTo>
                  <a:lnTo>
                    <a:pt x="0" y="61"/>
                  </a:lnTo>
                  <a:lnTo>
                    <a:pt x="0" y="273"/>
                  </a:lnTo>
                  <a:lnTo>
                    <a:pt x="362" y="273"/>
                  </a:lnTo>
                  <a:lnTo>
                    <a:pt x="362" y="61"/>
                  </a:lnTo>
                  <a:lnTo>
                    <a:pt x="362" y="55"/>
                  </a:lnTo>
                  <a:lnTo>
                    <a:pt x="361" y="49"/>
                  </a:lnTo>
                  <a:lnTo>
                    <a:pt x="360" y="44"/>
                  </a:lnTo>
                  <a:lnTo>
                    <a:pt x="358" y="38"/>
                  </a:lnTo>
                  <a:lnTo>
                    <a:pt x="352" y="27"/>
                  </a:lnTo>
                  <a:lnTo>
                    <a:pt x="344" y="18"/>
                  </a:lnTo>
                  <a:lnTo>
                    <a:pt x="340" y="15"/>
                  </a:lnTo>
                  <a:lnTo>
                    <a:pt x="335" y="12"/>
                  </a:lnTo>
                  <a:lnTo>
                    <a:pt x="328" y="7"/>
                  </a:lnTo>
                  <a:lnTo>
                    <a:pt x="320" y="4"/>
                  </a:lnTo>
                  <a:lnTo>
                    <a:pt x="311" y="2"/>
                  </a:lnTo>
                  <a:lnTo>
                    <a:pt x="302" y="0"/>
                  </a:lnTo>
                  <a:lnTo>
                    <a:pt x="121" y="0"/>
                  </a:lnTo>
                  <a:lnTo>
                    <a:pt x="6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0" name="Freeform 1634">
              <a:extLst>
                <a:ext uri="{FF2B5EF4-FFF2-40B4-BE49-F238E27FC236}">
                  <a16:creationId xmlns:a16="http://schemas.microsoft.com/office/drawing/2014/main" id="{2C93C243-2B14-4681-B84A-CD4AAEC1D316}"/>
                </a:ext>
              </a:extLst>
            </p:cNvPr>
            <p:cNvSpPr>
              <a:spLocks noEditPoints="1"/>
            </p:cNvSpPr>
            <p:nvPr/>
          </p:nvSpPr>
          <p:spPr bwMode="auto">
            <a:xfrm>
              <a:off x="314325" y="5253038"/>
              <a:ext cx="115888" cy="87313"/>
            </a:xfrm>
            <a:custGeom>
              <a:avLst/>
              <a:gdLst>
                <a:gd name="T0" fmla="*/ 302 w 363"/>
                <a:gd name="T1" fmla="*/ 231 h 273"/>
                <a:gd name="T2" fmla="*/ 300 w 363"/>
                <a:gd name="T3" fmla="*/ 235 h 273"/>
                <a:gd name="T4" fmla="*/ 295 w 363"/>
                <a:gd name="T5" fmla="*/ 239 h 273"/>
                <a:gd name="T6" fmla="*/ 290 w 363"/>
                <a:gd name="T7" fmla="*/ 242 h 273"/>
                <a:gd name="T8" fmla="*/ 75 w 363"/>
                <a:gd name="T9" fmla="*/ 242 h 273"/>
                <a:gd name="T10" fmla="*/ 70 w 363"/>
                <a:gd name="T11" fmla="*/ 241 h 273"/>
                <a:gd name="T12" fmla="*/ 65 w 363"/>
                <a:gd name="T13" fmla="*/ 237 h 273"/>
                <a:gd name="T14" fmla="*/ 62 w 363"/>
                <a:gd name="T15" fmla="*/ 233 h 273"/>
                <a:gd name="T16" fmla="*/ 61 w 363"/>
                <a:gd name="T17" fmla="*/ 227 h 273"/>
                <a:gd name="T18" fmla="*/ 61 w 363"/>
                <a:gd name="T19" fmla="*/ 73 h 273"/>
                <a:gd name="T20" fmla="*/ 63 w 363"/>
                <a:gd name="T21" fmla="*/ 68 h 273"/>
                <a:gd name="T22" fmla="*/ 67 w 363"/>
                <a:gd name="T23" fmla="*/ 64 h 273"/>
                <a:gd name="T24" fmla="*/ 73 w 363"/>
                <a:gd name="T25" fmla="*/ 61 h 273"/>
                <a:gd name="T26" fmla="*/ 286 w 363"/>
                <a:gd name="T27" fmla="*/ 61 h 273"/>
                <a:gd name="T28" fmla="*/ 293 w 363"/>
                <a:gd name="T29" fmla="*/ 62 h 273"/>
                <a:gd name="T30" fmla="*/ 297 w 363"/>
                <a:gd name="T31" fmla="*/ 66 h 273"/>
                <a:gd name="T32" fmla="*/ 301 w 363"/>
                <a:gd name="T33" fmla="*/ 70 h 273"/>
                <a:gd name="T34" fmla="*/ 302 w 363"/>
                <a:gd name="T35" fmla="*/ 76 h 273"/>
                <a:gd name="T36" fmla="*/ 363 w 363"/>
                <a:gd name="T37" fmla="*/ 61 h 273"/>
                <a:gd name="T38" fmla="*/ 362 w 363"/>
                <a:gd name="T39" fmla="*/ 49 h 273"/>
                <a:gd name="T40" fmla="*/ 357 w 363"/>
                <a:gd name="T41" fmla="*/ 38 h 273"/>
                <a:gd name="T42" fmla="*/ 345 w 363"/>
                <a:gd name="T43" fmla="*/ 18 h 273"/>
                <a:gd name="T44" fmla="*/ 336 w 363"/>
                <a:gd name="T45" fmla="*/ 12 h 273"/>
                <a:gd name="T46" fmla="*/ 320 w 363"/>
                <a:gd name="T47" fmla="*/ 4 h 273"/>
                <a:gd name="T48" fmla="*/ 302 w 363"/>
                <a:gd name="T49" fmla="*/ 0 h 273"/>
                <a:gd name="T50" fmla="*/ 61 w 363"/>
                <a:gd name="T51" fmla="*/ 0 h 273"/>
                <a:gd name="T52" fmla="*/ 43 w 363"/>
                <a:gd name="T53" fmla="*/ 4 h 273"/>
                <a:gd name="T54" fmla="*/ 26 w 363"/>
                <a:gd name="T55" fmla="*/ 12 h 273"/>
                <a:gd name="T56" fmla="*/ 18 w 363"/>
                <a:gd name="T57" fmla="*/ 18 h 273"/>
                <a:gd name="T58" fmla="*/ 5 w 363"/>
                <a:gd name="T59" fmla="*/ 38 h 273"/>
                <a:gd name="T60" fmla="*/ 1 w 363"/>
                <a:gd name="T61" fmla="*/ 49 h 273"/>
                <a:gd name="T62" fmla="*/ 0 w 363"/>
                <a:gd name="T63" fmla="*/ 61 h 273"/>
                <a:gd name="T64" fmla="*/ 363 w 363"/>
                <a:gd name="T65" fmla="*/ 27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3" h="273">
                  <a:moveTo>
                    <a:pt x="302" y="227"/>
                  </a:moveTo>
                  <a:lnTo>
                    <a:pt x="302" y="231"/>
                  </a:lnTo>
                  <a:lnTo>
                    <a:pt x="301" y="233"/>
                  </a:lnTo>
                  <a:lnTo>
                    <a:pt x="300" y="235"/>
                  </a:lnTo>
                  <a:lnTo>
                    <a:pt x="297" y="237"/>
                  </a:lnTo>
                  <a:lnTo>
                    <a:pt x="295" y="239"/>
                  </a:lnTo>
                  <a:lnTo>
                    <a:pt x="293" y="241"/>
                  </a:lnTo>
                  <a:lnTo>
                    <a:pt x="290" y="242"/>
                  </a:lnTo>
                  <a:lnTo>
                    <a:pt x="286" y="242"/>
                  </a:lnTo>
                  <a:lnTo>
                    <a:pt x="75" y="242"/>
                  </a:lnTo>
                  <a:lnTo>
                    <a:pt x="73" y="242"/>
                  </a:lnTo>
                  <a:lnTo>
                    <a:pt x="70" y="241"/>
                  </a:lnTo>
                  <a:lnTo>
                    <a:pt x="67" y="239"/>
                  </a:lnTo>
                  <a:lnTo>
                    <a:pt x="65" y="237"/>
                  </a:lnTo>
                  <a:lnTo>
                    <a:pt x="63" y="235"/>
                  </a:lnTo>
                  <a:lnTo>
                    <a:pt x="62" y="233"/>
                  </a:lnTo>
                  <a:lnTo>
                    <a:pt x="61" y="231"/>
                  </a:lnTo>
                  <a:lnTo>
                    <a:pt x="61" y="227"/>
                  </a:lnTo>
                  <a:lnTo>
                    <a:pt x="61" y="76"/>
                  </a:lnTo>
                  <a:lnTo>
                    <a:pt x="61" y="73"/>
                  </a:lnTo>
                  <a:lnTo>
                    <a:pt x="62" y="70"/>
                  </a:lnTo>
                  <a:lnTo>
                    <a:pt x="63" y="68"/>
                  </a:lnTo>
                  <a:lnTo>
                    <a:pt x="65" y="66"/>
                  </a:lnTo>
                  <a:lnTo>
                    <a:pt x="67" y="64"/>
                  </a:lnTo>
                  <a:lnTo>
                    <a:pt x="70" y="62"/>
                  </a:lnTo>
                  <a:lnTo>
                    <a:pt x="73" y="61"/>
                  </a:lnTo>
                  <a:lnTo>
                    <a:pt x="75" y="61"/>
                  </a:lnTo>
                  <a:lnTo>
                    <a:pt x="286" y="61"/>
                  </a:lnTo>
                  <a:lnTo>
                    <a:pt x="290" y="61"/>
                  </a:lnTo>
                  <a:lnTo>
                    <a:pt x="293" y="62"/>
                  </a:lnTo>
                  <a:lnTo>
                    <a:pt x="295" y="64"/>
                  </a:lnTo>
                  <a:lnTo>
                    <a:pt x="297" y="66"/>
                  </a:lnTo>
                  <a:lnTo>
                    <a:pt x="300" y="68"/>
                  </a:lnTo>
                  <a:lnTo>
                    <a:pt x="301" y="70"/>
                  </a:lnTo>
                  <a:lnTo>
                    <a:pt x="302" y="73"/>
                  </a:lnTo>
                  <a:lnTo>
                    <a:pt x="302" y="76"/>
                  </a:lnTo>
                  <a:lnTo>
                    <a:pt x="302" y="227"/>
                  </a:lnTo>
                  <a:close/>
                  <a:moveTo>
                    <a:pt x="363" y="61"/>
                  </a:moveTo>
                  <a:lnTo>
                    <a:pt x="362" y="55"/>
                  </a:lnTo>
                  <a:lnTo>
                    <a:pt x="362" y="49"/>
                  </a:lnTo>
                  <a:lnTo>
                    <a:pt x="359" y="44"/>
                  </a:lnTo>
                  <a:lnTo>
                    <a:pt x="357" y="38"/>
                  </a:lnTo>
                  <a:lnTo>
                    <a:pt x="352" y="27"/>
                  </a:lnTo>
                  <a:lnTo>
                    <a:pt x="345" y="18"/>
                  </a:lnTo>
                  <a:lnTo>
                    <a:pt x="341" y="15"/>
                  </a:lnTo>
                  <a:lnTo>
                    <a:pt x="336" y="12"/>
                  </a:lnTo>
                  <a:lnTo>
                    <a:pt x="328" y="7"/>
                  </a:lnTo>
                  <a:lnTo>
                    <a:pt x="320" y="4"/>
                  </a:lnTo>
                  <a:lnTo>
                    <a:pt x="311" y="2"/>
                  </a:lnTo>
                  <a:lnTo>
                    <a:pt x="302" y="0"/>
                  </a:lnTo>
                  <a:lnTo>
                    <a:pt x="242" y="0"/>
                  </a:lnTo>
                  <a:lnTo>
                    <a:pt x="61" y="0"/>
                  </a:lnTo>
                  <a:lnTo>
                    <a:pt x="52" y="2"/>
                  </a:lnTo>
                  <a:lnTo>
                    <a:pt x="43" y="4"/>
                  </a:lnTo>
                  <a:lnTo>
                    <a:pt x="34" y="7"/>
                  </a:lnTo>
                  <a:lnTo>
                    <a:pt x="26" y="12"/>
                  </a:lnTo>
                  <a:lnTo>
                    <a:pt x="22" y="15"/>
                  </a:lnTo>
                  <a:lnTo>
                    <a:pt x="18" y="18"/>
                  </a:lnTo>
                  <a:lnTo>
                    <a:pt x="11" y="27"/>
                  </a:lnTo>
                  <a:lnTo>
                    <a:pt x="5" y="38"/>
                  </a:lnTo>
                  <a:lnTo>
                    <a:pt x="3" y="44"/>
                  </a:lnTo>
                  <a:lnTo>
                    <a:pt x="1" y="49"/>
                  </a:lnTo>
                  <a:lnTo>
                    <a:pt x="1" y="55"/>
                  </a:lnTo>
                  <a:lnTo>
                    <a:pt x="0" y="61"/>
                  </a:lnTo>
                  <a:lnTo>
                    <a:pt x="0" y="273"/>
                  </a:lnTo>
                  <a:lnTo>
                    <a:pt x="363" y="273"/>
                  </a:lnTo>
                  <a:lnTo>
                    <a:pt x="363"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1" name="Freeform 1635">
              <a:extLst>
                <a:ext uri="{FF2B5EF4-FFF2-40B4-BE49-F238E27FC236}">
                  <a16:creationId xmlns:a16="http://schemas.microsoft.com/office/drawing/2014/main" id="{220CF904-6E1F-487B-91DB-61DBBB3EE278}"/>
                </a:ext>
              </a:extLst>
            </p:cNvPr>
            <p:cNvSpPr>
              <a:spLocks/>
            </p:cNvSpPr>
            <p:nvPr/>
          </p:nvSpPr>
          <p:spPr bwMode="auto">
            <a:xfrm>
              <a:off x="304800" y="5349875"/>
              <a:ext cx="134938" cy="38100"/>
            </a:xfrm>
            <a:custGeom>
              <a:avLst/>
              <a:gdLst>
                <a:gd name="T0" fmla="*/ 420 w 423"/>
                <a:gd name="T1" fmla="*/ 16 h 121"/>
                <a:gd name="T2" fmla="*/ 419 w 423"/>
                <a:gd name="T3" fmla="*/ 10 h 121"/>
                <a:gd name="T4" fmla="*/ 416 w 423"/>
                <a:gd name="T5" fmla="*/ 5 h 121"/>
                <a:gd name="T6" fmla="*/ 416 w 423"/>
                <a:gd name="T7" fmla="*/ 4 h 121"/>
                <a:gd name="T8" fmla="*/ 416 w 423"/>
                <a:gd name="T9" fmla="*/ 4 h 121"/>
                <a:gd name="T10" fmla="*/ 415 w 423"/>
                <a:gd name="T11" fmla="*/ 2 h 121"/>
                <a:gd name="T12" fmla="*/ 414 w 423"/>
                <a:gd name="T13" fmla="*/ 0 h 121"/>
                <a:gd name="T14" fmla="*/ 9 w 423"/>
                <a:gd name="T15" fmla="*/ 0 h 121"/>
                <a:gd name="T16" fmla="*/ 8 w 423"/>
                <a:gd name="T17" fmla="*/ 2 h 121"/>
                <a:gd name="T18" fmla="*/ 7 w 423"/>
                <a:gd name="T19" fmla="*/ 4 h 121"/>
                <a:gd name="T20" fmla="*/ 7 w 423"/>
                <a:gd name="T21" fmla="*/ 4 h 121"/>
                <a:gd name="T22" fmla="*/ 7 w 423"/>
                <a:gd name="T23" fmla="*/ 5 h 121"/>
                <a:gd name="T24" fmla="*/ 3 w 423"/>
                <a:gd name="T25" fmla="*/ 10 h 121"/>
                <a:gd name="T26" fmla="*/ 2 w 423"/>
                <a:gd name="T27" fmla="*/ 17 h 121"/>
                <a:gd name="T28" fmla="*/ 2 w 423"/>
                <a:gd name="T29" fmla="*/ 17 h 121"/>
                <a:gd name="T30" fmla="*/ 1 w 423"/>
                <a:gd name="T31" fmla="*/ 18 h 121"/>
                <a:gd name="T32" fmla="*/ 0 w 423"/>
                <a:gd name="T33" fmla="*/ 24 h 121"/>
                <a:gd name="T34" fmla="*/ 0 w 423"/>
                <a:gd name="T35" fmla="*/ 30 h 121"/>
                <a:gd name="T36" fmla="*/ 0 w 423"/>
                <a:gd name="T37" fmla="*/ 107 h 121"/>
                <a:gd name="T38" fmla="*/ 0 w 423"/>
                <a:gd name="T39" fmla="*/ 109 h 121"/>
                <a:gd name="T40" fmla="*/ 1 w 423"/>
                <a:gd name="T41" fmla="*/ 112 h 121"/>
                <a:gd name="T42" fmla="*/ 2 w 423"/>
                <a:gd name="T43" fmla="*/ 114 h 121"/>
                <a:gd name="T44" fmla="*/ 4 w 423"/>
                <a:gd name="T45" fmla="*/ 117 h 121"/>
                <a:gd name="T46" fmla="*/ 7 w 423"/>
                <a:gd name="T47" fmla="*/ 119 h 121"/>
                <a:gd name="T48" fmla="*/ 9 w 423"/>
                <a:gd name="T49" fmla="*/ 120 h 121"/>
                <a:gd name="T50" fmla="*/ 12 w 423"/>
                <a:gd name="T51" fmla="*/ 121 h 121"/>
                <a:gd name="T52" fmla="*/ 15 w 423"/>
                <a:gd name="T53" fmla="*/ 121 h 121"/>
                <a:gd name="T54" fmla="*/ 407 w 423"/>
                <a:gd name="T55" fmla="*/ 121 h 121"/>
                <a:gd name="T56" fmla="*/ 410 w 423"/>
                <a:gd name="T57" fmla="*/ 121 h 121"/>
                <a:gd name="T58" fmla="*/ 414 w 423"/>
                <a:gd name="T59" fmla="*/ 120 h 121"/>
                <a:gd name="T60" fmla="*/ 416 w 423"/>
                <a:gd name="T61" fmla="*/ 119 h 121"/>
                <a:gd name="T62" fmla="*/ 418 w 423"/>
                <a:gd name="T63" fmla="*/ 117 h 121"/>
                <a:gd name="T64" fmla="*/ 420 w 423"/>
                <a:gd name="T65" fmla="*/ 114 h 121"/>
                <a:gd name="T66" fmla="*/ 421 w 423"/>
                <a:gd name="T67" fmla="*/ 112 h 121"/>
                <a:gd name="T68" fmla="*/ 423 w 423"/>
                <a:gd name="T69" fmla="*/ 109 h 121"/>
                <a:gd name="T70" fmla="*/ 423 w 423"/>
                <a:gd name="T71" fmla="*/ 107 h 121"/>
                <a:gd name="T72" fmla="*/ 423 w 423"/>
                <a:gd name="T73" fmla="*/ 30 h 121"/>
                <a:gd name="T74" fmla="*/ 423 w 423"/>
                <a:gd name="T75" fmla="*/ 24 h 121"/>
                <a:gd name="T76" fmla="*/ 421 w 423"/>
                <a:gd name="T77" fmla="*/ 18 h 121"/>
                <a:gd name="T78" fmla="*/ 420 w 423"/>
                <a:gd name="T79" fmla="*/ 17 h 121"/>
                <a:gd name="T80" fmla="*/ 420 w 423"/>
                <a:gd name="T81" fmla="*/ 16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23" h="121">
                  <a:moveTo>
                    <a:pt x="420" y="16"/>
                  </a:moveTo>
                  <a:lnTo>
                    <a:pt x="419" y="10"/>
                  </a:lnTo>
                  <a:lnTo>
                    <a:pt x="416" y="5"/>
                  </a:lnTo>
                  <a:lnTo>
                    <a:pt x="416" y="4"/>
                  </a:lnTo>
                  <a:lnTo>
                    <a:pt x="416" y="4"/>
                  </a:lnTo>
                  <a:lnTo>
                    <a:pt x="415" y="2"/>
                  </a:lnTo>
                  <a:lnTo>
                    <a:pt x="414" y="0"/>
                  </a:lnTo>
                  <a:lnTo>
                    <a:pt x="9" y="0"/>
                  </a:lnTo>
                  <a:lnTo>
                    <a:pt x="8" y="2"/>
                  </a:lnTo>
                  <a:lnTo>
                    <a:pt x="7" y="4"/>
                  </a:lnTo>
                  <a:lnTo>
                    <a:pt x="7" y="4"/>
                  </a:lnTo>
                  <a:lnTo>
                    <a:pt x="7" y="5"/>
                  </a:lnTo>
                  <a:lnTo>
                    <a:pt x="3" y="10"/>
                  </a:lnTo>
                  <a:lnTo>
                    <a:pt x="2" y="17"/>
                  </a:lnTo>
                  <a:lnTo>
                    <a:pt x="2" y="17"/>
                  </a:lnTo>
                  <a:lnTo>
                    <a:pt x="1" y="18"/>
                  </a:lnTo>
                  <a:lnTo>
                    <a:pt x="0" y="24"/>
                  </a:lnTo>
                  <a:lnTo>
                    <a:pt x="0" y="30"/>
                  </a:lnTo>
                  <a:lnTo>
                    <a:pt x="0" y="107"/>
                  </a:lnTo>
                  <a:lnTo>
                    <a:pt x="0" y="109"/>
                  </a:lnTo>
                  <a:lnTo>
                    <a:pt x="1" y="112"/>
                  </a:lnTo>
                  <a:lnTo>
                    <a:pt x="2" y="114"/>
                  </a:lnTo>
                  <a:lnTo>
                    <a:pt x="4" y="117"/>
                  </a:lnTo>
                  <a:lnTo>
                    <a:pt x="7" y="119"/>
                  </a:lnTo>
                  <a:lnTo>
                    <a:pt x="9" y="120"/>
                  </a:lnTo>
                  <a:lnTo>
                    <a:pt x="12" y="121"/>
                  </a:lnTo>
                  <a:lnTo>
                    <a:pt x="15" y="121"/>
                  </a:lnTo>
                  <a:lnTo>
                    <a:pt x="407" y="121"/>
                  </a:lnTo>
                  <a:lnTo>
                    <a:pt x="410" y="121"/>
                  </a:lnTo>
                  <a:lnTo>
                    <a:pt x="414" y="120"/>
                  </a:lnTo>
                  <a:lnTo>
                    <a:pt x="416" y="119"/>
                  </a:lnTo>
                  <a:lnTo>
                    <a:pt x="418" y="117"/>
                  </a:lnTo>
                  <a:lnTo>
                    <a:pt x="420" y="114"/>
                  </a:lnTo>
                  <a:lnTo>
                    <a:pt x="421" y="112"/>
                  </a:lnTo>
                  <a:lnTo>
                    <a:pt x="423" y="109"/>
                  </a:lnTo>
                  <a:lnTo>
                    <a:pt x="423" y="107"/>
                  </a:lnTo>
                  <a:lnTo>
                    <a:pt x="423" y="30"/>
                  </a:lnTo>
                  <a:lnTo>
                    <a:pt x="423" y="24"/>
                  </a:lnTo>
                  <a:lnTo>
                    <a:pt x="421" y="18"/>
                  </a:lnTo>
                  <a:lnTo>
                    <a:pt x="420" y="17"/>
                  </a:lnTo>
                  <a:lnTo>
                    <a:pt x="420"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92" name="Group 91" descr="Icon of four squares.">
            <a:extLst>
              <a:ext uri="{FF2B5EF4-FFF2-40B4-BE49-F238E27FC236}">
                <a16:creationId xmlns:a16="http://schemas.microsoft.com/office/drawing/2014/main" id="{268D639A-62F0-4F2B-B632-5A45CD6DD132}"/>
              </a:ext>
              <a:ext uri="{C183D7F6-B498-43B3-948B-1728B52AA6E4}">
                <adec:decorative xmlns="" xmlns:adec="http://schemas.microsoft.com/office/drawing/2017/decorative" val="0"/>
              </a:ext>
            </a:extLst>
          </p:cNvPr>
          <p:cNvGrpSpPr/>
          <p:nvPr/>
        </p:nvGrpSpPr>
        <p:grpSpPr>
          <a:xfrm>
            <a:off x="5420916" y="1368977"/>
            <a:ext cx="287338" cy="285750"/>
            <a:chOff x="4900613" y="3937000"/>
            <a:chExt cx="287338" cy="285750"/>
          </a:xfrm>
          <a:solidFill>
            <a:schemeClr val="bg1"/>
          </a:solidFill>
        </p:grpSpPr>
        <p:sp>
          <p:nvSpPr>
            <p:cNvPr id="93" name="Freeform 4743">
              <a:extLst>
                <a:ext uri="{FF2B5EF4-FFF2-40B4-BE49-F238E27FC236}">
                  <a16:creationId xmlns:a16="http://schemas.microsoft.com/office/drawing/2014/main" id="{A654CD2F-871A-4BFA-805D-636E7B50540D}"/>
                </a:ext>
              </a:extLst>
            </p:cNvPr>
            <p:cNvSpPr>
              <a:spLocks/>
            </p:cNvSpPr>
            <p:nvPr/>
          </p:nvSpPr>
          <p:spPr bwMode="auto">
            <a:xfrm>
              <a:off x="4900613" y="3937000"/>
              <a:ext cx="133350" cy="38100"/>
            </a:xfrm>
            <a:custGeom>
              <a:avLst/>
              <a:gdLst>
                <a:gd name="T0" fmla="*/ 346 w 421"/>
                <a:gd name="T1" fmla="*/ 0 h 120"/>
                <a:gd name="T2" fmla="*/ 76 w 421"/>
                <a:gd name="T3" fmla="*/ 0 h 120"/>
                <a:gd name="T4" fmla="*/ 68 w 421"/>
                <a:gd name="T5" fmla="*/ 1 h 120"/>
                <a:gd name="T6" fmla="*/ 61 w 421"/>
                <a:gd name="T7" fmla="*/ 2 h 120"/>
                <a:gd name="T8" fmla="*/ 53 w 421"/>
                <a:gd name="T9" fmla="*/ 3 h 120"/>
                <a:gd name="T10" fmla="*/ 46 w 421"/>
                <a:gd name="T11" fmla="*/ 5 h 120"/>
                <a:gd name="T12" fmla="*/ 40 w 421"/>
                <a:gd name="T13" fmla="*/ 9 h 120"/>
                <a:gd name="T14" fmla="*/ 33 w 421"/>
                <a:gd name="T15" fmla="*/ 12 h 120"/>
                <a:gd name="T16" fmla="*/ 27 w 421"/>
                <a:gd name="T17" fmla="*/ 17 h 120"/>
                <a:gd name="T18" fmla="*/ 22 w 421"/>
                <a:gd name="T19" fmla="*/ 22 h 120"/>
                <a:gd name="T20" fmla="*/ 18 w 421"/>
                <a:gd name="T21" fmla="*/ 27 h 120"/>
                <a:gd name="T22" fmla="*/ 13 w 421"/>
                <a:gd name="T23" fmla="*/ 33 h 120"/>
                <a:gd name="T24" fmla="*/ 10 w 421"/>
                <a:gd name="T25" fmla="*/ 39 h 120"/>
                <a:gd name="T26" fmla="*/ 6 w 421"/>
                <a:gd name="T27" fmla="*/ 46 h 120"/>
                <a:gd name="T28" fmla="*/ 4 w 421"/>
                <a:gd name="T29" fmla="*/ 53 h 120"/>
                <a:gd name="T30" fmla="*/ 2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20 w 421"/>
                <a:gd name="T45" fmla="*/ 60 h 120"/>
                <a:gd name="T46" fmla="*/ 417 w 421"/>
                <a:gd name="T47" fmla="*/ 53 h 120"/>
                <a:gd name="T48" fmla="*/ 415 w 421"/>
                <a:gd name="T49" fmla="*/ 46 h 120"/>
                <a:gd name="T50" fmla="*/ 412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5 w 421"/>
                <a:gd name="T65" fmla="*/ 5 h 120"/>
                <a:gd name="T66" fmla="*/ 368 w 421"/>
                <a:gd name="T67" fmla="*/ 3 h 120"/>
                <a:gd name="T68" fmla="*/ 361 w 421"/>
                <a:gd name="T69" fmla="*/ 2 h 120"/>
                <a:gd name="T70" fmla="*/ 354 w 421"/>
                <a:gd name="T71" fmla="*/ 1 h 120"/>
                <a:gd name="T72" fmla="*/ 346 w 421"/>
                <a:gd name="T73" fmla="*/ 0 h 120"/>
                <a:gd name="T74" fmla="*/ 346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6" y="0"/>
                  </a:moveTo>
                  <a:lnTo>
                    <a:pt x="76" y="0"/>
                  </a:lnTo>
                  <a:lnTo>
                    <a:pt x="68" y="1"/>
                  </a:lnTo>
                  <a:lnTo>
                    <a:pt x="61" y="2"/>
                  </a:lnTo>
                  <a:lnTo>
                    <a:pt x="53" y="3"/>
                  </a:lnTo>
                  <a:lnTo>
                    <a:pt x="46" y="5"/>
                  </a:lnTo>
                  <a:lnTo>
                    <a:pt x="40" y="9"/>
                  </a:lnTo>
                  <a:lnTo>
                    <a:pt x="33" y="12"/>
                  </a:lnTo>
                  <a:lnTo>
                    <a:pt x="27" y="17"/>
                  </a:lnTo>
                  <a:lnTo>
                    <a:pt x="22" y="22"/>
                  </a:lnTo>
                  <a:lnTo>
                    <a:pt x="18" y="27"/>
                  </a:lnTo>
                  <a:lnTo>
                    <a:pt x="13" y="33"/>
                  </a:lnTo>
                  <a:lnTo>
                    <a:pt x="10" y="39"/>
                  </a:lnTo>
                  <a:lnTo>
                    <a:pt x="6" y="46"/>
                  </a:lnTo>
                  <a:lnTo>
                    <a:pt x="4" y="53"/>
                  </a:lnTo>
                  <a:lnTo>
                    <a:pt x="2" y="60"/>
                  </a:lnTo>
                  <a:lnTo>
                    <a:pt x="0" y="67"/>
                  </a:lnTo>
                  <a:lnTo>
                    <a:pt x="0" y="75"/>
                  </a:lnTo>
                  <a:lnTo>
                    <a:pt x="0" y="120"/>
                  </a:lnTo>
                  <a:lnTo>
                    <a:pt x="421" y="120"/>
                  </a:lnTo>
                  <a:lnTo>
                    <a:pt x="421" y="75"/>
                  </a:lnTo>
                  <a:lnTo>
                    <a:pt x="421" y="67"/>
                  </a:lnTo>
                  <a:lnTo>
                    <a:pt x="420" y="60"/>
                  </a:lnTo>
                  <a:lnTo>
                    <a:pt x="417" y="53"/>
                  </a:lnTo>
                  <a:lnTo>
                    <a:pt x="415" y="46"/>
                  </a:lnTo>
                  <a:lnTo>
                    <a:pt x="412" y="39"/>
                  </a:lnTo>
                  <a:lnTo>
                    <a:pt x="408" y="33"/>
                  </a:lnTo>
                  <a:lnTo>
                    <a:pt x="403" y="27"/>
                  </a:lnTo>
                  <a:lnTo>
                    <a:pt x="399" y="22"/>
                  </a:lnTo>
                  <a:lnTo>
                    <a:pt x="393" y="17"/>
                  </a:lnTo>
                  <a:lnTo>
                    <a:pt x="387" y="12"/>
                  </a:lnTo>
                  <a:lnTo>
                    <a:pt x="381" y="9"/>
                  </a:lnTo>
                  <a:lnTo>
                    <a:pt x="375" y="5"/>
                  </a:lnTo>
                  <a:lnTo>
                    <a:pt x="368" y="3"/>
                  </a:lnTo>
                  <a:lnTo>
                    <a:pt x="361" y="2"/>
                  </a:lnTo>
                  <a:lnTo>
                    <a:pt x="354" y="1"/>
                  </a:lnTo>
                  <a:lnTo>
                    <a:pt x="346" y="0"/>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4" name="Freeform 4744">
              <a:extLst>
                <a:ext uri="{FF2B5EF4-FFF2-40B4-BE49-F238E27FC236}">
                  <a16:creationId xmlns:a16="http://schemas.microsoft.com/office/drawing/2014/main" id="{5A76ECC7-C209-476D-BB16-D2195C8DD95B}"/>
                </a:ext>
              </a:extLst>
            </p:cNvPr>
            <p:cNvSpPr>
              <a:spLocks/>
            </p:cNvSpPr>
            <p:nvPr/>
          </p:nvSpPr>
          <p:spPr bwMode="auto">
            <a:xfrm>
              <a:off x="4900613" y="3984625"/>
              <a:ext cx="133350" cy="85725"/>
            </a:xfrm>
            <a:custGeom>
              <a:avLst/>
              <a:gdLst>
                <a:gd name="T0" fmla="*/ 0 w 421"/>
                <a:gd name="T1" fmla="*/ 196 h 270"/>
                <a:gd name="T2" fmla="*/ 0 w 421"/>
                <a:gd name="T3" fmla="*/ 203 h 270"/>
                <a:gd name="T4" fmla="*/ 2 w 421"/>
                <a:gd name="T5" fmla="*/ 211 h 270"/>
                <a:gd name="T6" fmla="*/ 4 w 421"/>
                <a:gd name="T7" fmla="*/ 218 h 270"/>
                <a:gd name="T8" fmla="*/ 6 w 421"/>
                <a:gd name="T9" fmla="*/ 225 h 270"/>
                <a:gd name="T10" fmla="*/ 10 w 421"/>
                <a:gd name="T11" fmla="*/ 231 h 270"/>
                <a:gd name="T12" fmla="*/ 13 w 421"/>
                <a:gd name="T13" fmla="*/ 238 h 270"/>
                <a:gd name="T14" fmla="*/ 18 w 421"/>
                <a:gd name="T15" fmla="*/ 243 h 270"/>
                <a:gd name="T16" fmla="*/ 22 w 421"/>
                <a:gd name="T17" fmla="*/ 248 h 270"/>
                <a:gd name="T18" fmla="*/ 27 w 421"/>
                <a:gd name="T19" fmla="*/ 254 h 270"/>
                <a:gd name="T20" fmla="*/ 33 w 421"/>
                <a:gd name="T21" fmla="*/ 257 h 270"/>
                <a:gd name="T22" fmla="*/ 40 w 421"/>
                <a:gd name="T23" fmla="*/ 262 h 270"/>
                <a:gd name="T24" fmla="*/ 46 w 421"/>
                <a:gd name="T25" fmla="*/ 264 h 270"/>
                <a:gd name="T26" fmla="*/ 53 w 421"/>
                <a:gd name="T27" fmla="*/ 267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7 h 270"/>
                <a:gd name="T42" fmla="*/ 375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2 w 421"/>
                <a:gd name="T57" fmla="*/ 231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2" y="211"/>
                  </a:lnTo>
                  <a:lnTo>
                    <a:pt x="4" y="218"/>
                  </a:lnTo>
                  <a:lnTo>
                    <a:pt x="6" y="225"/>
                  </a:lnTo>
                  <a:lnTo>
                    <a:pt x="10" y="231"/>
                  </a:lnTo>
                  <a:lnTo>
                    <a:pt x="13" y="238"/>
                  </a:lnTo>
                  <a:lnTo>
                    <a:pt x="18" y="243"/>
                  </a:lnTo>
                  <a:lnTo>
                    <a:pt x="22" y="248"/>
                  </a:lnTo>
                  <a:lnTo>
                    <a:pt x="27" y="254"/>
                  </a:lnTo>
                  <a:lnTo>
                    <a:pt x="33" y="257"/>
                  </a:lnTo>
                  <a:lnTo>
                    <a:pt x="40" y="262"/>
                  </a:lnTo>
                  <a:lnTo>
                    <a:pt x="46" y="264"/>
                  </a:lnTo>
                  <a:lnTo>
                    <a:pt x="53" y="267"/>
                  </a:lnTo>
                  <a:lnTo>
                    <a:pt x="61" y="269"/>
                  </a:lnTo>
                  <a:lnTo>
                    <a:pt x="68" y="270"/>
                  </a:lnTo>
                  <a:lnTo>
                    <a:pt x="76" y="270"/>
                  </a:lnTo>
                  <a:lnTo>
                    <a:pt x="346" y="270"/>
                  </a:lnTo>
                  <a:lnTo>
                    <a:pt x="354" y="270"/>
                  </a:lnTo>
                  <a:lnTo>
                    <a:pt x="361" y="269"/>
                  </a:lnTo>
                  <a:lnTo>
                    <a:pt x="368" y="267"/>
                  </a:lnTo>
                  <a:lnTo>
                    <a:pt x="375" y="264"/>
                  </a:lnTo>
                  <a:lnTo>
                    <a:pt x="381" y="261"/>
                  </a:lnTo>
                  <a:lnTo>
                    <a:pt x="387" y="257"/>
                  </a:lnTo>
                  <a:lnTo>
                    <a:pt x="393" y="253"/>
                  </a:lnTo>
                  <a:lnTo>
                    <a:pt x="399" y="248"/>
                  </a:lnTo>
                  <a:lnTo>
                    <a:pt x="403" y="243"/>
                  </a:lnTo>
                  <a:lnTo>
                    <a:pt x="408" y="238"/>
                  </a:lnTo>
                  <a:lnTo>
                    <a:pt x="412" y="231"/>
                  </a:lnTo>
                  <a:lnTo>
                    <a:pt x="415" y="225"/>
                  </a:lnTo>
                  <a:lnTo>
                    <a:pt x="417" y="218"/>
                  </a:lnTo>
                  <a:lnTo>
                    <a:pt x="420"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5" name="Freeform 4745">
              <a:extLst>
                <a:ext uri="{FF2B5EF4-FFF2-40B4-BE49-F238E27FC236}">
                  <a16:creationId xmlns:a16="http://schemas.microsoft.com/office/drawing/2014/main" id="{842A256B-87AA-4D95-A759-ECE316A17FF2}"/>
                </a:ext>
              </a:extLst>
            </p:cNvPr>
            <p:cNvSpPr>
              <a:spLocks/>
            </p:cNvSpPr>
            <p:nvPr/>
          </p:nvSpPr>
          <p:spPr bwMode="auto">
            <a:xfrm>
              <a:off x="5053013" y="3937000"/>
              <a:ext cx="134938" cy="38100"/>
            </a:xfrm>
            <a:custGeom>
              <a:avLst/>
              <a:gdLst>
                <a:gd name="T0" fmla="*/ 345 w 421"/>
                <a:gd name="T1" fmla="*/ 0 h 120"/>
                <a:gd name="T2" fmla="*/ 75 w 421"/>
                <a:gd name="T3" fmla="*/ 0 h 120"/>
                <a:gd name="T4" fmla="*/ 67 w 421"/>
                <a:gd name="T5" fmla="*/ 1 h 120"/>
                <a:gd name="T6" fmla="*/ 60 w 421"/>
                <a:gd name="T7" fmla="*/ 2 h 120"/>
                <a:gd name="T8" fmla="*/ 52 w 421"/>
                <a:gd name="T9" fmla="*/ 3 h 120"/>
                <a:gd name="T10" fmla="*/ 45 w 421"/>
                <a:gd name="T11" fmla="*/ 5 h 120"/>
                <a:gd name="T12" fmla="*/ 39 w 421"/>
                <a:gd name="T13" fmla="*/ 9 h 120"/>
                <a:gd name="T14" fmla="*/ 33 w 421"/>
                <a:gd name="T15" fmla="*/ 12 h 120"/>
                <a:gd name="T16" fmla="*/ 27 w 421"/>
                <a:gd name="T17" fmla="*/ 17 h 120"/>
                <a:gd name="T18" fmla="*/ 22 w 421"/>
                <a:gd name="T19" fmla="*/ 22 h 120"/>
                <a:gd name="T20" fmla="*/ 17 w 421"/>
                <a:gd name="T21" fmla="*/ 27 h 120"/>
                <a:gd name="T22" fmla="*/ 13 w 421"/>
                <a:gd name="T23" fmla="*/ 33 h 120"/>
                <a:gd name="T24" fmla="*/ 9 w 421"/>
                <a:gd name="T25" fmla="*/ 39 h 120"/>
                <a:gd name="T26" fmla="*/ 6 w 421"/>
                <a:gd name="T27" fmla="*/ 46 h 120"/>
                <a:gd name="T28" fmla="*/ 4 w 421"/>
                <a:gd name="T29" fmla="*/ 53 h 120"/>
                <a:gd name="T30" fmla="*/ 1 w 421"/>
                <a:gd name="T31" fmla="*/ 60 h 120"/>
                <a:gd name="T32" fmla="*/ 0 w 421"/>
                <a:gd name="T33" fmla="*/ 67 h 120"/>
                <a:gd name="T34" fmla="*/ 0 w 421"/>
                <a:gd name="T35" fmla="*/ 75 h 120"/>
                <a:gd name="T36" fmla="*/ 0 w 421"/>
                <a:gd name="T37" fmla="*/ 120 h 120"/>
                <a:gd name="T38" fmla="*/ 421 w 421"/>
                <a:gd name="T39" fmla="*/ 120 h 120"/>
                <a:gd name="T40" fmla="*/ 421 w 421"/>
                <a:gd name="T41" fmla="*/ 75 h 120"/>
                <a:gd name="T42" fmla="*/ 421 w 421"/>
                <a:gd name="T43" fmla="*/ 67 h 120"/>
                <a:gd name="T44" fmla="*/ 419 w 421"/>
                <a:gd name="T45" fmla="*/ 60 h 120"/>
                <a:gd name="T46" fmla="*/ 417 w 421"/>
                <a:gd name="T47" fmla="*/ 53 h 120"/>
                <a:gd name="T48" fmla="*/ 415 w 421"/>
                <a:gd name="T49" fmla="*/ 46 h 120"/>
                <a:gd name="T50" fmla="*/ 411 w 421"/>
                <a:gd name="T51" fmla="*/ 39 h 120"/>
                <a:gd name="T52" fmla="*/ 408 w 421"/>
                <a:gd name="T53" fmla="*/ 33 h 120"/>
                <a:gd name="T54" fmla="*/ 403 w 421"/>
                <a:gd name="T55" fmla="*/ 27 h 120"/>
                <a:gd name="T56" fmla="*/ 399 w 421"/>
                <a:gd name="T57" fmla="*/ 22 h 120"/>
                <a:gd name="T58" fmla="*/ 393 w 421"/>
                <a:gd name="T59" fmla="*/ 17 h 120"/>
                <a:gd name="T60" fmla="*/ 387 w 421"/>
                <a:gd name="T61" fmla="*/ 12 h 120"/>
                <a:gd name="T62" fmla="*/ 381 w 421"/>
                <a:gd name="T63" fmla="*/ 9 h 120"/>
                <a:gd name="T64" fmla="*/ 374 w 421"/>
                <a:gd name="T65" fmla="*/ 5 h 120"/>
                <a:gd name="T66" fmla="*/ 367 w 421"/>
                <a:gd name="T67" fmla="*/ 3 h 120"/>
                <a:gd name="T68" fmla="*/ 360 w 421"/>
                <a:gd name="T69" fmla="*/ 2 h 120"/>
                <a:gd name="T70" fmla="*/ 353 w 421"/>
                <a:gd name="T71" fmla="*/ 1 h 120"/>
                <a:gd name="T72" fmla="*/ 345 w 421"/>
                <a:gd name="T73" fmla="*/ 0 h 120"/>
                <a:gd name="T74" fmla="*/ 345 w 421"/>
                <a:gd name="T75" fmla="*/ 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1" h="120">
                  <a:moveTo>
                    <a:pt x="345" y="0"/>
                  </a:moveTo>
                  <a:lnTo>
                    <a:pt x="75" y="0"/>
                  </a:lnTo>
                  <a:lnTo>
                    <a:pt x="67" y="1"/>
                  </a:lnTo>
                  <a:lnTo>
                    <a:pt x="60" y="2"/>
                  </a:lnTo>
                  <a:lnTo>
                    <a:pt x="52" y="3"/>
                  </a:lnTo>
                  <a:lnTo>
                    <a:pt x="45" y="5"/>
                  </a:lnTo>
                  <a:lnTo>
                    <a:pt x="39" y="9"/>
                  </a:lnTo>
                  <a:lnTo>
                    <a:pt x="33" y="12"/>
                  </a:lnTo>
                  <a:lnTo>
                    <a:pt x="27" y="17"/>
                  </a:lnTo>
                  <a:lnTo>
                    <a:pt x="22" y="22"/>
                  </a:lnTo>
                  <a:lnTo>
                    <a:pt x="17" y="27"/>
                  </a:lnTo>
                  <a:lnTo>
                    <a:pt x="13" y="33"/>
                  </a:lnTo>
                  <a:lnTo>
                    <a:pt x="9" y="39"/>
                  </a:lnTo>
                  <a:lnTo>
                    <a:pt x="6" y="46"/>
                  </a:lnTo>
                  <a:lnTo>
                    <a:pt x="4" y="53"/>
                  </a:lnTo>
                  <a:lnTo>
                    <a:pt x="1" y="60"/>
                  </a:lnTo>
                  <a:lnTo>
                    <a:pt x="0" y="67"/>
                  </a:lnTo>
                  <a:lnTo>
                    <a:pt x="0" y="75"/>
                  </a:lnTo>
                  <a:lnTo>
                    <a:pt x="0" y="120"/>
                  </a:lnTo>
                  <a:lnTo>
                    <a:pt x="421" y="120"/>
                  </a:lnTo>
                  <a:lnTo>
                    <a:pt x="421" y="75"/>
                  </a:lnTo>
                  <a:lnTo>
                    <a:pt x="421" y="67"/>
                  </a:lnTo>
                  <a:lnTo>
                    <a:pt x="419" y="60"/>
                  </a:lnTo>
                  <a:lnTo>
                    <a:pt x="417" y="53"/>
                  </a:lnTo>
                  <a:lnTo>
                    <a:pt x="415" y="46"/>
                  </a:lnTo>
                  <a:lnTo>
                    <a:pt x="411" y="39"/>
                  </a:lnTo>
                  <a:lnTo>
                    <a:pt x="408" y="33"/>
                  </a:lnTo>
                  <a:lnTo>
                    <a:pt x="403" y="27"/>
                  </a:lnTo>
                  <a:lnTo>
                    <a:pt x="399" y="22"/>
                  </a:lnTo>
                  <a:lnTo>
                    <a:pt x="393" y="17"/>
                  </a:lnTo>
                  <a:lnTo>
                    <a:pt x="387" y="12"/>
                  </a:lnTo>
                  <a:lnTo>
                    <a:pt x="381" y="9"/>
                  </a:lnTo>
                  <a:lnTo>
                    <a:pt x="374" y="5"/>
                  </a:lnTo>
                  <a:lnTo>
                    <a:pt x="367" y="3"/>
                  </a:lnTo>
                  <a:lnTo>
                    <a:pt x="360" y="2"/>
                  </a:lnTo>
                  <a:lnTo>
                    <a:pt x="353" y="1"/>
                  </a:lnTo>
                  <a:lnTo>
                    <a:pt x="345" y="0"/>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6" name="Freeform 4746">
              <a:extLst>
                <a:ext uri="{FF2B5EF4-FFF2-40B4-BE49-F238E27FC236}">
                  <a16:creationId xmlns:a16="http://schemas.microsoft.com/office/drawing/2014/main" id="{3D60C298-D43E-4861-BEA9-D00241730C7D}"/>
                </a:ext>
              </a:extLst>
            </p:cNvPr>
            <p:cNvSpPr>
              <a:spLocks/>
            </p:cNvSpPr>
            <p:nvPr/>
          </p:nvSpPr>
          <p:spPr bwMode="auto">
            <a:xfrm>
              <a:off x="5053013" y="3984625"/>
              <a:ext cx="134938" cy="85725"/>
            </a:xfrm>
            <a:custGeom>
              <a:avLst/>
              <a:gdLst>
                <a:gd name="T0" fmla="*/ 0 w 421"/>
                <a:gd name="T1" fmla="*/ 196 h 270"/>
                <a:gd name="T2" fmla="*/ 0 w 421"/>
                <a:gd name="T3" fmla="*/ 203 h 270"/>
                <a:gd name="T4" fmla="*/ 1 w 421"/>
                <a:gd name="T5" fmla="*/ 211 h 270"/>
                <a:gd name="T6" fmla="*/ 4 w 421"/>
                <a:gd name="T7" fmla="*/ 218 h 270"/>
                <a:gd name="T8" fmla="*/ 6 w 421"/>
                <a:gd name="T9" fmla="*/ 225 h 270"/>
                <a:gd name="T10" fmla="*/ 9 w 421"/>
                <a:gd name="T11" fmla="*/ 231 h 270"/>
                <a:gd name="T12" fmla="*/ 13 w 421"/>
                <a:gd name="T13" fmla="*/ 238 h 270"/>
                <a:gd name="T14" fmla="*/ 17 w 421"/>
                <a:gd name="T15" fmla="*/ 243 h 270"/>
                <a:gd name="T16" fmla="*/ 22 w 421"/>
                <a:gd name="T17" fmla="*/ 248 h 270"/>
                <a:gd name="T18" fmla="*/ 27 w 421"/>
                <a:gd name="T19" fmla="*/ 254 h 270"/>
                <a:gd name="T20" fmla="*/ 33 w 421"/>
                <a:gd name="T21" fmla="*/ 257 h 270"/>
                <a:gd name="T22" fmla="*/ 39 w 421"/>
                <a:gd name="T23" fmla="*/ 262 h 270"/>
                <a:gd name="T24" fmla="*/ 45 w 421"/>
                <a:gd name="T25" fmla="*/ 264 h 270"/>
                <a:gd name="T26" fmla="*/ 52 w 421"/>
                <a:gd name="T27" fmla="*/ 267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7 h 270"/>
                <a:gd name="T42" fmla="*/ 374 w 421"/>
                <a:gd name="T43" fmla="*/ 264 h 270"/>
                <a:gd name="T44" fmla="*/ 381 w 421"/>
                <a:gd name="T45" fmla="*/ 261 h 270"/>
                <a:gd name="T46" fmla="*/ 387 w 421"/>
                <a:gd name="T47" fmla="*/ 257 h 270"/>
                <a:gd name="T48" fmla="*/ 393 w 421"/>
                <a:gd name="T49" fmla="*/ 253 h 270"/>
                <a:gd name="T50" fmla="*/ 399 w 421"/>
                <a:gd name="T51" fmla="*/ 248 h 270"/>
                <a:gd name="T52" fmla="*/ 403 w 421"/>
                <a:gd name="T53" fmla="*/ 243 h 270"/>
                <a:gd name="T54" fmla="*/ 408 w 421"/>
                <a:gd name="T55" fmla="*/ 238 h 270"/>
                <a:gd name="T56" fmla="*/ 411 w 421"/>
                <a:gd name="T57" fmla="*/ 231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6"/>
                  </a:moveTo>
                  <a:lnTo>
                    <a:pt x="0" y="203"/>
                  </a:lnTo>
                  <a:lnTo>
                    <a:pt x="1" y="211"/>
                  </a:lnTo>
                  <a:lnTo>
                    <a:pt x="4" y="218"/>
                  </a:lnTo>
                  <a:lnTo>
                    <a:pt x="6" y="225"/>
                  </a:lnTo>
                  <a:lnTo>
                    <a:pt x="9" y="231"/>
                  </a:lnTo>
                  <a:lnTo>
                    <a:pt x="13" y="238"/>
                  </a:lnTo>
                  <a:lnTo>
                    <a:pt x="17" y="243"/>
                  </a:lnTo>
                  <a:lnTo>
                    <a:pt x="22" y="248"/>
                  </a:lnTo>
                  <a:lnTo>
                    <a:pt x="27" y="254"/>
                  </a:lnTo>
                  <a:lnTo>
                    <a:pt x="33" y="257"/>
                  </a:lnTo>
                  <a:lnTo>
                    <a:pt x="39" y="262"/>
                  </a:lnTo>
                  <a:lnTo>
                    <a:pt x="45" y="264"/>
                  </a:lnTo>
                  <a:lnTo>
                    <a:pt x="52" y="267"/>
                  </a:lnTo>
                  <a:lnTo>
                    <a:pt x="60" y="269"/>
                  </a:lnTo>
                  <a:lnTo>
                    <a:pt x="67" y="270"/>
                  </a:lnTo>
                  <a:lnTo>
                    <a:pt x="75" y="270"/>
                  </a:lnTo>
                  <a:lnTo>
                    <a:pt x="345" y="270"/>
                  </a:lnTo>
                  <a:lnTo>
                    <a:pt x="353" y="270"/>
                  </a:lnTo>
                  <a:lnTo>
                    <a:pt x="360" y="269"/>
                  </a:lnTo>
                  <a:lnTo>
                    <a:pt x="367" y="267"/>
                  </a:lnTo>
                  <a:lnTo>
                    <a:pt x="374" y="264"/>
                  </a:lnTo>
                  <a:lnTo>
                    <a:pt x="381" y="261"/>
                  </a:lnTo>
                  <a:lnTo>
                    <a:pt x="387" y="257"/>
                  </a:lnTo>
                  <a:lnTo>
                    <a:pt x="393" y="253"/>
                  </a:lnTo>
                  <a:lnTo>
                    <a:pt x="399" y="248"/>
                  </a:lnTo>
                  <a:lnTo>
                    <a:pt x="403" y="243"/>
                  </a:lnTo>
                  <a:lnTo>
                    <a:pt x="408" y="238"/>
                  </a:lnTo>
                  <a:lnTo>
                    <a:pt x="411" y="231"/>
                  </a:lnTo>
                  <a:lnTo>
                    <a:pt x="415" y="225"/>
                  </a:lnTo>
                  <a:lnTo>
                    <a:pt x="417" y="218"/>
                  </a:lnTo>
                  <a:lnTo>
                    <a:pt x="419" y="211"/>
                  </a:lnTo>
                  <a:lnTo>
                    <a:pt x="421" y="203"/>
                  </a:lnTo>
                  <a:lnTo>
                    <a:pt x="421" y="196"/>
                  </a:lnTo>
                  <a:lnTo>
                    <a:pt x="421" y="0"/>
                  </a:lnTo>
                  <a:lnTo>
                    <a:pt x="0" y="0"/>
                  </a:lnTo>
                  <a:lnTo>
                    <a:pt x="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7" name="Freeform 4747">
              <a:extLst>
                <a:ext uri="{FF2B5EF4-FFF2-40B4-BE49-F238E27FC236}">
                  <a16:creationId xmlns:a16="http://schemas.microsoft.com/office/drawing/2014/main" id="{29B54F52-E2CA-455A-9AA3-2B20BE885EED}"/>
                </a:ext>
              </a:extLst>
            </p:cNvPr>
            <p:cNvSpPr>
              <a:spLocks/>
            </p:cNvSpPr>
            <p:nvPr/>
          </p:nvSpPr>
          <p:spPr bwMode="auto">
            <a:xfrm>
              <a:off x="4900613" y="4137025"/>
              <a:ext cx="133350" cy="85725"/>
            </a:xfrm>
            <a:custGeom>
              <a:avLst/>
              <a:gdLst>
                <a:gd name="T0" fmla="*/ 0 w 421"/>
                <a:gd name="T1" fmla="*/ 194 h 270"/>
                <a:gd name="T2" fmla="*/ 0 w 421"/>
                <a:gd name="T3" fmla="*/ 203 h 270"/>
                <a:gd name="T4" fmla="*/ 2 w 421"/>
                <a:gd name="T5" fmla="*/ 209 h 270"/>
                <a:gd name="T6" fmla="*/ 4 w 421"/>
                <a:gd name="T7" fmla="*/ 218 h 270"/>
                <a:gd name="T8" fmla="*/ 6 w 421"/>
                <a:gd name="T9" fmla="*/ 225 h 270"/>
                <a:gd name="T10" fmla="*/ 10 w 421"/>
                <a:gd name="T11" fmla="*/ 230 h 270"/>
                <a:gd name="T12" fmla="*/ 13 w 421"/>
                <a:gd name="T13" fmla="*/ 237 h 270"/>
                <a:gd name="T14" fmla="*/ 18 w 421"/>
                <a:gd name="T15" fmla="*/ 243 h 270"/>
                <a:gd name="T16" fmla="*/ 22 w 421"/>
                <a:gd name="T17" fmla="*/ 248 h 270"/>
                <a:gd name="T18" fmla="*/ 27 w 421"/>
                <a:gd name="T19" fmla="*/ 252 h 270"/>
                <a:gd name="T20" fmla="*/ 33 w 421"/>
                <a:gd name="T21" fmla="*/ 257 h 270"/>
                <a:gd name="T22" fmla="*/ 40 w 421"/>
                <a:gd name="T23" fmla="*/ 262 h 270"/>
                <a:gd name="T24" fmla="*/ 46 w 421"/>
                <a:gd name="T25" fmla="*/ 264 h 270"/>
                <a:gd name="T26" fmla="*/ 53 w 421"/>
                <a:gd name="T27" fmla="*/ 266 h 270"/>
                <a:gd name="T28" fmla="*/ 61 w 421"/>
                <a:gd name="T29" fmla="*/ 269 h 270"/>
                <a:gd name="T30" fmla="*/ 68 w 421"/>
                <a:gd name="T31" fmla="*/ 270 h 270"/>
                <a:gd name="T32" fmla="*/ 76 w 421"/>
                <a:gd name="T33" fmla="*/ 270 h 270"/>
                <a:gd name="T34" fmla="*/ 346 w 421"/>
                <a:gd name="T35" fmla="*/ 270 h 270"/>
                <a:gd name="T36" fmla="*/ 354 w 421"/>
                <a:gd name="T37" fmla="*/ 270 h 270"/>
                <a:gd name="T38" fmla="*/ 361 w 421"/>
                <a:gd name="T39" fmla="*/ 269 h 270"/>
                <a:gd name="T40" fmla="*/ 368 w 421"/>
                <a:gd name="T41" fmla="*/ 266 h 270"/>
                <a:gd name="T42" fmla="*/ 375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2 w 421"/>
                <a:gd name="T57" fmla="*/ 230 h 270"/>
                <a:gd name="T58" fmla="*/ 415 w 421"/>
                <a:gd name="T59" fmla="*/ 225 h 270"/>
                <a:gd name="T60" fmla="*/ 417 w 421"/>
                <a:gd name="T61" fmla="*/ 218 h 270"/>
                <a:gd name="T62" fmla="*/ 420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2" y="209"/>
                  </a:lnTo>
                  <a:lnTo>
                    <a:pt x="4" y="218"/>
                  </a:lnTo>
                  <a:lnTo>
                    <a:pt x="6" y="225"/>
                  </a:lnTo>
                  <a:lnTo>
                    <a:pt x="10" y="230"/>
                  </a:lnTo>
                  <a:lnTo>
                    <a:pt x="13" y="237"/>
                  </a:lnTo>
                  <a:lnTo>
                    <a:pt x="18" y="243"/>
                  </a:lnTo>
                  <a:lnTo>
                    <a:pt x="22" y="248"/>
                  </a:lnTo>
                  <a:lnTo>
                    <a:pt x="27" y="252"/>
                  </a:lnTo>
                  <a:lnTo>
                    <a:pt x="33" y="257"/>
                  </a:lnTo>
                  <a:lnTo>
                    <a:pt x="40" y="262"/>
                  </a:lnTo>
                  <a:lnTo>
                    <a:pt x="46" y="264"/>
                  </a:lnTo>
                  <a:lnTo>
                    <a:pt x="53" y="266"/>
                  </a:lnTo>
                  <a:lnTo>
                    <a:pt x="61" y="269"/>
                  </a:lnTo>
                  <a:lnTo>
                    <a:pt x="68" y="270"/>
                  </a:lnTo>
                  <a:lnTo>
                    <a:pt x="76" y="270"/>
                  </a:lnTo>
                  <a:lnTo>
                    <a:pt x="346" y="270"/>
                  </a:lnTo>
                  <a:lnTo>
                    <a:pt x="354" y="270"/>
                  </a:lnTo>
                  <a:lnTo>
                    <a:pt x="361" y="269"/>
                  </a:lnTo>
                  <a:lnTo>
                    <a:pt x="368" y="266"/>
                  </a:lnTo>
                  <a:lnTo>
                    <a:pt x="375" y="264"/>
                  </a:lnTo>
                  <a:lnTo>
                    <a:pt x="381" y="260"/>
                  </a:lnTo>
                  <a:lnTo>
                    <a:pt x="387" y="257"/>
                  </a:lnTo>
                  <a:lnTo>
                    <a:pt x="393" y="252"/>
                  </a:lnTo>
                  <a:lnTo>
                    <a:pt x="399" y="248"/>
                  </a:lnTo>
                  <a:lnTo>
                    <a:pt x="403" y="243"/>
                  </a:lnTo>
                  <a:lnTo>
                    <a:pt x="408" y="237"/>
                  </a:lnTo>
                  <a:lnTo>
                    <a:pt x="412" y="230"/>
                  </a:lnTo>
                  <a:lnTo>
                    <a:pt x="415" y="225"/>
                  </a:lnTo>
                  <a:lnTo>
                    <a:pt x="417" y="218"/>
                  </a:lnTo>
                  <a:lnTo>
                    <a:pt x="420"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8" name="Freeform 4748">
              <a:extLst>
                <a:ext uri="{FF2B5EF4-FFF2-40B4-BE49-F238E27FC236}">
                  <a16:creationId xmlns:a16="http://schemas.microsoft.com/office/drawing/2014/main" id="{46C54F87-D686-45B0-AC4F-BD4AD01BD05A}"/>
                </a:ext>
              </a:extLst>
            </p:cNvPr>
            <p:cNvSpPr>
              <a:spLocks/>
            </p:cNvSpPr>
            <p:nvPr/>
          </p:nvSpPr>
          <p:spPr bwMode="auto">
            <a:xfrm>
              <a:off x="4900613" y="4089400"/>
              <a:ext cx="133350" cy="38100"/>
            </a:xfrm>
            <a:custGeom>
              <a:avLst/>
              <a:gdLst>
                <a:gd name="T0" fmla="*/ 346 w 421"/>
                <a:gd name="T1" fmla="*/ 0 h 121"/>
                <a:gd name="T2" fmla="*/ 76 w 421"/>
                <a:gd name="T3" fmla="*/ 0 h 121"/>
                <a:gd name="T4" fmla="*/ 68 w 421"/>
                <a:gd name="T5" fmla="*/ 1 h 121"/>
                <a:gd name="T6" fmla="*/ 61 w 421"/>
                <a:gd name="T7" fmla="*/ 3 h 121"/>
                <a:gd name="T8" fmla="*/ 53 w 421"/>
                <a:gd name="T9" fmla="*/ 4 h 121"/>
                <a:gd name="T10" fmla="*/ 46 w 421"/>
                <a:gd name="T11" fmla="*/ 6 h 121"/>
                <a:gd name="T12" fmla="*/ 40 w 421"/>
                <a:gd name="T13" fmla="*/ 10 h 121"/>
                <a:gd name="T14" fmla="*/ 33 w 421"/>
                <a:gd name="T15" fmla="*/ 13 h 121"/>
                <a:gd name="T16" fmla="*/ 27 w 421"/>
                <a:gd name="T17" fmla="*/ 18 h 121"/>
                <a:gd name="T18" fmla="*/ 22 w 421"/>
                <a:gd name="T19" fmla="*/ 22 h 121"/>
                <a:gd name="T20" fmla="*/ 18 w 421"/>
                <a:gd name="T21" fmla="*/ 28 h 121"/>
                <a:gd name="T22" fmla="*/ 13 w 421"/>
                <a:gd name="T23" fmla="*/ 34 h 121"/>
                <a:gd name="T24" fmla="*/ 10 w 421"/>
                <a:gd name="T25" fmla="*/ 40 h 121"/>
                <a:gd name="T26" fmla="*/ 6 w 421"/>
                <a:gd name="T27" fmla="*/ 47 h 121"/>
                <a:gd name="T28" fmla="*/ 4 w 421"/>
                <a:gd name="T29" fmla="*/ 54 h 121"/>
                <a:gd name="T30" fmla="*/ 2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20 w 421"/>
                <a:gd name="T45" fmla="*/ 61 h 121"/>
                <a:gd name="T46" fmla="*/ 417 w 421"/>
                <a:gd name="T47" fmla="*/ 54 h 121"/>
                <a:gd name="T48" fmla="*/ 415 w 421"/>
                <a:gd name="T49" fmla="*/ 47 h 121"/>
                <a:gd name="T50" fmla="*/ 412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5 w 421"/>
                <a:gd name="T65" fmla="*/ 6 h 121"/>
                <a:gd name="T66" fmla="*/ 368 w 421"/>
                <a:gd name="T67" fmla="*/ 4 h 121"/>
                <a:gd name="T68" fmla="*/ 361 w 421"/>
                <a:gd name="T69" fmla="*/ 3 h 121"/>
                <a:gd name="T70" fmla="*/ 354 w 421"/>
                <a:gd name="T71" fmla="*/ 1 h 121"/>
                <a:gd name="T72" fmla="*/ 346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6" y="0"/>
                  </a:moveTo>
                  <a:lnTo>
                    <a:pt x="76" y="0"/>
                  </a:lnTo>
                  <a:lnTo>
                    <a:pt x="68" y="1"/>
                  </a:lnTo>
                  <a:lnTo>
                    <a:pt x="61" y="3"/>
                  </a:lnTo>
                  <a:lnTo>
                    <a:pt x="53" y="4"/>
                  </a:lnTo>
                  <a:lnTo>
                    <a:pt x="46" y="6"/>
                  </a:lnTo>
                  <a:lnTo>
                    <a:pt x="40" y="10"/>
                  </a:lnTo>
                  <a:lnTo>
                    <a:pt x="33" y="13"/>
                  </a:lnTo>
                  <a:lnTo>
                    <a:pt x="27" y="18"/>
                  </a:lnTo>
                  <a:lnTo>
                    <a:pt x="22" y="22"/>
                  </a:lnTo>
                  <a:lnTo>
                    <a:pt x="18" y="28"/>
                  </a:lnTo>
                  <a:lnTo>
                    <a:pt x="13" y="34"/>
                  </a:lnTo>
                  <a:lnTo>
                    <a:pt x="10" y="40"/>
                  </a:lnTo>
                  <a:lnTo>
                    <a:pt x="6" y="47"/>
                  </a:lnTo>
                  <a:lnTo>
                    <a:pt x="4" y="54"/>
                  </a:lnTo>
                  <a:lnTo>
                    <a:pt x="2" y="61"/>
                  </a:lnTo>
                  <a:lnTo>
                    <a:pt x="0" y="67"/>
                  </a:lnTo>
                  <a:lnTo>
                    <a:pt x="0" y="76"/>
                  </a:lnTo>
                  <a:lnTo>
                    <a:pt x="0" y="121"/>
                  </a:lnTo>
                  <a:lnTo>
                    <a:pt x="421" y="121"/>
                  </a:lnTo>
                  <a:lnTo>
                    <a:pt x="421" y="76"/>
                  </a:lnTo>
                  <a:lnTo>
                    <a:pt x="421" y="67"/>
                  </a:lnTo>
                  <a:lnTo>
                    <a:pt x="420" y="61"/>
                  </a:lnTo>
                  <a:lnTo>
                    <a:pt x="417" y="54"/>
                  </a:lnTo>
                  <a:lnTo>
                    <a:pt x="415" y="47"/>
                  </a:lnTo>
                  <a:lnTo>
                    <a:pt x="412" y="40"/>
                  </a:lnTo>
                  <a:lnTo>
                    <a:pt x="408" y="34"/>
                  </a:lnTo>
                  <a:lnTo>
                    <a:pt x="403" y="28"/>
                  </a:lnTo>
                  <a:lnTo>
                    <a:pt x="399" y="22"/>
                  </a:lnTo>
                  <a:lnTo>
                    <a:pt x="393" y="18"/>
                  </a:lnTo>
                  <a:lnTo>
                    <a:pt x="387" y="13"/>
                  </a:lnTo>
                  <a:lnTo>
                    <a:pt x="381" y="10"/>
                  </a:lnTo>
                  <a:lnTo>
                    <a:pt x="375" y="6"/>
                  </a:lnTo>
                  <a:lnTo>
                    <a:pt x="368" y="4"/>
                  </a:lnTo>
                  <a:lnTo>
                    <a:pt x="361" y="3"/>
                  </a:lnTo>
                  <a:lnTo>
                    <a:pt x="354" y="1"/>
                  </a:lnTo>
                  <a:lnTo>
                    <a:pt x="34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9" name="Freeform 4749">
              <a:extLst>
                <a:ext uri="{FF2B5EF4-FFF2-40B4-BE49-F238E27FC236}">
                  <a16:creationId xmlns:a16="http://schemas.microsoft.com/office/drawing/2014/main" id="{2AD4B2ED-3FF5-413A-9E75-6FD5885D478D}"/>
                </a:ext>
              </a:extLst>
            </p:cNvPr>
            <p:cNvSpPr>
              <a:spLocks/>
            </p:cNvSpPr>
            <p:nvPr/>
          </p:nvSpPr>
          <p:spPr bwMode="auto">
            <a:xfrm>
              <a:off x="5053013" y="4137025"/>
              <a:ext cx="134938" cy="85725"/>
            </a:xfrm>
            <a:custGeom>
              <a:avLst/>
              <a:gdLst>
                <a:gd name="T0" fmla="*/ 0 w 421"/>
                <a:gd name="T1" fmla="*/ 194 h 270"/>
                <a:gd name="T2" fmla="*/ 0 w 421"/>
                <a:gd name="T3" fmla="*/ 203 h 270"/>
                <a:gd name="T4" fmla="*/ 1 w 421"/>
                <a:gd name="T5" fmla="*/ 209 h 270"/>
                <a:gd name="T6" fmla="*/ 4 w 421"/>
                <a:gd name="T7" fmla="*/ 218 h 270"/>
                <a:gd name="T8" fmla="*/ 6 w 421"/>
                <a:gd name="T9" fmla="*/ 225 h 270"/>
                <a:gd name="T10" fmla="*/ 9 w 421"/>
                <a:gd name="T11" fmla="*/ 230 h 270"/>
                <a:gd name="T12" fmla="*/ 13 w 421"/>
                <a:gd name="T13" fmla="*/ 237 h 270"/>
                <a:gd name="T14" fmla="*/ 17 w 421"/>
                <a:gd name="T15" fmla="*/ 243 h 270"/>
                <a:gd name="T16" fmla="*/ 22 w 421"/>
                <a:gd name="T17" fmla="*/ 248 h 270"/>
                <a:gd name="T18" fmla="*/ 27 w 421"/>
                <a:gd name="T19" fmla="*/ 252 h 270"/>
                <a:gd name="T20" fmla="*/ 33 w 421"/>
                <a:gd name="T21" fmla="*/ 257 h 270"/>
                <a:gd name="T22" fmla="*/ 39 w 421"/>
                <a:gd name="T23" fmla="*/ 262 h 270"/>
                <a:gd name="T24" fmla="*/ 45 w 421"/>
                <a:gd name="T25" fmla="*/ 264 h 270"/>
                <a:gd name="T26" fmla="*/ 52 w 421"/>
                <a:gd name="T27" fmla="*/ 266 h 270"/>
                <a:gd name="T28" fmla="*/ 60 w 421"/>
                <a:gd name="T29" fmla="*/ 269 h 270"/>
                <a:gd name="T30" fmla="*/ 67 w 421"/>
                <a:gd name="T31" fmla="*/ 270 h 270"/>
                <a:gd name="T32" fmla="*/ 75 w 421"/>
                <a:gd name="T33" fmla="*/ 270 h 270"/>
                <a:gd name="T34" fmla="*/ 345 w 421"/>
                <a:gd name="T35" fmla="*/ 270 h 270"/>
                <a:gd name="T36" fmla="*/ 353 w 421"/>
                <a:gd name="T37" fmla="*/ 270 h 270"/>
                <a:gd name="T38" fmla="*/ 360 w 421"/>
                <a:gd name="T39" fmla="*/ 269 h 270"/>
                <a:gd name="T40" fmla="*/ 367 w 421"/>
                <a:gd name="T41" fmla="*/ 266 h 270"/>
                <a:gd name="T42" fmla="*/ 374 w 421"/>
                <a:gd name="T43" fmla="*/ 264 h 270"/>
                <a:gd name="T44" fmla="*/ 381 w 421"/>
                <a:gd name="T45" fmla="*/ 260 h 270"/>
                <a:gd name="T46" fmla="*/ 387 w 421"/>
                <a:gd name="T47" fmla="*/ 257 h 270"/>
                <a:gd name="T48" fmla="*/ 393 w 421"/>
                <a:gd name="T49" fmla="*/ 252 h 270"/>
                <a:gd name="T50" fmla="*/ 399 w 421"/>
                <a:gd name="T51" fmla="*/ 248 h 270"/>
                <a:gd name="T52" fmla="*/ 403 w 421"/>
                <a:gd name="T53" fmla="*/ 243 h 270"/>
                <a:gd name="T54" fmla="*/ 408 w 421"/>
                <a:gd name="T55" fmla="*/ 237 h 270"/>
                <a:gd name="T56" fmla="*/ 411 w 421"/>
                <a:gd name="T57" fmla="*/ 230 h 270"/>
                <a:gd name="T58" fmla="*/ 415 w 421"/>
                <a:gd name="T59" fmla="*/ 225 h 270"/>
                <a:gd name="T60" fmla="*/ 417 w 421"/>
                <a:gd name="T61" fmla="*/ 218 h 270"/>
                <a:gd name="T62" fmla="*/ 419 w 421"/>
                <a:gd name="T63" fmla="*/ 211 h 270"/>
                <a:gd name="T64" fmla="*/ 421 w 421"/>
                <a:gd name="T65" fmla="*/ 203 h 270"/>
                <a:gd name="T66" fmla="*/ 421 w 421"/>
                <a:gd name="T67" fmla="*/ 196 h 270"/>
                <a:gd name="T68" fmla="*/ 421 w 421"/>
                <a:gd name="T69" fmla="*/ 0 h 270"/>
                <a:gd name="T70" fmla="*/ 0 w 421"/>
                <a:gd name="T71" fmla="*/ 0 h 270"/>
                <a:gd name="T72" fmla="*/ 0 w 421"/>
                <a:gd name="T73" fmla="*/ 19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270">
                  <a:moveTo>
                    <a:pt x="0" y="194"/>
                  </a:moveTo>
                  <a:lnTo>
                    <a:pt x="0" y="203"/>
                  </a:lnTo>
                  <a:lnTo>
                    <a:pt x="1" y="209"/>
                  </a:lnTo>
                  <a:lnTo>
                    <a:pt x="4" y="218"/>
                  </a:lnTo>
                  <a:lnTo>
                    <a:pt x="6" y="225"/>
                  </a:lnTo>
                  <a:lnTo>
                    <a:pt x="9" y="230"/>
                  </a:lnTo>
                  <a:lnTo>
                    <a:pt x="13" y="237"/>
                  </a:lnTo>
                  <a:lnTo>
                    <a:pt x="17" y="243"/>
                  </a:lnTo>
                  <a:lnTo>
                    <a:pt x="22" y="248"/>
                  </a:lnTo>
                  <a:lnTo>
                    <a:pt x="27" y="252"/>
                  </a:lnTo>
                  <a:lnTo>
                    <a:pt x="33" y="257"/>
                  </a:lnTo>
                  <a:lnTo>
                    <a:pt x="39" y="262"/>
                  </a:lnTo>
                  <a:lnTo>
                    <a:pt x="45" y="264"/>
                  </a:lnTo>
                  <a:lnTo>
                    <a:pt x="52" y="266"/>
                  </a:lnTo>
                  <a:lnTo>
                    <a:pt x="60" y="269"/>
                  </a:lnTo>
                  <a:lnTo>
                    <a:pt x="67" y="270"/>
                  </a:lnTo>
                  <a:lnTo>
                    <a:pt x="75" y="270"/>
                  </a:lnTo>
                  <a:lnTo>
                    <a:pt x="345" y="270"/>
                  </a:lnTo>
                  <a:lnTo>
                    <a:pt x="353" y="270"/>
                  </a:lnTo>
                  <a:lnTo>
                    <a:pt x="360" y="269"/>
                  </a:lnTo>
                  <a:lnTo>
                    <a:pt x="367" y="266"/>
                  </a:lnTo>
                  <a:lnTo>
                    <a:pt x="374" y="264"/>
                  </a:lnTo>
                  <a:lnTo>
                    <a:pt x="381" y="260"/>
                  </a:lnTo>
                  <a:lnTo>
                    <a:pt x="387" y="257"/>
                  </a:lnTo>
                  <a:lnTo>
                    <a:pt x="393" y="252"/>
                  </a:lnTo>
                  <a:lnTo>
                    <a:pt x="399" y="248"/>
                  </a:lnTo>
                  <a:lnTo>
                    <a:pt x="403" y="243"/>
                  </a:lnTo>
                  <a:lnTo>
                    <a:pt x="408" y="237"/>
                  </a:lnTo>
                  <a:lnTo>
                    <a:pt x="411" y="230"/>
                  </a:lnTo>
                  <a:lnTo>
                    <a:pt x="415" y="225"/>
                  </a:lnTo>
                  <a:lnTo>
                    <a:pt x="417" y="218"/>
                  </a:lnTo>
                  <a:lnTo>
                    <a:pt x="419" y="211"/>
                  </a:lnTo>
                  <a:lnTo>
                    <a:pt x="421" y="203"/>
                  </a:lnTo>
                  <a:lnTo>
                    <a:pt x="421" y="196"/>
                  </a:lnTo>
                  <a:lnTo>
                    <a:pt x="421" y="0"/>
                  </a:lnTo>
                  <a:lnTo>
                    <a:pt x="0" y="0"/>
                  </a:lnTo>
                  <a:lnTo>
                    <a:pt x="0" y="19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0" name="Freeform 4750">
              <a:extLst>
                <a:ext uri="{FF2B5EF4-FFF2-40B4-BE49-F238E27FC236}">
                  <a16:creationId xmlns:a16="http://schemas.microsoft.com/office/drawing/2014/main" id="{C94F299B-31F2-4CA4-A270-5E5DDD6CEDAA}"/>
                </a:ext>
              </a:extLst>
            </p:cNvPr>
            <p:cNvSpPr>
              <a:spLocks/>
            </p:cNvSpPr>
            <p:nvPr/>
          </p:nvSpPr>
          <p:spPr bwMode="auto">
            <a:xfrm>
              <a:off x="5053013" y="4089400"/>
              <a:ext cx="134938" cy="38100"/>
            </a:xfrm>
            <a:custGeom>
              <a:avLst/>
              <a:gdLst>
                <a:gd name="T0" fmla="*/ 345 w 421"/>
                <a:gd name="T1" fmla="*/ 0 h 121"/>
                <a:gd name="T2" fmla="*/ 75 w 421"/>
                <a:gd name="T3" fmla="*/ 0 h 121"/>
                <a:gd name="T4" fmla="*/ 67 w 421"/>
                <a:gd name="T5" fmla="*/ 1 h 121"/>
                <a:gd name="T6" fmla="*/ 60 w 421"/>
                <a:gd name="T7" fmla="*/ 3 h 121"/>
                <a:gd name="T8" fmla="*/ 52 w 421"/>
                <a:gd name="T9" fmla="*/ 4 h 121"/>
                <a:gd name="T10" fmla="*/ 45 w 421"/>
                <a:gd name="T11" fmla="*/ 6 h 121"/>
                <a:gd name="T12" fmla="*/ 39 w 421"/>
                <a:gd name="T13" fmla="*/ 10 h 121"/>
                <a:gd name="T14" fmla="*/ 33 w 421"/>
                <a:gd name="T15" fmla="*/ 13 h 121"/>
                <a:gd name="T16" fmla="*/ 27 w 421"/>
                <a:gd name="T17" fmla="*/ 18 h 121"/>
                <a:gd name="T18" fmla="*/ 22 w 421"/>
                <a:gd name="T19" fmla="*/ 22 h 121"/>
                <a:gd name="T20" fmla="*/ 17 w 421"/>
                <a:gd name="T21" fmla="*/ 28 h 121"/>
                <a:gd name="T22" fmla="*/ 13 w 421"/>
                <a:gd name="T23" fmla="*/ 34 h 121"/>
                <a:gd name="T24" fmla="*/ 9 w 421"/>
                <a:gd name="T25" fmla="*/ 40 h 121"/>
                <a:gd name="T26" fmla="*/ 6 w 421"/>
                <a:gd name="T27" fmla="*/ 47 h 121"/>
                <a:gd name="T28" fmla="*/ 4 w 421"/>
                <a:gd name="T29" fmla="*/ 54 h 121"/>
                <a:gd name="T30" fmla="*/ 1 w 421"/>
                <a:gd name="T31" fmla="*/ 61 h 121"/>
                <a:gd name="T32" fmla="*/ 0 w 421"/>
                <a:gd name="T33" fmla="*/ 67 h 121"/>
                <a:gd name="T34" fmla="*/ 0 w 421"/>
                <a:gd name="T35" fmla="*/ 76 h 121"/>
                <a:gd name="T36" fmla="*/ 0 w 421"/>
                <a:gd name="T37" fmla="*/ 121 h 121"/>
                <a:gd name="T38" fmla="*/ 421 w 421"/>
                <a:gd name="T39" fmla="*/ 121 h 121"/>
                <a:gd name="T40" fmla="*/ 421 w 421"/>
                <a:gd name="T41" fmla="*/ 76 h 121"/>
                <a:gd name="T42" fmla="*/ 421 w 421"/>
                <a:gd name="T43" fmla="*/ 67 h 121"/>
                <a:gd name="T44" fmla="*/ 419 w 421"/>
                <a:gd name="T45" fmla="*/ 61 h 121"/>
                <a:gd name="T46" fmla="*/ 417 w 421"/>
                <a:gd name="T47" fmla="*/ 54 h 121"/>
                <a:gd name="T48" fmla="*/ 415 w 421"/>
                <a:gd name="T49" fmla="*/ 47 h 121"/>
                <a:gd name="T50" fmla="*/ 411 w 421"/>
                <a:gd name="T51" fmla="*/ 40 h 121"/>
                <a:gd name="T52" fmla="*/ 408 w 421"/>
                <a:gd name="T53" fmla="*/ 34 h 121"/>
                <a:gd name="T54" fmla="*/ 403 w 421"/>
                <a:gd name="T55" fmla="*/ 28 h 121"/>
                <a:gd name="T56" fmla="*/ 399 w 421"/>
                <a:gd name="T57" fmla="*/ 22 h 121"/>
                <a:gd name="T58" fmla="*/ 393 w 421"/>
                <a:gd name="T59" fmla="*/ 18 h 121"/>
                <a:gd name="T60" fmla="*/ 387 w 421"/>
                <a:gd name="T61" fmla="*/ 13 h 121"/>
                <a:gd name="T62" fmla="*/ 381 w 421"/>
                <a:gd name="T63" fmla="*/ 10 h 121"/>
                <a:gd name="T64" fmla="*/ 374 w 421"/>
                <a:gd name="T65" fmla="*/ 6 h 121"/>
                <a:gd name="T66" fmla="*/ 367 w 421"/>
                <a:gd name="T67" fmla="*/ 4 h 121"/>
                <a:gd name="T68" fmla="*/ 360 w 421"/>
                <a:gd name="T69" fmla="*/ 3 h 121"/>
                <a:gd name="T70" fmla="*/ 353 w 421"/>
                <a:gd name="T71" fmla="*/ 1 h 121"/>
                <a:gd name="T72" fmla="*/ 345 w 421"/>
                <a:gd name="T73"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21" h="121">
                  <a:moveTo>
                    <a:pt x="345" y="0"/>
                  </a:moveTo>
                  <a:lnTo>
                    <a:pt x="75" y="0"/>
                  </a:lnTo>
                  <a:lnTo>
                    <a:pt x="67" y="1"/>
                  </a:lnTo>
                  <a:lnTo>
                    <a:pt x="60" y="3"/>
                  </a:lnTo>
                  <a:lnTo>
                    <a:pt x="52" y="4"/>
                  </a:lnTo>
                  <a:lnTo>
                    <a:pt x="45" y="6"/>
                  </a:lnTo>
                  <a:lnTo>
                    <a:pt x="39" y="10"/>
                  </a:lnTo>
                  <a:lnTo>
                    <a:pt x="33" y="13"/>
                  </a:lnTo>
                  <a:lnTo>
                    <a:pt x="27" y="18"/>
                  </a:lnTo>
                  <a:lnTo>
                    <a:pt x="22" y="22"/>
                  </a:lnTo>
                  <a:lnTo>
                    <a:pt x="17" y="28"/>
                  </a:lnTo>
                  <a:lnTo>
                    <a:pt x="13" y="34"/>
                  </a:lnTo>
                  <a:lnTo>
                    <a:pt x="9" y="40"/>
                  </a:lnTo>
                  <a:lnTo>
                    <a:pt x="6" y="47"/>
                  </a:lnTo>
                  <a:lnTo>
                    <a:pt x="4" y="54"/>
                  </a:lnTo>
                  <a:lnTo>
                    <a:pt x="1" y="61"/>
                  </a:lnTo>
                  <a:lnTo>
                    <a:pt x="0" y="67"/>
                  </a:lnTo>
                  <a:lnTo>
                    <a:pt x="0" y="76"/>
                  </a:lnTo>
                  <a:lnTo>
                    <a:pt x="0" y="121"/>
                  </a:lnTo>
                  <a:lnTo>
                    <a:pt x="421" y="121"/>
                  </a:lnTo>
                  <a:lnTo>
                    <a:pt x="421" y="76"/>
                  </a:lnTo>
                  <a:lnTo>
                    <a:pt x="421" y="67"/>
                  </a:lnTo>
                  <a:lnTo>
                    <a:pt x="419" y="61"/>
                  </a:lnTo>
                  <a:lnTo>
                    <a:pt x="417" y="54"/>
                  </a:lnTo>
                  <a:lnTo>
                    <a:pt x="415" y="47"/>
                  </a:lnTo>
                  <a:lnTo>
                    <a:pt x="411" y="40"/>
                  </a:lnTo>
                  <a:lnTo>
                    <a:pt x="408" y="34"/>
                  </a:lnTo>
                  <a:lnTo>
                    <a:pt x="403" y="28"/>
                  </a:lnTo>
                  <a:lnTo>
                    <a:pt x="399" y="22"/>
                  </a:lnTo>
                  <a:lnTo>
                    <a:pt x="393" y="18"/>
                  </a:lnTo>
                  <a:lnTo>
                    <a:pt x="387" y="13"/>
                  </a:lnTo>
                  <a:lnTo>
                    <a:pt x="381" y="10"/>
                  </a:lnTo>
                  <a:lnTo>
                    <a:pt x="374" y="6"/>
                  </a:lnTo>
                  <a:lnTo>
                    <a:pt x="367" y="4"/>
                  </a:lnTo>
                  <a:lnTo>
                    <a:pt x="360" y="3"/>
                  </a:lnTo>
                  <a:lnTo>
                    <a:pt x="353" y="1"/>
                  </a:lnTo>
                  <a:lnTo>
                    <a:pt x="3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1" name="Group 100" descr="Icon of mobile phone and speech bubble.">
            <a:extLst>
              <a:ext uri="{FF2B5EF4-FFF2-40B4-BE49-F238E27FC236}">
                <a16:creationId xmlns:a16="http://schemas.microsoft.com/office/drawing/2014/main" id="{67EBF40E-2836-4B56-82CA-B0AE5592616F}"/>
              </a:ext>
            </a:extLst>
          </p:cNvPr>
          <p:cNvGrpSpPr/>
          <p:nvPr/>
        </p:nvGrpSpPr>
        <p:grpSpPr>
          <a:xfrm>
            <a:off x="6564709" y="1373740"/>
            <a:ext cx="277813" cy="276225"/>
            <a:chOff x="6105525" y="1922463"/>
            <a:chExt cx="277813" cy="276225"/>
          </a:xfrm>
          <a:solidFill>
            <a:schemeClr val="bg1"/>
          </a:solidFill>
        </p:grpSpPr>
        <p:sp>
          <p:nvSpPr>
            <p:cNvPr id="102" name="Freeform 2023">
              <a:extLst>
                <a:ext uri="{FF2B5EF4-FFF2-40B4-BE49-F238E27FC236}">
                  <a16:creationId xmlns:a16="http://schemas.microsoft.com/office/drawing/2014/main" id="{8A677BB9-7FF5-46F1-AA35-A8280C80A687}"/>
                </a:ext>
              </a:extLst>
            </p:cNvPr>
            <p:cNvSpPr>
              <a:spLocks noEditPoints="1"/>
            </p:cNvSpPr>
            <p:nvPr/>
          </p:nvSpPr>
          <p:spPr bwMode="auto">
            <a:xfrm>
              <a:off x="6105525" y="1960563"/>
              <a:ext cx="96838" cy="47625"/>
            </a:xfrm>
            <a:custGeom>
              <a:avLst/>
              <a:gdLst>
                <a:gd name="T0" fmla="*/ 195 w 303"/>
                <a:gd name="T1" fmla="*/ 105 h 150"/>
                <a:gd name="T2" fmla="*/ 165 w 303"/>
                <a:gd name="T3" fmla="*/ 105 h 150"/>
                <a:gd name="T4" fmla="*/ 162 w 303"/>
                <a:gd name="T5" fmla="*/ 105 h 150"/>
                <a:gd name="T6" fmla="*/ 160 w 303"/>
                <a:gd name="T7" fmla="*/ 104 h 150"/>
                <a:gd name="T8" fmla="*/ 157 w 303"/>
                <a:gd name="T9" fmla="*/ 103 h 150"/>
                <a:gd name="T10" fmla="*/ 155 w 303"/>
                <a:gd name="T11" fmla="*/ 101 h 150"/>
                <a:gd name="T12" fmla="*/ 153 w 303"/>
                <a:gd name="T13" fmla="*/ 98 h 150"/>
                <a:gd name="T14" fmla="*/ 151 w 303"/>
                <a:gd name="T15" fmla="*/ 96 h 150"/>
                <a:gd name="T16" fmla="*/ 151 w 303"/>
                <a:gd name="T17" fmla="*/ 93 h 150"/>
                <a:gd name="T18" fmla="*/ 150 w 303"/>
                <a:gd name="T19" fmla="*/ 90 h 150"/>
                <a:gd name="T20" fmla="*/ 151 w 303"/>
                <a:gd name="T21" fmla="*/ 88 h 150"/>
                <a:gd name="T22" fmla="*/ 151 w 303"/>
                <a:gd name="T23" fmla="*/ 85 h 150"/>
                <a:gd name="T24" fmla="*/ 153 w 303"/>
                <a:gd name="T25" fmla="*/ 82 h 150"/>
                <a:gd name="T26" fmla="*/ 155 w 303"/>
                <a:gd name="T27" fmla="*/ 80 h 150"/>
                <a:gd name="T28" fmla="*/ 157 w 303"/>
                <a:gd name="T29" fmla="*/ 78 h 150"/>
                <a:gd name="T30" fmla="*/ 160 w 303"/>
                <a:gd name="T31" fmla="*/ 77 h 150"/>
                <a:gd name="T32" fmla="*/ 162 w 303"/>
                <a:gd name="T33" fmla="*/ 76 h 150"/>
                <a:gd name="T34" fmla="*/ 165 w 303"/>
                <a:gd name="T35" fmla="*/ 75 h 150"/>
                <a:gd name="T36" fmla="*/ 195 w 303"/>
                <a:gd name="T37" fmla="*/ 75 h 150"/>
                <a:gd name="T38" fmla="*/ 199 w 303"/>
                <a:gd name="T39" fmla="*/ 76 h 150"/>
                <a:gd name="T40" fmla="*/ 202 w 303"/>
                <a:gd name="T41" fmla="*/ 77 h 150"/>
                <a:gd name="T42" fmla="*/ 204 w 303"/>
                <a:gd name="T43" fmla="*/ 78 h 150"/>
                <a:gd name="T44" fmla="*/ 206 w 303"/>
                <a:gd name="T45" fmla="*/ 80 h 150"/>
                <a:gd name="T46" fmla="*/ 208 w 303"/>
                <a:gd name="T47" fmla="*/ 82 h 150"/>
                <a:gd name="T48" fmla="*/ 209 w 303"/>
                <a:gd name="T49" fmla="*/ 85 h 150"/>
                <a:gd name="T50" fmla="*/ 210 w 303"/>
                <a:gd name="T51" fmla="*/ 88 h 150"/>
                <a:gd name="T52" fmla="*/ 210 w 303"/>
                <a:gd name="T53" fmla="*/ 90 h 150"/>
                <a:gd name="T54" fmla="*/ 210 w 303"/>
                <a:gd name="T55" fmla="*/ 93 h 150"/>
                <a:gd name="T56" fmla="*/ 209 w 303"/>
                <a:gd name="T57" fmla="*/ 96 h 150"/>
                <a:gd name="T58" fmla="*/ 208 w 303"/>
                <a:gd name="T59" fmla="*/ 98 h 150"/>
                <a:gd name="T60" fmla="*/ 206 w 303"/>
                <a:gd name="T61" fmla="*/ 101 h 150"/>
                <a:gd name="T62" fmla="*/ 204 w 303"/>
                <a:gd name="T63" fmla="*/ 103 h 150"/>
                <a:gd name="T64" fmla="*/ 202 w 303"/>
                <a:gd name="T65" fmla="*/ 104 h 150"/>
                <a:gd name="T66" fmla="*/ 199 w 303"/>
                <a:gd name="T67" fmla="*/ 105 h 150"/>
                <a:gd name="T68" fmla="*/ 195 w 303"/>
                <a:gd name="T69" fmla="*/ 105 h 150"/>
                <a:gd name="T70" fmla="*/ 195 w 303"/>
                <a:gd name="T71" fmla="*/ 105 h 150"/>
                <a:gd name="T72" fmla="*/ 300 w 303"/>
                <a:gd name="T73" fmla="*/ 135 h 150"/>
                <a:gd name="T74" fmla="*/ 300 w 303"/>
                <a:gd name="T75" fmla="*/ 0 h 150"/>
                <a:gd name="T76" fmla="*/ 90 w 303"/>
                <a:gd name="T77" fmla="*/ 0 h 150"/>
                <a:gd name="T78" fmla="*/ 82 w 303"/>
                <a:gd name="T79" fmla="*/ 1 h 150"/>
                <a:gd name="T80" fmla="*/ 72 w 303"/>
                <a:gd name="T81" fmla="*/ 2 h 150"/>
                <a:gd name="T82" fmla="*/ 63 w 303"/>
                <a:gd name="T83" fmla="*/ 4 h 150"/>
                <a:gd name="T84" fmla="*/ 55 w 303"/>
                <a:gd name="T85" fmla="*/ 7 h 150"/>
                <a:gd name="T86" fmla="*/ 47 w 303"/>
                <a:gd name="T87" fmla="*/ 10 h 150"/>
                <a:gd name="T88" fmla="*/ 40 w 303"/>
                <a:gd name="T89" fmla="*/ 15 h 150"/>
                <a:gd name="T90" fmla="*/ 32 w 303"/>
                <a:gd name="T91" fmla="*/ 20 h 150"/>
                <a:gd name="T92" fmla="*/ 27 w 303"/>
                <a:gd name="T93" fmla="*/ 27 h 150"/>
                <a:gd name="T94" fmla="*/ 20 w 303"/>
                <a:gd name="T95" fmla="*/ 33 h 150"/>
                <a:gd name="T96" fmla="*/ 15 w 303"/>
                <a:gd name="T97" fmla="*/ 39 h 150"/>
                <a:gd name="T98" fmla="*/ 11 w 303"/>
                <a:gd name="T99" fmla="*/ 47 h 150"/>
                <a:gd name="T100" fmla="*/ 8 w 303"/>
                <a:gd name="T101" fmla="*/ 54 h 150"/>
                <a:gd name="T102" fmla="*/ 4 w 303"/>
                <a:gd name="T103" fmla="*/ 63 h 150"/>
                <a:gd name="T104" fmla="*/ 2 w 303"/>
                <a:gd name="T105" fmla="*/ 72 h 150"/>
                <a:gd name="T106" fmla="*/ 1 w 303"/>
                <a:gd name="T107" fmla="*/ 81 h 150"/>
                <a:gd name="T108" fmla="*/ 0 w 303"/>
                <a:gd name="T109" fmla="*/ 90 h 150"/>
                <a:gd name="T110" fmla="*/ 0 w 303"/>
                <a:gd name="T111" fmla="*/ 150 h 150"/>
                <a:gd name="T112" fmla="*/ 303 w 303"/>
                <a:gd name="T113" fmla="*/ 150 h 150"/>
                <a:gd name="T114" fmla="*/ 301 w 303"/>
                <a:gd name="T115" fmla="*/ 144 h 150"/>
                <a:gd name="T116" fmla="*/ 300 w 303"/>
                <a:gd name="T117" fmla="*/ 135 h 150"/>
                <a:gd name="T118" fmla="*/ 300 w 303"/>
                <a:gd name="T119" fmla="*/ 13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3" h="150">
                  <a:moveTo>
                    <a:pt x="195" y="105"/>
                  </a:moveTo>
                  <a:lnTo>
                    <a:pt x="165" y="105"/>
                  </a:lnTo>
                  <a:lnTo>
                    <a:pt x="162" y="105"/>
                  </a:lnTo>
                  <a:lnTo>
                    <a:pt x="160" y="104"/>
                  </a:lnTo>
                  <a:lnTo>
                    <a:pt x="157" y="103"/>
                  </a:lnTo>
                  <a:lnTo>
                    <a:pt x="155" y="101"/>
                  </a:lnTo>
                  <a:lnTo>
                    <a:pt x="153" y="98"/>
                  </a:lnTo>
                  <a:lnTo>
                    <a:pt x="151" y="96"/>
                  </a:lnTo>
                  <a:lnTo>
                    <a:pt x="151" y="93"/>
                  </a:lnTo>
                  <a:lnTo>
                    <a:pt x="150" y="90"/>
                  </a:lnTo>
                  <a:lnTo>
                    <a:pt x="151" y="88"/>
                  </a:lnTo>
                  <a:lnTo>
                    <a:pt x="151" y="85"/>
                  </a:lnTo>
                  <a:lnTo>
                    <a:pt x="153" y="82"/>
                  </a:lnTo>
                  <a:lnTo>
                    <a:pt x="155" y="80"/>
                  </a:lnTo>
                  <a:lnTo>
                    <a:pt x="157" y="78"/>
                  </a:lnTo>
                  <a:lnTo>
                    <a:pt x="160" y="77"/>
                  </a:lnTo>
                  <a:lnTo>
                    <a:pt x="162" y="76"/>
                  </a:lnTo>
                  <a:lnTo>
                    <a:pt x="165" y="75"/>
                  </a:lnTo>
                  <a:lnTo>
                    <a:pt x="195" y="75"/>
                  </a:lnTo>
                  <a:lnTo>
                    <a:pt x="199" y="76"/>
                  </a:lnTo>
                  <a:lnTo>
                    <a:pt x="202" y="77"/>
                  </a:lnTo>
                  <a:lnTo>
                    <a:pt x="204" y="78"/>
                  </a:lnTo>
                  <a:lnTo>
                    <a:pt x="206" y="80"/>
                  </a:lnTo>
                  <a:lnTo>
                    <a:pt x="208" y="82"/>
                  </a:lnTo>
                  <a:lnTo>
                    <a:pt x="209" y="85"/>
                  </a:lnTo>
                  <a:lnTo>
                    <a:pt x="210" y="88"/>
                  </a:lnTo>
                  <a:lnTo>
                    <a:pt x="210" y="90"/>
                  </a:lnTo>
                  <a:lnTo>
                    <a:pt x="210" y="93"/>
                  </a:lnTo>
                  <a:lnTo>
                    <a:pt x="209" y="96"/>
                  </a:lnTo>
                  <a:lnTo>
                    <a:pt x="208" y="98"/>
                  </a:lnTo>
                  <a:lnTo>
                    <a:pt x="206" y="101"/>
                  </a:lnTo>
                  <a:lnTo>
                    <a:pt x="204" y="103"/>
                  </a:lnTo>
                  <a:lnTo>
                    <a:pt x="202" y="104"/>
                  </a:lnTo>
                  <a:lnTo>
                    <a:pt x="199" y="105"/>
                  </a:lnTo>
                  <a:lnTo>
                    <a:pt x="195" y="105"/>
                  </a:lnTo>
                  <a:lnTo>
                    <a:pt x="195" y="105"/>
                  </a:lnTo>
                  <a:close/>
                  <a:moveTo>
                    <a:pt x="300" y="135"/>
                  </a:moveTo>
                  <a:lnTo>
                    <a:pt x="300" y="0"/>
                  </a:lnTo>
                  <a:lnTo>
                    <a:pt x="90" y="0"/>
                  </a:lnTo>
                  <a:lnTo>
                    <a:pt x="82" y="1"/>
                  </a:lnTo>
                  <a:lnTo>
                    <a:pt x="72" y="2"/>
                  </a:lnTo>
                  <a:lnTo>
                    <a:pt x="63" y="4"/>
                  </a:lnTo>
                  <a:lnTo>
                    <a:pt x="55" y="7"/>
                  </a:lnTo>
                  <a:lnTo>
                    <a:pt x="47" y="10"/>
                  </a:lnTo>
                  <a:lnTo>
                    <a:pt x="40" y="15"/>
                  </a:lnTo>
                  <a:lnTo>
                    <a:pt x="32" y="20"/>
                  </a:lnTo>
                  <a:lnTo>
                    <a:pt x="27" y="27"/>
                  </a:lnTo>
                  <a:lnTo>
                    <a:pt x="20" y="33"/>
                  </a:lnTo>
                  <a:lnTo>
                    <a:pt x="15" y="39"/>
                  </a:lnTo>
                  <a:lnTo>
                    <a:pt x="11" y="47"/>
                  </a:lnTo>
                  <a:lnTo>
                    <a:pt x="8" y="54"/>
                  </a:lnTo>
                  <a:lnTo>
                    <a:pt x="4" y="63"/>
                  </a:lnTo>
                  <a:lnTo>
                    <a:pt x="2" y="72"/>
                  </a:lnTo>
                  <a:lnTo>
                    <a:pt x="1" y="81"/>
                  </a:lnTo>
                  <a:lnTo>
                    <a:pt x="0" y="90"/>
                  </a:lnTo>
                  <a:lnTo>
                    <a:pt x="0" y="150"/>
                  </a:lnTo>
                  <a:lnTo>
                    <a:pt x="303" y="150"/>
                  </a:lnTo>
                  <a:lnTo>
                    <a:pt x="301" y="144"/>
                  </a:lnTo>
                  <a:lnTo>
                    <a:pt x="300" y="135"/>
                  </a:lnTo>
                  <a:lnTo>
                    <a:pt x="300" y="1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3" name="Freeform 2024">
              <a:extLst>
                <a:ext uri="{FF2B5EF4-FFF2-40B4-BE49-F238E27FC236}">
                  <a16:creationId xmlns:a16="http://schemas.microsoft.com/office/drawing/2014/main" id="{A089C24C-3669-4556-BCE2-1150BE6C011A}"/>
                </a:ext>
              </a:extLst>
            </p:cNvPr>
            <p:cNvSpPr>
              <a:spLocks noEditPoints="1"/>
            </p:cNvSpPr>
            <p:nvPr/>
          </p:nvSpPr>
          <p:spPr bwMode="auto">
            <a:xfrm>
              <a:off x="6105525" y="2151063"/>
              <a:ext cx="142875" cy="47625"/>
            </a:xfrm>
            <a:custGeom>
              <a:avLst/>
              <a:gdLst>
                <a:gd name="T0" fmla="*/ 231 w 451"/>
                <a:gd name="T1" fmla="*/ 25 h 150"/>
                <a:gd name="T2" fmla="*/ 242 w 451"/>
                <a:gd name="T3" fmla="*/ 31 h 150"/>
                <a:gd name="T4" fmla="*/ 252 w 451"/>
                <a:gd name="T5" fmla="*/ 39 h 150"/>
                <a:gd name="T6" fmla="*/ 258 w 451"/>
                <a:gd name="T7" fmla="*/ 52 h 150"/>
                <a:gd name="T8" fmla="*/ 258 w 451"/>
                <a:gd name="T9" fmla="*/ 65 h 150"/>
                <a:gd name="T10" fmla="*/ 252 w 451"/>
                <a:gd name="T11" fmla="*/ 78 h 150"/>
                <a:gd name="T12" fmla="*/ 242 w 451"/>
                <a:gd name="T13" fmla="*/ 86 h 150"/>
                <a:gd name="T14" fmla="*/ 231 w 451"/>
                <a:gd name="T15" fmla="*/ 92 h 150"/>
                <a:gd name="T16" fmla="*/ 217 w 451"/>
                <a:gd name="T17" fmla="*/ 92 h 150"/>
                <a:gd name="T18" fmla="*/ 205 w 451"/>
                <a:gd name="T19" fmla="*/ 86 h 150"/>
                <a:gd name="T20" fmla="*/ 195 w 451"/>
                <a:gd name="T21" fmla="*/ 78 h 150"/>
                <a:gd name="T22" fmla="*/ 190 w 451"/>
                <a:gd name="T23" fmla="*/ 66 h 150"/>
                <a:gd name="T24" fmla="*/ 190 w 451"/>
                <a:gd name="T25" fmla="*/ 52 h 150"/>
                <a:gd name="T26" fmla="*/ 195 w 451"/>
                <a:gd name="T27" fmla="*/ 39 h 150"/>
                <a:gd name="T28" fmla="*/ 205 w 451"/>
                <a:gd name="T29" fmla="*/ 31 h 150"/>
                <a:gd name="T30" fmla="*/ 217 w 451"/>
                <a:gd name="T31" fmla="*/ 25 h 150"/>
                <a:gd name="T32" fmla="*/ 224 w 451"/>
                <a:gd name="T33" fmla="*/ 24 h 150"/>
                <a:gd name="T34" fmla="*/ 1 w 451"/>
                <a:gd name="T35" fmla="*/ 68 h 150"/>
                <a:gd name="T36" fmla="*/ 4 w 451"/>
                <a:gd name="T37" fmla="*/ 85 h 150"/>
                <a:gd name="T38" fmla="*/ 11 w 451"/>
                <a:gd name="T39" fmla="*/ 102 h 150"/>
                <a:gd name="T40" fmla="*/ 20 w 451"/>
                <a:gd name="T41" fmla="*/ 116 h 150"/>
                <a:gd name="T42" fmla="*/ 33 w 451"/>
                <a:gd name="T43" fmla="*/ 129 h 150"/>
                <a:gd name="T44" fmla="*/ 47 w 451"/>
                <a:gd name="T45" fmla="*/ 139 h 150"/>
                <a:gd name="T46" fmla="*/ 63 w 451"/>
                <a:gd name="T47" fmla="*/ 145 h 150"/>
                <a:gd name="T48" fmla="*/ 82 w 451"/>
                <a:gd name="T49" fmla="*/ 149 h 150"/>
                <a:gd name="T50" fmla="*/ 360 w 451"/>
                <a:gd name="T51" fmla="*/ 150 h 150"/>
                <a:gd name="T52" fmla="*/ 379 w 451"/>
                <a:gd name="T53" fmla="*/ 148 h 150"/>
                <a:gd name="T54" fmla="*/ 395 w 451"/>
                <a:gd name="T55" fmla="*/ 143 h 150"/>
                <a:gd name="T56" fmla="*/ 409 w 451"/>
                <a:gd name="T57" fmla="*/ 135 h 150"/>
                <a:gd name="T58" fmla="*/ 422 w 451"/>
                <a:gd name="T59" fmla="*/ 124 h 150"/>
                <a:gd name="T60" fmla="*/ 433 w 451"/>
                <a:gd name="T61" fmla="*/ 111 h 150"/>
                <a:gd name="T62" fmla="*/ 442 w 451"/>
                <a:gd name="T63" fmla="*/ 96 h 150"/>
                <a:gd name="T64" fmla="*/ 447 w 451"/>
                <a:gd name="T65" fmla="*/ 79 h 150"/>
                <a:gd name="T66" fmla="*/ 451 w 451"/>
                <a:gd name="T67" fmla="*/ 60 h 150"/>
                <a:gd name="T68" fmla="*/ 0 w 451"/>
                <a:gd name="T69"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51" h="150">
                  <a:moveTo>
                    <a:pt x="224" y="24"/>
                  </a:moveTo>
                  <a:lnTo>
                    <a:pt x="231" y="25"/>
                  </a:lnTo>
                  <a:lnTo>
                    <a:pt x="237" y="27"/>
                  </a:lnTo>
                  <a:lnTo>
                    <a:pt x="242" y="31"/>
                  </a:lnTo>
                  <a:lnTo>
                    <a:pt x="248" y="35"/>
                  </a:lnTo>
                  <a:lnTo>
                    <a:pt x="252" y="39"/>
                  </a:lnTo>
                  <a:lnTo>
                    <a:pt x="255" y="46"/>
                  </a:lnTo>
                  <a:lnTo>
                    <a:pt x="258" y="52"/>
                  </a:lnTo>
                  <a:lnTo>
                    <a:pt x="258" y="59"/>
                  </a:lnTo>
                  <a:lnTo>
                    <a:pt x="258" y="65"/>
                  </a:lnTo>
                  <a:lnTo>
                    <a:pt x="255" y="71"/>
                  </a:lnTo>
                  <a:lnTo>
                    <a:pt x="252" y="78"/>
                  </a:lnTo>
                  <a:lnTo>
                    <a:pt x="248" y="83"/>
                  </a:lnTo>
                  <a:lnTo>
                    <a:pt x="242" y="86"/>
                  </a:lnTo>
                  <a:lnTo>
                    <a:pt x="237" y="90"/>
                  </a:lnTo>
                  <a:lnTo>
                    <a:pt x="231" y="92"/>
                  </a:lnTo>
                  <a:lnTo>
                    <a:pt x="224" y="93"/>
                  </a:lnTo>
                  <a:lnTo>
                    <a:pt x="217" y="92"/>
                  </a:lnTo>
                  <a:lnTo>
                    <a:pt x="210" y="90"/>
                  </a:lnTo>
                  <a:lnTo>
                    <a:pt x="205" y="86"/>
                  </a:lnTo>
                  <a:lnTo>
                    <a:pt x="200" y="83"/>
                  </a:lnTo>
                  <a:lnTo>
                    <a:pt x="195" y="78"/>
                  </a:lnTo>
                  <a:lnTo>
                    <a:pt x="192" y="71"/>
                  </a:lnTo>
                  <a:lnTo>
                    <a:pt x="190" y="66"/>
                  </a:lnTo>
                  <a:lnTo>
                    <a:pt x="190" y="59"/>
                  </a:lnTo>
                  <a:lnTo>
                    <a:pt x="190" y="52"/>
                  </a:lnTo>
                  <a:lnTo>
                    <a:pt x="192" y="46"/>
                  </a:lnTo>
                  <a:lnTo>
                    <a:pt x="195" y="39"/>
                  </a:lnTo>
                  <a:lnTo>
                    <a:pt x="200" y="35"/>
                  </a:lnTo>
                  <a:lnTo>
                    <a:pt x="205" y="31"/>
                  </a:lnTo>
                  <a:lnTo>
                    <a:pt x="210" y="27"/>
                  </a:lnTo>
                  <a:lnTo>
                    <a:pt x="217" y="25"/>
                  </a:lnTo>
                  <a:lnTo>
                    <a:pt x="224" y="24"/>
                  </a:lnTo>
                  <a:lnTo>
                    <a:pt x="224" y="24"/>
                  </a:lnTo>
                  <a:close/>
                  <a:moveTo>
                    <a:pt x="0" y="59"/>
                  </a:moveTo>
                  <a:lnTo>
                    <a:pt x="1" y="68"/>
                  </a:lnTo>
                  <a:lnTo>
                    <a:pt x="2" y="77"/>
                  </a:lnTo>
                  <a:lnTo>
                    <a:pt x="4" y="85"/>
                  </a:lnTo>
                  <a:lnTo>
                    <a:pt x="8" y="94"/>
                  </a:lnTo>
                  <a:lnTo>
                    <a:pt x="11" y="102"/>
                  </a:lnTo>
                  <a:lnTo>
                    <a:pt x="16" y="109"/>
                  </a:lnTo>
                  <a:lnTo>
                    <a:pt x="20" y="116"/>
                  </a:lnTo>
                  <a:lnTo>
                    <a:pt x="27" y="123"/>
                  </a:lnTo>
                  <a:lnTo>
                    <a:pt x="33" y="129"/>
                  </a:lnTo>
                  <a:lnTo>
                    <a:pt x="40" y="134"/>
                  </a:lnTo>
                  <a:lnTo>
                    <a:pt x="47" y="139"/>
                  </a:lnTo>
                  <a:lnTo>
                    <a:pt x="56" y="142"/>
                  </a:lnTo>
                  <a:lnTo>
                    <a:pt x="63" y="145"/>
                  </a:lnTo>
                  <a:lnTo>
                    <a:pt x="72" y="148"/>
                  </a:lnTo>
                  <a:lnTo>
                    <a:pt x="82" y="149"/>
                  </a:lnTo>
                  <a:lnTo>
                    <a:pt x="90" y="150"/>
                  </a:lnTo>
                  <a:lnTo>
                    <a:pt x="360" y="150"/>
                  </a:lnTo>
                  <a:lnTo>
                    <a:pt x="370" y="149"/>
                  </a:lnTo>
                  <a:lnTo>
                    <a:pt x="379" y="148"/>
                  </a:lnTo>
                  <a:lnTo>
                    <a:pt x="386" y="145"/>
                  </a:lnTo>
                  <a:lnTo>
                    <a:pt x="395" y="143"/>
                  </a:lnTo>
                  <a:lnTo>
                    <a:pt x="402" y="139"/>
                  </a:lnTo>
                  <a:lnTo>
                    <a:pt x="409" y="135"/>
                  </a:lnTo>
                  <a:lnTo>
                    <a:pt x="415" y="130"/>
                  </a:lnTo>
                  <a:lnTo>
                    <a:pt x="422" y="124"/>
                  </a:lnTo>
                  <a:lnTo>
                    <a:pt x="428" y="117"/>
                  </a:lnTo>
                  <a:lnTo>
                    <a:pt x="433" y="111"/>
                  </a:lnTo>
                  <a:lnTo>
                    <a:pt x="438" y="104"/>
                  </a:lnTo>
                  <a:lnTo>
                    <a:pt x="442" y="96"/>
                  </a:lnTo>
                  <a:lnTo>
                    <a:pt x="445" y="87"/>
                  </a:lnTo>
                  <a:lnTo>
                    <a:pt x="447" y="79"/>
                  </a:lnTo>
                  <a:lnTo>
                    <a:pt x="449" y="69"/>
                  </a:lnTo>
                  <a:lnTo>
                    <a:pt x="451" y="60"/>
                  </a:lnTo>
                  <a:lnTo>
                    <a:pt x="451" y="0"/>
                  </a:lnTo>
                  <a:lnTo>
                    <a:pt x="0" y="0"/>
                  </a:lnTo>
                  <a:lnTo>
                    <a:pt x="0" y="5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4" name="Freeform 2025">
              <a:extLst>
                <a:ext uri="{FF2B5EF4-FFF2-40B4-BE49-F238E27FC236}">
                  <a16:creationId xmlns:a16="http://schemas.microsoft.com/office/drawing/2014/main" id="{AD44BCFE-381C-4084-BB3E-AC4E2D2DE4A0}"/>
                </a:ext>
              </a:extLst>
            </p:cNvPr>
            <p:cNvSpPr>
              <a:spLocks/>
            </p:cNvSpPr>
            <p:nvPr/>
          </p:nvSpPr>
          <p:spPr bwMode="auto">
            <a:xfrm>
              <a:off x="6105525" y="2017713"/>
              <a:ext cx="142875" cy="123825"/>
            </a:xfrm>
            <a:custGeom>
              <a:avLst/>
              <a:gdLst>
                <a:gd name="T0" fmla="*/ 318 w 451"/>
                <a:gd name="T1" fmla="*/ 0 h 390"/>
                <a:gd name="T2" fmla="*/ 30 w 451"/>
                <a:gd name="T3" fmla="*/ 0 h 390"/>
                <a:gd name="T4" fmla="*/ 0 w 451"/>
                <a:gd name="T5" fmla="*/ 0 h 390"/>
                <a:gd name="T6" fmla="*/ 0 w 451"/>
                <a:gd name="T7" fmla="*/ 390 h 390"/>
                <a:gd name="T8" fmla="*/ 451 w 451"/>
                <a:gd name="T9" fmla="*/ 390 h 390"/>
                <a:gd name="T10" fmla="*/ 451 w 451"/>
                <a:gd name="T11" fmla="*/ 30 h 390"/>
                <a:gd name="T12" fmla="*/ 375 w 451"/>
                <a:gd name="T13" fmla="*/ 30 h 390"/>
                <a:gd name="T14" fmla="*/ 367 w 451"/>
                <a:gd name="T15" fmla="*/ 29 h 390"/>
                <a:gd name="T16" fmla="*/ 359 w 451"/>
                <a:gd name="T17" fmla="*/ 27 h 390"/>
                <a:gd name="T18" fmla="*/ 351 w 451"/>
                <a:gd name="T19" fmla="*/ 25 h 390"/>
                <a:gd name="T20" fmla="*/ 343 w 451"/>
                <a:gd name="T21" fmla="*/ 21 h 390"/>
                <a:gd name="T22" fmla="*/ 336 w 451"/>
                <a:gd name="T23" fmla="*/ 17 h 390"/>
                <a:gd name="T24" fmla="*/ 329 w 451"/>
                <a:gd name="T25" fmla="*/ 12 h 390"/>
                <a:gd name="T26" fmla="*/ 323 w 451"/>
                <a:gd name="T27" fmla="*/ 6 h 390"/>
                <a:gd name="T28" fmla="*/ 318 w 451"/>
                <a:gd name="T29" fmla="*/ 0 h 3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51" h="390">
                  <a:moveTo>
                    <a:pt x="318" y="0"/>
                  </a:moveTo>
                  <a:lnTo>
                    <a:pt x="30" y="0"/>
                  </a:lnTo>
                  <a:lnTo>
                    <a:pt x="0" y="0"/>
                  </a:lnTo>
                  <a:lnTo>
                    <a:pt x="0" y="390"/>
                  </a:lnTo>
                  <a:lnTo>
                    <a:pt x="451" y="390"/>
                  </a:lnTo>
                  <a:lnTo>
                    <a:pt x="451" y="30"/>
                  </a:lnTo>
                  <a:lnTo>
                    <a:pt x="375" y="30"/>
                  </a:lnTo>
                  <a:lnTo>
                    <a:pt x="367" y="29"/>
                  </a:lnTo>
                  <a:lnTo>
                    <a:pt x="359" y="27"/>
                  </a:lnTo>
                  <a:lnTo>
                    <a:pt x="351" y="25"/>
                  </a:lnTo>
                  <a:lnTo>
                    <a:pt x="343" y="21"/>
                  </a:lnTo>
                  <a:lnTo>
                    <a:pt x="336" y="17"/>
                  </a:lnTo>
                  <a:lnTo>
                    <a:pt x="329" y="12"/>
                  </a:lnTo>
                  <a:lnTo>
                    <a:pt x="323" y="6"/>
                  </a:lnTo>
                  <a:lnTo>
                    <a:pt x="31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5" name="Freeform 2026">
              <a:extLst>
                <a:ext uri="{FF2B5EF4-FFF2-40B4-BE49-F238E27FC236}">
                  <a16:creationId xmlns:a16="http://schemas.microsoft.com/office/drawing/2014/main" id="{53FDEEB6-B7E5-4317-BF5C-105279C6C66B}"/>
                </a:ext>
              </a:extLst>
            </p:cNvPr>
            <p:cNvSpPr>
              <a:spLocks noEditPoints="1"/>
            </p:cNvSpPr>
            <p:nvPr/>
          </p:nvSpPr>
          <p:spPr bwMode="auto">
            <a:xfrm>
              <a:off x="6210300" y="1922463"/>
              <a:ext cx="173038" cy="127000"/>
            </a:xfrm>
            <a:custGeom>
              <a:avLst/>
              <a:gdLst>
                <a:gd name="T0" fmla="*/ 360 w 542"/>
                <a:gd name="T1" fmla="*/ 172 h 400"/>
                <a:gd name="T2" fmla="*/ 351 w 542"/>
                <a:gd name="T3" fmla="*/ 166 h 400"/>
                <a:gd name="T4" fmla="*/ 348 w 542"/>
                <a:gd name="T5" fmla="*/ 155 h 400"/>
                <a:gd name="T6" fmla="*/ 351 w 542"/>
                <a:gd name="T7" fmla="*/ 144 h 400"/>
                <a:gd name="T8" fmla="*/ 360 w 542"/>
                <a:gd name="T9" fmla="*/ 138 h 400"/>
                <a:gd name="T10" fmla="*/ 372 w 542"/>
                <a:gd name="T11" fmla="*/ 137 h 400"/>
                <a:gd name="T12" fmla="*/ 381 w 542"/>
                <a:gd name="T13" fmla="*/ 142 h 400"/>
                <a:gd name="T14" fmla="*/ 385 w 542"/>
                <a:gd name="T15" fmla="*/ 152 h 400"/>
                <a:gd name="T16" fmla="*/ 384 w 542"/>
                <a:gd name="T17" fmla="*/ 163 h 400"/>
                <a:gd name="T18" fmla="*/ 378 w 542"/>
                <a:gd name="T19" fmla="*/ 171 h 400"/>
                <a:gd name="T20" fmla="*/ 367 w 542"/>
                <a:gd name="T21" fmla="*/ 174 h 400"/>
                <a:gd name="T22" fmla="*/ 269 w 542"/>
                <a:gd name="T23" fmla="*/ 174 h 400"/>
                <a:gd name="T24" fmla="*/ 259 w 542"/>
                <a:gd name="T25" fmla="*/ 169 h 400"/>
                <a:gd name="T26" fmla="*/ 254 w 542"/>
                <a:gd name="T27" fmla="*/ 159 h 400"/>
                <a:gd name="T28" fmla="*/ 256 w 542"/>
                <a:gd name="T29" fmla="*/ 148 h 400"/>
                <a:gd name="T30" fmla="*/ 262 w 542"/>
                <a:gd name="T31" fmla="*/ 140 h 400"/>
                <a:gd name="T32" fmla="*/ 273 w 542"/>
                <a:gd name="T33" fmla="*/ 137 h 400"/>
                <a:gd name="T34" fmla="*/ 284 w 542"/>
                <a:gd name="T35" fmla="*/ 140 h 400"/>
                <a:gd name="T36" fmla="*/ 290 w 542"/>
                <a:gd name="T37" fmla="*/ 148 h 400"/>
                <a:gd name="T38" fmla="*/ 291 w 542"/>
                <a:gd name="T39" fmla="*/ 159 h 400"/>
                <a:gd name="T40" fmla="*/ 286 w 542"/>
                <a:gd name="T41" fmla="*/ 169 h 400"/>
                <a:gd name="T42" fmla="*/ 276 w 542"/>
                <a:gd name="T43" fmla="*/ 174 h 400"/>
                <a:gd name="T44" fmla="*/ 177 w 542"/>
                <a:gd name="T45" fmla="*/ 174 h 400"/>
                <a:gd name="T46" fmla="*/ 168 w 542"/>
                <a:gd name="T47" fmla="*/ 171 h 400"/>
                <a:gd name="T48" fmla="*/ 160 w 542"/>
                <a:gd name="T49" fmla="*/ 163 h 400"/>
                <a:gd name="T50" fmla="*/ 159 w 542"/>
                <a:gd name="T51" fmla="*/ 152 h 400"/>
                <a:gd name="T52" fmla="*/ 165 w 542"/>
                <a:gd name="T53" fmla="*/ 142 h 400"/>
                <a:gd name="T54" fmla="*/ 174 w 542"/>
                <a:gd name="T55" fmla="*/ 137 h 400"/>
                <a:gd name="T56" fmla="*/ 185 w 542"/>
                <a:gd name="T57" fmla="*/ 138 h 400"/>
                <a:gd name="T58" fmla="*/ 193 w 542"/>
                <a:gd name="T59" fmla="*/ 144 h 400"/>
                <a:gd name="T60" fmla="*/ 197 w 542"/>
                <a:gd name="T61" fmla="*/ 155 h 400"/>
                <a:gd name="T62" fmla="*/ 193 w 542"/>
                <a:gd name="T63" fmla="*/ 166 h 400"/>
                <a:gd name="T64" fmla="*/ 185 w 542"/>
                <a:gd name="T65" fmla="*/ 173 h 400"/>
                <a:gd name="T66" fmla="*/ 177 w 542"/>
                <a:gd name="T67" fmla="*/ 174 h 400"/>
                <a:gd name="T68" fmla="*/ 37 w 542"/>
                <a:gd name="T69" fmla="*/ 1 h 400"/>
                <a:gd name="T70" fmla="*/ 14 w 542"/>
                <a:gd name="T71" fmla="*/ 14 h 400"/>
                <a:gd name="T72" fmla="*/ 2 w 542"/>
                <a:gd name="T73" fmla="*/ 36 h 400"/>
                <a:gd name="T74" fmla="*/ 2 w 542"/>
                <a:gd name="T75" fmla="*/ 264 h 400"/>
                <a:gd name="T76" fmla="*/ 14 w 542"/>
                <a:gd name="T77" fmla="*/ 287 h 400"/>
                <a:gd name="T78" fmla="*/ 37 w 542"/>
                <a:gd name="T79" fmla="*/ 300 h 400"/>
                <a:gd name="T80" fmla="*/ 91 w 542"/>
                <a:gd name="T81" fmla="*/ 301 h 400"/>
                <a:gd name="T82" fmla="*/ 172 w 542"/>
                <a:gd name="T83" fmla="*/ 302 h 400"/>
                <a:gd name="T84" fmla="*/ 178 w 542"/>
                <a:gd name="T85" fmla="*/ 307 h 400"/>
                <a:gd name="T86" fmla="*/ 182 w 542"/>
                <a:gd name="T87" fmla="*/ 316 h 400"/>
                <a:gd name="T88" fmla="*/ 280 w 542"/>
                <a:gd name="T89" fmla="*/ 303 h 400"/>
                <a:gd name="T90" fmla="*/ 288 w 542"/>
                <a:gd name="T91" fmla="*/ 301 h 400"/>
                <a:gd name="T92" fmla="*/ 513 w 542"/>
                <a:gd name="T93" fmla="*/ 297 h 400"/>
                <a:gd name="T94" fmla="*/ 533 w 542"/>
                <a:gd name="T95" fmla="*/ 280 h 400"/>
                <a:gd name="T96" fmla="*/ 542 w 542"/>
                <a:gd name="T97" fmla="*/ 255 h 400"/>
                <a:gd name="T98" fmla="*/ 538 w 542"/>
                <a:gd name="T99" fmla="*/ 29 h 400"/>
                <a:gd name="T100" fmla="*/ 522 w 542"/>
                <a:gd name="T101" fmla="*/ 8 h 400"/>
                <a:gd name="T102" fmla="*/ 497 w 542"/>
                <a:gd name="T103" fmla="*/ 0 h 4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42" h="400">
                  <a:moveTo>
                    <a:pt x="367" y="174"/>
                  </a:moveTo>
                  <a:lnTo>
                    <a:pt x="364" y="174"/>
                  </a:lnTo>
                  <a:lnTo>
                    <a:pt x="360" y="172"/>
                  </a:lnTo>
                  <a:lnTo>
                    <a:pt x="357" y="171"/>
                  </a:lnTo>
                  <a:lnTo>
                    <a:pt x="354" y="169"/>
                  </a:lnTo>
                  <a:lnTo>
                    <a:pt x="351" y="166"/>
                  </a:lnTo>
                  <a:lnTo>
                    <a:pt x="350" y="163"/>
                  </a:lnTo>
                  <a:lnTo>
                    <a:pt x="349" y="159"/>
                  </a:lnTo>
                  <a:lnTo>
                    <a:pt x="348" y="155"/>
                  </a:lnTo>
                  <a:lnTo>
                    <a:pt x="349" y="152"/>
                  </a:lnTo>
                  <a:lnTo>
                    <a:pt x="350" y="148"/>
                  </a:lnTo>
                  <a:lnTo>
                    <a:pt x="351" y="144"/>
                  </a:lnTo>
                  <a:lnTo>
                    <a:pt x="354" y="142"/>
                  </a:lnTo>
                  <a:lnTo>
                    <a:pt x="357" y="140"/>
                  </a:lnTo>
                  <a:lnTo>
                    <a:pt x="360" y="138"/>
                  </a:lnTo>
                  <a:lnTo>
                    <a:pt x="364" y="137"/>
                  </a:lnTo>
                  <a:lnTo>
                    <a:pt x="367" y="137"/>
                  </a:lnTo>
                  <a:lnTo>
                    <a:pt x="372" y="137"/>
                  </a:lnTo>
                  <a:lnTo>
                    <a:pt x="375" y="138"/>
                  </a:lnTo>
                  <a:lnTo>
                    <a:pt x="378" y="140"/>
                  </a:lnTo>
                  <a:lnTo>
                    <a:pt x="381" y="142"/>
                  </a:lnTo>
                  <a:lnTo>
                    <a:pt x="383" y="144"/>
                  </a:lnTo>
                  <a:lnTo>
                    <a:pt x="384" y="148"/>
                  </a:lnTo>
                  <a:lnTo>
                    <a:pt x="385" y="152"/>
                  </a:lnTo>
                  <a:lnTo>
                    <a:pt x="387" y="155"/>
                  </a:lnTo>
                  <a:lnTo>
                    <a:pt x="385" y="159"/>
                  </a:lnTo>
                  <a:lnTo>
                    <a:pt x="384" y="163"/>
                  </a:lnTo>
                  <a:lnTo>
                    <a:pt x="383" y="166"/>
                  </a:lnTo>
                  <a:lnTo>
                    <a:pt x="381" y="169"/>
                  </a:lnTo>
                  <a:lnTo>
                    <a:pt x="378" y="171"/>
                  </a:lnTo>
                  <a:lnTo>
                    <a:pt x="375" y="173"/>
                  </a:lnTo>
                  <a:lnTo>
                    <a:pt x="372" y="174"/>
                  </a:lnTo>
                  <a:lnTo>
                    <a:pt x="367" y="174"/>
                  </a:lnTo>
                  <a:lnTo>
                    <a:pt x="367" y="174"/>
                  </a:lnTo>
                  <a:close/>
                  <a:moveTo>
                    <a:pt x="273" y="174"/>
                  </a:moveTo>
                  <a:lnTo>
                    <a:pt x="269" y="174"/>
                  </a:lnTo>
                  <a:lnTo>
                    <a:pt x="265" y="172"/>
                  </a:lnTo>
                  <a:lnTo>
                    <a:pt x="262" y="171"/>
                  </a:lnTo>
                  <a:lnTo>
                    <a:pt x="259" y="169"/>
                  </a:lnTo>
                  <a:lnTo>
                    <a:pt x="257" y="166"/>
                  </a:lnTo>
                  <a:lnTo>
                    <a:pt x="256" y="163"/>
                  </a:lnTo>
                  <a:lnTo>
                    <a:pt x="254" y="159"/>
                  </a:lnTo>
                  <a:lnTo>
                    <a:pt x="254" y="155"/>
                  </a:lnTo>
                  <a:lnTo>
                    <a:pt x="254" y="152"/>
                  </a:lnTo>
                  <a:lnTo>
                    <a:pt x="256" y="148"/>
                  </a:lnTo>
                  <a:lnTo>
                    <a:pt x="257" y="144"/>
                  </a:lnTo>
                  <a:lnTo>
                    <a:pt x="259" y="142"/>
                  </a:lnTo>
                  <a:lnTo>
                    <a:pt x="262" y="140"/>
                  </a:lnTo>
                  <a:lnTo>
                    <a:pt x="265" y="138"/>
                  </a:lnTo>
                  <a:lnTo>
                    <a:pt x="269" y="137"/>
                  </a:lnTo>
                  <a:lnTo>
                    <a:pt x="273" y="137"/>
                  </a:lnTo>
                  <a:lnTo>
                    <a:pt x="276" y="137"/>
                  </a:lnTo>
                  <a:lnTo>
                    <a:pt x="280" y="138"/>
                  </a:lnTo>
                  <a:lnTo>
                    <a:pt x="284" y="140"/>
                  </a:lnTo>
                  <a:lnTo>
                    <a:pt x="286" y="142"/>
                  </a:lnTo>
                  <a:lnTo>
                    <a:pt x="288" y="144"/>
                  </a:lnTo>
                  <a:lnTo>
                    <a:pt x="290" y="148"/>
                  </a:lnTo>
                  <a:lnTo>
                    <a:pt x="291" y="152"/>
                  </a:lnTo>
                  <a:lnTo>
                    <a:pt x="291" y="155"/>
                  </a:lnTo>
                  <a:lnTo>
                    <a:pt x="291" y="159"/>
                  </a:lnTo>
                  <a:lnTo>
                    <a:pt x="290" y="163"/>
                  </a:lnTo>
                  <a:lnTo>
                    <a:pt x="288" y="166"/>
                  </a:lnTo>
                  <a:lnTo>
                    <a:pt x="286" y="169"/>
                  </a:lnTo>
                  <a:lnTo>
                    <a:pt x="284" y="171"/>
                  </a:lnTo>
                  <a:lnTo>
                    <a:pt x="280" y="173"/>
                  </a:lnTo>
                  <a:lnTo>
                    <a:pt x="276" y="174"/>
                  </a:lnTo>
                  <a:lnTo>
                    <a:pt x="273" y="174"/>
                  </a:lnTo>
                  <a:lnTo>
                    <a:pt x="273" y="174"/>
                  </a:lnTo>
                  <a:close/>
                  <a:moveTo>
                    <a:pt x="177" y="174"/>
                  </a:moveTo>
                  <a:lnTo>
                    <a:pt x="174" y="174"/>
                  </a:lnTo>
                  <a:lnTo>
                    <a:pt x="171" y="172"/>
                  </a:lnTo>
                  <a:lnTo>
                    <a:pt x="168" y="171"/>
                  </a:lnTo>
                  <a:lnTo>
                    <a:pt x="165" y="169"/>
                  </a:lnTo>
                  <a:lnTo>
                    <a:pt x="162" y="166"/>
                  </a:lnTo>
                  <a:lnTo>
                    <a:pt x="160" y="163"/>
                  </a:lnTo>
                  <a:lnTo>
                    <a:pt x="159" y="159"/>
                  </a:lnTo>
                  <a:lnTo>
                    <a:pt x="159" y="155"/>
                  </a:lnTo>
                  <a:lnTo>
                    <a:pt x="159" y="152"/>
                  </a:lnTo>
                  <a:lnTo>
                    <a:pt x="160" y="148"/>
                  </a:lnTo>
                  <a:lnTo>
                    <a:pt x="162" y="144"/>
                  </a:lnTo>
                  <a:lnTo>
                    <a:pt x="165" y="142"/>
                  </a:lnTo>
                  <a:lnTo>
                    <a:pt x="168" y="140"/>
                  </a:lnTo>
                  <a:lnTo>
                    <a:pt x="171" y="138"/>
                  </a:lnTo>
                  <a:lnTo>
                    <a:pt x="174" y="137"/>
                  </a:lnTo>
                  <a:lnTo>
                    <a:pt x="177" y="137"/>
                  </a:lnTo>
                  <a:lnTo>
                    <a:pt x="182" y="137"/>
                  </a:lnTo>
                  <a:lnTo>
                    <a:pt x="185" y="138"/>
                  </a:lnTo>
                  <a:lnTo>
                    <a:pt x="188" y="140"/>
                  </a:lnTo>
                  <a:lnTo>
                    <a:pt x="191" y="142"/>
                  </a:lnTo>
                  <a:lnTo>
                    <a:pt x="193" y="144"/>
                  </a:lnTo>
                  <a:lnTo>
                    <a:pt x="196" y="148"/>
                  </a:lnTo>
                  <a:lnTo>
                    <a:pt x="197" y="152"/>
                  </a:lnTo>
                  <a:lnTo>
                    <a:pt x="197" y="155"/>
                  </a:lnTo>
                  <a:lnTo>
                    <a:pt x="197" y="159"/>
                  </a:lnTo>
                  <a:lnTo>
                    <a:pt x="196" y="163"/>
                  </a:lnTo>
                  <a:lnTo>
                    <a:pt x="193" y="166"/>
                  </a:lnTo>
                  <a:lnTo>
                    <a:pt x="191" y="169"/>
                  </a:lnTo>
                  <a:lnTo>
                    <a:pt x="188" y="171"/>
                  </a:lnTo>
                  <a:lnTo>
                    <a:pt x="185" y="173"/>
                  </a:lnTo>
                  <a:lnTo>
                    <a:pt x="182" y="174"/>
                  </a:lnTo>
                  <a:lnTo>
                    <a:pt x="177" y="174"/>
                  </a:lnTo>
                  <a:lnTo>
                    <a:pt x="177" y="174"/>
                  </a:lnTo>
                  <a:close/>
                  <a:moveTo>
                    <a:pt x="497" y="0"/>
                  </a:moveTo>
                  <a:lnTo>
                    <a:pt x="45" y="0"/>
                  </a:lnTo>
                  <a:lnTo>
                    <a:pt x="37" y="1"/>
                  </a:lnTo>
                  <a:lnTo>
                    <a:pt x="29" y="4"/>
                  </a:lnTo>
                  <a:lnTo>
                    <a:pt x="22" y="8"/>
                  </a:lnTo>
                  <a:lnTo>
                    <a:pt x="14" y="14"/>
                  </a:lnTo>
                  <a:lnTo>
                    <a:pt x="9" y="21"/>
                  </a:lnTo>
                  <a:lnTo>
                    <a:pt x="5" y="29"/>
                  </a:lnTo>
                  <a:lnTo>
                    <a:pt x="2" y="36"/>
                  </a:lnTo>
                  <a:lnTo>
                    <a:pt x="0" y="45"/>
                  </a:lnTo>
                  <a:lnTo>
                    <a:pt x="0" y="255"/>
                  </a:lnTo>
                  <a:lnTo>
                    <a:pt x="2" y="264"/>
                  </a:lnTo>
                  <a:lnTo>
                    <a:pt x="5" y="272"/>
                  </a:lnTo>
                  <a:lnTo>
                    <a:pt x="9" y="280"/>
                  </a:lnTo>
                  <a:lnTo>
                    <a:pt x="14" y="287"/>
                  </a:lnTo>
                  <a:lnTo>
                    <a:pt x="22" y="292"/>
                  </a:lnTo>
                  <a:lnTo>
                    <a:pt x="29" y="297"/>
                  </a:lnTo>
                  <a:lnTo>
                    <a:pt x="37" y="300"/>
                  </a:lnTo>
                  <a:lnTo>
                    <a:pt x="45" y="301"/>
                  </a:lnTo>
                  <a:lnTo>
                    <a:pt x="76" y="301"/>
                  </a:lnTo>
                  <a:lnTo>
                    <a:pt x="91" y="301"/>
                  </a:lnTo>
                  <a:lnTo>
                    <a:pt x="167" y="301"/>
                  </a:lnTo>
                  <a:lnTo>
                    <a:pt x="169" y="301"/>
                  </a:lnTo>
                  <a:lnTo>
                    <a:pt x="172" y="302"/>
                  </a:lnTo>
                  <a:lnTo>
                    <a:pt x="174" y="303"/>
                  </a:lnTo>
                  <a:lnTo>
                    <a:pt x="176" y="305"/>
                  </a:lnTo>
                  <a:lnTo>
                    <a:pt x="178" y="307"/>
                  </a:lnTo>
                  <a:lnTo>
                    <a:pt x="180" y="310"/>
                  </a:lnTo>
                  <a:lnTo>
                    <a:pt x="181" y="313"/>
                  </a:lnTo>
                  <a:lnTo>
                    <a:pt x="182" y="316"/>
                  </a:lnTo>
                  <a:lnTo>
                    <a:pt x="182" y="400"/>
                  </a:lnTo>
                  <a:lnTo>
                    <a:pt x="278" y="305"/>
                  </a:lnTo>
                  <a:lnTo>
                    <a:pt x="280" y="303"/>
                  </a:lnTo>
                  <a:lnTo>
                    <a:pt x="283" y="302"/>
                  </a:lnTo>
                  <a:lnTo>
                    <a:pt x="286" y="301"/>
                  </a:lnTo>
                  <a:lnTo>
                    <a:pt x="288" y="301"/>
                  </a:lnTo>
                  <a:lnTo>
                    <a:pt x="497" y="301"/>
                  </a:lnTo>
                  <a:lnTo>
                    <a:pt x="506" y="300"/>
                  </a:lnTo>
                  <a:lnTo>
                    <a:pt x="513" y="297"/>
                  </a:lnTo>
                  <a:lnTo>
                    <a:pt x="522" y="292"/>
                  </a:lnTo>
                  <a:lnTo>
                    <a:pt x="528" y="287"/>
                  </a:lnTo>
                  <a:lnTo>
                    <a:pt x="533" y="280"/>
                  </a:lnTo>
                  <a:lnTo>
                    <a:pt x="538" y="272"/>
                  </a:lnTo>
                  <a:lnTo>
                    <a:pt x="541" y="264"/>
                  </a:lnTo>
                  <a:lnTo>
                    <a:pt x="542" y="255"/>
                  </a:lnTo>
                  <a:lnTo>
                    <a:pt x="542" y="45"/>
                  </a:lnTo>
                  <a:lnTo>
                    <a:pt x="541" y="36"/>
                  </a:lnTo>
                  <a:lnTo>
                    <a:pt x="538" y="29"/>
                  </a:lnTo>
                  <a:lnTo>
                    <a:pt x="533" y="21"/>
                  </a:lnTo>
                  <a:lnTo>
                    <a:pt x="528" y="14"/>
                  </a:lnTo>
                  <a:lnTo>
                    <a:pt x="522" y="8"/>
                  </a:lnTo>
                  <a:lnTo>
                    <a:pt x="513" y="4"/>
                  </a:lnTo>
                  <a:lnTo>
                    <a:pt x="506" y="1"/>
                  </a:lnTo>
                  <a:lnTo>
                    <a:pt x="497" y="0"/>
                  </a:lnTo>
                  <a:lnTo>
                    <a:pt x="4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06" name="Group 105" descr="Icon of paper. ">
            <a:extLst>
              <a:ext uri="{FF2B5EF4-FFF2-40B4-BE49-F238E27FC236}">
                <a16:creationId xmlns:a16="http://schemas.microsoft.com/office/drawing/2014/main" id="{5A7B4376-F48C-4D8D-B85C-E30B7B3E6434}"/>
              </a:ext>
            </a:extLst>
          </p:cNvPr>
          <p:cNvGrpSpPr/>
          <p:nvPr/>
        </p:nvGrpSpPr>
        <p:grpSpPr>
          <a:xfrm>
            <a:off x="8841182" y="1368977"/>
            <a:ext cx="220663" cy="285750"/>
            <a:chOff x="4926013" y="796925"/>
            <a:chExt cx="220663" cy="285750"/>
          </a:xfrm>
          <a:solidFill>
            <a:schemeClr val="bg1"/>
          </a:solidFill>
        </p:grpSpPr>
        <p:sp>
          <p:nvSpPr>
            <p:cNvPr id="107" name="Rectangle 946">
              <a:extLst>
                <a:ext uri="{FF2B5EF4-FFF2-40B4-BE49-F238E27FC236}">
                  <a16:creationId xmlns:a16="http://schemas.microsoft.com/office/drawing/2014/main" id="{E782BD69-3279-4D29-AD06-A103E2126053}"/>
                </a:ext>
              </a:extLst>
            </p:cNvPr>
            <p:cNvSpPr>
              <a:spLocks noChangeArrowheads="1"/>
            </p:cNvSpPr>
            <p:nvPr/>
          </p:nvSpPr>
          <p:spPr bwMode="auto">
            <a:xfrm>
              <a:off x="5026025" y="996950"/>
              <a:ext cx="30163" cy="28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8" name="Rectangle 947">
              <a:extLst>
                <a:ext uri="{FF2B5EF4-FFF2-40B4-BE49-F238E27FC236}">
                  <a16:creationId xmlns:a16="http://schemas.microsoft.com/office/drawing/2014/main" id="{F640AD22-6F68-4745-898A-0D4AADEA202D}"/>
                </a:ext>
              </a:extLst>
            </p:cNvPr>
            <p:cNvSpPr>
              <a:spLocks noChangeArrowheads="1"/>
            </p:cNvSpPr>
            <p:nvPr/>
          </p:nvSpPr>
          <p:spPr bwMode="auto">
            <a:xfrm>
              <a:off x="5064125" y="930275"/>
              <a:ext cx="28575" cy="95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9" name="Rectangle 948">
              <a:extLst>
                <a:ext uri="{FF2B5EF4-FFF2-40B4-BE49-F238E27FC236}">
                  <a16:creationId xmlns:a16="http://schemas.microsoft.com/office/drawing/2014/main" id="{78786D45-C595-4A69-9D2B-EB0280EF29EA}"/>
                </a:ext>
              </a:extLst>
            </p:cNvPr>
            <p:cNvSpPr>
              <a:spLocks noChangeArrowheads="1"/>
            </p:cNvSpPr>
            <p:nvPr/>
          </p:nvSpPr>
          <p:spPr bwMode="auto">
            <a:xfrm>
              <a:off x="4987925" y="977900"/>
              <a:ext cx="28575" cy="476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0" name="Freeform 949">
              <a:extLst>
                <a:ext uri="{FF2B5EF4-FFF2-40B4-BE49-F238E27FC236}">
                  <a16:creationId xmlns:a16="http://schemas.microsoft.com/office/drawing/2014/main" id="{CF9052AD-F144-4CD7-B6F9-E2E57C7EB797}"/>
                </a:ext>
              </a:extLst>
            </p:cNvPr>
            <p:cNvSpPr>
              <a:spLocks noEditPoints="1"/>
            </p:cNvSpPr>
            <p:nvPr/>
          </p:nvSpPr>
          <p:spPr bwMode="auto">
            <a:xfrm>
              <a:off x="4926013" y="796925"/>
              <a:ext cx="220663" cy="285750"/>
            </a:xfrm>
            <a:custGeom>
              <a:avLst/>
              <a:gdLst>
                <a:gd name="T0" fmla="*/ 349 w 553"/>
                <a:gd name="T1" fmla="*/ 11 h 722"/>
                <a:gd name="T2" fmla="*/ 349 w 553"/>
                <a:gd name="T3" fmla="*/ 204 h 722"/>
                <a:gd name="T4" fmla="*/ 445 w 553"/>
                <a:gd name="T5" fmla="*/ 590 h 722"/>
                <a:gd name="T6" fmla="*/ 445 w 553"/>
                <a:gd name="T7" fmla="*/ 590 h 722"/>
                <a:gd name="T8" fmla="*/ 444 w 553"/>
                <a:gd name="T9" fmla="*/ 595 h 722"/>
                <a:gd name="T10" fmla="*/ 438 w 553"/>
                <a:gd name="T11" fmla="*/ 601 h 722"/>
                <a:gd name="T12" fmla="*/ 145 w 553"/>
                <a:gd name="T13" fmla="*/ 602 h 722"/>
                <a:gd name="T14" fmla="*/ 135 w 553"/>
                <a:gd name="T15" fmla="*/ 599 h 722"/>
                <a:gd name="T16" fmla="*/ 132 w 553"/>
                <a:gd name="T17" fmla="*/ 590 h 722"/>
                <a:gd name="T18" fmla="*/ 133 w 553"/>
                <a:gd name="T19" fmla="*/ 236 h 722"/>
                <a:gd name="T20" fmla="*/ 139 w 553"/>
                <a:gd name="T21" fmla="*/ 230 h 722"/>
                <a:gd name="T22" fmla="*/ 149 w 553"/>
                <a:gd name="T23" fmla="*/ 230 h 722"/>
                <a:gd name="T24" fmla="*/ 155 w 553"/>
                <a:gd name="T25" fmla="*/ 236 h 722"/>
                <a:gd name="T26" fmla="*/ 156 w 553"/>
                <a:gd name="T27" fmla="*/ 434 h 722"/>
                <a:gd name="T28" fmla="*/ 238 w 553"/>
                <a:gd name="T29" fmla="*/ 434 h 722"/>
                <a:gd name="T30" fmla="*/ 239 w 553"/>
                <a:gd name="T31" fmla="*/ 434 h 722"/>
                <a:gd name="T32" fmla="*/ 246 w 553"/>
                <a:gd name="T33" fmla="*/ 435 h 722"/>
                <a:gd name="T34" fmla="*/ 252 w 553"/>
                <a:gd name="T35" fmla="*/ 441 h 722"/>
                <a:gd name="T36" fmla="*/ 253 w 553"/>
                <a:gd name="T37" fmla="*/ 481 h 722"/>
                <a:gd name="T38" fmla="*/ 325 w 553"/>
                <a:gd name="T39" fmla="*/ 324 h 722"/>
                <a:gd name="T40" fmla="*/ 328 w 553"/>
                <a:gd name="T41" fmla="*/ 316 h 722"/>
                <a:gd name="T42" fmla="*/ 337 w 553"/>
                <a:gd name="T43" fmla="*/ 313 h 722"/>
                <a:gd name="T44" fmla="*/ 438 w 553"/>
                <a:gd name="T45" fmla="*/ 314 h 722"/>
                <a:gd name="T46" fmla="*/ 444 w 553"/>
                <a:gd name="T47" fmla="*/ 320 h 722"/>
                <a:gd name="T48" fmla="*/ 445 w 553"/>
                <a:gd name="T49" fmla="*/ 590 h 722"/>
                <a:gd name="T50" fmla="*/ 358 w 553"/>
                <a:gd name="T51" fmla="*/ 3 h 722"/>
                <a:gd name="T52" fmla="*/ 349 w 553"/>
                <a:gd name="T53" fmla="*/ 0 h 722"/>
                <a:gd name="T54" fmla="*/ 7 w 553"/>
                <a:gd name="T55" fmla="*/ 1 h 722"/>
                <a:gd name="T56" fmla="*/ 1 w 553"/>
                <a:gd name="T57" fmla="*/ 7 h 722"/>
                <a:gd name="T58" fmla="*/ 0 w 553"/>
                <a:gd name="T59" fmla="*/ 710 h 722"/>
                <a:gd name="T60" fmla="*/ 3 w 553"/>
                <a:gd name="T61" fmla="*/ 719 h 722"/>
                <a:gd name="T62" fmla="*/ 12 w 553"/>
                <a:gd name="T63" fmla="*/ 722 h 722"/>
                <a:gd name="T64" fmla="*/ 546 w 553"/>
                <a:gd name="T65" fmla="*/ 721 h 722"/>
                <a:gd name="T66" fmla="*/ 552 w 553"/>
                <a:gd name="T67" fmla="*/ 715 h 722"/>
                <a:gd name="T68" fmla="*/ 553 w 553"/>
                <a:gd name="T69" fmla="*/ 204 h 722"/>
                <a:gd name="T70" fmla="*/ 550 w 553"/>
                <a:gd name="T71" fmla="*/ 196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53" h="722">
                  <a:moveTo>
                    <a:pt x="349" y="204"/>
                  </a:moveTo>
                  <a:lnTo>
                    <a:pt x="349" y="11"/>
                  </a:lnTo>
                  <a:lnTo>
                    <a:pt x="541" y="204"/>
                  </a:lnTo>
                  <a:lnTo>
                    <a:pt x="349" y="204"/>
                  </a:lnTo>
                  <a:close/>
                  <a:moveTo>
                    <a:pt x="445" y="590"/>
                  </a:moveTo>
                  <a:lnTo>
                    <a:pt x="445" y="590"/>
                  </a:lnTo>
                  <a:lnTo>
                    <a:pt x="445" y="590"/>
                  </a:lnTo>
                  <a:lnTo>
                    <a:pt x="445" y="590"/>
                  </a:lnTo>
                  <a:lnTo>
                    <a:pt x="445" y="590"/>
                  </a:lnTo>
                  <a:lnTo>
                    <a:pt x="444" y="595"/>
                  </a:lnTo>
                  <a:lnTo>
                    <a:pt x="441" y="599"/>
                  </a:lnTo>
                  <a:lnTo>
                    <a:pt x="438" y="601"/>
                  </a:lnTo>
                  <a:lnTo>
                    <a:pt x="433" y="602"/>
                  </a:lnTo>
                  <a:lnTo>
                    <a:pt x="145" y="602"/>
                  </a:lnTo>
                  <a:lnTo>
                    <a:pt x="139" y="601"/>
                  </a:lnTo>
                  <a:lnTo>
                    <a:pt x="135" y="599"/>
                  </a:lnTo>
                  <a:lnTo>
                    <a:pt x="133" y="595"/>
                  </a:lnTo>
                  <a:lnTo>
                    <a:pt x="132" y="590"/>
                  </a:lnTo>
                  <a:lnTo>
                    <a:pt x="132" y="241"/>
                  </a:lnTo>
                  <a:lnTo>
                    <a:pt x="133" y="236"/>
                  </a:lnTo>
                  <a:lnTo>
                    <a:pt x="135" y="232"/>
                  </a:lnTo>
                  <a:lnTo>
                    <a:pt x="139" y="230"/>
                  </a:lnTo>
                  <a:lnTo>
                    <a:pt x="145" y="229"/>
                  </a:lnTo>
                  <a:lnTo>
                    <a:pt x="149" y="230"/>
                  </a:lnTo>
                  <a:lnTo>
                    <a:pt x="153" y="232"/>
                  </a:lnTo>
                  <a:lnTo>
                    <a:pt x="155" y="236"/>
                  </a:lnTo>
                  <a:lnTo>
                    <a:pt x="156" y="241"/>
                  </a:lnTo>
                  <a:lnTo>
                    <a:pt x="156" y="434"/>
                  </a:lnTo>
                  <a:lnTo>
                    <a:pt x="238" y="434"/>
                  </a:lnTo>
                  <a:lnTo>
                    <a:pt x="238" y="434"/>
                  </a:lnTo>
                  <a:lnTo>
                    <a:pt x="239" y="435"/>
                  </a:lnTo>
                  <a:lnTo>
                    <a:pt x="239" y="434"/>
                  </a:lnTo>
                  <a:lnTo>
                    <a:pt x="240" y="434"/>
                  </a:lnTo>
                  <a:lnTo>
                    <a:pt x="246" y="435"/>
                  </a:lnTo>
                  <a:lnTo>
                    <a:pt x="249" y="437"/>
                  </a:lnTo>
                  <a:lnTo>
                    <a:pt x="252" y="441"/>
                  </a:lnTo>
                  <a:lnTo>
                    <a:pt x="253" y="446"/>
                  </a:lnTo>
                  <a:lnTo>
                    <a:pt x="253" y="481"/>
                  </a:lnTo>
                  <a:lnTo>
                    <a:pt x="325" y="481"/>
                  </a:lnTo>
                  <a:lnTo>
                    <a:pt x="325" y="324"/>
                  </a:lnTo>
                  <a:lnTo>
                    <a:pt x="326" y="320"/>
                  </a:lnTo>
                  <a:lnTo>
                    <a:pt x="328" y="316"/>
                  </a:lnTo>
                  <a:lnTo>
                    <a:pt x="332" y="314"/>
                  </a:lnTo>
                  <a:lnTo>
                    <a:pt x="337" y="313"/>
                  </a:lnTo>
                  <a:lnTo>
                    <a:pt x="433" y="313"/>
                  </a:lnTo>
                  <a:lnTo>
                    <a:pt x="438" y="314"/>
                  </a:lnTo>
                  <a:lnTo>
                    <a:pt x="441" y="316"/>
                  </a:lnTo>
                  <a:lnTo>
                    <a:pt x="444" y="320"/>
                  </a:lnTo>
                  <a:lnTo>
                    <a:pt x="445" y="324"/>
                  </a:lnTo>
                  <a:lnTo>
                    <a:pt x="445" y="590"/>
                  </a:lnTo>
                  <a:close/>
                  <a:moveTo>
                    <a:pt x="550" y="196"/>
                  </a:moveTo>
                  <a:lnTo>
                    <a:pt x="358" y="3"/>
                  </a:lnTo>
                  <a:lnTo>
                    <a:pt x="354" y="0"/>
                  </a:lnTo>
                  <a:lnTo>
                    <a:pt x="349" y="0"/>
                  </a:lnTo>
                  <a:lnTo>
                    <a:pt x="12" y="0"/>
                  </a:lnTo>
                  <a:lnTo>
                    <a:pt x="7" y="1"/>
                  </a:lnTo>
                  <a:lnTo>
                    <a:pt x="3" y="3"/>
                  </a:lnTo>
                  <a:lnTo>
                    <a:pt x="1" y="7"/>
                  </a:lnTo>
                  <a:lnTo>
                    <a:pt x="0" y="11"/>
                  </a:lnTo>
                  <a:lnTo>
                    <a:pt x="0" y="710"/>
                  </a:lnTo>
                  <a:lnTo>
                    <a:pt x="1" y="715"/>
                  </a:lnTo>
                  <a:lnTo>
                    <a:pt x="3" y="719"/>
                  </a:lnTo>
                  <a:lnTo>
                    <a:pt x="7" y="721"/>
                  </a:lnTo>
                  <a:lnTo>
                    <a:pt x="12" y="722"/>
                  </a:lnTo>
                  <a:lnTo>
                    <a:pt x="541" y="722"/>
                  </a:lnTo>
                  <a:lnTo>
                    <a:pt x="546" y="721"/>
                  </a:lnTo>
                  <a:lnTo>
                    <a:pt x="550" y="719"/>
                  </a:lnTo>
                  <a:lnTo>
                    <a:pt x="552" y="715"/>
                  </a:lnTo>
                  <a:lnTo>
                    <a:pt x="553" y="710"/>
                  </a:lnTo>
                  <a:lnTo>
                    <a:pt x="553" y="204"/>
                  </a:lnTo>
                  <a:lnTo>
                    <a:pt x="552" y="200"/>
                  </a:lnTo>
                  <a:lnTo>
                    <a:pt x="550" y="1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1" name="Group 110" descr="Icon of symbol representing email.">
            <a:extLst>
              <a:ext uri="{FF2B5EF4-FFF2-40B4-BE49-F238E27FC236}">
                <a16:creationId xmlns:a16="http://schemas.microsoft.com/office/drawing/2014/main" id="{20CE09B7-A9E8-4791-ABE4-6FEC5916661D}"/>
              </a:ext>
            </a:extLst>
          </p:cNvPr>
          <p:cNvGrpSpPr/>
          <p:nvPr/>
        </p:nvGrpSpPr>
        <p:grpSpPr>
          <a:xfrm>
            <a:off x="7698977" y="1368977"/>
            <a:ext cx="285750" cy="285750"/>
            <a:chOff x="11028363" y="771525"/>
            <a:chExt cx="285750" cy="285750"/>
          </a:xfrm>
          <a:solidFill>
            <a:schemeClr val="bg1"/>
          </a:solidFill>
        </p:grpSpPr>
        <p:sp>
          <p:nvSpPr>
            <p:cNvPr id="112" name="Freeform 3620">
              <a:extLst>
                <a:ext uri="{FF2B5EF4-FFF2-40B4-BE49-F238E27FC236}">
                  <a16:creationId xmlns:a16="http://schemas.microsoft.com/office/drawing/2014/main" id="{849DA0EF-7528-4EE0-8C56-4F1997586CED}"/>
                </a:ext>
              </a:extLst>
            </p:cNvPr>
            <p:cNvSpPr>
              <a:spLocks noEditPoints="1"/>
            </p:cNvSpPr>
            <p:nvPr/>
          </p:nvSpPr>
          <p:spPr bwMode="auto">
            <a:xfrm>
              <a:off x="11033125" y="776288"/>
              <a:ext cx="277812" cy="276225"/>
            </a:xfrm>
            <a:custGeom>
              <a:avLst/>
              <a:gdLst>
                <a:gd name="T0" fmla="*/ 158 w 697"/>
                <a:gd name="T1" fmla="*/ 510 h 698"/>
                <a:gd name="T2" fmla="*/ 133 w 697"/>
                <a:gd name="T3" fmla="*/ 481 h 698"/>
                <a:gd name="T4" fmla="*/ 136 w 697"/>
                <a:gd name="T5" fmla="*/ 237 h 698"/>
                <a:gd name="T6" fmla="*/ 167 w 697"/>
                <a:gd name="T7" fmla="*/ 208 h 698"/>
                <a:gd name="T8" fmla="*/ 517 w 697"/>
                <a:gd name="T9" fmla="*/ 206 h 698"/>
                <a:gd name="T10" fmla="*/ 555 w 697"/>
                <a:gd name="T11" fmla="*/ 225 h 698"/>
                <a:gd name="T12" fmla="*/ 565 w 697"/>
                <a:gd name="T13" fmla="*/ 469 h 698"/>
                <a:gd name="T14" fmla="*/ 548 w 697"/>
                <a:gd name="T15" fmla="*/ 504 h 698"/>
                <a:gd name="T16" fmla="*/ 505 w 697"/>
                <a:gd name="T17" fmla="*/ 518 h 698"/>
                <a:gd name="T18" fmla="*/ 550 w 697"/>
                <a:gd name="T19" fmla="*/ 533 h 698"/>
                <a:gd name="T20" fmla="*/ 571 w 697"/>
                <a:gd name="T21" fmla="*/ 533 h 698"/>
                <a:gd name="T22" fmla="*/ 633 w 697"/>
                <a:gd name="T23" fmla="*/ 550 h 698"/>
                <a:gd name="T24" fmla="*/ 669 w 697"/>
                <a:gd name="T25" fmla="*/ 484 h 698"/>
                <a:gd name="T26" fmla="*/ 688 w 697"/>
                <a:gd name="T27" fmla="*/ 427 h 698"/>
                <a:gd name="T28" fmla="*/ 696 w 697"/>
                <a:gd name="T29" fmla="*/ 365 h 698"/>
                <a:gd name="T30" fmla="*/ 693 w 697"/>
                <a:gd name="T31" fmla="*/ 302 h 698"/>
                <a:gd name="T32" fmla="*/ 681 w 697"/>
                <a:gd name="T33" fmla="*/ 242 h 698"/>
                <a:gd name="T34" fmla="*/ 656 w 697"/>
                <a:gd name="T35" fmla="*/ 187 h 698"/>
                <a:gd name="T36" fmla="*/ 582 w 697"/>
                <a:gd name="T37" fmla="*/ 158 h 698"/>
                <a:gd name="T38" fmla="*/ 560 w 697"/>
                <a:gd name="T39" fmla="*/ 167 h 698"/>
                <a:gd name="T40" fmla="*/ 539 w 697"/>
                <a:gd name="T41" fmla="*/ 158 h 698"/>
                <a:gd name="T42" fmla="*/ 530 w 697"/>
                <a:gd name="T43" fmla="*/ 136 h 698"/>
                <a:gd name="T44" fmla="*/ 539 w 697"/>
                <a:gd name="T45" fmla="*/ 116 h 698"/>
                <a:gd name="T46" fmla="*/ 511 w 697"/>
                <a:gd name="T47" fmla="*/ 41 h 698"/>
                <a:gd name="T48" fmla="*/ 456 w 697"/>
                <a:gd name="T49" fmla="*/ 17 h 698"/>
                <a:gd name="T50" fmla="*/ 395 w 697"/>
                <a:gd name="T51" fmla="*/ 4 h 698"/>
                <a:gd name="T52" fmla="*/ 333 w 697"/>
                <a:gd name="T53" fmla="*/ 2 h 698"/>
                <a:gd name="T54" fmla="*/ 271 w 697"/>
                <a:gd name="T55" fmla="*/ 9 h 698"/>
                <a:gd name="T56" fmla="*/ 213 w 697"/>
                <a:gd name="T57" fmla="*/ 29 h 698"/>
                <a:gd name="T58" fmla="*/ 148 w 697"/>
                <a:gd name="T59" fmla="*/ 65 h 698"/>
                <a:gd name="T60" fmla="*/ 164 w 697"/>
                <a:gd name="T61" fmla="*/ 126 h 698"/>
                <a:gd name="T62" fmla="*/ 164 w 697"/>
                <a:gd name="T63" fmla="*/ 148 h 698"/>
                <a:gd name="T64" fmla="*/ 148 w 697"/>
                <a:gd name="T65" fmla="*/ 165 h 698"/>
                <a:gd name="T66" fmla="*/ 124 w 697"/>
                <a:gd name="T67" fmla="*/ 165 h 698"/>
                <a:gd name="T68" fmla="*/ 63 w 697"/>
                <a:gd name="T69" fmla="*/ 148 h 698"/>
                <a:gd name="T70" fmla="*/ 27 w 697"/>
                <a:gd name="T71" fmla="*/ 214 h 698"/>
                <a:gd name="T72" fmla="*/ 9 w 697"/>
                <a:gd name="T73" fmla="*/ 271 h 698"/>
                <a:gd name="T74" fmla="*/ 0 w 697"/>
                <a:gd name="T75" fmla="*/ 333 h 698"/>
                <a:gd name="T76" fmla="*/ 2 w 697"/>
                <a:gd name="T77" fmla="*/ 396 h 698"/>
                <a:gd name="T78" fmla="*/ 17 w 697"/>
                <a:gd name="T79" fmla="*/ 456 h 698"/>
                <a:gd name="T80" fmla="*/ 40 w 697"/>
                <a:gd name="T81" fmla="*/ 511 h 698"/>
                <a:gd name="T82" fmla="*/ 115 w 697"/>
                <a:gd name="T83" fmla="*/ 540 h 698"/>
                <a:gd name="T84" fmla="*/ 136 w 697"/>
                <a:gd name="T85" fmla="*/ 532 h 698"/>
                <a:gd name="T86" fmla="*/ 158 w 697"/>
                <a:gd name="T87" fmla="*/ 540 h 698"/>
                <a:gd name="T88" fmla="*/ 167 w 697"/>
                <a:gd name="T89" fmla="*/ 562 h 698"/>
                <a:gd name="T90" fmla="*/ 158 w 697"/>
                <a:gd name="T91" fmla="*/ 582 h 698"/>
                <a:gd name="T92" fmla="*/ 186 w 697"/>
                <a:gd name="T93" fmla="*/ 658 h 698"/>
                <a:gd name="T94" fmla="*/ 241 w 697"/>
                <a:gd name="T95" fmla="*/ 681 h 698"/>
                <a:gd name="T96" fmla="*/ 302 w 697"/>
                <a:gd name="T97" fmla="*/ 695 h 698"/>
                <a:gd name="T98" fmla="*/ 365 w 697"/>
                <a:gd name="T99" fmla="*/ 698 h 698"/>
                <a:gd name="T100" fmla="*/ 426 w 697"/>
                <a:gd name="T101" fmla="*/ 689 h 698"/>
                <a:gd name="T102" fmla="*/ 484 w 697"/>
                <a:gd name="T103" fmla="*/ 671 h 698"/>
                <a:gd name="T104" fmla="*/ 550 w 697"/>
                <a:gd name="T105" fmla="*/ 635 h 698"/>
                <a:gd name="T106" fmla="*/ 533 w 697"/>
                <a:gd name="T107" fmla="*/ 573 h 698"/>
                <a:gd name="T108" fmla="*/ 533 w 697"/>
                <a:gd name="T109" fmla="*/ 550 h 6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97" h="698">
                  <a:moveTo>
                    <a:pt x="193" y="518"/>
                  </a:moveTo>
                  <a:lnTo>
                    <a:pt x="180" y="517"/>
                  </a:lnTo>
                  <a:lnTo>
                    <a:pt x="168" y="514"/>
                  </a:lnTo>
                  <a:lnTo>
                    <a:pt x="158" y="510"/>
                  </a:lnTo>
                  <a:lnTo>
                    <a:pt x="149" y="504"/>
                  </a:lnTo>
                  <a:lnTo>
                    <a:pt x="141" y="497"/>
                  </a:lnTo>
                  <a:lnTo>
                    <a:pt x="136" y="490"/>
                  </a:lnTo>
                  <a:lnTo>
                    <a:pt x="133" y="481"/>
                  </a:lnTo>
                  <a:lnTo>
                    <a:pt x="132" y="470"/>
                  </a:lnTo>
                  <a:lnTo>
                    <a:pt x="132" y="258"/>
                  </a:lnTo>
                  <a:lnTo>
                    <a:pt x="133" y="247"/>
                  </a:lnTo>
                  <a:lnTo>
                    <a:pt x="136" y="237"/>
                  </a:lnTo>
                  <a:lnTo>
                    <a:pt x="141" y="228"/>
                  </a:lnTo>
                  <a:lnTo>
                    <a:pt x="149" y="220"/>
                  </a:lnTo>
                  <a:lnTo>
                    <a:pt x="157" y="214"/>
                  </a:lnTo>
                  <a:lnTo>
                    <a:pt x="167" y="208"/>
                  </a:lnTo>
                  <a:lnTo>
                    <a:pt x="178" y="206"/>
                  </a:lnTo>
                  <a:lnTo>
                    <a:pt x="193" y="205"/>
                  </a:lnTo>
                  <a:lnTo>
                    <a:pt x="505" y="205"/>
                  </a:lnTo>
                  <a:lnTo>
                    <a:pt x="517" y="206"/>
                  </a:lnTo>
                  <a:lnTo>
                    <a:pt x="529" y="208"/>
                  </a:lnTo>
                  <a:lnTo>
                    <a:pt x="539" y="212"/>
                  </a:lnTo>
                  <a:lnTo>
                    <a:pt x="548" y="219"/>
                  </a:lnTo>
                  <a:lnTo>
                    <a:pt x="555" y="225"/>
                  </a:lnTo>
                  <a:lnTo>
                    <a:pt x="560" y="234"/>
                  </a:lnTo>
                  <a:lnTo>
                    <a:pt x="564" y="243"/>
                  </a:lnTo>
                  <a:lnTo>
                    <a:pt x="565" y="253"/>
                  </a:lnTo>
                  <a:lnTo>
                    <a:pt x="565" y="469"/>
                  </a:lnTo>
                  <a:lnTo>
                    <a:pt x="564" y="479"/>
                  </a:lnTo>
                  <a:lnTo>
                    <a:pt x="560" y="490"/>
                  </a:lnTo>
                  <a:lnTo>
                    <a:pt x="555" y="497"/>
                  </a:lnTo>
                  <a:lnTo>
                    <a:pt x="548" y="504"/>
                  </a:lnTo>
                  <a:lnTo>
                    <a:pt x="539" y="510"/>
                  </a:lnTo>
                  <a:lnTo>
                    <a:pt x="529" y="514"/>
                  </a:lnTo>
                  <a:lnTo>
                    <a:pt x="517" y="517"/>
                  </a:lnTo>
                  <a:lnTo>
                    <a:pt x="505" y="518"/>
                  </a:lnTo>
                  <a:lnTo>
                    <a:pt x="193" y="518"/>
                  </a:lnTo>
                  <a:close/>
                  <a:moveTo>
                    <a:pt x="539" y="540"/>
                  </a:moveTo>
                  <a:lnTo>
                    <a:pt x="544" y="536"/>
                  </a:lnTo>
                  <a:lnTo>
                    <a:pt x="550" y="533"/>
                  </a:lnTo>
                  <a:lnTo>
                    <a:pt x="555" y="532"/>
                  </a:lnTo>
                  <a:lnTo>
                    <a:pt x="560" y="532"/>
                  </a:lnTo>
                  <a:lnTo>
                    <a:pt x="566" y="532"/>
                  </a:lnTo>
                  <a:lnTo>
                    <a:pt x="571" y="533"/>
                  </a:lnTo>
                  <a:lnTo>
                    <a:pt x="577" y="536"/>
                  </a:lnTo>
                  <a:lnTo>
                    <a:pt x="582" y="540"/>
                  </a:lnTo>
                  <a:lnTo>
                    <a:pt x="615" y="573"/>
                  </a:lnTo>
                  <a:lnTo>
                    <a:pt x="633" y="550"/>
                  </a:lnTo>
                  <a:lnTo>
                    <a:pt x="650" y="524"/>
                  </a:lnTo>
                  <a:lnTo>
                    <a:pt x="656" y="511"/>
                  </a:lnTo>
                  <a:lnTo>
                    <a:pt x="664" y="499"/>
                  </a:lnTo>
                  <a:lnTo>
                    <a:pt x="669" y="484"/>
                  </a:lnTo>
                  <a:lnTo>
                    <a:pt x="675" y="470"/>
                  </a:lnTo>
                  <a:lnTo>
                    <a:pt x="681" y="456"/>
                  </a:lnTo>
                  <a:lnTo>
                    <a:pt x="684" y="442"/>
                  </a:lnTo>
                  <a:lnTo>
                    <a:pt x="688" y="427"/>
                  </a:lnTo>
                  <a:lnTo>
                    <a:pt x="691" y="411"/>
                  </a:lnTo>
                  <a:lnTo>
                    <a:pt x="693" y="396"/>
                  </a:lnTo>
                  <a:lnTo>
                    <a:pt x="696" y="380"/>
                  </a:lnTo>
                  <a:lnTo>
                    <a:pt x="696" y="365"/>
                  </a:lnTo>
                  <a:lnTo>
                    <a:pt x="697" y="350"/>
                  </a:lnTo>
                  <a:lnTo>
                    <a:pt x="696" y="333"/>
                  </a:lnTo>
                  <a:lnTo>
                    <a:pt x="696" y="318"/>
                  </a:lnTo>
                  <a:lnTo>
                    <a:pt x="693" y="302"/>
                  </a:lnTo>
                  <a:lnTo>
                    <a:pt x="691" y="287"/>
                  </a:lnTo>
                  <a:lnTo>
                    <a:pt x="688" y="271"/>
                  </a:lnTo>
                  <a:lnTo>
                    <a:pt x="684" y="257"/>
                  </a:lnTo>
                  <a:lnTo>
                    <a:pt x="681" y="242"/>
                  </a:lnTo>
                  <a:lnTo>
                    <a:pt x="675" y="228"/>
                  </a:lnTo>
                  <a:lnTo>
                    <a:pt x="669" y="214"/>
                  </a:lnTo>
                  <a:lnTo>
                    <a:pt x="664" y="201"/>
                  </a:lnTo>
                  <a:lnTo>
                    <a:pt x="656" y="187"/>
                  </a:lnTo>
                  <a:lnTo>
                    <a:pt x="650" y="174"/>
                  </a:lnTo>
                  <a:lnTo>
                    <a:pt x="633" y="148"/>
                  </a:lnTo>
                  <a:lnTo>
                    <a:pt x="615" y="125"/>
                  </a:lnTo>
                  <a:lnTo>
                    <a:pt x="582" y="158"/>
                  </a:lnTo>
                  <a:lnTo>
                    <a:pt x="577" y="162"/>
                  </a:lnTo>
                  <a:lnTo>
                    <a:pt x="571" y="165"/>
                  </a:lnTo>
                  <a:lnTo>
                    <a:pt x="566" y="167"/>
                  </a:lnTo>
                  <a:lnTo>
                    <a:pt x="560" y="167"/>
                  </a:lnTo>
                  <a:lnTo>
                    <a:pt x="555" y="166"/>
                  </a:lnTo>
                  <a:lnTo>
                    <a:pt x="550" y="165"/>
                  </a:lnTo>
                  <a:lnTo>
                    <a:pt x="544" y="162"/>
                  </a:lnTo>
                  <a:lnTo>
                    <a:pt x="539" y="158"/>
                  </a:lnTo>
                  <a:lnTo>
                    <a:pt x="535" y="153"/>
                  </a:lnTo>
                  <a:lnTo>
                    <a:pt x="533" y="148"/>
                  </a:lnTo>
                  <a:lnTo>
                    <a:pt x="532" y="143"/>
                  </a:lnTo>
                  <a:lnTo>
                    <a:pt x="530" y="136"/>
                  </a:lnTo>
                  <a:lnTo>
                    <a:pt x="532" y="131"/>
                  </a:lnTo>
                  <a:lnTo>
                    <a:pt x="533" y="126"/>
                  </a:lnTo>
                  <a:lnTo>
                    <a:pt x="535" y="121"/>
                  </a:lnTo>
                  <a:lnTo>
                    <a:pt x="539" y="116"/>
                  </a:lnTo>
                  <a:lnTo>
                    <a:pt x="573" y="83"/>
                  </a:lnTo>
                  <a:lnTo>
                    <a:pt x="550" y="65"/>
                  </a:lnTo>
                  <a:lnTo>
                    <a:pt x="524" y="48"/>
                  </a:lnTo>
                  <a:lnTo>
                    <a:pt x="511" y="41"/>
                  </a:lnTo>
                  <a:lnTo>
                    <a:pt x="497" y="34"/>
                  </a:lnTo>
                  <a:lnTo>
                    <a:pt x="484" y="29"/>
                  </a:lnTo>
                  <a:lnTo>
                    <a:pt x="470" y="22"/>
                  </a:lnTo>
                  <a:lnTo>
                    <a:pt x="456" y="17"/>
                  </a:lnTo>
                  <a:lnTo>
                    <a:pt x="440" y="13"/>
                  </a:lnTo>
                  <a:lnTo>
                    <a:pt x="426" y="9"/>
                  </a:lnTo>
                  <a:lnTo>
                    <a:pt x="411" y="7"/>
                  </a:lnTo>
                  <a:lnTo>
                    <a:pt x="395" y="4"/>
                  </a:lnTo>
                  <a:lnTo>
                    <a:pt x="380" y="2"/>
                  </a:lnTo>
                  <a:lnTo>
                    <a:pt x="365" y="2"/>
                  </a:lnTo>
                  <a:lnTo>
                    <a:pt x="348" y="0"/>
                  </a:lnTo>
                  <a:lnTo>
                    <a:pt x="333" y="2"/>
                  </a:lnTo>
                  <a:lnTo>
                    <a:pt x="317" y="2"/>
                  </a:lnTo>
                  <a:lnTo>
                    <a:pt x="302" y="4"/>
                  </a:lnTo>
                  <a:lnTo>
                    <a:pt x="286" y="7"/>
                  </a:lnTo>
                  <a:lnTo>
                    <a:pt x="271" y="9"/>
                  </a:lnTo>
                  <a:lnTo>
                    <a:pt x="255" y="13"/>
                  </a:lnTo>
                  <a:lnTo>
                    <a:pt x="241" y="17"/>
                  </a:lnTo>
                  <a:lnTo>
                    <a:pt x="227" y="22"/>
                  </a:lnTo>
                  <a:lnTo>
                    <a:pt x="213" y="29"/>
                  </a:lnTo>
                  <a:lnTo>
                    <a:pt x="199" y="34"/>
                  </a:lnTo>
                  <a:lnTo>
                    <a:pt x="186" y="41"/>
                  </a:lnTo>
                  <a:lnTo>
                    <a:pt x="173" y="48"/>
                  </a:lnTo>
                  <a:lnTo>
                    <a:pt x="148" y="65"/>
                  </a:lnTo>
                  <a:lnTo>
                    <a:pt x="124" y="83"/>
                  </a:lnTo>
                  <a:lnTo>
                    <a:pt x="158" y="116"/>
                  </a:lnTo>
                  <a:lnTo>
                    <a:pt x="162" y="121"/>
                  </a:lnTo>
                  <a:lnTo>
                    <a:pt x="164" y="126"/>
                  </a:lnTo>
                  <a:lnTo>
                    <a:pt x="166" y="131"/>
                  </a:lnTo>
                  <a:lnTo>
                    <a:pt x="167" y="136"/>
                  </a:lnTo>
                  <a:lnTo>
                    <a:pt x="166" y="143"/>
                  </a:lnTo>
                  <a:lnTo>
                    <a:pt x="164" y="148"/>
                  </a:lnTo>
                  <a:lnTo>
                    <a:pt x="162" y="153"/>
                  </a:lnTo>
                  <a:lnTo>
                    <a:pt x="158" y="158"/>
                  </a:lnTo>
                  <a:lnTo>
                    <a:pt x="153" y="162"/>
                  </a:lnTo>
                  <a:lnTo>
                    <a:pt x="148" y="165"/>
                  </a:lnTo>
                  <a:lnTo>
                    <a:pt x="142" y="167"/>
                  </a:lnTo>
                  <a:lnTo>
                    <a:pt x="136" y="167"/>
                  </a:lnTo>
                  <a:lnTo>
                    <a:pt x="131" y="166"/>
                  </a:lnTo>
                  <a:lnTo>
                    <a:pt x="124" y="165"/>
                  </a:lnTo>
                  <a:lnTo>
                    <a:pt x="119" y="162"/>
                  </a:lnTo>
                  <a:lnTo>
                    <a:pt x="115" y="158"/>
                  </a:lnTo>
                  <a:lnTo>
                    <a:pt x="82" y="125"/>
                  </a:lnTo>
                  <a:lnTo>
                    <a:pt x="63" y="148"/>
                  </a:lnTo>
                  <a:lnTo>
                    <a:pt x="47" y="174"/>
                  </a:lnTo>
                  <a:lnTo>
                    <a:pt x="40" y="187"/>
                  </a:lnTo>
                  <a:lnTo>
                    <a:pt x="33" y="201"/>
                  </a:lnTo>
                  <a:lnTo>
                    <a:pt x="27" y="214"/>
                  </a:lnTo>
                  <a:lnTo>
                    <a:pt x="22" y="228"/>
                  </a:lnTo>
                  <a:lnTo>
                    <a:pt x="17" y="242"/>
                  </a:lnTo>
                  <a:lnTo>
                    <a:pt x="13" y="257"/>
                  </a:lnTo>
                  <a:lnTo>
                    <a:pt x="9" y="271"/>
                  </a:lnTo>
                  <a:lnTo>
                    <a:pt x="5" y="287"/>
                  </a:lnTo>
                  <a:lnTo>
                    <a:pt x="2" y="302"/>
                  </a:lnTo>
                  <a:lnTo>
                    <a:pt x="1" y="318"/>
                  </a:lnTo>
                  <a:lnTo>
                    <a:pt x="0" y="333"/>
                  </a:lnTo>
                  <a:lnTo>
                    <a:pt x="0" y="350"/>
                  </a:lnTo>
                  <a:lnTo>
                    <a:pt x="0" y="365"/>
                  </a:lnTo>
                  <a:lnTo>
                    <a:pt x="1" y="380"/>
                  </a:lnTo>
                  <a:lnTo>
                    <a:pt x="2" y="396"/>
                  </a:lnTo>
                  <a:lnTo>
                    <a:pt x="5" y="411"/>
                  </a:lnTo>
                  <a:lnTo>
                    <a:pt x="9" y="427"/>
                  </a:lnTo>
                  <a:lnTo>
                    <a:pt x="13" y="442"/>
                  </a:lnTo>
                  <a:lnTo>
                    <a:pt x="17" y="456"/>
                  </a:lnTo>
                  <a:lnTo>
                    <a:pt x="22" y="470"/>
                  </a:lnTo>
                  <a:lnTo>
                    <a:pt x="27" y="484"/>
                  </a:lnTo>
                  <a:lnTo>
                    <a:pt x="33" y="499"/>
                  </a:lnTo>
                  <a:lnTo>
                    <a:pt x="40" y="511"/>
                  </a:lnTo>
                  <a:lnTo>
                    <a:pt x="47" y="524"/>
                  </a:lnTo>
                  <a:lnTo>
                    <a:pt x="63" y="550"/>
                  </a:lnTo>
                  <a:lnTo>
                    <a:pt x="82" y="573"/>
                  </a:lnTo>
                  <a:lnTo>
                    <a:pt x="115" y="540"/>
                  </a:lnTo>
                  <a:lnTo>
                    <a:pt x="119" y="536"/>
                  </a:lnTo>
                  <a:lnTo>
                    <a:pt x="124" y="533"/>
                  </a:lnTo>
                  <a:lnTo>
                    <a:pt x="131" y="532"/>
                  </a:lnTo>
                  <a:lnTo>
                    <a:pt x="136" y="532"/>
                  </a:lnTo>
                  <a:lnTo>
                    <a:pt x="142" y="532"/>
                  </a:lnTo>
                  <a:lnTo>
                    <a:pt x="148" y="533"/>
                  </a:lnTo>
                  <a:lnTo>
                    <a:pt x="153" y="536"/>
                  </a:lnTo>
                  <a:lnTo>
                    <a:pt x="158" y="540"/>
                  </a:lnTo>
                  <a:lnTo>
                    <a:pt x="162" y="545"/>
                  </a:lnTo>
                  <a:lnTo>
                    <a:pt x="164" y="550"/>
                  </a:lnTo>
                  <a:lnTo>
                    <a:pt x="166" y="555"/>
                  </a:lnTo>
                  <a:lnTo>
                    <a:pt x="167" y="562"/>
                  </a:lnTo>
                  <a:lnTo>
                    <a:pt x="166" y="567"/>
                  </a:lnTo>
                  <a:lnTo>
                    <a:pt x="164" y="573"/>
                  </a:lnTo>
                  <a:lnTo>
                    <a:pt x="162" y="578"/>
                  </a:lnTo>
                  <a:lnTo>
                    <a:pt x="158" y="582"/>
                  </a:lnTo>
                  <a:lnTo>
                    <a:pt x="124" y="615"/>
                  </a:lnTo>
                  <a:lnTo>
                    <a:pt x="148" y="635"/>
                  </a:lnTo>
                  <a:lnTo>
                    <a:pt x="173" y="650"/>
                  </a:lnTo>
                  <a:lnTo>
                    <a:pt x="186" y="658"/>
                  </a:lnTo>
                  <a:lnTo>
                    <a:pt x="199" y="664"/>
                  </a:lnTo>
                  <a:lnTo>
                    <a:pt x="213" y="671"/>
                  </a:lnTo>
                  <a:lnTo>
                    <a:pt x="227" y="676"/>
                  </a:lnTo>
                  <a:lnTo>
                    <a:pt x="241" y="681"/>
                  </a:lnTo>
                  <a:lnTo>
                    <a:pt x="255" y="685"/>
                  </a:lnTo>
                  <a:lnTo>
                    <a:pt x="271" y="689"/>
                  </a:lnTo>
                  <a:lnTo>
                    <a:pt x="286" y="693"/>
                  </a:lnTo>
                  <a:lnTo>
                    <a:pt x="302" y="695"/>
                  </a:lnTo>
                  <a:lnTo>
                    <a:pt x="317" y="696"/>
                  </a:lnTo>
                  <a:lnTo>
                    <a:pt x="333" y="698"/>
                  </a:lnTo>
                  <a:lnTo>
                    <a:pt x="348" y="698"/>
                  </a:lnTo>
                  <a:lnTo>
                    <a:pt x="365" y="698"/>
                  </a:lnTo>
                  <a:lnTo>
                    <a:pt x="380" y="696"/>
                  </a:lnTo>
                  <a:lnTo>
                    <a:pt x="395" y="695"/>
                  </a:lnTo>
                  <a:lnTo>
                    <a:pt x="411" y="693"/>
                  </a:lnTo>
                  <a:lnTo>
                    <a:pt x="426" y="689"/>
                  </a:lnTo>
                  <a:lnTo>
                    <a:pt x="440" y="685"/>
                  </a:lnTo>
                  <a:lnTo>
                    <a:pt x="456" y="681"/>
                  </a:lnTo>
                  <a:lnTo>
                    <a:pt x="470" y="676"/>
                  </a:lnTo>
                  <a:lnTo>
                    <a:pt x="484" y="671"/>
                  </a:lnTo>
                  <a:lnTo>
                    <a:pt x="497" y="664"/>
                  </a:lnTo>
                  <a:lnTo>
                    <a:pt x="511" y="658"/>
                  </a:lnTo>
                  <a:lnTo>
                    <a:pt x="524" y="650"/>
                  </a:lnTo>
                  <a:lnTo>
                    <a:pt x="550" y="635"/>
                  </a:lnTo>
                  <a:lnTo>
                    <a:pt x="573" y="615"/>
                  </a:lnTo>
                  <a:lnTo>
                    <a:pt x="539" y="582"/>
                  </a:lnTo>
                  <a:lnTo>
                    <a:pt x="535" y="578"/>
                  </a:lnTo>
                  <a:lnTo>
                    <a:pt x="533" y="573"/>
                  </a:lnTo>
                  <a:lnTo>
                    <a:pt x="532" y="567"/>
                  </a:lnTo>
                  <a:lnTo>
                    <a:pt x="530" y="562"/>
                  </a:lnTo>
                  <a:lnTo>
                    <a:pt x="532" y="555"/>
                  </a:lnTo>
                  <a:lnTo>
                    <a:pt x="533" y="550"/>
                  </a:lnTo>
                  <a:lnTo>
                    <a:pt x="535" y="545"/>
                  </a:lnTo>
                  <a:lnTo>
                    <a:pt x="539" y="54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3" name="Freeform 3621">
              <a:extLst>
                <a:ext uri="{FF2B5EF4-FFF2-40B4-BE49-F238E27FC236}">
                  <a16:creationId xmlns:a16="http://schemas.microsoft.com/office/drawing/2014/main" id="{AD76D8F2-24A8-45C7-93D1-4E507EA27F85}"/>
                </a:ext>
              </a:extLst>
            </p:cNvPr>
            <p:cNvSpPr>
              <a:spLocks/>
            </p:cNvSpPr>
            <p:nvPr/>
          </p:nvSpPr>
          <p:spPr bwMode="auto">
            <a:xfrm>
              <a:off x="11109325" y="885825"/>
              <a:ext cx="123825" cy="71438"/>
            </a:xfrm>
            <a:custGeom>
              <a:avLst/>
              <a:gdLst>
                <a:gd name="T0" fmla="*/ 220 w 312"/>
                <a:gd name="T1" fmla="*/ 82 h 180"/>
                <a:gd name="T2" fmla="*/ 295 w 312"/>
                <a:gd name="T3" fmla="*/ 20 h 180"/>
                <a:gd name="T4" fmla="*/ 299 w 312"/>
                <a:gd name="T5" fmla="*/ 16 h 180"/>
                <a:gd name="T6" fmla="*/ 300 w 312"/>
                <a:gd name="T7" fmla="*/ 13 h 180"/>
                <a:gd name="T8" fmla="*/ 299 w 312"/>
                <a:gd name="T9" fmla="*/ 7 h 180"/>
                <a:gd name="T10" fmla="*/ 296 w 312"/>
                <a:gd name="T11" fmla="*/ 4 h 180"/>
                <a:gd name="T12" fmla="*/ 294 w 312"/>
                <a:gd name="T13" fmla="*/ 1 h 180"/>
                <a:gd name="T14" fmla="*/ 288 w 312"/>
                <a:gd name="T15" fmla="*/ 0 h 180"/>
                <a:gd name="T16" fmla="*/ 285 w 312"/>
                <a:gd name="T17" fmla="*/ 0 h 180"/>
                <a:gd name="T18" fmla="*/ 279 w 312"/>
                <a:gd name="T19" fmla="*/ 2 h 180"/>
                <a:gd name="T20" fmla="*/ 155 w 312"/>
                <a:gd name="T21" fmla="*/ 104 h 180"/>
                <a:gd name="T22" fmla="*/ 30 w 312"/>
                <a:gd name="T23" fmla="*/ 2 h 180"/>
                <a:gd name="T24" fmla="*/ 26 w 312"/>
                <a:gd name="T25" fmla="*/ 0 h 180"/>
                <a:gd name="T26" fmla="*/ 21 w 312"/>
                <a:gd name="T27" fmla="*/ 0 h 180"/>
                <a:gd name="T28" fmla="*/ 18 w 312"/>
                <a:gd name="T29" fmla="*/ 1 h 180"/>
                <a:gd name="T30" fmla="*/ 14 w 312"/>
                <a:gd name="T31" fmla="*/ 4 h 180"/>
                <a:gd name="T32" fmla="*/ 11 w 312"/>
                <a:gd name="T33" fmla="*/ 7 h 180"/>
                <a:gd name="T34" fmla="*/ 11 w 312"/>
                <a:gd name="T35" fmla="*/ 13 h 180"/>
                <a:gd name="T36" fmla="*/ 12 w 312"/>
                <a:gd name="T37" fmla="*/ 16 h 180"/>
                <a:gd name="T38" fmla="*/ 15 w 312"/>
                <a:gd name="T39" fmla="*/ 20 h 180"/>
                <a:gd name="T40" fmla="*/ 91 w 312"/>
                <a:gd name="T41" fmla="*/ 82 h 180"/>
                <a:gd name="T42" fmla="*/ 3 w 312"/>
                <a:gd name="T43" fmla="*/ 159 h 180"/>
                <a:gd name="T44" fmla="*/ 1 w 312"/>
                <a:gd name="T45" fmla="*/ 162 h 180"/>
                <a:gd name="T46" fmla="*/ 0 w 312"/>
                <a:gd name="T47" fmla="*/ 167 h 180"/>
                <a:gd name="T48" fmla="*/ 0 w 312"/>
                <a:gd name="T49" fmla="*/ 172 h 180"/>
                <a:gd name="T50" fmla="*/ 2 w 312"/>
                <a:gd name="T51" fmla="*/ 176 h 180"/>
                <a:gd name="T52" fmla="*/ 6 w 312"/>
                <a:gd name="T53" fmla="*/ 178 h 180"/>
                <a:gd name="T54" fmla="*/ 11 w 312"/>
                <a:gd name="T55" fmla="*/ 180 h 180"/>
                <a:gd name="T56" fmla="*/ 15 w 312"/>
                <a:gd name="T57" fmla="*/ 178 h 180"/>
                <a:gd name="T58" fmla="*/ 19 w 312"/>
                <a:gd name="T59" fmla="*/ 177 h 180"/>
                <a:gd name="T60" fmla="*/ 110 w 312"/>
                <a:gd name="T61" fmla="*/ 97 h 180"/>
                <a:gd name="T62" fmla="*/ 147 w 312"/>
                <a:gd name="T63" fmla="*/ 128 h 180"/>
                <a:gd name="T64" fmla="*/ 151 w 312"/>
                <a:gd name="T65" fmla="*/ 131 h 180"/>
                <a:gd name="T66" fmla="*/ 155 w 312"/>
                <a:gd name="T67" fmla="*/ 132 h 180"/>
                <a:gd name="T68" fmla="*/ 159 w 312"/>
                <a:gd name="T69" fmla="*/ 131 h 180"/>
                <a:gd name="T70" fmla="*/ 163 w 312"/>
                <a:gd name="T71" fmla="*/ 128 h 180"/>
                <a:gd name="T72" fmla="*/ 201 w 312"/>
                <a:gd name="T73" fmla="*/ 97 h 180"/>
                <a:gd name="T74" fmla="*/ 291 w 312"/>
                <a:gd name="T75" fmla="*/ 177 h 180"/>
                <a:gd name="T76" fmla="*/ 295 w 312"/>
                <a:gd name="T77" fmla="*/ 178 h 180"/>
                <a:gd name="T78" fmla="*/ 300 w 312"/>
                <a:gd name="T79" fmla="*/ 180 h 180"/>
                <a:gd name="T80" fmla="*/ 304 w 312"/>
                <a:gd name="T81" fmla="*/ 178 h 180"/>
                <a:gd name="T82" fmla="*/ 309 w 312"/>
                <a:gd name="T83" fmla="*/ 176 h 180"/>
                <a:gd name="T84" fmla="*/ 310 w 312"/>
                <a:gd name="T85" fmla="*/ 172 h 180"/>
                <a:gd name="T86" fmla="*/ 312 w 312"/>
                <a:gd name="T87" fmla="*/ 167 h 180"/>
                <a:gd name="T88" fmla="*/ 310 w 312"/>
                <a:gd name="T89" fmla="*/ 162 h 180"/>
                <a:gd name="T90" fmla="*/ 308 w 312"/>
                <a:gd name="T91" fmla="*/ 159 h 180"/>
                <a:gd name="T92" fmla="*/ 220 w 312"/>
                <a:gd name="T93" fmla="*/ 8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12" h="180">
                  <a:moveTo>
                    <a:pt x="220" y="82"/>
                  </a:moveTo>
                  <a:lnTo>
                    <a:pt x="295" y="20"/>
                  </a:lnTo>
                  <a:lnTo>
                    <a:pt x="299" y="16"/>
                  </a:lnTo>
                  <a:lnTo>
                    <a:pt x="300" y="13"/>
                  </a:lnTo>
                  <a:lnTo>
                    <a:pt x="299" y="7"/>
                  </a:lnTo>
                  <a:lnTo>
                    <a:pt x="296" y="4"/>
                  </a:lnTo>
                  <a:lnTo>
                    <a:pt x="294" y="1"/>
                  </a:lnTo>
                  <a:lnTo>
                    <a:pt x="288" y="0"/>
                  </a:lnTo>
                  <a:lnTo>
                    <a:pt x="285" y="0"/>
                  </a:lnTo>
                  <a:lnTo>
                    <a:pt x="279" y="2"/>
                  </a:lnTo>
                  <a:lnTo>
                    <a:pt x="155" y="104"/>
                  </a:lnTo>
                  <a:lnTo>
                    <a:pt x="30" y="2"/>
                  </a:lnTo>
                  <a:lnTo>
                    <a:pt x="26" y="0"/>
                  </a:lnTo>
                  <a:lnTo>
                    <a:pt x="21" y="0"/>
                  </a:lnTo>
                  <a:lnTo>
                    <a:pt x="18" y="1"/>
                  </a:lnTo>
                  <a:lnTo>
                    <a:pt x="14" y="4"/>
                  </a:lnTo>
                  <a:lnTo>
                    <a:pt x="11" y="7"/>
                  </a:lnTo>
                  <a:lnTo>
                    <a:pt x="11" y="13"/>
                  </a:lnTo>
                  <a:lnTo>
                    <a:pt x="12" y="16"/>
                  </a:lnTo>
                  <a:lnTo>
                    <a:pt x="15" y="20"/>
                  </a:lnTo>
                  <a:lnTo>
                    <a:pt x="91" y="82"/>
                  </a:lnTo>
                  <a:lnTo>
                    <a:pt x="3" y="159"/>
                  </a:lnTo>
                  <a:lnTo>
                    <a:pt x="1" y="162"/>
                  </a:lnTo>
                  <a:lnTo>
                    <a:pt x="0" y="167"/>
                  </a:lnTo>
                  <a:lnTo>
                    <a:pt x="0" y="172"/>
                  </a:lnTo>
                  <a:lnTo>
                    <a:pt x="2" y="176"/>
                  </a:lnTo>
                  <a:lnTo>
                    <a:pt x="6" y="178"/>
                  </a:lnTo>
                  <a:lnTo>
                    <a:pt x="11" y="180"/>
                  </a:lnTo>
                  <a:lnTo>
                    <a:pt x="15" y="178"/>
                  </a:lnTo>
                  <a:lnTo>
                    <a:pt x="19" y="177"/>
                  </a:lnTo>
                  <a:lnTo>
                    <a:pt x="110" y="97"/>
                  </a:lnTo>
                  <a:lnTo>
                    <a:pt x="147" y="128"/>
                  </a:lnTo>
                  <a:lnTo>
                    <a:pt x="151" y="131"/>
                  </a:lnTo>
                  <a:lnTo>
                    <a:pt x="155" y="132"/>
                  </a:lnTo>
                  <a:lnTo>
                    <a:pt x="159" y="131"/>
                  </a:lnTo>
                  <a:lnTo>
                    <a:pt x="163" y="128"/>
                  </a:lnTo>
                  <a:lnTo>
                    <a:pt x="201" y="97"/>
                  </a:lnTo>
                  <a:lnTo>
                    <a:pt x="291" y="177"/>
                  </a:lnTo>
                  <a:lnTo>
                    <a:pt x="295" y="178"/>
                  </a:lnTo>
                  <a:lnTo>
                    <a:pt x="300" y="180"/>
                  </a:lnTo>
                  <a:lnTo>
                    <a:pt x="304" y="178"/>
                  </a:lnTo>
                  <a:lnTo>
                    <a:pt x="309" y="176"/>
                  </a:lnTo>
                  <a:lnTo>
                    <a:pt x="310" y="172"/>
                  </a:lnTo>
                  <a:lnTo>
                    <a:pt x="312" y="167"/>
                  </a:lnTo>
                  <a:lnTo>
                    <a:pt x="310" y="162"/>
                  </a:lnTo>
                  <a:lnTo>
                    <a:pt x="308" y="159"/>
                  </a:lnTo>
                  <a:lnTo>
                    <a:pt x="220" y="8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4" name="Freeform 3622">
              <a:extLst>
                <a:ext uri="{FF2B5EF4-FFF2-40B4-BE49-F238E27FC236}">
                  <a16:creationId xmlns:a16="http://schemas.microsoft.com/office/drawing/2014/main" id="{BFC5AFB5-B934-4878-815B-12196286A21C}"/>
                </a:ext>
              </a:extLst>
            </p:cNvPr>
            <p:cNvSpPr>
              <a:spLocks/>
            </p:cNvSpPr>
            <p:nvPr/>
          </p:nvSpPr>
          <p:spPr bwMode="auto">
            <a:xfrm>
              <a:off x="11250613" y="993775"/>
              <a:ext cx="63500" cy="63500"/>
            </a:xfrm>
            <a:custGeom>
              <a:avLst/>
              <a:gdLst>
                <a:gd name="T0" fmla="*/ 21 w 161"/>
                <a:gd name="T1" fmla="*/ 3 h 159"/>
                <a:gd name="T2" fmla="*/ 17 w 161"/>
                <a:gd name="T3" fmla="*/ 0 h 159"/>
                <a:gd name="T4" fmla="*/ 13 w 161"/>
                <a:gd name="T5" fmla="*/ 0 h 159"/>
                <a:gd name="T6" fmla="*/ 8 w 161"/>
                <a:gd name="T7" fmla="*/ 0 h 159"/>
                <a:gd name="T8" fmla="*/ 4 w 161"/>
                <a:gd name="T9" fmla="*/ 3 h 159"/>
                <a:gd name="T10" fmla="*/ 2 w 161"/>
                <a:gd name="T11" fmla="*/ 6 h 159"/>
                <a:gd name="T12" fmla="*/ 0 w 161"/>
                <a:gd name="T13" fmla="*/ 12 h 159"/>
                <a:gd name="T14" fmla="*/ 2 w 161"/>
                <a:gd name="T15" fmla="*/ 15 h 159"/>
                <a:gd name="T16" fmla="*/ 4 w 161"/>
                <a:gd name="T17" fmla="*/ 21 h 159"/>
                <a:gd name="T18" fmla="*/ 140 w 161"/>
                <a:gd name="T19" fmla="*/ 157 h 159"/>
                <a:gd name="T20" fmla="*/ 144 w 161"/>
                <a:gd name="T21" fmla="*/ 159 h 159"/>
                <a:gd name="T22" fmla="*/ 149 w 161"/>
                <a:gd name="T23" fmla="*/ 159 h 159"/>
                <a:gd name="T24" fmla="*/ 153 w 161"/>
                <a:gd name="T25" fmla="*/ 159 h 159"/>
                <a:gd name="T26" fmla="*/ 157 w 161"/>
                <a:gd name="T27" fmla="*/ 157 h 159"/>
                <a:gd name="T28" fmla="*/ 160 w 161"/>
                <a:gd name="T29" fmla="*/ 153 h 159"/>
                <a:gd name="T30" fmla="*/ 161 w 161"/>
                <a:gd name="T31" fmla="*/ 148 h 159"/>
                <a:gd name="T32" fmla="*/ 160 w 161"/>
                <a:gd name="T33" fmla="*/ 144 h 159"/>
                <a:gd name="T34" fmla="*/ 157 w 161"/>
                <a:gd name="T35" fmla="*/ 139 h 159"/>
                <a:gd name="T36" fmla="*/ 21 w 161"/>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59">
                  <a:moveTo>
                    <a:pt x="21" y="3"/>
                  </a:moveTo>
                  <a:lnTo>
                    <a:pt x="17" y="0"/>
                  </a:lnTo>
                  <a:lnTo>
                    <a:pt x="13" y="0"/>
                  </a:lnTo>
                  <a:lnTo>
                    <a:pt x="8" y="0"/>
                  </a:lnTo>
                  <a:lnTo>
                    <a:pt x="4" y="3"/>
                  </a:lnTo>
                  <a:lnTo>
                    <a:pt x="2" y="6"/>
                  </a:lnTo>
                  <a:lnTo>
                    <a:pt x="0" y="12"/>
                  </a:lnTo>
                  <a:lnTo>
                    <a:pt x="2" y="15"/>
                  </a:lnTo>
                  <a:lnTo>
                    <a:pt x="4" y="21"/>
                  </a:lnTo>
                  <a:lnTo>
                    <a:pt x="140" y="157"/>
                  </a:lnTo>
                  <a:lnTo>
                    <a:pt x="144" y="159"/>
                  </a:lnTo>
                  <a:lnTo>
                    <a:pt x="149" y="159"/>
                  </a:lnTo>
                  <a:lnTo>
                    <a:pt x="153" y="159"/>
                  </a:lnTo>
                  <a:lnTo>
                    <a:pt x="157" y="157"/>
                  </a:lnTo>
                  <a:lnTo>
                    <a:pt x="160" y="153"/>
                  </a:lnTo>
                  <a:lnTo>
                    <a:pt x="161" y="148"/>
                  </a:lnTo>
                  <a:lnTo>
                    <a:pt x="160" y="144"/>
                  </a:lnTo>
                  <a:lnTo>
                    <a:pt x="157" y="139"/>
                  </a:lnTo>
                  <a:lnTo>
                    <a:pt x="21"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5" name="Freeform 3623">
              <a:extLst>
                <a:ext uri="{FF2B5EF4-FFF2-40B4-BE49-F238E27FC236}">
                  <a16:creationId xmlns:a16="http://schemas.microsoft.com/office/drawing/2014/main" id="{6FEA2310-F55A-42DA-913D-4342D4C4A861}"/>
                </a:ext>
              </a:extLst>
            </p:cNvPr>
            <p:cNvSpPr>
              <a:spLocks/>
            </p:cNvSpPr>
            <p:nvPr/>
          </p:nvSpPr>
          <p:spPr bwMode="auto">
            <a:xfrm>
              <a:off x="11028363" y="993775"/>
              <a:ext cx="63500" cy="63500"/>
            </a:xfrm>
            <a:custGeom>
              <a:avLst/>
              <a:gdLst>
                <a:gd name="T0" fmla="*/ 157 w 160"/>
                <a:gd name="T1" fmla="*/ 3 h 159"/>
                <a:gd name="T2" fmla="*/ 153 w 160"/>
                <a:gd name="T3" fmla="*/ 0 h 159"/>
                <a:gd name="T4" fmla="*/ 148 w 160"/>
                <a:gd name="T5" fmla="*/ 0 h 159"/>
                <a:gd name="T6" fmla="*/ 144 w 160"/>
                <a:gd name="T7" fmla="*/ 0 h 159"/>
                <a:gd name="T8" fmla="*/ 139 w 160"/>
                <a:gd name="T9" fmla="*/ 3 h 159"/>
                <a:gd name="T10" fmla="*/ 3 w 160"/>
                <a:gd name="T11" fmla="*/ 139 h 159"/>
                <a:gd name="T12" fmla="*/ 0 w 160"/>
                <a:gd name="T13" fmla="*/ 144 h 159"/>
                <a:gd name="T14" fmla="*/ 0 w 160"/>
                <a:gd name="T15" fmla="*/ 148 h 159"/>
                <a:gd name="T16" fmla="*/ 0 w 160"/>
                <a:gd name="T17" fmla="*/ 153 h 159"/>
                <a:gd name="T18" fmla="*/ 3 w 160"/>
                <a:gd name="T19" fmla="*/ 157 h 159"/>
                <a:gd name="T20" fmla="*/ 7 w 160"/>
                <a:gd name="T21" fmla="*/ 159 h 159"/>
                <a:gd name="T22" fmla="*/ 12 w 160"/>
                <a:gd name="T23" fmla="*/ 159 h 159"/>
                <a:gd name="T24" fmla="*/ 16 w 160"/>
                <a:gd name="T25" fmla="*/ 159 h 159"/>
                <a:gd name="T26" fmla="*/ 21 w 160"/>
                <a:gd name="T27" fmla="*/ 157 h 159"/>
                <a:gd name="T28" fmla="*/ 157 w 160"/>
                <a:gd name="T29" fmla="*/ 21 h 159"/>
                <a:gd name="T30" fmla="*/ 160 w 160"/>
                <a:gd name="T31" fmla="*/ 15 h 159"/>
                <a:gd name="T32" fmla="*/ 160 w 160"/>
                <a:gd name="T33" fmla="*/ 12 h 159"/>
                <a:gd name="T34" fmla="*/ 160 w 160"/>
                <a:gd name="T35" fmla="*/ 6 h 159"/>
                <a:gd name="T36" fmla="*/ 157 w 160"/>
                <a:gd name="T37" fmla="*/ 3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59">
                  <a:moveTo>
                    <a:pt x="157" y="3"/>
                  </a:moveTo>
                  <a:lnTo>
                    <a:pt x="153" y="0"/>
                  </a:lnTo>
                  <a:lnTo>
                    <a:pt x="148" y="0"/>
                  </a:lnTo>
                  <a:lnTo>
                    <a:pt x="144" y="0"/>
                  </a:lnTo>
                  <a:lnTo>
                    <a:pt x="139" y="3"/>
                  </a:lnTo>
                  <a:lnTo>
                    <a:pt x="3" y="139"/>
                  </a:lnTo>
                  <a:lnTo>
                    <a:pt x="0" y="144"/>
                  </a:lnTo>
                  <a:lnTo>
                    <a:pt x="0" y="148"/>
                  </a:lnTo>
                  <a:lnTo>
                    <a:pt x="0" y="153"/>
                  </a:lnTo>
                  <a:lnTo>
                    <a:pt x="3" y="157"/>
                  </a:lnTo>
                  <a:lnTo>
                    <a:pt x="7" y="159"/>
                  </a:lnTo>
                  <a:lnTo>
                    <a:pt x="12" y="159"/>
                  </a:lnTo>
                  <a:lnTo>
                    <a:pt x="16" y="159"/>
                  </a:lnTo>
                  <a:lnTo>
                    <a:pt x="21" y="157"/>
                  </a:lnTo>
                  <a:lnTo>
                    <a:pt x="157" y="21"/>
                  </a:lnTo>
                  <a:lnTo>
                    <a:pt x="160" y="15"/>
                  </a:lnTo>
                  <a:lnTo>
                    <a:pt x="160" y="12"/>
                  </a:lnTo>
                  <a:lnTo>
                    <a:pt x="160" y="6"/>
                  </a:lnTo>
                  <a:lnTo>
                    <a:pt x="157"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6" name="Freeform 3624">
              <a:extLst>
                <a:ext uri="{FF2B5EF4-FFF2-40B4-BE49-F238E27FC236}">
                  <a16:creationId xmlns:a16="http://schemas.microsoft.com/office/drawing/2014/main" id="{A80953AC-975D-4E59-BEC4-4B21BEA83C06}"/>
                </a:ext>
              </a:extLst>
            </p:cNvPr>
            <p:cNvSpPr>
              <a:spLocks/>
            </p:cNvSpPr>
            <p:nvPr/>
          </p:nvSpPr>
          <p:spPr bwMode="auto">
            <a:xfrm>
              <a:off x="11250613" y="771525"/>
              <a:ext cx="63500" cy="63500"/>
            </a:xfrm>
            <a:custGeom>
              <a:avLst/>
              <a:gdLst>
                <a:gd name="T0" fmla="*/ 4 w 161"/>
                <a:gd name="T1" fmla="*/ 156 h 160"/>
                <a:gd name="T2" fmla="*/ 8 w 161"/>
                <a:gd name="T3" fmla="*/ 159 h 160"/>
                <a:gd name="T4" fmla="*/ 12 w 161"/>
                <a:gd name="T5" fmla="*/ 160 h 160"/>
                <a:gd name="T6" fmla="*/ 17 w 161"/>
                <a:gd name="T7" fmla="*/ 159 h 160"/>
                <a:gd name="T8" fmla="*/ 21 w 161"/>
                <a:gd name="T9" fmla="*/ 156 h 160"/>
                <a:gd name="T10" fmla="*/ 157 w 161"/>
                <a:gd name="T11" fmla="*/ 20 h 160"/>
                <a:gd name="T12" fmla="*/ 160 w 161"/>
                <a:gd name="T13" fmla="*/ 16 h 160"/>
                <a:gd name="T14" fmla="*/ 161 w 161"/>
                <a:gd name="T15" fmla="*/ 11 h 160"/>
                <a:gd name="T16" fmla="*/ 160 w 161"/>
                <a:gd name="T17" fmla="*/ 7 h 160"/>
                <a:gd name="T18" fmla="*/ 157 w 161"/>
                <a:gd name="T19" fmla="*/ 4 h 160"/>
                <a:gd name="T20" fmla="*/ 153 w 161"/>
                <a:gd name="T21" fmla="*/ 1 h 160"/>
                <a:gd name="T22" fmla="*/ 149 w 161"/>
                <a:gd name="T23" fmla="*/ 0 h 160"/>
                <a:gd name="T24" fmla="*/ 144 w 161"/>
                <a:gd name="T25" fmla="*/ 1 h 160"/>
                <a:gd name="T26" fmla="*/ 140 w 161"/>
                <a:gd name="T27" fmla="*/ 4 h 160"/>
                <a:gd name="T28" fmla="*/ 4 w 161"/>
                <a:gd name="T29" fmla="*/ 140 h 160"/>
                <a:gd name="T30" fmla="*/ 2 w 161"/>
                <a:gd name="T31" fmla="*/ 144 h 160"/>
                <a:gd name="T32" fmla="*/ 0 w 161"/>
                <a:gd name="T33" fmla="*/ 147 h 160"/>
                <a:gd name="T34" fmla="*/ 2 w 161"/>
                <a:gd name="T35" fmla="*/ 153 h 160"/>
                <a:gd name="T36" fmla="*/ 4 w 161"/>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1" h="160">
                  <a:moveTo>
                    <a:pt x="4" y="156"/>
                  </a:moveTo>
                  <a:lnTo>
                    <a:pt x="8" y="159"/>
                  </a:lnTo>
                  <a:lnTo>
                    <a:pt x="12" y="160"/>
                  </a:lnTo>
                  <a:lnTo>
                    <a:pt x="17" y="159"/>
                  </a:lnTo>
                  <a:lnTo>
                    <a:pt x="21" y="156"/>
                  </a:lnTo>
                  <a:lnTo>
                    <a:pt x="157" y="20"/>
                  </a:lnTo>
                  <a:lnTo>
                    <a:pt x="160" y="16"/>
                  </a:lnTo>
                  <a:lnTo>
                    <a:pt x="161" y="11"/>
                  </a:lnTo>
                  <a:lnTo>
                    <a:pt x="160" y="7"/>
                  </a:lnTo>
                  <a:lnTo>
                    <a:pt x="157" y="4"/>
                  </a:lnTo>
                  <a:lnTo>
                    <a:pt x="153" y="1"/>
                  </a:lnTo>
                  <a:lnTo>
                    <a:pt x="149" y="0"/>
                  </a:lnTo>
                  <a:lnTo>
                    <a:pt x="144" y="1"/>
                  </a:lnTo>
                  <a:lnTo>
                    <a:pt x="140" y="4"/>
                  </a:lnTo>
                  <a:lnTo>
                    <a:pt x="4" y="140"/>
                  </a:lnTo>
                  <a:lnTo>
                    <a:pt x="2" y="144"/>
                  </a:lnTo>
                  <a:lnTo>
                    <a:pt x="0" y="147"/>
                  </a:lnTo>
                  <a:lnTo>
                    <a:pt x="2" y="153"/>
                  </a:lnTo>
                  <a:lnTo>
                    <a:pt x="4"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7" name="Freeform 3625">
              <a:extLst>
                <a:ext uri="{FF2B5EF4-FFF2-40B4-BE49-F238E27FC236}">
                  <a16:creationId xmlns:a16="http://schemas.microsoft.com/office/drawing/2014/main" id="{DCEEE9E8-A5B3-4D81-814B-3132C0A5CC75}"/>
                </a:ext>
              </a:extLst>
            </p:cNvPr>
            <p:cNvSpPr>
              <a:spLocks/>
            </p:cNvSpPr>
            <p:nvPr/>
          </p:nvSpPr>
          <p:spPr bwMode="auto">
            <a:xfrm>
              <a:off x="11028363" y="771525"/>
              <a:ext cx="63500" cy="63500"/>
            </a:xfrm>
            <a:custGeom>
              <a:avLst/>
              <a:gdLst>
                <a:gd name="T0" fmla="*/ 139 w 160"/>
                <a:gd name="T1" fmla="*/ 156 h 160"/>
                <a:gd name="T2" fmla="*/ 144 w 160"/>
                <a:gd name="T3" fmla="*/ 159 h 160"/>
                <a:gd name="T4" fmla="*/ 148 w 160"/>
                <a:gd name="T5" fmla="*/ 160 h 160"/>
                <a:gd name="T6" fmla="*/ 153 w 160"/>
                <a:gd name="T7" fmla="*/ 159 h 160"/>
                <a:gd name="T8" fmla="*/ 157 w 160"/>
                <a:gd name="T9" fmla="*/ 156 h 160"/>
                <a:gd name="T10" fmla="*/ 160 w 160"/>
                <a:gd name="T11" fmla="*/ 153 h 160"/>
                <a:gd name="T12" fmla="*/ 160 w 160"/>
                <a:gd name="T13" fmla="*/ 149 h 160"/>
                <a:gd name="T14" fmla="*/ 160 w 160"/>
                <a:gd name="T15" fmla="*/ 144 h 160"/>
                <a:gd name="T16" fmla="*/ 157 w 160"/>
                <a:gd name="T17" fmla="*/ 140 h 160"/>
                <a:gd name="T18" fmla="*/ 21 w 160"/>
                <a:gd name="T19" fmla="*/ 4 h 160"/>
                <a:gd name="T20" fmla="*/ 16 w 160"/>
                <a:gd name="T21" fmla="*/ 1 h 160"/>
                <a:gd name="T22" fmla="*/ 12 w 160"/>
                <a:gd name="T23" fmla="*/ 0 h 160"/>
                <a:gd name="T24" fmla="*/ 7 w 160"/>
                <a:gd name="T25" fmla="*/ 1 h 160"/>
                <a:gd name="T26" fmla="*/ 3 w 160"/>
                <a:gd name="T27" fmla="*/ 4 h 160"/>
                <a:gd name="T28" fmla="*/ 0 w 160"/>
                <a:gd name="T29" fmla="*/ 7 h 160"/>
                <a:gd name="T30" fmla="*/ 0 w 160"/>
                <a:gd name="T31" fmla="*/ 11 h 160"/>
                <a:gd name="T32" fmla="*/ 0 w 160"/>
                <a:gd name="T33" fmla="*/ 16 h 160"/>
                <a:gd name="T34" fmla="*/ 3 w 160"/>
                <a:gd name="T35" fmla="*/ 20 h 160"/>
                <a:gd name="T36" fmla="*/ 139 w 160"/>
                <a:gd name="T37" fmla="*/ 156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0" h="160">
                  <a:moveTo>
                    <a:pt x="139" y="156"/>
                  </a:moveTo>
                  <a:lnTo>
                    <a:pt x="144" y="159"/>
                  </a:lnTo>
                  <a:lnTo>
                    <a:pt x="148" y="160"/>
                  </a:lnTo>
                  <a:lnTo>
                    <a:pt x="153" y="159"/>
                  </a:lnTo>
                  <a:lnTo>
                    <a:pt x="157" y="156"/>
                  </a:lnTo>
                  <a:lnTo>
                    <a:pt x="160" y="153"/>
                  </a:lnTo>
                  <a:lnTo>
                    <a:pt x="160" y="149"/>
                  </a:lnTo>
                  <a:lnTo>
                    <a:pt x="160" y="144"/>
                  </a:lnTo>
                  <a:lnTo>
                    <a:pt x="157" y="140"/>
                  </a:lnTo>
                  <a:lnTo>
                    <a:pt x="21" y="4"/>
                  </a:lnTo>
                  <a:lnTo>
                    <a:pt x="16" y="1"/>
                  </a:lnTo>
                  <a:lnTo>
                    <a:pt x="12" y="0"/>
                  </a:lnTo>
                  <a:lnTo>
                    <a:pt x="7" y="1"/>
                  </a:lnTo>
                  <a:lnTo>
                    <a:pt x="3" y="4"/>
                  </a:lnTo>
                  <a:lnTo>
                    <a:pt x="0" y="7"/>
                  </a:lnTo>
                  <a:lnTo>
                    <a:pt x="0" y="11"/>
                  </a:lnTo>
                  <a:lnTo>
                    <a:pt x="0" y="16"/>
                  </a:lnTo>
                  <a:lnTo>
                    <a:pt x="3" y="20"/>
                  </a:lnTo>
                  <a:lnTo>
                    <a:pt x="139" y="15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18" name="Group 117" descr="Icon of boxes. ">
            <a:extLst>
              <a:ext uri="{FF2B5EF4-FFF2-40B4-BE49-F238E27FC236}">
                <a16:creationId xmlns:a16="http://schemas.microsoft.com/office/drawing/2014/main" id="{75BF619E-615D-4C1A-A3A1-04DFC90E2F3F}"/>
              </a:ext>
            </a:extLst>
          </p:cNvPr>
          <p:cNvGrpSpPr/>
          <p:nvPr/>
        </p:nvGrpSpPr>
        <p:grpSpPr>
          <a:xfrm>
            <a:off x="11058919" y="1368977"/>
            <a:ext cx="287337" cy="285750"/>
            <a:chOff x="5465763" y="3068638"/>
            <a:chExt cx="287337" cy="285750"/>
          </a:xfrm>
          <a:solidFill>
            <a:schemeClr val="bg1"/>
          </a:solidFill>
        </p:grpSpPr>
        <p:sp>
          <p:nvSpPr>
            <p:cNvPr id="119" name="Freeform 617">
              <a:extLst>
                <a:ext uri="{FF2B5EF4-FFF2-40B4-BE49-F238E27FC236}">
                  <a16:creationId xmlns:a16="http://schemas.microsoft.com/office/drawing/2014/main" id="{01C5157B-D811-44C7-8E5F-D3F25F98966E}"/>
                </a:ext>
              </a:extLst>
            </p:cNvPr>
            <p:cNvSpPr>
              <a:spLocks/>
            </p:cNvSpPr>
            <p:nvPr/>
          </p:nvSpPr>
          <p:spPr bwMode="auto">
            <a:xfrm>
              <a:off x="5564188" y="3068638"/>
              <a:ext cx="119063" cy="38100"/>
            </a:xfrm>
            <a:custGeom>
              <a:avLst/>
              <a:gdLst>
                <a:gd name="T0" fmla="*/ 375 w 375"/>
                <a:gd name="T1" fmla="*/ 62 h 120"/>
                <a:gd name="T2" fmla="*/ 374 w 375"/>
                <a:gd name="T3" fmla="*/ 62 h 120"/>
                <a:gd name="T4" fmla="*/ 373 w 375"/>
                <a:gd name="T5" fmla="*/ 61 h 120"/>
                <a:gd name="T6" fmla="*/ 193 w 375"/>
                <a:gd name="T7" fmla="*/ 1 h 120"/>
                <a:gd name="T8" fmla="*/ 188 w 375"/>
                <a:gd name="T9" fmla="*/ 0 h 120"/>
                <a:gd name="T10" fmla="*/ 183 w 375"/>
                <a:gd name="T11" fmla="*/ 1 h 120"/>
                <a:gd name="T12" fmla="*/ 2 w 375"/>
                <a:gd name="T13" fmla="*/ 61 h 120"/>
                <a:gd name="T14" fmla="*/ 1 w 375"/>
                <a:gd name="T15" fmla="*/ 62 h 120"/>
                <a:gd name="T16" fmla="*/ 0 w 375"/>
                <a:gd name="T17" fmla="*/ 62 h 120"/>
                <a:gd name="T18" fmla="*/ 188 w 375"/>
                <a:gd name="T19" fmla="*/ 120 h 120"/>
                <a:gd name="T20" fmla="*/ 375 w 375"/>
                <a:gd name="T21" fmla="*/ 6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5" h="120">
                  <a:moveTo>
                    <a:pt x="375" y="62"/>
                  </a:moveTo>
                  <a:lnTo>
                    <a:pt x="374" y="62"/>
                  </a:lnTo>
                  <a:lnTo>
                    <a:pt x="373" y="61"/>
                  </a:lnTo>
                  <a:lnTo>
                    <a:pt x="193" y="1"/>
                  </a:lnTo>
                  <a:lnTo>
                    <a:pt x="188" y="0"/>
                  </a:lnTo>
                  <a:lnTo>
                    <a:pt x="183" y="1"/>
                  </a:lnTo>
                  <a:lnTo>
                    <a:pt x="2" y="61"/>
                  </a:lnTo>
                  <a:lnTo>
                    <a:pt x="1" y="62"/>
                  </a:lnTo>
                  <a:lnTo>
                    <a:pt x="0" y="62"/>
                  </a:lnTo>
                  <a:lnTo>
                    <a:pt x="188" y="120"/>
                  </a:lnTo>
                  <a:lnTo>
                    <a:pt x="375" y="6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0" name="Freeform 618">
              <a:extLst>
                <a:ext uri="{FF2B5EF4-FFF2-40B4-BE49-F238E27FC236}">
                  <a16:creationId xmlns:a16="http://schemas.microsoft.com/office/drawing/2014/main" id="{90385080-F77C-4175-BA14-BE696271A7ED}"/>
                </a:ext>
              </a:extLst>
            </p:cNvPr>
            <p:cNvSpPr>
              <a:spLocks/>
            </p:cNvSpPr>
            <p:nvPr/>
          </p:nvSpPr>
          <p:spPr bwMode="auto">
            <a:xfrm>
              <a:off x="5629275" y="3097213"/>
              <a:ext cx="57150" cy="93663"/>
            </a:xfrm>
            <a:custGeom>
              <a:avLst/>
              <a:gdLst>
                <a:gd name="T0" fmla="*/ 181 w 181"/>
                <a:gd name="T1" fmla="*/ 210 h 295"/>
                <a:gd name="T2" fmla="*/ 181 w 181"/>
                <a:gd name="T3" fmla="*/ 0 h 295"/>
                <a:gd name="T4" fmla="*/ 0 w 181"/>
                <a:gd name="T5" fmla="*/ 56 h 295"/>
                <a:gd name="T6" fmla="*/ 0 w 181"/>
                <a:gd name="T7" fmla="*/ 295 h 295"/>
                <a:gd name="T8" fmla="*/ 171 w 181"/>
                <a:gd name="T9" fmla="*/ 224 h 295"/>
                <a:gd name="T10" fmla="*/ 174 w 181"/>
                <a:gd name="T11" fmla="*/ 222 h 295"/>
                <a:gd name="T12" fmla="*/ 178 w 181"/>
                <a:gd name="T13" fmla="*/ 219 h 295"/>
                <a:gd name="T14" fmla="*/ 180 w 181"/>
                <a:gd name="T15" fmla="*/ 215 h 295"/>
                <a:gd name="T16" fmla="*/ 181 w 181"/>
                <a:gd name="T17" fmla="*/ 21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181" y="210"/>
                  </a:moveTo>
                  <a:lnTo>
                    <a:pt x="181" y="0"/>
                  </a:lnTo>
                  <a:lnTo>
                    <a:pt x="0" y="56"/>
                  </a:lnTo>
                  <a:lnTo>
                    <a:pt x="0" y="295"/>
                  </a:lnTo>
                  <a:lnTo>
                    <a:pt x="171" y="224"/>
                  </a:lnTo>
                  <a:lnTo>
                    <a:pt x="174" y="222"/>
                  </a:lnTo>
                  <a:lnTo>
                    <a:pt x="178" y="219"/>
                  </a:lnTo>
                  <a:lnTo>
                    <a:pt x="180" y="215"/>
                  </a:lnTo>
                  <a:lnTo>
                    <a:pt x="181" y="2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1" name="Freeform 619">
              <a:extLst>
                <a:ext uri="{FF2B5EF4-FFF2-40B4-BE49-F238E27FC236}">
                  <a16:creationId xmlns:a16="http://schemas.microsoft.com/office/drawing/2014/main" id="{B5ABC7AD-DBA6-420E-8EDC-F8D70A03499B}"/>
                </a:ext>
              </a:extLst>
            </p:cNvPr>
            <p:cNvSpPr>
              <a:spLocks/>
            </p:cNvSpPr>
            <p:nvPr/>
          </p:nvSpPr>
          <p:spPr bwMode="auto">
            <a:xfrm>
              <a:off x="5562600" y="3097213"/>
              <a:ext cx="57150" cy="93663"/>
            </a:xfrm>
            <a:custGeom>
              <a:avLst/>
              <a:gdLst>
                <a:gd name="T0" fmla="*/ 9 w 181"/>
                <a:gd name="T1" fmla="*/ 224 h 295"/>
                <a:gd name="T2" fmla="*/ 181 w 181"/>
                <a:gd name="T3" fmla="*/ 295 h 295"/>
                <a:gd name="T4" fmla="*/ 181 w 181"/>
                <a:gd name="T5" fmla="*/ 56 h 295"/>
                <a:gd name="T6" fmla="*/ 0 w 181"/>
                <a:gd name="T7" fmla="*/ 0 h 295"/>
                <a:gd name="T8" fmla="*/ 0 w 181"/>
                <a:gd name="T9" fmla="*/ 210 h 295"/>
                <a:gd name="T10" fmla="*/ 0 w 181"/>
                <a:gd name="T11" fmla="*/ 215 h 295"/>
                <a:gd name="T12" fmla="*/ 2 w 181"/>
                <a:gd name="T13" fmla="*/ 219 h 295"/>
                <a:gd name="T14" fmla="*/ 6 w 181"/>
                <a:gd name="T15" fmla="*/ 222 h 295"/>
                <a:gd name="T16" fmla="*/ 9 w 181"/>
                <a:gd name="T17" fmla="*/ 224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295">
                  <a:moveTo>
                    <a:pt x="9" y="224"/>
                  </a:moveTo>
                  <a:lnTo>
                    <a:pt x="181" y="295"/>
                  </a:lnTo>
                  <a:lnTo>
                    <a:pt x="181" y="56"/>
                  </a:lnTo>
                  <a:lnTo>
                    <a:pt x="0" y="0"/>
                  </a:lnTo>
                  <a:lnTo>
                    <a:pt x="0" y="210"/>
                  </a:lnTo>
                  <a:lnTo>
                    <a:pt x="0" y="215"/>
                  </a:lnTo>
                  <a:lnTo>
                    <a:pt x="2" y="219"/>
                  </a:lnTo>
                  <a:lnTo>
                    <a:pt x="6" y="222"/>
                  </a:lnTo>
                  <a:lnTo>
                    <a:pt x="9" y="2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2" name="Freeform 620">
              <a:extLst>
                <a:ext uri="{FF2B5EF4-FFF2-40B4-BE49-F238E27FC236}">
                  <a16:creationId xmlns:a16="http://schemas.microsoft.com/office/drawing/2014/main" id="{9AF2E18D-3033-4D0D-B36E-B08820967CFC}"/>
                </a:ext>
              </a:extLst>
            </p:cNvPr>
            <p:cNvSpPr>
              <a:spLocks/>
            </p:cNvSpPr>
            <p:nvPr/>
          </p:nvSpPr>
          <p:spPr bwMode="auto">
            <a:xfrm>
              <a:off x="5705475" y="3217863"/>
              <a:ext cx="47625" cy="77788"/>
            </a:xfrm>
            <a:custGeom>
              <a:avLst/>
              <a:gdLst>
                <a:gd name="T0" fmla="*/ 0 w 150"/>
                <a:gd name="T1" fmla="*/ 67 h 249"/>
                <a:gd name="T2" fmla="*/ 0 w 150"/>
                <a:gd name="T3" fmla="*/ 249 h 249"/>
                <a:gd name="T4" fmla="*/ 141 w 150"/>
                <a:gd name="T5" fmla="*/ 177 h 249"/>
                <a:gd name="T6" fmla="*/ 146 w 150"/>
                <a:gd name="T7" fmla="*/ 175 h 249"/>
                <a:gd name="T8" fmla="*/ 148 w 150"/>
                <a:gd name="T9" fmla="*/ 171 h 249"/>
                <a:gd name="T10" fmla="*/ 149 w 150"/>
                <a:gd name="T11" fmla="*/ 168 h 249"/>
                <a:gd name="T12" fmla="*/ 150 w 150"/>
                <a:gd name="T13" fmla="*/ 164 h 249"/>
                <a:gd name="T14" fmla="*/ 150 w 150"/>
                <a:gd name="T15" fmla="*/ 0 h 249"/>
                <a:gd name="T16" fmla="*/ 0 w 150"/>
                <a:gd name="T17" fmla="*/ 6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0" h="249">
                  <a:moveTo>
                    <a:pt x="0" y="67"/>
                  </a:moveTo>
                  <a:lnTo>
                    <a:pt x="0" y="249"/>
                  </a:lnTo>
                  <a:lnTo>
                    <a:pt x="141" y="177"/>
                  </a:lnTo>
                  <a:lnTo>
                    <a:pt x="146" y="175"/>
                  </a:lnTo>
                  <a:lnTo>
                    <a:pt x="148" y="171"/>
                  </a:lnTo>
                  <a:lnTo>
                    <a:pt x="149" y="168"/>
                  </a:lnTo>
                  <a:lnTo>
                    <a:pt x="150" y="164"/>
                  </a:lnTo>
                  <a:lnTo>
                    <a:pt x="150" y="0"/>
                  </a:lnTo>
                  <a:lnTo>
                    <a:pt x="0"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3" name="Freeform 621">
              <a:extLst>
                <a:ext uri="{FF2B5EF4-FFF2-40B4-BE49-F238E27FC236}">
                  <a16:creationId xmlns:a16="http://schemas.microsoft.com/office/drawing/2014/main" id="{10DED026-CA17-4314-AA7F-A291474A64A7}"/>
                </a:ext>
              </a:extLst>
            </p:cNvPr>
            <p:cNvSpPr>
              <a:spLocks/>
            </p:cNvSpPr>
            <p:nvPr/>
          </p:nvSpPr>
          <p:spPr bwMode="auto">
            <a:xfrm>
              <a:off x="5656263" y="3192463"/>
              <a:ext cx="88900" cy="38100"/>
            </a:xfrm>
            <a:custGeom>
              <a:avLst/>
              <a:gdLst>
                <a:gd name="T0" fmla="*/ 146 w 281"/>
                <a:gd name="T1" fmla="*/ 2 h 120"/>
                <a:gd name="T2" fmla="*/ 143 w 281"/>
                <a:gd name="T3" fmla="*/ 0 h 120"/>
                <a:gd name="T4" fmla="*/ 141 w 281"/>
                <a:gd name="T5" fmla="*/ 0 h 120"/>
                <a:gd name="T6" fmla="*/ 138 w 281"/>
                <a:gd name="T7" fmla="*/ 0 h 120"/>
                <a:gd name="T8" fmla="*/ 134 w 281"/>
                <a:gd name="T9" fmla="*/ 2 h 120"/>
                <a:gd name="T10" fmla="*/ 0 w 281"/>
                <a:gd name="T11" fmla="*/ 55 h 120"/>
                <a:gd name="T12" fmla="*/ 141 w 281"/>
                <a:gd name="T13" fmla="*/ 120 h 120"/>
                <a:gd name="T14" fmla="*/ 281 w 281"/>
                <a:gd name="T15" fmla="*/ 55 h 120"/>
                <a:gd name="T16" fmla="*/ 146 w 281"/>
                <a:gd name="T17" fmla="*/ 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1" h="120">
                  <a:moveTo>
                    <a:pt x="146" y="2"/>
                  </a:moveTo>
                  <a:lnTo>
                    <a:pt x="143" y="0"/>
                  </a:lnTo>
                  <a:lnTo>
                    <a:pt x="141" y="0"/>
                  </a:lnTo>
                  <a:lnTo>
                    <a:pt x="138" y="0"/>
                  </a:lnTo>
                  <a:lnTo>
                    <a:pt x="134" y="2"/>
                  </a:lnTo>
                  <a:lnTo>
                    <a:pt x="0" y="55"/>
                  </a:lnTo>
                  <a:lnTo>
                    <a:pt x="141" y="120"/>
                  </a:lnTo>
                  <a:lnTo>
                    <a:pt x="281" y="55"/>
                  </a:lnTo>
                  <a:lnTo>
                    <a:pt x="146"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4" name="Freeform 622">
              <a:extLst>
                <a:ext uri="{FF2B5EF4-FFF2-40B4-BE49-F238E27FC236}">
                  <a16:creationId xmlns:a16="http://schemas.microsoft.com/office/drawing/2014/main" id="{AC238F9B-3904-4E03-9BCD-C8546D347A83}"/>
                </a:ext>
              </a:extLst>
            </p:cNvPr>
            <p:cNvSpPr>
              <a:spLocks/>
            </p:cNvSpPr>
            <p:nvPr/>
          </p:nvSpPr>
          <p:spPr bwMode="auto">
            <a:xfrm>
              <a:off x="5648325" y="3217863"/>
              <a:ext cx="47625" cy="77788"/>
            </a:xfrm>
            <a:custGeom>
              <a:avLst/>
              <a:gdLst>
                <a:gd name="T0" fmla="*/ 0 w 151"/>
                <a:gd name="T1" fmla="*/ 164 h 249"/>
                <a:gd name="T2" fmla="*/ 1 w 151"/>
                <a:gd name="T3" fmla="*/ 167 h 249"/>
                <a:gd name="T4" fmla="*/ 2 w 151"/>
                <a:gd name="T5" fmla="*/ 171 h 249"/>
                <a:gd name="T6" fmla="*/ 5 w 151"/>
                <a:gd name="T7" fmla="*/ 175 h 249"/>
                <a:gd name="T8" fmla="*/ 8 w 151"/>
                <a:gd name="T9" fmla="*/ 177 h 249"/>
                <a:gd name="T10" fmla="*/ 151 w 151"/>
                <a:gd name="T11" fmla="*/ 249 h 249"/>
                <a:gd name="T12" fmla="*/ 151 w 151"/>
                <a:gd name="T13" fmla="*/ 67 h 249"/>
                <a:gd name="T14" fmla="*/ 0 w 151"/>
                <a:gd name="T15" fmla="*/ 0 h 249"/>
                <a:gd name="T16" fmla="*/ 0 w 151"/>
                <a:gd name="T17" fmla="*/ 164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49">
                  <a:moveTo>
                    <a:pt x="0" y="164"/>
                  </a:moveTo>
                  <a:lnTo>
                    <a:pt x="1" y="167"/>
                  </a:lnTo>
                  <a:lnTo>
                    <a:pt x="2" y="171"/>
                  </a:lnTo>
                  <a:lnTo>
                    <a:pt x="5" y="175"/>
                  </a:lnTo>
                  <a:lnTo>
                    <a:pt x="8" y="177"/>
                  </a:lnTo>
                  <a:lnTo>
                    <a:pt x="151" y="249"/>
                  </a:lnTo>
                  <a:lnTo>
                    <a:pt x="151" y="67"/>
                  </a:lnTo>
                  <a:lnTo>
                    <a:pt x="0" y="0"/>
                  </a:lnTo>
                  <a:lnTo>
                    <a:pt x="0" y="16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5" name="Freeform 623">
              <a:extLst>
                <a:ext uri="{FF2B5EF4-FFF2-40B4-BE49-F238E27FC236}">
                  <a16:creationId xmlns:a16="http://schemas.microsoft.com/office/drawing/2014/main" id="{19E2AFFE-6F2F-4A41-BE44-30D95498EF5A}"/>
                </a:ext>
              </a:extLst>
            </p:cNvPr>
            <p:cNvSpPr>
              <a:spLocks/>
            </p:cNvSpPr>
            <p:nvPr/>
          </p:nvSpPr>
          <p:spPr bwMode="auto">
            <a:xfrm>
              <a:off x="5475288" y="3201988"/>
              <a:ext cx="144463" cy="47625"/>
            </a:xfrm>
            <a:custGeom>
              <a:avLst/>
              <a:gdLst>
                <a:gd name="T0" fmla="*/ 231 w 452"/>
                <a:gd name="T1" fmla="*/ 2 h 151"/>
                <a:gd name="T2" fmla="*/ 225 w 452"/>
                <a:gd name="T3" fmla="*/ 0 h 151"/>
                <a:gd name="T4" fmla="*/ 221 w 452"/>
                <a:gd name="T5" fmla="*/ 2 h 151"/>
                <a:gd name="T6" fmla="*/ 0 w 452"/>
                <a:gd name="T7" fmla="*/ 70 h 151"/>
                <a:gd name="T8" fmla="*/ 225 w 452"/>
                <a:gd name="T9" fmla="*/ 151 h 151"/>
                <a:gd name="T10" fmla="*/ 452 w 452"/>
                <a:gd name="T11" fmla="*/ 70 h 151"/>
                <a:gd name="T12" fmla="*/ 231 w 452"/>
                <a:gd name="T13" fmla="*/ 2 h 151"/>
              </a:gdLst>
              <a:ahLst/>
              <a:cxnLst>
                <a:cxn ang="0">
                  <a:pos x="T0" y="T1"/>
                </a:cxn>
                <a:cxn ang="0">
                  <a:pos x="T2" y="T3"/>
                </a:cxn>
                <a:cxn ang="0">
                  <a:pos x="T4" y="T5"/>
                </a:cxn>
                <a:cxn ang="0">
                  <a:pos x="T6" y="T7"/>
                </a:cxn>
                <a:cxn ang="0">
                  <a:pos x="T8" y="T9"/>
                </a:cxn>
                <a:cxn ang="0">
                  <a:pos x="T10" y="T11"/>
                </a:cxn>
                <a:cxn ang="0">
                  <a:pos x="T12" y="T13"/>
                </a:cxn>
              </a:cxnLst>
              <a:rect l="0" t="0" r="r" b="b"/>
              <a:pathLst>
                <a:path w="452" h="151">
                  <a:moveTo>
                    <a:pt x="231" y="2"/>
                  </a:moveTo>
                  <a:lnTo>
                    <a:pt x="225" y="0"/>
                  </a:lnTo>
                  <a:lnTo>
                    <a:pt x="221" y="2"/>
                  </a:lnTo>
                  <a:lnTo>
                    <a:pt x="0" y="70"/>
                  </a:lnTo>
                  <a:lnTo>
                    <a:pt x="225" y="151"/>
                  </a:lnTo>
                  <a:lnTo>
                    <a:pt x="452" y="70"/>
                  </a:lnTo>
                  <a:lnTo>
                    <a:pt x="231"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6" name="Freeform 624">
              <a:extLst>
                <a:ext uri="{FF2B5EF4-FFF2-40B4-BE49-F238E27FC236}">
                  <a16:creationId xmlns:a16="http://schemas.microsoft.com/office/drawing/2014/main" id="{5BB7C855-93D5-43D5-9ED8-FD815B08E3D7}"/>
                </a:ext>
              </a:extLst>
            </p:cNvPr>
            <p:cNvSpPr>
              <a:spLocks/>
            </p:cNvSpPr>
            <p:nvPr/>
          </p:nvSpPr>
          <p:spPr bwMode="auto">
            <a:xfrm>
              <a:off x="5465763" y="3230563"/>
              <a:ext cx="76200" cy="123825"/>
            </a:xfrm>
            <a:custGeom>
              <a:avLst/>
              <a:gdLst>
                <a:gd name="T0" fmla="*/ 0 w 240"/>
                <a:gd name="T1" fmla="*/ 285 h 386"/>
                <a:gd name="T2" fmla="*/ 1 w 240"/>
                <a:gd name="T3" fmla="*/ 289 h 386"/>
                <a:gd name="T4" fmla="*/ 2 w 240"/>
                <a:gd name="T5" fmla="*/ 294 h 386"/>
                <a:gd name="T6" fmla="*/ 5 w 240"/>
                <a:gd name="T7" fmla="*/ 297 h 386"/>
                <a:gd name="T8" fmla="*/ 10 w 240"/>
                <a:gd name="T9" fmla="*/ 299 h 386"/>
                <a:gd name="T10" fmla="*/ 240 w 240"/>
                <a:gd name="T11" fmla="*/ 386 h 386"/>
                <a:gd name="T12" fmla="*/ 240 w 240"/>
                <a:gd name="T13" fmla="*/ 84 h 386"/>
                <a:gd name="T14" fmla="*/ 0 w 240"/>
                <a:gd name="T15" fmla="*/ 0 h 386"/>
                <a:gd name="T16" fmla="*/ 0 w 240"/>
                <a:gd name="T17" fmla="*/ 285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0" h="386">
                  <a:moveTo>
                    <a:pt x="0" y="285"/>
                  </a:moveTo>
                  <a:lnTo>
                    <a:pt x="1" y="289"/>
                  </a:lnTo>
                  <a:lnTo>
                    <a:pt x="2" y="294"/>
                  </a:lnTo>
                  <a:lnTo>
                    <a:pt x="5" y="297"/>
                  </a:lnTo>
                  <a:lnTo>
                    <a:pt x="10" y="299"/>
                  </a:lnTo>
                  <a:lnTo>
                    <a:pt x="240" y="386"/>
                  </a:lnTo>
                  <a:lnTo>
                    <a:pt x="240" y="84"/>
                  </a:lnTo>
                  <a:lnTo>
                    <a:pt x="0" y="0"/>
                  </a:lnTo>
                  <a:lnTo>
                    <a:pt x="0" y="2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7" name="Freeform 625">
              <a:extLst>
                <a:ext uri="{FF2B5EF4-FFF2-40B4-BE49-F238E27FC236}">
                  <a16:creationId xmlns:a16="http://schemas.microsoft.com/office/drawing/2014/main" id="{AE6F08CF-736A-40B8-AEB8-D64B67F37878}"/>
                </a:ext>
              </a:extLst>
            </p:cNvPr>
            <p:cNvSpPr>
              <a:spLocks/>
            </p:cNvSpPr>
            <p:nvPr/>
          </p:nvSpPr>
          <p:spPr bwMode="auto">
            <a:xfrm>
              <a:off x="5553075" y="3230563"/>
              <a:ext cx="76200" cy="123825"/>
            </a:xfrm>
            <a:custGeom>
              <a:avLst/>
              <a:gdLst>
                <a:gd name="T0" fmla="*/ 0 w 241"/>
                <a:gd name="T1" fmla="*/ 386 h 386"/>
                <a:gd name="T2" fmla="*/ 231 w 241"/>
                <a:gd name="T3" fmla="*/ 299 h 386"/>
                <a:gd name="T4" fmla="*/ 235 w 241"/>
                <a:gd name="T5" fmla="*/ 297 h 386"/>
                <a:gd name="T6" fmla="*/ 238 w 241"/>
                <a:gd name="T7" fmla="*/ 294 h 386"/>
                <a:gd name="T8" fmla="*/ 239 w 241"/>
                <a:gd name="T9" fmla="*/ 289 h 386"/>
                <a:gd name="T10" fmla="*/ 241 w 241"/>
                <a:gd name="T11" fmla="*/ 285 h 386"/>
                <a:gd name="T12" fmla="*/ 241 w 241"/>
                <a:gd name="T13" fmla="*/ 0 h 386"/>
                <a:gd name="T14" fmla="*/ 0 w 241"/>
                <a:gd name="T15" fmla="*/ 84 h 386"/>
                <a:gd name="T16" fmla="*/ 0 w 241"/>
                <a:gd name="T17" fmla="*/ 386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386">
                  <a:moveTo>
                    <a:pt x="0" y="386"/>
                  </a:moveTo>
                  <a:lnTo>
                    <a:pt x="231" y="299"/>
                  </a:lnTo>
                  <a:lnTo>
                    <a:pt x="235" y="297"/>
                  </a:lnTo>
                  <a:lnTo>
                    <a:pt x="238" y="294"/>
                  </a:lnTo>
                  <a:lnTo>
                    <a:pt x="239" y="289"/>
                  </a:lnTo>
                  <a:lnTo>
                    <a:pt x="241" y="285"/>
                  </a:lnTo>
                  <a:lnTo>
                    <a:pt x="241" y="0"/>
                  </a:lnTo>
                  <a:lnTo>
                    <a:pt x="0" y="84"/>
                  </a:lnTo>
                  <a:lnTo>
                    <a:pt x="0" y="38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128" name="Group 127" descr="Icon of human being and speech bubble. ">
            <a:extLst>
              <a:ext uri="{FF2B5EF4-FFF2-40B4-BE49-F238E27FC236}">
                <a16:creationId xmlns:a16="http://schemas.microsoft.com/office/drawing/2014/main" id="{E7EE81F4-E278-4BA7-8923-0D6DD1FEBDFA}"/>
              </a:ext>
            </a:extLst>
          </p:cNvPr>
          <p:cNvGrpSpPr/>
          <p:nvPr/>
        </p:nvGrpSpPr>
        <p:grpSpPr>
          <a:xfrm>
            <a:off x="9918300" y="1368977"/>
            <a:ext cx="284163" cy="285751"/>
            <a:chOff x="3171788" y="779462"/>
            <a:chExt cx="284163" cy="285751"/>
          </a:xfrm>
          <a:solidFill>
            <a:schemeClr val="bg1"/>
          </a:solidFill>
        </p:grpSpPr>
        <p:sp>
          <p:nvSpPr>
            <p:cNvPr id="129" name="Freeform 2993">
              <a:extLst>
                <a:ext uri="{FF2B5EF4-FFF2-40B4-BE49-F238E27FC236}">
                  <a16:creationId xmlns:a16="http://schemas.microsoft.com/office/drawing/2014/main" id="{DA50A160-1A41-427D-BA06-CB32B8C49A81}"/>
                </a:ext>
              </a:extLst>
            </p:cNvPr>
            <p:cNvSpPr>
              <a:spLocks noEditPoints="1"/>
            </p:cNvSpPr>
            <p:nvPr/>
          </p:nvSpPr>
          <p:spPr bwMode="auto">
            <a:xfrm>
              <a:off x="3290851" y="779462"/>
              <a:ext cx="165100" cy="196850"/>
            </a:xfrm>
            <a:custGeom>
              <a:avLst/>
              <a:gdLst>
                <a:gd name="T0" fmla="*/ 291 w 416"/>
                <a:gd name="T1" fmla="*/ 221 h 493"/>
                <a:gd name="T2" fmla="*/ 339 w 416"/>
                <a:gd name="T3" fmla="*/ 173 h 493"/>
                <a:gd name="T4" fmla="*/ 242 w 416"/>
                <a:gd name="T5" fmla="*/ 221 h 493"/>
                <a:gd name="T6" fmla="*/ 195 w 416"/>
                <a:gd name="T7" fmla="*/ 173 h 493"/>
                <a:gd name="T8" fmla="*/ 242 w 416"/>
                <a:gd name="T9" fmla="*/ 221 h 493"/>
                <a:gd name="T10" fmla="*/ 99 w 416"/>
                <a:gd name="T11" fmla="*/ 221 h 493"/>
                <a:gd name="T12" fmla="*/ 147 w 416"/>
                <a:gd name="T13" fmla="*/ 173 h 493"/>
                <a:gd name="T14" fmla="*/ 208 w 416"/>
                <a:gd name="T15" fmla="*/ 0 h 493"/>
                <a:gd name="T16" fmla="*/ 166 w 416"/>
                <a:gd name="T17" fmla="*/ 3 h 493"/>
                <a:gd name="T18" fmla="*/ 127 w 416"/>
                <a:gd name="T19" fmla="*/ 15 h 493"/>
                <a:gd name="T20" fmla="*/ 92 w 416"/>
                <a:gd name="T21" fmla="*/ 33 h 493"/>
                <a:gd name="T22" fmla="*/ 61 w 416"/>
                <a:gd name="T23" fmla="*/ 57 h 493"/>
                <a:gd name="T24" fmla="*/ 35 w 416"/>
                <a:gd name="T25" fmla="*/ 85 h 493"/>
                <a:gd name="T26" fmla="*/ 16 w 416"/>
                <a:gd name="T27" fmla="*/ 117 h 493"/>
                <a:gd name="T28" fmla="*/ 4 w 416"/>
                <a:gd name="T29" fmla="*/ 153 h 493"/>
                <a:gd name="T30" fmla="*/ 0 w 416"/>
                <a:gd name="T31" fmla="*/ 192 h 493"/>
                <a:gd name="T32" fmla="*/ 0 w 416"/>
                <a:gd name="T33" fmla="*/ 194 h 493"/>
                <a:gd name="T34" fmla="*/ 26 w 416"/>
                <a:gd name="T35" fmla="*/ 204 h 493"/>
                <a:gd name="T36" fmla="*/ 47 w 416"/>
                <a:gd name="T37" fmla="*/ 220 h 493"/>
                <a:gd name="T38" fmla="*/ 64 w 416"/>
                <a:gd name="T39" fmla="*/ 238 h 493"/>
                <a:gd name="T40" fmla="*/ 72 w 416"/>
                <a:gd name="T41" fmla="*/ 260 h 493"/>
                <a:gd name="T42" fmla="*/ 76 w 416"/>
                <a:gd name="T43" fmla="*/ 277 h 493"/>
                <a:gd name="T44" fmla="*/ 76 w 416"/>
                <a:gd name="T45" fmla="*/ 293 h 493"/>
                <a:gd name="T46" fmla="*/ 73 w 416"/>
                <a:gd name="T47" fmla="*/ 311 h 493"/>
                <a:gd name="T48" fmla="*/ 67 w 416"/>
                <a:gd name="T49" fmla="*/ 330 h 493"/>
                <a:gd name="T50" fmla="*/ 70 w 416"/>
                <a:gd name="T51" fmla="*/ 333 h 493"/>
                <a:gd name="T52" fmla="*/ 77 w 416"/>
                <a:gd name="T53" fmla="*/ 349 h 493"/>
                <a:gd name="T54" fmla="*/ 94 w 416"/>
                <a:gd name="T55" fmla="*/ 361 h 493"/>
                <a:gd name="T56" fmla="*/ 114 w 416"/>
                <a:gd name="T57" fmla="*/ 371 h 493"/>
                <a:gd name="T58" fmla="*/ 132 w 416"/>
                <a:gd name="T59" fmla="*/ 378 h 493"/>
                <a:gd name="T60" fmla="*/ 153 w 416"/>
                <a:gd name="T61" fmla="*/ 383 h 493"/>
                <a:gd name="T62" fmla="*/ 153 w 416"/>
                <a:gd name="T63" fmla="*/ 428 h 493"/>
                <a:gd name="T64" fmla="*/ 153 w 416"/>
                <a:gd name="T65" fmla="*/ 465 h 493"/>
                <a:gd name="T66" fmla="*/ 173 w 416"/>
                <a:gd name="T67" fmla="*/ 473 h 493"/>
                <a:gd name="T68" fmla="*/ 203 w 416"/>
                <a:gd name="T69" fmla="*/ 446 h 493"/>
                <a:gd name="T70" fmla="*/ 249 w 416"/>
                <a:gd name="T71" fmla="*/ 406 h 493"/>
                <a:gd name="T72" fmla="*/ 274 w 416"/>
                <a:gd name="T73" fmla="*/ 385 h 493"/>
                <a:gd name="T74" fmla="*/ 290 w 416"/>
                <a:gd name="T75" fmla="*/ 371 h 493"/>
                <a:gd name="T76" fmla="*/ 317 w 416"/>
                <a:gd name="T77" fmla="*/ 358 h 493"/>
                <a:gd name="T78" fmla="*/ 342 w 416"/>
                <a:gd name="T79" fmla="*/ 341 h 493"/>
                <a:gd name="T80" fmla="*/ 364 w 416"/>
                <a:gd name="T81" fmla="*/ 321 h 493"/>
                <a:gd name="T82" fmla="*/ 383 w 416"/>
                <a:gd name="T83" fmla="*/ 299 h 493"/>
                <a:gd name="T84" fmla="*/ 397 w 416"/>
                <a:gd name="T85" fmla="*/ 276 h 493"/>
                <a:gd name="T86" fmla="*/ 408 w 416"/>
                <a:gd name="T87" fmla="*/ 249 h 493"/>
                <a:gd name="T88" fmla="*/ 415 w 416"/>
                <a:gd name="T89" fmla="*/ 222 h 493"/>
                <a:gd name="T90" fmla="*/ 416 w 416"/>
                <a:gd name="T91" fmla="*/ 192 h 493"/>
                <a:gd name="T92" fmla="*/ 412 w 416"/>
                <a:gd name="T93" fmla="*/ 154 h 493"/>
                <a:gd name="T94" fmla="*/ 400 w 416"/>
                <a:gd name="T95" fmla="*/ 117 h 493"/>
                <a:gd name="T96" fmla="*/ 381 w 416"/>
                <a:gd name="T97" fmla="*/ 85 h 493"/>
                <a:gd name="T98" fmla="*/ 355 w 416"/>
                <a:gd name="T99" fmla="*/ 57 h 493"/>
                <a:gd name="T100" fmla="*/ 324 w 416"/>
                <a:gd name="T101" fmla="*/ 33 h 493"/>
                <a:gd name="T102" fmla="*/ 289 w 416"/>
                <a:gd name="T103" fmla="*/ 15 h 493"/>
                <a:gd name="T104" fmla="*/ 251 w 416"/>
                <a:gd name="T105" fmla="*/ 3 h 493"/>
                <a:gd name="T106" fmla="*/ 208 w 416"/>
                <a:gd name="T107" fmla="*/ 0 h 4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16" h="493">
                  <a:moveTo>
                    <a:pt x="339" y="221"/>
                  </a:moveTo>
                  <a:lnTo>
                    <a:pt x="291" y="221"/>
                  </a:lnTo>
                  <a:lnTo>
                    <a:pt x="291" y="173"/>
                  </a:lnTo>
                  <a:lnTo>
                    <a:pt x="339" y="173"/>
                  </a:lnTo>
                  <a:lnTo>
                    <a:pt x="339" y="221"/>
                  </a:lnTo>
                  <a:close/>
                  <a:moveTo>
                    <a:pt x="242" y="221"/>
                  </a:moveTo>
                  <a:lnTo>
                    <a:pt x="195" y="221"/>
                  </a:lnTo>
                  <a:lnTo>
                    <a:pt x="195" y="173"/>
                  </a:lnTo>
                  <a:lnTo>
                    <a:pt x="242" y="173"/>
                  </a:lnTo>
                  <a:lnTo>
                    <a:pt x="242" y="221"/>
                  </a:lnTo>
                  <a:close/>
                  <a:moveTo>
                    <a:pt x="147" y="221"/>
                  </a:moveTo>
                  <a:lnTo>
                    <a:pt x="99" y="221"/>
                  </a:lnTo>
                  <a:lnTo>
                    <a:pt x="99" y="173"/>
                  </a:lnTo>
                  <a:lnTo>
                    <a:pt x="147" y="173"/>
                  </a:lnTo>
                  <a:lnTo>
                    <a:pt x="147" y="221"/>
                  </a:lnTo>
                  <a:close/>
                  <a:moveTo>
                    <a:pt x="208" y="0"/>
                  </a:moveTo>
                  <a:lnTo>
                    <a:pt x="186" y="1"/>
                  </a:lnTo>
                  <a:lnTo>
                    <a:pt x="166" y="3"/>
                  </a:lnTo>
                  <a:lnTo>
                    <a:pt x="146" y="8"/>
                  </a:lnTo>
                  <a:lnTo>
                    <a:pt x="127" y="15"/>
                  </a:lnTo>
                  <a:lnTo>
                    <a:pt x="109" y="23"/>
                  </a:lnTo>
                  <a:lnTo>
                    <a:pt x="92" y="33"/>
                  </a:lnTo>
                  <a:lnTo>
                    <a:pt x="76" y="44"/>
                  </a:lnTo>
                  <a:lnTo>
                    <a:pt x="61" y="57"/>
                  </a:lnTo>
                  <a:lnTo>
                    <a:pt x="47" y="70"/>
                  </a:lnTo>
                  <a:lnTo>
                    <a:pt x="35" y="85"/>
                  </a:lnTo>
                  <a:lnTo>
                    <a:pt x="25" y="101"/>
                  </a:lnTo>
                  <a:lnTo>
                    <a:pt x="16" y="117"/>
                  </a:lnTo>
                  <a:lnTo>
                    <a:pt x="9" y="135"/>
                  </a:lnTo>
                  <a:lnTo>
                    <a:pt x="4" y="153"/>
                  </a:lnTo>
                  <a:lnTo>
                    <a:pt x="1" y="173"/>
                  </a:lnTo>
                  <a:lnTo>
                    <a:pt x="0" y="192"/>
                  </a:lnTo>
                  <a:lnTo>
                    <a:pt x="0" y="192"/>
                  </a:lnTo>
                  <a:lnTo>
                    <a:pt x="0" y="194"/>
                  </a:lnTo>
                  <a:lnTo>
                    <a:pt x="14" y="198"/>
                  </a:lnTo>
                  <a:lnTo>
                    <a:pt x="26" y="204"/>
                  </a:lnTo>
                  <a:lnTo>
                    <a:pt x="38" y="211"/>
                  </a:lnTo>
                  <a:lnTo>
                    <a:pt x="47" y="220"/>
                  </a:lnTo>
                  <a:lnTo>
                    <a:pt x="57" y="228"/>
                  </a:lnTo>
                  <a:lnTo>
                    <a:pt x="64" y="238"/>
                  </a:lnTo>
                  <a:lnTo>
                    <a:pt x="69" y="248"/>
                  </a:lnTo>
                  <a:lnTo>
                    <a:pt x="72" y="260"/>
                  </a:lnTo>
                  <a:lnTo>
                    <a:pt x="74" y="268"/>
                  </a:lnTo>
                  <a:lnTo>
                    <a:pt x="76" y="277"/>
                  </a:lnTo>
                  <a:lnTo>
                    <a:pt x="76" y="285"/>
                  </a:lnTo>
                  <a:lnTo>
                    <a:pt x="76" y="293"/>
                  </a:lnTo>
                  <a:lnTo>
                    <a:pt x="74" y="303"/>
                  </a:lnTo>
                  <a:lnTo>
                    <a:pt x="73" y="311"/>
                  </a:lnTo>
                  <a:lnTo>
                    <a:pt x="71" y="321"/>
                  </a:lnTo>
                  <a:lnTo>
                    <a:pt x="67" y="330"/>
                  </a:lnTo>
                  <a:lnTo>
                    <a:pt x="69" y="332"/>
                  </a:lnTo>
                  <a:lnTo>
                    <a:pt x="70" y="333"/>
                  </a:lnTo>
                  <a:lnTo>
                    <a:pt x="73" y="341"/>
                  </a:lnTo>
                  <a:lnTo>
                    <a:pt x="77" y="349"/>
                  </a:lnTo>
                  <a:lnTo>
                    <a:pt x="85" y="355"/>
                  </a:lnTo>
                  <a:lnTo>
                    <a:pt x="94" y="361"/>
                  </a:lnTo>
                  <a:lnTo>
                    <a:pt x="104" y="366"/>
                  </a:lnTo>
                  <a:lnTo>
                    <a:pt x="114" y="371"/>
                  </a:lnTo>
                  <a:lnTo>
                    <a:pt x="123" y="374"/>
                  </a:lnTo>
                  <a:lnTo>
                    <a:pt x="132" y="378"/>
                  </a:lnTo>
                  <a:lnTo>
                    <a:pt x="142" y="380"/>
                  </a:lnTo>
                  <a:lnTo>
                    <a:pt x="153" y="383"/>
                  </a:lnTo>
                  <a:lnTo>
                    <a:pt x="153" y="403"/>
                  </a:lnTo>
                  <a:lnTo>
                    <a:pt x="153" y="428"/>
                  </a:lnTo>
                  <a:lnTo>
                    <a:pt x="153" y="449"/>
                  </a:lnTo>
                  <a:lnTo>
                    <a:pt x="153" y="465"/>
                  </a:lnTo>
                  <a:lnTo>
                    <a:pt x="153" y="493"/>
                  </a:lnTo>
                  <a:lnTo>
                    <a:pt x="173" y="473"/>
                  </a:lnTo>
                  <a:lnTo>
                    <a:pt x="185" y="462"/>
                  </a:lnTo>
                  <a:lnTo>
                    <a:pt x="203" y="446"/>
                  </a:lnTo>
                  <a:lnTo>
                    <a:pt x="227" y="427"/>
                  </a:lnTo>
                  <a:lnTo>
                    <a:pt x="249" y="406"/>
                  </a:lnTo>
                  <a:lnTo>
                    <a:pt x="262" y="395"/>
                  </a:lnTo>
                  <a:lnTo>
                    <a:pt x="274" y="385"/>
                  </a:lnTo>
                  <a:lnTo>
                    <a:pt x="284" y="377"/>
                  </a:lnTo>
                  <a:lnTo>
                    <a:pt x="290" y="371"/>
                  </a:lnTo>
                  <a:lnTo>
                    <a:pt x="304" y="365"/>
                  </a:lnTo>
                  <a:lnTo>
                    <a:pt x="317" y="358"/>
                  </a:lnTo>
                  <a:lnTo>
                    <a:pt x="330" y="349"/>
                  </a:lnTo>
                  <a:lnTo>
                    <a:pt x="342" y="341"/>
                  </a:lnTo>
                  <a:lnTo>
                    <a:pt x="353" y="332"/>
                  </a:lnTo>
                  <a:lnTo>
                    <a:pt x="364" y="321"/>
                  </a:lnTo>
                  <a:lnTo>
                    <a:pt x="373" y="310"/>
                  </a:lnTo>
                  <a:lnTo>
                    <a:pt x="383" y="299"/>
                  </a:lnTo>
                  <a:lnTo>
                    <a:pt x="390" y="288"/>
                  </a:lnTo>
                  <a:lnTo>
                    <a:pt x="397" y="276"/>
                  </a:lnTo>
                  <a:lnTo>
                    <a:pt x="403" y="263"/>
                  </a:lnTo>
                  <a:lnTo>
                    <a:pt x="408" y="249"/>
                  </a:lnTo>
                  <a:lnTo>
                    <a:pt x="411" y="235"/>
                  </a:lnTo>
                  <a:lnTo>
                    <a:pt x="415" y="222"/>
                  </a:lnTo>
                  <a:lnTo>
                    <a:pt x="416" y="208"/>
                  </a:lnTo>
                  <a:lnTo>
                    <a:pt x="416" y="192"/>
                  </a:lnTo>
                  <a:lnTo>
                    <a:pt x="416" y="173"/>
                  </a:lnTo>
                  <a:lnTo>
                    <a:pt x="412" y="154"/>
                  </a:lnTo>
                  <a:lnTo>
                    <a:pt x="408" y="135"/>
                  </a:lnTo>
                  <a:lnTo>
                    <a:pt x="400" y="117"/>
                  </a:lnTo>
                  <a:lnTo>
                    <a:pt x="391" y="101"/>
                  </a:lnTo>
                  <a:lnTo>
                    <a:pt x="381" y="85"/>
                  </a:lnTo>
                  <a:lnTo>
                    <a:pt x="368" y="70"/>
                  </a:lnTo>
                  <a:lnTo>
                    <a:pt x="355" y="57"/>
                  </a:lnTo>
                  <a:lnTo>
                    <a:pt x="341" y="44"/>
                  </a:lnTo>
                  <a:lnTo>
                    <a:pt x="324" y="33"/>
                  </a:lnTo>
                  <a:lnTo>
                    <a:pt x="308" y="23"/>
                  </a:lnTo>
                  <a:lnTo>
                    <a:pt x="289" y="15"/>
                  </a:lnTo>
                  <a:lnTo>
                    <a:pt x="270" y="8"/>
                  </a:lnTo>
                  <a:lnTo>
                    <a:pt x="251" y="3"/>
                  </a:lnTo>
                  <a:lnTo>
                    <a:pt x="229" y="1"/>
                  </a:lnTo>
                  <a:lnTo>
                    <a:pt x="20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2994">
              <a:extLst>
                <a:ext uri="{FF2B5EF4-FFF2-40B4-BE49-F238E27FC236}">
                  <a16:creationId xmlns:a16="http://schemas.microsoft.com/office/drawing/2014/main" id="{983071EF-DBDF-4331-848B-74957C821E39}"/>
                </a:ext>
              </a:extLst>
            </p:cNvPr>
            <p:cNvSpPr>
              <a:spLocks/>
            </p:cNvSpPr>
            <p:nvPr/>
          </p:nvSpPr>
          <p:spPr bwMode="auto">
            <a:xfrm>
              <a:off x="3171788" y="863600"/>
              <a:ext cx="190500" cy="201613"/>
            </a:xfrm>
            <a:custGeom>
              <a:avLst/>
              <a:gdLst>
                <a:gd name="T0" fmla="*/ 393 w 480"/>
                <a:gd name="T1" fmla="*/ 357 h 507"/>
                <a:gd name="T2" fmla="*/ 312 w 480"/>
                <a:gd name="T3" fmla="*/ 312 h 507"/>
                <a:gd name="T4" fmla="*/ 320 w 480"/>
                <a:gd name="T5" fmla="*/ 267 h 507"/>
                <a:gd name="T6" fmla="*/ 324 w 480"/>
                <a:gd name="T7" fmla="*/ 261 h 507"/>
                <a:gd name="T8" fmla="*/ 329 w 480"/>
                <a:gd name="T9" fmla="*/ 254 h 507"/>
                <a:gd name="T10" fmla="*/ 332 w 480"/>
                <a:gd name="T11" fmla="*/ 244 h 507"/>
                <a:gd name="T12" fmla="*/ 336 w 480"/>
                <a:gd name="T13" fmla="*/ 231 h 507"/>
                <a:gd name="T14" fmla="*/ 338 w 480"/>
                <a:gd name="T15" fmla="*/ 219 h 507"/>
                <a:gd name="T16" fmla="*/ 339 w 480"/>
                <a:gd name="T17" fmla="*/ 203 h 507"/>
                <a:gd name="T18" fmla="*/ 350 w 480"/>
                <a:gd name="T19" fmla="*/ 190 h 507"/>
                <a:gd name="T20" fmla="*/ 354 w 480"/>
                <a:gd name="T21" fmla="*/ 185 h 507"/>
                <a:gd name="T22" fmla="*/ 356 w 480"/>
                <a:gd name="T23" fmla="*/ 179 h 507"/>
                <a:gd name="T24" fmla="*/ 357 w 480"/>
                <a:gd name="T25" fmla="*/ 173 h 507"/>
                <a:gd name="T26" fmla="*/ 358 w 480"/>
                <a:gd name="T27" fmla="*/ 166 h 507"/>
                <a:gd name="T28" fmla="*/ 357 w 480"/>
                <a:gd name="T29" fmla="*/ 149 h 507"/>
                <a:gd name="T30" fmla="*/ 354 w 480"/>
                <a:gd name="T31" fmla="*/ 140 h 507"/>
                <a:gd name="T32" fmla="*/ 350 w 480"/>
                <a:gd name="T33" fmla="*/ 131 h 507"/>
                <a:gd name="T34" fmla="*/ 343 w 480"/>
                <a:gd name="T35" fmla="*/ 125 h 507"/>
                <a:gd name="T36" fmla="*/ 355 w 480"/>
                <a:gd name="T37" fmla="*/ 84 h 507"/>
                <a:gd name="T38" fmla="*/ 353 w 480"/>
                <a:gd name="T39" fmla="*/ 54 h 507"/>
                <a:gd name="T40" fmla="*/ 336 w 480"/>
                <a:gd name="T41" fmla="*/ 28 h 507"/>
                <a:gd name="T42" fmla="*/ 305 w 480"/>
                <a:gd name="T43" fmla="*/ 9 h 507"/>
                <a:gd name="T44" fmla="*/ 286 w 480"/>
                <a:gd name="T45" fmla="*/ 4 h 507"/>
                <a:gd name="T46" fmla="*/ 267 w 480"/>
                <a:gd name="T47" fmla="*/ 0 h 507"/>
                <a:gd name="T48" fmla="*/ 251 w 480"/>
                <a:gd name="T49" fmla="*/ 0 h 507"/>
                <a:gd name="T50" fmla="*/ 232 w 480"/>
                <a:gd name="T51" fmla="*/ 2 h 507"/>
                <a:gd name="T52" fmla="*/ 217 w 480"/>
                <a:gd name="T53" fmla="*/ 4 h 507"/>
                <a:gd name="T54" fmla="*/ 203 w 480"/>
                <a:gd name="T55" fmla="*/ 8 h 507"/>
                <a:gd name="T56" fmla="*/ 192 w 480"/>
                <a:gd name="T57" fmla="*/ 11 h 507"/>
                <a:gd name="T58" fmla="*/ 157 w 480"/>
                <a:gd name="T59" fmla="*/ 38 h 507"/>
                <a:gd name="T60" fmla="*/ 154 w 480"/>
                <a:gd name="T61" fmla="*/ 44 h 507"/>
                <a:gd name="T62" fmla="*/ 140 w 480"/>
                <a:gd name="T63" fmla="*/ 46 h 507"/>
                <a:gd name="T64" fmla="*/ 131 w 480"/>
                <a:gd name="T65" fmla="*/ 48 h 507"/>
                <a:gd name="T66" fmla="*/ 126 w 480"/>
                <a:gd name="T67" fmla="*/ 53 h 507"/>
                <a:gd name="T68" fmla="*/ 123 w 480"/>
                <a:gd name="T69" fmla="*/ 56 h 507"/>
                <a:gd name="T70" fmla="*/ 118 w 480"/>
                <a:gd name="T71" fmla="*/ 66 h 507"/>
                <a:gd name="T72" fmla="*/ 118 w 480"/>
                <a:gd name="T73" fmla="*/ 75 h 507"/>
                <a:gd name="T74" fmla="*/ 118 w 480"/>
                <a:gd name="T75" fmla="*/ 84 h 507"/>
                <a:gd name="T76" fmla="*/ 121 w 480"/>
                <a:gd name="T77" fmla="*/ 92 h 507"/>
                <a:gd name="T78" fmla="*/ 123 w 480"/>
                <a:gd name="T79" fmla="*/ 100 h 507"/>
                <a:gd name="T80" fmla="*/ 125 w 480"/>
                <a:gd name="T81" fmla="*/ 109 h 507"/>
                <a:gd name="T82" fmla="*/ 132 w 480"/>
                <a:gd name="T83" fmla="*/ 125 h 507"/>
                <a:gd name="T84" fmla="*/ 116 w 480"/>
                <a:gd name="T85" fmla="*/ 148 h 507"/>
                <a:gd name="T86" fmla="*/ 115 w 480"/>
                <a:gd name="T87" fmla="*/ 174 h 507"/>
                <a:gd name="T88" fmla="*/ 118 w 480"/>
                <a:gd name="T89" fmla="*/ 185 h 507"/>
                <a:gd name="T90" fmla="*/ 124 w 480"/>
                <a:gd name="T91" fmla="*/ 193 h 507"/>
                <a:gd name="T92" fmla="*/ 130 w 480"/>
                <a:gd name="T93" fmla="*/ 199 h 507"/>
                <a:gd name="T94" fmla="*/ 138 w 480"/>
                <a:gd name="T95" fmla="*/ 216 h 507"/>
                <a:gd name="T96" fmla="*/ 144 w 480"/>
                <a:gd name="T97" fmla="*/ 242 h 507"/>
                <a:gd name="T98" fmla="*/ 161 w 480"/>
                <a:gd name="T99" fmla="*/ 268 h 507"/>
                <a:gd name="T100" fmla="*/ 168 w 480"/>
                <a:gd name="T101" fmla="*/ 312 h 507"/>
                <a:gd name="T102" fmla="*/ 87 w 480"/>
                <a:gd name="T103" fmla="*/ 357 h 507"/>
                <a:gd name="T104" fmla="*/ 19 w 480"/>
                <a:gd name="T105" fmla="*/ 399 h 507"/>
                <a:gd name="T106" fmla="*/ 2 w 480"/>
                <a:gd name="T107" fmla="*/ 420 h 507"/>
                <a:gd name="T108" fmla="*/ 4 w 480"/>
                <a:gd name="T109" fmla="*/ 504 h 507"/>
                <a:gd name="T110" fmla="*/ 473 w 480"/>
                <a:gd name="T111" fmla="*/ 506 h 507"/>
                <a:gd name="T112" fmla="*/ 480 w 480"/>
                <a:gd name="T113" fmla="*/ 424 h 507"/>
                <a:gd name="T114" fmla="*/ 471 w 480"/>
                <a:gd name="T115" fmla="*/ 408 h 5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80" h="507">
                  <a:moveTo>
                    <a:pt x="446" y="388"/>
                  </a:moveTo>
                  <a:lnTo>
                    <a:pt x="435" y="380"/>
                  </a:lnTo>
                  <a:lnTo>
                    <a:pt x="418" y="370"/>
                  </a:lnTo>
                  <a:lnTo>
                    <a:pt x="393" y="357"/>
                  </a:lnTo>
                  <a:lnTo>
                    <a:pt x="367" y="344"/>
                  </a:lnTo>
                  <a:lnTo>
                    <a:pt x="339" y="331"/>
                  </a:lnTo>
                  <a:lnTo>
                    <a:pt x="312" y="319"/>
                  </a:lnTo>
                  <a:lnTo>
                    <a:pt x="312" y="312"/>
                  </a:lnTo>
                  <a:lnTo>
                    <a:pt x="312" y="280"/>
                  </a:lnTo>
                  <a:lnTo>
                    <a:pt x="312" y="274"/>
                  </a:lnTo>
                  <a:lnTo>
                    <a:pt x="316" y="272"/>
                  </a:lnTo>
                  <a:lnTo>
                    <a:pt x="320" y="267"/>
                  </a:lnTo>
                  <a:lnTo>
                    <a:pt x="320" y="266"/>
                  </a:lnTo>
                  <a:lnTo>
                    <a:pt x="320" y="266"/>
                  </a:lnTo>
                  <a:lnTo>
                    <a:pt x="323" y="263"/>
                  </a:lnTo>
                  <a:lnTo>
                    <a:pt x="324" y="261"/>
                  </a:lnTo>
                  <a:lnTo>
                    <a:pt x="325" y="260"/>
                  </a:lnTo>
                  <a:lnTo>
                    <a:pt x="325" y="260"/>
                  </a:lnTo>
                  <a:lnTo>
                    <a:pt x="326" y="256"/>
                  </a:lnTo>
                  <a:lnTo>
                    <a:pt x="329" y="254"/>
                  </a:lnTo>
                  <a:lnTo>
                    <a:pt x="329" y="253"/>
                  </a:lnTo>
                  <a:lnTo>
                    <a:pt x="329" y="251"/>
                  </a:lnTo>
                  <a:lnTo>
                    <a:pt x="331" y="248"/>
                  </a:lnTo>
                  <a:lnTo>
                    <a:pt x="332" y="244"/>
                  </a:lnTo>
                  <a:lnTo>
                    <a:pt x="332" y="243"/>
                  </a:lnTo>
                  <a:lnTo>
                    <a:pt x="332" y="243"/>
                  </a:lnTo>
                  <a:lnTo>
                    <a:pt x="335" y="237"/>
                  </a:lnTo>
                  <a:lnTo>
                    <a:pt x="336" y="231"/>
                  </a:lnTo>
                  <a:lnTo>
                    <a:pt x="336" y="231"/>
                  </a:lnTo>
                  <a:lnTo>
                    <a:pt x="336" y="231"/>
                  </a:lnTo>
                  <a:lnTo>
                    <a:pt x="337" y="225"/>
                  </a:lnTo>
                  <a:lnTo>
                    <a:pt x="338" y="219"/>
                  </a:lnTo>
                  <a:lnTo>
                    <a:pt x="338" y="217"/>
                  </a:lnTo>
                  <a:lnTo>
                    <a:pt x="338" y="215"/>
                  </a:lnTo>
                  <a:lnTo>
                    <a:pt x="339" y="209"/>
                  </a:lnTo>
                  <a:lnTo>
                    <a:pt x="339" y="203"/>
                  </a:lnTo>
                  <a:lnTo>
                    <a:pt x="345" y="197"/>
                  </a:lnTo>
                  <a:lnTo>
                    <a:pt x="350" y="191"/>
                  </a:lnTo>
                  <a:lnTo>
                    <a:pt x="350" y="190"/>
                  </a:lnTo>
                  <a:lnTo>
                    <a:pt x="350" y="190"/>
                  </a:lnTo>
                  <a:lnTo>
                    <a:pt x="353" y="187"/>
                  </a:lnTo>
                  <a:lnTo>
                    <a:pt x="354" y="185"/>
                  </a:lnTo>
                  <a:lnTo>
                    <a:pt x="354" y="185"/>
                  </a:lnTo>
                  <a:lnTo>
                    <a:pt x="354" y="185"/>
                  </a:lnTo>
                  <a:lnTo>
                    <a:pt x="355" y="182"/>
                  </a:lnTo>
                  <a:lnTo>
                    <a:pt x="355" y="180"/>
                  </a:lnTo>
                  <a:lnTo>
                    <a:pt x="355" y="179"/>
                  </a:lnTo>
                  <a:lnTo>
                    <a:pt x="356" y="179"/>
                  </a:lnTo>
                  <a:lnTo>
                    <a:pt x="356" y="176"/>
                  </a:lnTo>
                  <a:lnTo>
                    <a:pt x="357" y="174"/>
                  </a:lnTo>
                  <a:lnTo>
                    <a:pt x="357" y="173"/>
                  </a:lnTo>
                  <a:lnTo>
                    <a:pt x="357" y="173"/>
                  </a:lnTo>
                  <a:lnTo>
                    <a:pt x="357" y="169"/>
                  </a:lnTo>
                  <a:lnTo>
                    <a:pt x="357" y="167"/>
                  </a:lnTo>
                  <a:lnTo>
                    <a:pt x="358" y="167"/>
                  </a:lnTo>
                  <a:lnTo>
                    <a:pt x="358" y="166"/>
                  </a:lnTo>
                  <a:lnTo>
                    <a:pt x="358" y="163"/>
                  </a:lnTo>
                  <a:lnTo>
                    <a:pt x="358" y="160"/>
                  </a:lnTo>
                  <a:lnTo>
                    <a:pt x="358" y="155"/>
                  </a:lnTo>
                  <a:lnTo>
                    <a:pt x="357" y="149"/>
                  </a:lnTo>
                  <a:lnTo>
                    <a:pt x="357" y="149"/>
                  </a:lnTo>
                  <a:lnTo>
                    <a:pt x="357" y="148"/>
                  </a:lnTo>
                  <a:lnTo>
                    <a:pt x="356" y="143"/>
                  </a:lnTo>
                  <a:lnTo>
                    <a:pt x="354" y="140"/>
                  </a:lnTo>
                  <a:lnTo>
                    <a:pt x="354" y="138"/>
                  </a:lnTo>
                  <a:lnTo>
                    <a:pt x="354" y="138"/>
                  </a:lnTo>
                  <a:lnTo>
                    <a:pt x="353" y="135"/>
                  </a:lnTo>
                  <a:lnTo>
                    <a:pt x="350" y="131"/>
                  </a:lnTo>
                  <a:lnTo>
                    <a:pt x="349" y="131"/>
                  </a:lnTo>
                  <a:lnTo>
                    <a:pt x="349" y="131"/>
                  </a:lnTo>
                  <a:lnTo>
                    <a:pt x="347" y="128"/>
                  </a:lnTo>
                  <a:lnTo>
                    <a:pt x="343" y="125"/>
                  </a:lnTo>
                  <a:lnTo>
                    <a:pt x="344" y="122"/>
                  </a:lnTo>
                  <a:lnTo>
                    <a:pt x="347" y="117"/>
                  </a:lnTo>
                  <a:lnTo>
                    <a:pt x="351" y="100"/>
                  </a:lnTo>
                  <a:lnTo>
                    <a:pt x="355" y="84"/>
                  </a:lnTo>
                  <a:lnTo>
                    <a:pt x="355" y="77"/>
                  </a:lnTo>
                  <a:lnTo>
                    <a:pt x="355" y="69"/>
                  </a:lnTo>
                  <a:lnTo>
                    <a:pt x="354" y="61"/>
                  </a:lnTo>
                  <a:lnTo>
                    <a:pt x="353" y="54"/>
                  </a:lnTo>
                  <a:lnTo>
                    <a:pt x="350" y="47"/>
                  </a:lnTo>
                  <a:lnTo>
                    <a:pt x="347" y="40"/>
                  </a:lnTo>
                  <a:lnTo>
                    <a:pt x="342" y="34"/>
                  </a:lnTo>
                  <a:lnTo>
                    <a:pt x="336" y="28"/>
                  </a:lnTo>
                  <a:lnTo>
                    <a:pt x="330" y="22"/>
                  </a:lnTo>
                  <a:lnTo>
                    <a:pt x="323" y="17"/>
                  </a:lnTo>
                  <a:lnTo>
                    <a:pt x="314" y="12"/>
                  </a:lnTo>
                  <a:lnTo>
                    <a:pt x="305" y="9"/>
                  </a:lnTo>
                  <a:lnTo>
                    <a:pt x="305" y="9"/>
                  </a:lnTo>
                  <a:lnTo>
                    <a:pt x="305" y="9"/>
                  </a:lnTo>
                  <a:lnTo>
                    <a:pt x="295" y="6"/>
                  </a:lnTo>
                  <a:lnTo>
                    <a:pt x="286" y="4"/>
                  </a:lnTo>
                  <a:lnTo>
                    <a:pt x="276" y="2"/>
                  </a:lnTo>
                  <a:lnTo>
                    <a:pt x="267" y="0"/>
                  </a:lnTo>
                  <a:lnTo>
                    <a:pt x="267" y="0"/>
                  </a:lnTo>
                  <a:lnTo>
                    <a:pt x="267" y="0"/>
                  </a:lnTo>
                  <a:lnTo>
                    <a:pt x="263" y="0"/>
                  </a:lnTo>
                  <a:lnTo>
                    <a:pt x="260" y="0"/>
                  </a:lnTo>
                  <a:lnTo>
                    <a:pt x="255" y="0"/>
                  </a:lnTo>
                  <a:lnTo>
                    <a:pt x="251" y="0"/>
                  </a:lnTo>
                  <a:lnTo>
                    <a:pt x="244" y="0"/>
                  </a:lnTo>
                  <a:lnTo>
                    <a:pt x="237" y="0"/>
                  </a:lnTo>
                  <a:lnTo>
                    <a:pt x="235" y="0"/>
                  </a:lnTo>
                  <a:lnTo>
                    <a:pt x="232" y="2"/>
                  </a:lnTo>
                  <a:lnTo>
                    <a:pt x="229" y="2"/>
                  </a:lnTo>
                  <a:lnTo>
                    <a:pt x="224" y="3"/>
                  </a:lnTo>
                  <a:lnTo>
                    <a:pt x="220" y="3"/>
                  </a:lnTo>
                  <a:lnTo>
                    <a:pt x="217" y="4"/>
                  </a:lnTo>
                  <a:lnTo>
                    <a:pt x="215" y="4"/>
                  </a:lnTo>
                  <a:lnTo>
                    <a:pt x="212" y="5"/>
                  </a:lnTo>
                  <a:lnTo>
                    <a:pt x="207" y="6"/>
                  </a:lnTo>
                  <a:lnTo>
                    <a:pt x="203" y="8"/>
                  </a:lnTo>
                  <a:lnTo>
                    <a:pt x="199" y="9"/>
                  </a:lnTo>
                  <a:lnTo>
                    <a:pt x="195" y="10"/>
                  </a:lnTo>
                  <a:lnTo>
                    <a:pt x="193" y="10"/>
                  </a:lnTo>
                  <a:lnTo>
                    <a:pt x="192" y="11"/>
                  </a:lnTo>
                  <a:lnTo>
                    <a:pt x="181" y="16"/>
                  </a:lnTo>
                  <a:lnTo>
                    <a:pt x="172" y="23"/>
                  </a:lnTo>
                  <a:lnTo>
                    <a:pt x="163" y="30"/>
                  </a:lnTo>
                  <a:lnTo>
                    <a:pt x="157" y="38"/>
                  </a:lnTo>
                  <a:lnTo>
                    <a:pt x="157" y="38"/>
                  </a:lnTo>
                  <a:lnTo>
                    <a:pt x="156" y="38"/>
                  </a:lnTo>
                  <a:lnTo>
                    <a:pt x="155" y="42"/>
                  </a:lnTo>
                  <a:lnTo>
                    <a:pt x="154" y="44"/>
                  </a:lnTo>
                  <a:lnTo>
                    <a:pt x="150" y="44"/>
                  </a:lnTo>
                  <a:lnTo>
                    <a:pt x="148" y="44"/>
                  </a:lnTo>
                  <a:lnTo>
                    <a:pt x="143" y="44"/>
                  </a:lnTo>
                  <a:lnTo>
                    <a:pt x="140" y="46"/>
                  </a:lnTo>
                  <a:lnTo>
                    <a:pt x="138" y="46"/>
                  </a:lnTo>
                  <a:lnTo>
                    <a:pt x="137" y="46"/>
                  </a:lnTo>
                  <a:lnTo>
                    <a:pt x="135" y="47"/>
                  </a:lnTo>
                  <a:lnTo>
                    <a:pt x="131" y="48"/>
                  </a:lnTo>
                  <a:lnTo>
                    <a:pt x="131" y="48"/>
                  </a:lnTo>
                  <a:lnTo>
                    <a:pt x="130" y="49"/>
                  </a:lnTo>
                  <a:lnTo>
                    <a:pt x="128" y="50"/>
                  </a:lnTo>
                  <a:lnTo>
                    <a:pt x="126" y="53"/>
                  </a:lnTo>
                  <a:lnTo>
                    <a:pt x="125" y="53"/>
                  </a:lnTo>
                  <a:lnTo>
                    <a:pt x="125" y="53"/>
                  </a:lnTo>
                  <a:lnTo>
                    <a:pt x="124" y="55"/>
                  </a:lnTo>
                  <a:lnTo>
                    <a:pt x="123" y="56"/>
                  </a:lnTo>
                  <a:lnTo>
                    <a:pt x="121" y="60"/>
                  </a:lnTo>
                  <a:lnTo>
                    <a:pt x="119" y="63"/>
                  </a:lnTo>
                  <a:lnTo>
                    <a:pt x="119" y="65"/>
                  </a:lnTo>
                  <a:lnTo>
                    <a:pt x="118" y="66"/>
                  </a:lnTo>
                  <a:lnTo>
                    <a:pt x="118" y="68"/>
                  </a:lnTo>
                  <a:lnTo>
                    <a:pt x="118" y="71"/>
                  </a:lnTo>
                  <a:lnTo>
                    <a:pt x="118" y="73"/>
                  </a:lnTo>
                  <a:lnTo>
                    <a:pt x="118" y="75"/>
                  </a:lnTo>
                  <a:lnTo>
                    <a:pt x="118" y="77"/>
                  </a:lnTo>
                  <a:lnTo>
                    <a:pt x="118" y="79"/>
                  </a:lnTo>
                  <a:lnTo>
                    <a:pt x="118" y="81"/>
                  </a:lnTo>
                  <a:lnTo>
                    <a:pt x="118" y="84"/>
                  </a:lnTo>
                  <a:lnTo>
                    <a:pt x="119" y="85"/>
                  </a:lnTo>
                  <a:lnTo>
                    <a:pt x="119" y="87"/>
                  </a:lnTo>
                  <a:lnTo>
                    <a:pt x="119" y="90"/>
                  </a:lnTo>
                  <a:lnTo>
                    <a:pt x="121" y="92"/>
                  </a:lnTo>
                  <a:lnTo>
                    <a:pt x="121" y="94"/>
                  </a:lnTo>
                  <a:lnTo>
                    <a:pt x="122" y="96"/>
                  </a:lnTo>
                  <a:lnTo>
                    <a:pt x="122" y="98"/>
                  </a:lnTo>
                  <a:lnTo>
                    <a:pt x="123" y="100"/>
                  </a:lnTo>
                  <a:lnTo>
                    <a:pt x="124" y="103"/>
                  </a:lnTo>
                  <a:lnTo>
                    <a:pt x="125" y="106"/>
                  </a:lnTo>
                  <a:lnTo>
                    <a:pt x="125" y="107"/>
                  </a:lnTo>
                  <a:lnTo>
                    <a:pt x="125" y="109"/>
                  </a:lnTo>
                  <a:lnTo>
                    <a:pt x="129" y="117"/>
                  </a:lnTo>
                  <a:lnTo>
                    <a:pt x="132" y="125"/>
                  </a:lnTo>
                  <a:lnTo>
                    <a:pt x="132" y="125"/>
                  </a:lnTo>
                  <a:lnTo>
                    <a:pt x="132" y="125"/>
                  </a:lnTo>
                  <a:lnTo>
                    <a:pt x="126" y="130"/>
                  </a:lnTo>
                  <a:lnTo>
                    <a:pt x="122" y="136"/>
                  </a:lnTo>
                  <a:lnTo>
                    <a:pt x="118" y="142"/>
                  </a:lnTo>
                  <a:lnTo>
                    <a:pt x="116" y="148"/>
                  </a:lnTo>
                  <a:lnTo>
                    <a:pt x="115" y="155"/>
                  </a:lnTo>
                  <a:lnTo>
                    <a:pt x="115" y="163"/>
                  </a:lnTo>
                  <a:lnTo>
                    <a:pt x="115" y="168"/>
                  </a:lnTo>
                  <a:lnTo>
                    <a:pt x="115" y="174"/>
                  </a:lnTo>
                  <a:lnTo>
                    <a:pt x="116" y="175"/>
                  </a:lnTo>
                  <a:lnTo>
                    <a:pt x="116" y="175"/>
                  </a:lnTo>
                  <a:lnTo>
                    <a:pt x="117" y="180"/>
                  </a:lnTo>
                  <a:lnTo>
                    <a:pt x="118" y="185"/>
                  </a:lnTo>
                  <a:lnTo>
                    <a:pt x="119" y="186"/>
                  </a:lnTo>
                  <a:lnTo>
                    <a:pt x="119" y="187"/>
                  </a:lnTo>
                  <a:lnTo>
                    <a:pt x="122" y="190"/>
                  </a:lnTo>
                  <a:lnTo>
                    <a:pt x="124" y="193"/>
                  </a:lnTo>
                  <a:lnTo>
                    <a:pt x="125" y="194"/>
                  </a:lnTo>
                  <a:lnTo>
                    <a:pt x="125" y="195"/>
                  </a:lnTo>
                  <a:lnTo>
                    <a:pt x="128" y="198"/>
                  </a:lnTo>
                  <a:lnTo>
                    <a:pt x="130" y="199"/>
                  </a:lnTo>
                  <a:lnTo>
                    <a:pt x="134" y="201"/>
                  </a:lnTo>
                  <a:lnTo>
                    <a:pt x="137" y="203"/>
                  </a:lnTo>
                  <a:lnTo>
                    <a:pt x="137" y="210"/>
                  </a:lnTo>
                  <a:lnTo>
                    <a:pt x="138" y="216"/>
                  </a:lnTo>
                  <a:lnTo>
                    <a:pt x="138" y="218"/>
                  </a:lnTo>
                  <a:lnTo>
                    <a:pt x="138" y="220"/>
                  </a:lnTo>
                  <a:lnTo>
                    <a:pt x="141" y="231"/>
                  </a:lnTo>
                  <a:lnTo>
                    <a:pt x="144" y="242"/>
                  </a:lnTo>
                  <a:lnTo>
                    <a:pt x="148" y="250"/>
                  </a:lnTo>
                  <a:lnTo>
                    <a:pt x="151" y="257"/>
                  </a:lnTo>
                  <a:lnTo>
                    <a:pt x="156" y="263"/>
                  </a:lnTo>
                  <a:lnTo>
                    <a:pt x="161" y="268"/>
                  </a:lnTo>
                  <a:lnTo>
                    <a:pt x="165" y="272"/>
                  </a:lnTo>
                  <a:lnTo>
                    <a:pt x="168" y="275"/>
                  </a:lnTo>
                  <a:lnTo>
                    <a:pt x="168" y="281"/>
                  </a:lnTo>
                  <a:lnTo>
                    <a:pt x="168" y="312"/>
                  </a:lnTo>
                  <a:lnTo>
                    <a:pt x="168" y="319"/>
                  </a:lnTo>
                  <a:lnTo>
                    <a:pt x="142" y="331"/>
                  </a:lnTo>
                  <a:lnTo>
                    <a:pt x="115" y="344"/>
                  </a:lnTo>
                  <a:lnTo>
                    <a:pt x="87" y="357"/>
                  </a:lnTo>
                  <a:lnTo>
                    <a:pt x="62" y="370"/>
                  </a:lnTo>
                  <a:lnTo>
                    <a:pt x="47" y="380"/>
                  </a:lnTo>
                  <a:lnTo>
                    <a:pt x="34" y="388"/>
                  </a:lnTo>
                  <a:lnTo>
                    <a:pt x="19" y="399"/>
                  </a:lnTo>
                  <a:lnTo>
                    <a:pt x="9" y="408"/>
                  </a:lnTo>
                  <a:lnTo>
                    <a:pt x="5" y="413"/>
                  </a:lnTo>
                  <a:lnTo>
                    <a:pt x="3" y="417"/>
                  </a:lnTo>
                  <a:lnTo>
                    <a:pt x="2" y="420"/>
                  </a:lnTo>
                  <a:lnTo>
                    <a:pt x="0" y="424"/>
                  </a:lnTo>
                  <a:lnTo>
                    <a:pt x="0" y="495"/>
                  </a:lnTo>
                  <a:lnTo>
                    <a:pt x="2" y="500"/>
                  </a:lnTo>
                  <a:lnTo>
                    <a:pt x="4" y="504"/>
                  </a:lnTo>
                  <a:lnTo>
                    <a:pt x="8" y="506"/>
                  </a:lnTo>
                  <a:lnTo>
                    <a:pt x="12" y="507"/>
                  </a:lnTo>
                  <a:lnTo>
                    <a:pt x="468" y="507"/>
                  </a:lnTo>
                  <a:lnTo>
                    <a:pt x="473" y="506"/>
                  </a:lnTo>
                  <a:lnTo>
                    <a:pt x="476" y="504"/>
                  </a:lnTo>
                  <a:lnTo>
                    <a:pt x="479" y="500"/>
                  </a:lnTo>
                  <a:lnTo>
                    <a:pt x="480" y="495"/>
                  </a:lnTo>
                  <a:lnTo>
                    <a:pt x="480" y="424"/>
                  </a:lnTo>
                  <a:lnTo>
                    <a:pt x="480" y="420"/>
                  </a:lnTo>
                  <a:lnTo>
                    <a:pt x="477" y="417"/>
                  </a:lnTo>
                  <a:lnTo>
                    <a:pt x="475" y="413"/>
                  </a:lnTo>
                  <a:lnTo>
                    <a:pt x="471" y="408"/>
                  </a:lnTo>
                  <a:lnTo>
                    <a:pt x="462" y="399"/>
                  </a:lnTo>
                  <a:lnTo>
                    <a:pt x="446" y="38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31" name="Freeform 1837" descr="Marker with plus mark. ">
            <a:extLst>
              <a:ext uri="{FF2B5EF4-FFF2-40B4-BE49-F238E27FC236}">
                <a16:creationId xmlns:a16="http://schemas.microsoft.com/office/drawing/2014/main" id="{160F3D2A-DDEB-465E-AAD3-D5DF7B6D5B43}"/>
              </a:ext>
            </a:extLst>
          </p:cNvPr>
          <p:cNvSpPr>
            <a:spLocks noEditPoints="1"/>
          </p:cNvSpPr>
          <p:nvPr/>
        </p:nvSpPr>
        <p:spPr bwMode="auto">
          <a:xfrm>
            <a:off x="845745" y="1876981"/>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1838" descr="Marker with minus sign. ">
            <a:extLst>
              <a:ext uri="{FF2B5EF4-FFF2-40B4-BE49-F238E27FC236}">
                <a16:creationId xmlns:a16="http://schemas.microsoft.com/office/drawing/2014/main" id="{B5F2BF4D-A7CC-4EBB-95EE-71610004A3D7}"/>
              </a:ext>
            </a:extLst>
          </p:cNvPr>
          <p:cNvSpPr>
            <a:spLocks noEditPoints="1"/>
          </p:cNvSpPr>
          <p:nvPr/>
        </p:nvSpPr>
        <p:spPr bwMode="auto">
          <a:xfrm>
            <a:off x="1989538"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1839" descr="Marker with multiplication sign. ">
            <a:extLst>
              <a:ext uri="{FF2B5EF4-FFF2-40B4-BE49-F238E27FC236}">
                <a16:creationId xmlns:a16="http://schemas.microsoft.com/office/drawing/2014/main" id="{C1376BF3-C8B4-42C0-BF77-D3FADEB8D226}"/>
              </a:ext>
            </a:extLst>
          </p:cNvPr>
          <p:cNvSpPr>
            <a:spLocks noEditPoints="1"/>
          </p:cNvSpPr>
          <p:nvPr/>
        </p:nvSpPr>
        <p:spPr bwMode="auto">
          <a:xfrm>
            <a:off x="1978823" y="3385358"/>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1839" descr="Marker with multiplication sign. ">
            <a:extLst>
              <a:ext uri="{FF2B5EF4-FFF2-40B4-BE49-F238E27FC236}">
                <a16:creationId xmlns:a16="http://schemas.microsoft.com/office/drawing/2014/main" id="{78429B93-7238-4139-A703-26ABDBFB1498}"/>
              </a:ext>
            </a:extLst>
          </p:cNvPr>
          <p:cNvSpPr>
            <a:spLocks noEditPoints="1"/>
          </p:cNvSpPr>
          <p:nvPr/>
        </p:nvSpPr>
        <p:spPr bwMode="auto">
          <a:xfrm>
            <a:off x="1978823"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5" name="Freeform 1837" descr="Marker with plus mark. ">
            <a:extLst>
              <a:ext uri="{FF2B5EF4-FFF2-40B4-BE49-F238E27FC236}">
                <a16:creationId xmlns:a16="http://schemas.microsoft.com/office/drawing/2014/main" id="{FFEC666F-8CEB-456C-A2BE-0ED23EE4FADC}"/>
              </a:ext>
            </a:extLst>
          </p:cNvPr>
          <p:cNvSpPr>
            <a:spLocks noEditPoints="1"/>
          </p:cNvSpPr>
          <p:nvPr/>
        </p:nvSpPr>
        <p:spPr bwMode="auto">
          <a:xfrm>
            <a:off x="3139680"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1839" descr="Marker with multiplication sign. ">
            <a:extLst>
              <a:ext uri="{FF2B5EF4-FFF2-40B4-BE49-F238E27FC236}">
                <a16:creationId xmlns:a16="http://schemas.microsoft.com/office/drawing/2014/main" id="{406A6BB3-00DC-4CF5-AC64-82CF18B48C9C}"/>
              </a:ext>
            </a:extLst>
          </p:cNvPr>
          <p:cNvSpPr>
            <a:spLocks noEditPoints="1"/>
          </p:cNvSpPr>
          <p:nvPr/>
        </p:nvSpPr>
        <p:spPr bwMode="auto">
          <a:xfrm>
            <a:off x="4302523"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1838" descr="Marker with minus sign. ">
            <a:extLst>
              <a:ext uri="{FF2B5EF4-FFF2-40B4-BE49-F238E27FC236}">
                <a16:creationId xmlns:a16="http://schemas.microsoft.com/office/drawing/2014/main" id="{0852AFAF-F59C-431F-8C82-94379765098D}"/>
              </a:ext>
            </a:extLst>
          </p:cNvPr>
          <p:cNvSpPr>
            <a:spLocks noEditPoints="1"/>
          </p:cNvSpPr>
          <p:nvPr/>
        </p:nvSpPr>
        <p:spPr bwMode="auto">
          <a:xfrm>
            <a:off x="5427446"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1837" descr="Marker with plus mark. ">
            <a:extLst>
              <a:ext uri="{FF2B5EF4-FFF2-40B4-BE49-F238E27FC236}">
                <a16:creationId xmlns:a16="http://schemas.microsoft.com/office/drawing/2014/main" id="{4C5127E9-68E5-46FA-8C57-25FDF54CF7BC}"/>
              </a:ext>
            </a:extLst>
          </p:cNvPr>
          <p:cNvSpPr>
            <a:spLocks noEditPoints="1"/>
          </p:cNvSpPr>
          <p:nvPr/>
        </p:nvSpPr>
        <p:spPr bwMode="auto">
          <a:xfrm>
            <a:off x="3139680"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9" name="Freeform 1837" descr="Marker with plus mark. ">
            <a:extLst>
              <a:ext uri="{FF2B5EF4-FFF2-40B4-BE49-F238E27FC236}">
                <a16:creationId xmlns:a16="http://schemas.microsoft.com/office/drawing/2014/main" id="{2359F2CA-3777-4AA1-A96A-2B49185A93F8}"/>
              </a:ext>
            </a:extLst>
          </p:cNvPr>
          <p:cNvSpPr>
            <a:spLocks noEditPoints="1"/>
          </p:cNvSpPr>
          <p:nvPr/>
        </p:nvSpPr>
        <p:spPr bwMode="auto">
          <a:xfrm>
            <a:off x="4306097" y="18765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1838" descr="Marker with minus sign. ">
            <a:extLst>
              <a:ext uri="{FF2B5EF4-FFF2-40B4-BE49-F238E27FC236}">
                <a16:creationId xmlns:a16="http://schemas.microsoft.com/office/drawing/2014/main" id="{1FE19FFA-CAD6-453B-8808-4EB523DD1271}"/>
              </a:ext>
            </a:extLst>
          </p:cNvPr>
          <p:cNvSpPr>
            <a:spLocks noEditPoints="1"/>
          </p:cNvSpPr>
          <p:nvPr/>
        </p:nvSpPr>
        <p:spPr bwMode="auto">
          <a:xfrm>
            <a:off x="845745" y="388065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1" name="Freeform 1838" descr="Marker with minus sign. ">
            <a:extLst>
              <a:ext uri="{FF2B5EF4-FFF2-40B4-BE49-F238E27FC236}">
                <a16:creationId xmlns:a16="http://schemas.microsoft.com/office/drawing/2014/main" id="{C68F970D-304B-4DB3-A6C2-E214037CD6E5}"/>
              </a:ext>
            </a:extLst>
          </p:cNvPr>
          <p:cNvSpPr>
            <a:spLocks noEditPoints="1"/>
          </p:cNvSpPr>
          <p:nvPr/>
        </p:nvSpPr>
        <p:spPr bwMode="auto">
          <a:xfrm>
            <a:off x="6498033" y="2385217"/>
            <a:ext cx="276225" cy="276225"/>
          </a:xfrm>
          <a:custGeom>
            <a:avLst/>
            <a:gdLst>
              <a:gd name="T0" fmla="*/ 526 w 695"/>
              <a:gd name="T1" fmla="*/ 362 h 695"/>
              <a:gd name="T2" fmla="*/ 162 w 695"/>
              <a:gd name="T3" fmla="*/ 362 h 695"/>
              <a:gd name="T4" fmla="*/ 158 w 695"/>
              <a:gd name="T5" fmla="*/ 361 h 695"/>
              <a:gd name="T6" fmla="*/ 155 w 695"/>
              <a:gd name="T7" fmla="*/ 359 h 695"/>
              <a:gd name="T8" fmla="*/ 151 w 695"/>
              <a:gd name="T9" fmla="*/ 356 h 695"/>
              <a:gd name="T10" fmla="*/ 151 w 695"/>
              <a:gd name="T11" fmla="*/ 350 h 695"/>
              <a:gd name="T12" fmla="*/ 151 w 695"/>
              <a:gd name="T13" fmla="*/ 346 h 695"/>
              <a:gd name="T14" fmla="*/ 155 w 695"/>
              <a:gd name="T15" fmla="*/ 342 h 695"/>
              <a:gd name="T16" fmla="*/ 158 w 695"/>
              <a:gd name="T17" fmla="*/ 339 h 695"/>
              <a:gd name="T18" fmla="*/ 162 w 695"/>
              <a:gd name="T19" fmla="*/ 339 h 695"/>
              <a:gd name="T20" fmla="*/ 526 w 695"/>
              <a:gd name="T21" fmla="*/ 339 h 695"/>
              <a:gd name="T22" fmla="*/ 530 w 695"/>
              <a:gd name="T23" fmla="*/ 339 h 695"/>
              <a:gd name="T24" fmla="*/ 533 w 695"/>
              <a:gd name="T25" fmla="*/ 342 h 695"/>
              <a:gd name="T26" fmla="*/ 537 w 695"/>
              <a:gd name="T27" fmla="*/ 346 h 695"/>
              <a:gd name="T28" fmla="*/ 537 w 695"/>
              <a:gd name="T29" fmla="*/ 350 h 695"/>
              <a:gd name="T30" fmla="*/ 537 w 695"/>
              <a:gd name="T31" fmla="*/ 356 h 695"/>
              <a:gd name="T32" fmla="*/ 533 w 695"/>
              <a:gd name="T33" fmla="*/ 359 h 695"/>
              <a:gd name="T34" fmla="*/ 530 w 695"/>
              <a:gd name="T35" fmla="*/ 361 h 695"/>
              <a:gd name="T36" fmla="*/ 526 w 695"/>
              <a:gd name="T37" fmla="*/ 362 h 695"/>
              <a:gd name="T38" fmla="*/ 682 w 695"/>
              <a:gd name="T39" fmla="*/ 0 h 695"/>
              <a:gd name="T40" fmla="*/ 12 w 695"/>
              <a:gd name="T41" fmla="*/ 0 h 695"/>
              <a:gd name="T42" fmla="*/ 7 w 695"/>
              <a:gd name="T43" fmla="*/ 1 h 695"/>
              <a:gd name="T44" fmla="*/ 3 w 695"/>
              <a:gd name="T45" fmla="*/ 3 h 695"/>
              <a:gd name="T46" fmla="*/ 1 w 695"/>
              <a:gd name="T47" fmla="*/ 7 h 695"/>
              <a:gd name="T48" fmla="*/ 0 w 695"/>
              <a:gd name="T49" fmla="*/ 11 h 695"/>
              <a:gd name="T50" fmla="*/ 0 w 695"/>
              <a:gd name="T51" fmla="*/ 683 h 695"/>
              <a:gd name="T52" fmla="*/ 1 w 695"/>
              <a:gd name="T53" fmla="*/ 687 h 695"/>
              <a:gd name="T54" fmla="*/ 3 w 695"/>
              <a:gd name="T55" fmla="*/ 691 h 695"/>
              <a:gd name="T56" fmla="*/ 7 w 695"/>
              <a:gd name="T57" fmla="*/ 694 h 695"/>
              <a:gd name="T58" fmla="*/ 12 w 695"/>
              <a:gd name="T59" fmla="*/ 695 h 695"/>
              <a:gd name="T60" fmla="*/ 682 w 695"/>
              <a:gd name="T61" fmla="*/ 695 h 695"/>
              <a:gd name="T62" fmla="*/ 687 w 695"/>
              <a:gd name="T63" fmla="*/ 694 h 695"/>
              <a:gd name="T64" fmla="*/ 691 w 695"/>
              <a:gd name="T65" fmla="*/ 691 h 695"/>
              <a:gd name="T66" fmla="*/ 694 w 695"/>
              <a:gd name="T67" fmla="*/ 687 h 695"/>
              <a:gd name="T68" fmla="*/ 695 w 695"/>
              <a:gd name="T69" fmla="*/ 683 h 695"/>
              <a:gd name="T70" fmla="*/ 695 w 695"/>
              <a:gd name="T71" fmla="*/ 11 h 695"/>
              <a:gd name="T72" fmla="*/ 694 w 695"/>
              <a:gd name="T73" fmla="*/ 7 h 695"/>
              <a:gd name="T74" fmla="*/ 691 w 695"/>
              <a:gd name="T75" fmla="*/ 3 h 695"/>
              <a:gd name="T76" fmla="*/ 687 w 695"/>
              <a:gd name="T77" fmla="*/ 1 h 695"/>
              <a:gd name="T78" fmla="*/ 682 w 695"/>
              <a:gd name="T79"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95" h="695">
                <a:moveTo>
                  <a:pt x="526" y="362"/>
                </a:moveTo>
                <a:lnTo>
                  <a:pt x="162" y="362"/>
                </a:lnTo>
                <a:lnTo>
                  <a:pt x="158" y="361"/>
                </a:lnTo>
                <a:lnTo>
                  <a:pt x="155" y="359"/>
                </a:lnTo>
                <a:lnTo>
                  <a:pt x="151" y="356"/>
                </a:lnTo>
                <a:lnTo>
                  <a:pt x="151" y="350"/>
                </a:lnTo>
                <a:lnTo>
                  <a:pt x="151" y="346"/>
                </a:lnTo>
                <a:lnTo>
                  <a:pt x="155" y="342"/>
                </a:lnTo>
                <a:lnTo>
                  <a:pt x="158" y="339"/>
                </a:lnTo>
                <a:lnTo>
                  <a:pt x="162" y="339"/>
                </a:lnTo>
                <a:lnTo>
                  <a:pt x="526" y="339"/>
                </a:lnTo>
                <a:lnTo>
                  <a:pt x="530" y="339"/>
                </a:lnTo>
                <a:lnTo>
                  <a:pt x="533" y="342"/>
                </a:lnTo>
                <a:lnTo>
                  <a:pt x="537" y="346"/>
                </a:lnTo>
                <a:lnTo>
                  <a:pt x="537" y="350"/>
                </a:lnTo>
                <a:lnTo>
                  <a:pt x="537" y="356"/>
                </a:lnTo>
                <a:lnTo>
                  <a:pt x="533" y="359"/>
                </a:lnTo>
                <a:lnTo>
                  <a:pt x="530" y="361"/>
                </a:lnTo>
                <a:lnTo>
                  <a:pt x="526" y="362"/>
                </a:lnTo>
                <a:close/>
                <a:moveTo>
                  <a:pt x="682" y="0"/>
                </a:moveTo>
                <a:lnTo>
                  <a:pt x="12" y="0"/>
                </a:lnTo>
                <a:lnTo>
                  <a:pt x="7" y="1"/>
                </a:lnTo>
                <a:lnTo>
                  <a:pt x="3" y="3"/>
                </a:lnTo>
                <a:lnTo>
                  <a:pt x="1" y="7"/>
                </a:lnTo>
                <a:lnTo>
                  <a:pt x="0" y="11"/>
                </a:lnTo>
                <a:lnTo>
                  <a:pt x="0" y="683"/>
                </a:lnTo>
                <a:lnTo>
                  <a:pt x="1" y="687"/>
                </a:lnTo>
                <a:lnTo>
                  <a:pt x="3" y="691"/>
                </a:lnTo>
                <a:lnTo>
                  <a:pt x="7" y="694"/>
                </a:lnTo>
                <a:lnTo>
                  <a:pt x="12" y="695"/>
                </a:lnTo>
                <a:lnTo>
                  <a:pt x="682" y="695"/>
                </a:lnTo>
                <a:lnTo>
                  <a:pt x="687" y="694"/>
                </a:lnTo>
                <a:lnTo>
                  <a:pt x="691" y="691"/>
                </a:lnTo>
                <a:lnTo>
                  <a:pt x="694" y="687"/>
                </a:lnTo>
                <a:lnTo>
                  <a:pt x="695" y="683"/>
                </a:lnTo>
                <a:lnTo>
                  <a:pt x="695" y="11"/>
                </a:lnTo>
                <a:lnTo>
                  <a:pt x="694" y="7"/>
                </a:lnTo>
                <a:lnTo>
                  <a:pt x="691" y="3"/>
                </a:lnTo>
                <a:lnTo>
                  <a:pt x="687" y="1"/>
                </a:lnTo>
                <a:lnTo>
                  <a:pt x="682"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2" name="Freeform 1837" descr="Marker with plus mark. ">
            <a:extLst>
              <a:ext uri="{FF2B5EF4-FFF2-40B4-BE49-F238E27FC236}">
                <a16:creationId xmlns:a16="http://schemas.microsoft.com/office/drawing/2014/main" id="{28204691-D113-415C-8A74-FFC7DBEA4A41}"/>
              </a:ext>
            </a:extLst>
          </p:cNvPr>
          <p:cNvSpPr>
            <a:spLocks noEditPoints="1"/>
          </p:cNvSpPr>
          <p:nvPr/>
        </p:nvSpPr>
        <p:spPr bwMode="auto">
          <a:xfrm>
            <a:off x="6494464"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3" name="Freeform 1839" descr="Marker with multiplication sign. ">
            <a:extLst>
              <a:ext uri="{FF2B5EF4-FFF2-40B4-BE49-F238E27FC236}">
                <a16:creationId xmlns:a16="http://schemas.microsoft.com/office/drawing/2014/main" id="{9506A8E7-40C8-4CB3-909D-6D1FBA2D8F3D}"/>
              </a:ext>
            </a:extLst>
          </p:cNvPr>
          <p:cNvSpPr>
            <a:spLocks noEditPoints="1"/>
          </p:cNvSpPr>
          <p:nvPr/>
        </p:nvSpPr>
        <p:spPr bwMode="auto">
          <a:xfrm>
            <a:off x="7703738" y="2892703"/>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4" name="Freeform 1837" descr="Marker with plus mark. ">
            <a:extLst>
              <a:ext uri="{FF2B5EF4-FFF2-40B4-BE49-F238E27FC236}">
                <a16:creationId xmlns:a16="http://schemas.microsoft.com/office/drawing/2014/main" id="{9F58591E-3473-4F64-8EC7-B3C59E9BCF39}"/>
              </a:ext>
            </a:extLst>
          </p:cNvPr>
          <p:cNvSpPr>
            <a:spLocks noEditPoints="1"/>
          </p:cNvSpPr>
          <p:nvPr/>
        </p:nvSpPr>
        <p:spPr bwMode="auto">
          <a:xfrm>
            <a:off x="7704531" y="4382023"/>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5" name="Freeform 1837" descr="Marker with plus mark. ">
            <a:extLst>
              <a:ext uri="{FF2B5EF4-FFF2-40B4-BE49-F238E27FC236}">
                <a16:creationId xmlns:a16="http://schemas.microsoft.com/office/drawing/2014/main" id="{8ACB7BFA-2B1C-41FA-A91F-C2A74141E269}"/>
              </a:ext>
            </a:extLst>
          </p:cNvPr>
          <p:cNvSpPr>
            <a:spLocks noEditPoints="1"/>
          </p:cNvSpPr>
          <p:nvPr/>
        </p:nvSpPr>
        <p:spPr bwMode="auto">
          <a:xfrm>
            <a:off x="8787207" y="3385358"/>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6" name="Freeform 1837" descr="Marker with plus mark. ">
            <a:extLst>
              <a:ext uri="{FF2B5EF4-FFF2-40B4-BE49-F238E27FC236}">
                <a16:creationId xmlns:a16="http://schemas.microsoft.com/office/drawing/2014/main" id="{DC0F6511-C5AE-49E3-92DC-7B6FA6B2208D}"/>
              </a:ext>
            </a:extLst>
          </p:cNvPr>
          <p:cNvSpPr>
            <a:spLocks noEditPoints="1"/>
          </p:cNvSpPr>
          <p:nvPr/>
        </p:nvSpPr>
        <p:spPr bwMode="auto">
          <a:xfrm>
            <a:off x="9900044" y="4865305"/>
            <a:ext cx="274638" cy="276225"/>
          </a:xfrm>
          <a:custGeom>
            <a:avLst/>
            <a:gdLst>
              <a:gd name="T0" fmla="*/ 526 w 695"/>
              <a:gd name="T1" fmla="*/ 362 h 695"/>
              <a:gd name="T2" fmla="*/ 359 w 695"/>
              <a:gd name="T3" fmla="*/ 362 h 695"/>
              <a:gd name="T4" fmla="*/ 359 w 695"/>
              <a:gd name="T5" fmla="*/ 531 h 695"/>
              <a:gd name="T6" fmla="*/ 359 w 695"/>
              <a:gd name="T7" fmla="*/ 537 h 695"/>
              <a:gd name="T8" fmla="*/ 356 w 695"/>
              <a:gd name="T9" fmla="*/ 540 h 695"/>
              <a:gd name="T10" fmla="*/ 353 w 695"/>
              <a:gd name="T11" fmla="*/ 542 h 695"/>
              <a:gd name="T12" fmla="*/ 348 w 695"/>
              <a:gd name="T13" fmla="*/ 543 h 695"/>
              <a:gd name="T14" fmla="*/ 343 w 695"/>
              <a:gd name="T15" fmla="*/ 542 h 695"/>
              <a:gd name="T16" fmla="*/ 339 w 695"/>
              <a:gd name="T17" fmla="*/ 540 h 695"/>
              <a:gd name="T18" fmla="*/ 337 w 695"/>
              <a:gd name="T19" fmla="*/ 537 h 695"/>
              <a:gd name="T20" fmla="*/ 336 w 695"/>
              <a:gd name="T21" fmla="*/ 531 h 695"/>
              <a:gd name="T22" fmla="*/ 336 w 695"/>
              <a:gd name="T23" fmla="*/ 362 h 695"/>
              <a:gd name="T24" fmla="*/ 164 w 695"/>
              <a:gd name="T25" fmla="*/ 362 h 695"/>
              <a:gd name="T26" fmla="*/ 158 w 695"/>
              <a:gd name="T27" fmla="*/ 361 h 695"/>
              <a:gd name="T28" fmla="*/ 155 w 695"/>
              <a:gd name="T29" fmla="*/ 359 h 695"/>
              <a:gd name="T30" fmla="*/ 153 w 695"/>
              <a:gd name="T31" fmla="*/ 356 h 695"/>
              <a:gd name="T32" fmla="*/ 152 w 695"/>
              <a:gd name="T33" fmla="*/ 350 h 695"/>
              <a:gd name="T34" fmla="*/ 153 w 695"/>
              <a:gd name="T35" fmla="*/ 346 h 695"/>
              <a:gd name="T36" fmla="*/ 155 w 695"/>
              <a:gd name="T37" fmla="*/ 342 h 695"/>
              <a:gd name="T38" fmla="*/ 158 w 695"/>
              <a:gd name="T39" fmla="*/ 339 h 695"/>
              <a:gd name="T40" fmla="*/ 164 w 695"/>
              <a:gd name="T41" fmla="*/ 339 h 695"/>
              <a:gd name="T42" fmla="*/ 336 w 695"/>
              <a:gd name="T43" fmla="*/ 339 h 695"/>
              <a:gd name="T44" fmla="*/ 336 w 695"/>
              <a:gd name="T45" fmla="*/ 170 h 695"/>
              <a:gd name="T46" fmla="*/ 337 w 695"/>
              <a:gd name="T47" fmla="*/ 165 h 695"/>
              <a:gd name="T48" fmla="*/ 339 w 695"/>
              <a:gd name="T49" fmla="*/ 161 h 695"/>
              <a:gd name="T50" fmla="*/ 343 w 695"/>
              <a:gd name="T51" fmla="*/ 159 h 695"/>
              <a:gd name="T52" fmla="*/ 348 w 695"/>
              <a:gd name="T53" fmla="*/ 158 h 695"/>
              <a:gd name="T54" fmla="*/ 353 w 695"/>
              <a:gd name="T55" fmla="*/ 159 h 695"/>
              <a:gd name="T56" fmla="*/ 356 w 695"/>
              <a:gd name="T57" fmla="*/ 161 h 695"/>
              <a:gd name="T58" fmla="*/ 359 w 695"/>
              <a:gd name="T59" fmla="*/ 165 h 695"/>
              <a:gd name="T60" fmla="*/ 359 w 695"/>
              <a:gd name="T61" fmla="*/ 170 h 695"/>
              <a:gd name="T62" fmla="*/ 359 w 695"/>
              <a:gd name="T63" fmla="*/ 339 h 695"/>
              <a:gd name="T64" fmla="*/ 526 w 695"/>
              <a:gd name="T65" fmla="*/ 339 h 695"/>
              <a:gd name="T66" fmla="*/ 530 w 695"/>
              <a:gd name="T67" fmla="*/ 339 h 695"/>
              <a:gd name="T68" fmla="*/ 535 w 695"/>
              <a:gd name="T69" fmla="*/ 342 h 695"/>
              <a:gd name="T70" fmla="*/ 537 w 695"/>
              <a:gd name="T71" fmla="*/ 346 h 695"/>
              <a:gd name="T72" fmla="*/ 538 w 695"/>
              <a:gd name="T73" fmla="*/ 350 h 695"/>
              <a:gd name="T74" fmla="*/ 537 w 695"/>
              <a:gd name="T75" fmla="*/ 356 h 695"/>
              <a:gd name="T76" fmla="*/ 535 w 695"/>
              <a:gd name="T77" fmla="*/ 359 h 695"/>
              <a:gd name="T78" fmla="*/ 530 w 695"/>
              <a:gd name="T79" fmla="*/ 361 h 695"/>
              <a:gd name="T80" fmla="*/ 526 w 695"/>
              <a:gd name="T81" fmla="*/ 362 h 695"/>
              <a:gd name="T82" fmla="*/ 683 w 695"/>
              <a:gd name="T83" fmla="*/ 0 h 695"/>
              <a:gd name="T84" fmla="*/ 12 w 695"/>
              <a:gd name="T85" fmla="*/ 0 h 695"/>
              <a:gd name="T86" fmla="*/ 8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8 w 695"/>
              <a:gd name="T101" fmla="*/ 694 h 695"/>
              <a:gd name="T102" fmla="*/ 12 w 695"/>
              <a:gd name="T103" fmla="*/ 695 h 695"/>
              <a:gd name="T104" fmla="*/ 683 w 695"/>
              <a:gd name="T105" fmla="*/ 695 h 695"/>
              <a:gd name="T106" fmla="*/ 688 w 695"/>
              <a:gd name="T107" fmla="*/ 694 h 695"/>
              <a:gd name="T108" fmla="*/ 692 w 695"/>
              <a:gd name="T109" fmla="*/ 691 h 695"/>
              <a:gd name="T110" fmla="*/ 694 w 695"/>
              <a:gd name="T111" fmla="*/ 687 h 695"/>
              <a:gd name="T112" fmla="*/ 695 w 695"/>
              <a:gd name="T113" fmla="*/ 683 h 695"/>
              <a:gd name="T114" fmla="*/ 695 w 695"/>
              <a:gd name="T115" fmla="*/ 11 h 695"/>
              <a:gd name="T116" fmla="*/ 694 w 695"/>
              <a:gd name="T117" fmla="*/ 7 h 695"/>
              <a:gd name="T118" fmla="*/ 692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526" y="362"/>
                </a:moveTo>
                <a:lnTo>
                  <a:pt x="359" y="362"/>
                </a:lnTo>
                <a:lnTo>
                  <a:pt x="359" y="531"/>
                </a:lnTo>
                <a:lnTo>
                  <a:pt x="359" y="537"/>
                </a:lnTo>
                <a:lnTo>
                  <a:pt x="356" y="540"/>
                </a:lnTo>
                <a:lnTo>
                  <a:pt x="353" y="542"/>
                </a:lnTo>
                <a:lnTo>
                  <a:pt x="348" y="543"/>
                </a:lnTo>
                <a:lnTo>
                  <a:pt x="343" y="542"/>
                </a:lnTo>
                <a:lnTo>
                  <a:pt x="339" y="540"/>
                </a:lnTo>
                <a:lnTo>
                  <a:pt x="337" y="537"/>
                </a:lnTo>
                <a:lnTo>
                  <a:pt x="336" y="531"/>
                </a:lnTo>
                <a:lnTo>
                  <a:pt x="336" y="362"/>
                </a:lnTo>
                <a:lnTo>
                  <a:pt x="164" y="362"/>
                </a:lnTo>
                <a:lnTo>
                  <a:pt x="158" y="361"/>
                </a:lnTo>
                <a:lnTo>
                  <a:pt x="155" y="359"/>
                </a:lnTo>
                <a:lnTo>
                  <a:pt x="153" y="356"/>
                </a:lnTo>
                <a:lnTo>
                  <a:pt x="152" y="350"/>
                </a:lnTo>
                <a:lnTo>
                  <a:pt x="153" y="346"/>
                </a:lnTo>
                <a:lnTo>
                  <a:pt x="155" y="342"/>
                </a:lnTo>
                <a:lnTo>
                  <a:pt x="158" y="339"/>
                </a:lnTo>
                <a:lnTo>
                  <a:pt x="164" y="339"/>
                </a:lnTo>
                <a:lnTo>
                  <a:pt x="336" y="339"/>
                </a:lnTo>
                <a:lnTo>
                  <a:pt x="336" y="170"/>
                </a:lnTo>
                <a:lnTo>
                  <a:pt x="337" y="165"/>
                </a:lnTo>
                <a:lnTo>
                  <a:pt x="339" y="161"/>
                </a:lnTo>
                <a:lnTo>
                  <a:pt x="343" y="159"/>
                </a:lnTo>
                <a:lnTo>
                  <a:pt x="348" y="158"/>
                </a:lnTo>
                <a:lnTo>
                  <a:pt x="353" y="159"/>
                </a:lnTo>
                <a:lnTo>
                  <a:pt x="356" y="161"/>
                </a:lnTo>
                <a:lnTo>
                  <a:pt x="359" y="165"/>
                </a:lnTo>
                <a:lnTo>
                  <a:pt x="359" y="170"/>
                </a:lnTo>
                <a:lnTo>
                  <a:pt x="359" y="339"/>
                </a:lnTo>
                <a:lnTo>
                  <a:pt x="526" y="339"/>
                </a:lnTo>
                <a:lnTo>
                  <a:pt x="530" y="339"/>
                </a:lnTo>
                <a:lnTo>
                  <a:pt x="535" y="342"/>
                </a:lnTo>
                <a:lnTo>
                  <a:pt x="537" y="346"/>
                </a:lnTo>
                <a:lnTo>
                  <a:pt x="538" y="350"/>
                </a:lnTo>
                <a:lnTo>
                  <a:pt x="537" y="356"/>
                </a:lnTo>
                <a:lnTo>
                  <a:pt x="535" y="359"/>
                </a:lnTo>
                <a:lnTo>
                  <a:pt x="530" y="361"/>
                </a:lnTo>
                <a:lnTo>
                  <a:pt x="526" y="362"/>
                </a:lnTo>
                <a:close/>
                <a:moveTo>
                  <a:pt x="683" y="0"/>
                </a:moveTo>
                <a:lnTo>
                  <a:pt x="12" y="0"/>
                </a:lnTo>
                <a:lnTo>
                  <a:pt x="8" y="1"/>
                </a:lnTo>
                <a:lnTo>
                  <a:pt x="4" y="3"/>
                </a:lnTo>
                <a:lnTo>
                  <a:pt x="1" y="7"/>
                </a:lnTo>
                <a:lnTo>
                  <a:pt x="0" y="11"/>
                </a:lnTo>
                <a:lnTo>
                  <a:pt x="0" y="683"/>
                </a:lnTo>
                <a:lnTo>
                  <a:pt x="1" y="687"/>
                </a:lnTo>
                <a:lnTo>
                  <a:pt x="4" y="691"/>
                </a:lnTo>
                <a:lnTo>
                  <a:pt x="8" y="694"/>
                </a:lnTo>
                <a:lnTo>
                  <a:pt x="12" y="695"/>
                </a:lnTo>
                <a:lnTo>
                  <a:pt x="683" y="695"/>
                </a:lnTo>
                <a:lnTo>
                  <a:pt x="688" y="694"/>
                </a:lnTo>
                <a:lnTo>
                  <a:pt x="692" y="691"/>
                </a:lnTo>
                <a:lnTo>
                  <a:pt x="694" y="687"/>
                </a:lnTo>
                <a:lnTo>
                  <a:pt x="695" y="683"/>
                </a:lnTo>
                <a:lnTo>
                  <a:pt x="695" y="11"/>
                </a:lnTo>
                <a:lnTo>
                  <a:pt x="694" y="7"/>
                </a:lnTo>
                <a:lnTo>
                  <a:pt x="692"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7" name="Freeform 1839" descr="Marker with multiplication sign. ">
            <a:extLst>
              <a:ext uri="{FF2B5EF4-FFF2-40B4-BE49-F238E27FC236}">
                <a16:creationId xmlns:a16="http://schemas.microsoft.com/office/drawing/2014/main" id="{5CED8A16-6FBE-41A7-9A3B-6220F32B4ED2}"/>
              </a:ext>
            </a:extLst>
          </p:cNvPr>
          <p:cNvSpPr>
            <a:spLocks noEditPoints="1"/>
          </p:cNvSpPr>
          <p:nvPr/>
        </p:nvSpPr>
        <p:spPr bwMode="auto">
          <a:xfrm>
            <a:off x="11058919" y="4382024"/>
            <a:ext cx="276225" cy="276225"/>
          </a:xfrm>
          <a:custGeom>
            <a:avLst/>
            <a:gdLst>
              <a:gd name="T0" fmla="*/ 488 w 695"/>
              <a:gd name="T1" fmla="*/ 471 h 695"/>
              <a:gd name="T2" fmla="*/ 490 w 695"/>
              <a:gd name="T3" fmla="*/ 475 h 695"/>
              <a:gd name="T4" fmla="*/ 491 w 695"/>
              <a:gd name="T5" fmla="*/ 479 h 695"/>
              <a:gd name="T6" fmla="*/ 490 w 695"/>
              <a:gd name="T7" fmla="*/ 484 h 695"/>
              <a:gd name="T8" fmla="*/ 488 w 695"/>
              <a:gd name="T9" fmla="*/ 487 h 695"/>
              <a:gd name="T10" fmla="*/ 483 w 695"/>
              <a:gd name="T11" fmla="*/ 490 h 695"/>
              <a:gd name="T12" fmla="*/ 479 w 695"/>
              <a:gd name="T13" fmla="*/ 490 h 695"/>
              <a:gd name="T14" fmla="*/ 475 w 695"/>
              <a:gd name="T15" fmla="*/ 490 h 695"/>
              <a:gd name="T16" fmla="*/ 471 w 695"/>
              <a:gd name="T17" fmla="*/ 487 h 695"/>
              <a:gd name="T18" fmla="*/ 348 w 695"/>
              <a:gd name="T19" fmla="*/ 365 h 695"/>
              <a:gd name="T20" fmla="*/ 225 w 695"/>
              <a:gd name="T21" fmla="*/ 487 h 695"/>
              <a:gd name="T22" fmla="*/ 221 w 695"/>
              <a:gd name="T23" fmla="*/ 490 h 695"/>
              <a:gd name="T24" fmla="*/ 216 w 695"/>
              <a:gd name="T25" fmla="*/ 490 h 695"/>
              <a:gd name="T26" fmla="*/ 212 w 695"/>
              <a:gd name="T27" fmla="*/ 490 h 695"/>
              <a:gd name="T28" fmla="*/ 207 w 695"/>
              <a:gd name="T29" fmla="*/ 487 h 695"/>
              <a:gd name="T30" fmla="*/ 205 w 695"/>
              <a:gd name="T31" fmla="*/ 483 h 695"/>
              <a:gd name="T32" fmla="*/ 204 w 695"/>
              <a:gd name="T33" fmla="*/ 478 h 695"/>
              <a:gd name="T34" fmla="*/ 205 w 695"/>
              <a:gd name="T35" fmla="*/ 474 h 695"/>
              <a:gd name="T36" fmla="*/ 207 w 695"/>
              <a:gd name="T37" fmla="*/ 471 h 695"/>
              <a:gd name="T38" fmla="*/ 331 w 695"/>
              <a:gd name="T39" fmla="*/ 347 h 695"/>
              <a:gd name="T40" fmla="*/ 207 w 695"/>
              <a:gd name="T41" fmla="*/ 223 h 695"/>
              <a:gd name="T42" fmla="*/ 205 w 695"/>
              <a:gd name="T43" fmla="*/ 220 h 695"/>
              <a:gd name="T44" fmla="*/ 204 w 695"/>
              <a:gd name="T45" fmla="*/ 215 h 695"/>
              <a:gd name="T46" fmla="*/ 205 w 695"/>
              <a:gd name="T47" fmla="*/ 211 h 695"/>
              <a:gd name="T48" fmla="*/ 207 w 695"/>
              <a:gd name="T49" fmla="*/ 207 h 695"/>
              <a:gd name="T50" fmla="*/ 212 w 695"/>
              <a:gd name="T51" fmla="*/ 204 h 695"/>
              <a:gd name="T52" fmla="*/ 216 w 695"/>
              <a:gd name="T53" fmla="*/ 203 h 695"/>
              <a:gd name="T54" fmla="*/ 221 w 695"/>
              <a:gd name="T55" fmla="*/ 204 h 695"/>
              <a:gd name="T56" fmla="*/ 224 w 695"/>
              <a:gd name="T57" fmla="*/ 207 h 695"/>
              <a:gd name="T58" fmla="*/ 348 w 695"/>
              <a:gd name="T59" fmla="*/ 330 h 695"/>
              <a:gd name="T60" fmla="*/ 471 w 695"/>
              <a:gd name="T61" fmla="*/ 207 h 695"/>
              <a:gd name="T62" fmla="*/ 475 w 695"/>
              <a:gd name="T63" fmla="*/ 204 h 695"/>
              <a:gd name="T64" fmla="*/ 479 w 695"/>
              <a:gd name="T65" fmla="*/ 203 h 695"/>
              <a:gd name="T66" fmla="*/ 483 w 695"/>
              <a:gd name="T67" fmla="*/ 204 h 695"/>
              <a:gd name="T68" fmla="*/ 488 w 695"/>
              <a:gd name="T69" fmla="*/ 207 h 695"/>
              <a:gd name="T70" fmla="*/ 490 w 695"/>
              <a:gd name="T71" fmla="*/ 211 h 695"/>
              <a:gd name="T72" fmla="*/ 491 w 695"/>
              <a:gd name="T73" fmla="*/ 215 h 695"/>
              <a:gd name="T74" fmla="*/ 490 w 695"/>
              <a:gd name="T75" fmla="*/ 220 h 695"/>
              <a:gd name="T76" fmla="*/ 488 w 695"/>
              <a:gd name="T77" fmla="*/ 223 h 695"/>
              <a:gd name="T78" fmla="*/ 364 w 695"/>
              <a:gd name="T79" fmla="*/ 347 h 695"/>
              <a:gd name="T80" fmla="*/ 488 w 695"/>
              <a:gd name="T81" fmla="*/ 471 h 695"/>
              <a:gd name="T82" fmla="*/ 683 w 695"/>
              <a:gd name="T83" fmla="*/ 0 h 695"/>
              <a:gd name="T84" fmla="*/ 12 w 695"/>
              <a:gd name="T85" fmla="*/ 0 h 695"/>
              <a:gd name="T86" fmla="*/ 7 w 695"/>
              <a:gd name="T87" fmla="*/ 1 h 695"/>
              <a:gd name="T88" fmla="*/ 4 w 695"/>
              <a:gd name="T89" fmla="*/ 3 h 695"/>
              <a:gd name="T90" fmla="*/ 1 w 695"/>
              <a:gd name="T91" fmla="*/ 7 h 695"/>
              <a:gd name="T92" fmla="*/ 0 w 695"/>
              <a:gd name="T93" fmla="*/ 11 h 695"/>
              <a:gd name="T94" fmla="*/ 0 w 695"/>
              <a:gd name="T95" fmla="*/ 683 h 695"/>
              <a:gd name="T96" fmla="*/ 1 w 695"/>
              <a:gd name="T97" fmla="*/ 687 h 695"/>
              <a:gd name="T98" fmla="*/ 4 w 695"/>
              <a:gd name="T99" fmla="*/ 691 h 695"/>
              <a:gd name="T100" fmla="*/ 7 w 695"/>
              <a:gd name="T101" fmla="*/ 694 h 695"/>
              <a:gd name="T102" fmla="*/ 12 w 695"/>
              <a:gd name="T103" fmla="*/ 695 h 695"/>
              <a:gd name="T104" fmla="*/ 683 w 695"/>
              <a:gd name="T105" fmla="*/ 695 h 695"/>
              <a:gd name="T106" fmla="*/ 688 w 695"/>
              <a:gd name="T107" fmla="*/ 694 h 695"/>
              <a:gd name="T108" fmla="*/ 691 w 695"/>
              <a:gd name="T109" fmla="*/ 691 h 695"/>
              <a:gd name="T110" fmla="*/ 694 w 695"/>
              <a:gd name="T111" fmla="*/ 687 h 695"/>
              <a:gd name="T112" fmla="*/ 695 w 695"/>
              <a:gd name="T113" fmla="*/ 683 h 695"/>
              <a:gd name="T114" fmla="*/ 695 w 695"/>
              <a:gd name="T115" fmla="*/ 11 h 695"/>
              <a:gd name="T116" fmla="*/ 694 w 695"/>
              <a:gd name="T117" fmla="*/ 7 h 695"/>
              <a:gd name="T118" fmla="*/ 691 w 695"/>
              <a:gd name="T119" fmla="*/ 3 h 695"/>
              <a:gd name="T120" fmla="*/ 688 w 695"/>
              <a:gd name="T121" fmla="*/ 1 h 695"/>
              <a:gd name="T122" fmla="*/ 683 w 695"/>
              <a:gd name="T123" fmla="*/ 0 h 6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95" h="695">
                <a:moveTo>
                  <a:pt x="488" y="471"/>
                </a:moveTo>
                <a:lnTo>
                  <a:pt x="490" y="475"/>
                </a:lnTo>
                <a:lnTo>
                  <a:pt x="491" y="479"/>
                </a:lnTo>
                <a:lnTo>
                  <a:pt x="490" y="484"/>
                </a:lnTo>
                <a:lnTo>
                  <a:pt x="488" y="487"/>
                </a:lnTo>
                <a:lnTo>
                  <a:pt x="483" y="490"/>
                </a:lnTo>
                <a:lnTo>
                  <a:pt x="479" y="490"/>
                </a:lnTo>
                <a:lnTo>
                  <a:pt x="475" y="490"/>
                </a:lnTo>
                <a:lnTo>
                  <a:pt x="471" y="487"/>
                </a:lnTo>
                <a:lnTo>
                  <a:pt x="348" y="365"/>
                </a:lnTo>
                <a:lnTo>
                  <a:pt x="225" y="487"/>
                </a:lnTo>
                <a:lnTo>
                  <a:pt x="221" y="490"/>
                </a:lnTo>
                <a:lnTo>
                  <a:pt x="216" y="490"/>
                </a:lnTo>
                <a:lnTo>
                  <a:pt x="212" y="490"/>
                </a:lnTo>
                <a:lnTo>
                  <a:pt x="207" y="487"/>
                </a:lnTo>
                <a:lnTo>
                  <a:pt x="205" y="483"/>
                </a:lnTo>
                <a:lnTo>
                  <a:pt x="204" y="478"/>
                </a:lnTo>
                <a:lnTo>
                  <a:pt x="205" y="474"/>
                </a:lnTo>
                <a:lnTo>
                  <a:pt x="207" y="471"/>
                </a:lnTo>
                <a:lnTo>
                  <a:pt x="331" y="347"/>
                </a:lnTo>
                <a:lnTo>
                  <a:pt x="207" y="223"/>
                </a:lnTo>
                <a:lnTo>
                  <a:pt x="205" y="220"/>
                </a:lnTo>
                <a:lnTo>
                  <a:pt x="204" y="215"/>
                </a:lnTo>
                <a:lnTo>
                  <a:pt x="205" y="211"/>
                </a:lnTo>
                <a:lnTo>
                  <a:pt x="207" y="207"/>
                </a:lnTo>
                <a:lnTo>
                  <a:pt x="212" y="204"/>
                </a:lnTo>
                <a:lnTo>
                  <a:pt x="216" y="203"/>
                </a:lnTo>
                <a:lnTo>
                  <a:pt x="221" y="204"/>
                </a:lnTo>
                <a:lnTo>
                  <a:pt x="224" y="207"/>
                </a:lnTo>
                <a:lnTo>
                  <a:pt x="348" y="330"/>
                </a:lnTo>
                <a:lnTo>
                  <a:pt x="471" y="207"/>
                </a:lnTo>
                <a:lnTo>
                  <a:pt x="475" y="204"/>
                </a:lnTo>
                <a:lnTo>
                  <a:pt x="479" y="203"/>
                </a:lnTo>
                <a:lnTo>
                  <a:pt x="483" y="204"/>
                </a:lnTo>
                <a:lnTo>
                  <a:pt x="488" y="207"/>
                </a:lnTo>
                <a:lnTo>
                  <a:pt x="490" y="211"/>
                </a:lnTo>
                <a:lnTo>
                  <a:pt x="491" y="215"/>
                </a:lnTo>
                <a:lnTo>
                  <a:pt x="490" y="220"/>
                </a:lnTo>
                <a:lnTo>
                  <a:pt x="488" y="223"/>
                </a:lnTo>
                <a:lnTo>
                  <a:pt x="364" y="347"/>
                </a:lnTo>
                <a:lnTo>
                  <a:pt x="488" y="471"/>
                </a:lnTo>
                <a:close/>
                <a:moveTo>
                  <a:pt x="683" y="0"/>
                </a:moveTo>
                <a:lnTo>
                  <a:pt x="12" y="0"/>
                </a:lnTo>
                <a:lnTo>
                  <a:pt x="7" y="1"/>
                </a:lnTo>
                <a:lnTo>
                  <a:pt x="4" y="3"/>
                </a:lnTo>
                <a:lnTo>
                  <a:pt x="1" y="7"/>
                </a:lnTo>
                <a:lnTo>
                  <a:pt x="0" y="11"/>
                </a:lnTo>
                <a:lnTo>
                  <a:pt x="0" y="683"/>
                </a:lnTo>
                <a:lnTo>
                  <a:pt x="1" y="687"/>
                </a:lnTo>
                <a:lnTo>
                  <a:pt x="4" y="691"/>
                </a:lnTo>
                <a:lnTo>
                  <a:pt x="7" y="694"/>
                </a:lnTo>
                <a:lnTo>
                  <a:pt x="12" y="695"/>
                </a:lnTo>
                <a:lnTo>
                  <a:pt x="683" y="695"/>
                </a:lnTo>
                <a:lnTo>
                  <a:pt x="688" y="694"/>
                </a:lnTo>
                <a:lnTo>
                  <a:pt x="691" y="691"/>
                </a:lnTo>
                <a:lnTo>
                  <a:pt x="694" y="687"/>
                </a:lnTo>
                <a:lnTo>
                  <a:pt x="695" y="683"/>
                </a:lnTo>
                <a:lnTo>
                  <a:pt x="695" y="11"/>
                </a:lnTo>
                <a:lnTo>
                  <a:pt x="694" y="7"/>
                </a:lnTo>
                <a:lnTo>
                  <a:pt x="691" y="3"/>
                </a:lnTo>
                <a:lnTo>
                  <a:pt x="688" y="1"/>
                </a:lnTo>
                <a:lnTo>
                  <a:pt x="683" y="0"/>
                </a:lnTo>
                <a:close/>
              </a:path>
            </a:pathLst>
          </a:custGeom>
          <a:solidFill>
            <a:srgbClr val="62616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8" name="Rectangle 147">
            <a:extLst>
              <a:ext uri="{FF2B5EF4-FFF2-40B4-BE49-F238E27FC236}">
                <a16:creationId xmlns:a16="http://schemas.microsoft.com/office/drawing/2014/main" id="{2809A67D-EE6E-45D1-AA73-B11A0B4F2508}"/>
              </a:ext>
            </a:extLst>
          </p:cNvPr>
          <p:cNvSpPr/>
          <p:nvPr/>
        </p:nvSpPr>
        <p:spPr>
          <a:xfrm>
            <a:off x="3276600" y="5537091"/>
            <a:ext cx="8075613" cy="646331"/>
          </a:xfrm>
          <a:prstGeom prst="rect">
            <a:avLst/>
          </a:prstGeom>
        </p:spPr>
        <p:txBody>
          <a:bodyPr wrap="square" lIns="0" tIns="0" rIns="0" bIns="0" anchor="ctr">
            <a:spAutoFit/>
          </a:bodyPr>
          <a:lstStyle/>
          <a:p>
            <a:r>
              <a:rPr lang="en-US" sz="1400" dirty="0"/>
              <a:t>“Lorem ipsum dolor sit amet, consectetur adipiscing elit. Duis suscipit in tellus ac bibendum. Sed congue lacus vitae tellus finibus, eu faucibus nisi ullamcorper. Quisque volutpat leo at arcu placerat, quis pellentesque tellus bibendum. Proin et luctus nisl, ut viverra eros. Suspendisse pharetra mattis purus eu.”</a:t>
            </a:r>
          </a:p>
        </p:txBody>
      </p:sp>
      <p:cxnSp>
        <p:nvCxnSpPr>
          <p:cNvPr id="149" name="Straight Connector 148">
            <a:extLst>
              <a:ext uri="{FF2B5EF4-FFF2-40B4-BE49-F238E27FC236}">
                <a16:creationId xmlns:a16="http://schemas.microsoft.com/office/drawing/2014/main" id="{A3D7D3F3-ED08-4CA9-8310-32E50A7BB0A5}"/>
              </a:ext>
              <a:ext uri="{C183D7F6-B498-43B3-948B-1728B52AA6E4}">
                <adec:decorative xmlns="" xmlns:adec="http://schemas.microsoft.com/office/drawing/2017/decorative" val="1"/>
              </a:ext>
            </a:extLst>
          </p:cNvPr>
          <p:cNvCxnSpPr>
            <a:cxnSpLocks/>
          </p:cNvCxnSpPr>
          <p:nvPr/>
        </p:nvCxnSpPr>
        <p:spPr>
          <a:xfrm>
            <a:off x="2987283" y="5462588"/>
            <a:ext cx="0" cy="795337"/>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
        <p:nvSpPr>
          <p:cNvPr id="150" name="Rectangle 149">
            <a:extLst>
              <a:ext uri="{FF2B5EF4-FFF2-40B4-BE49-F238E27FC236}">
                <a16:creationId xmlns:a16="http://schemas.microsoft.com/office/drawing/2014/main" id="{82D6D7C7-ED2D-4325-93B0-EE2B9C2B2CF7}"/>
              </a:ext>
            </a:extLst>
          </p:cNvPr>
          <p:cNvSpPr/>
          <p:nvPr/>
        </p:nvSpPr>
        <p:spPr>
          <a:xfrm>
            <a:off x="533406" y="5644812"/>
            <a:ext cx="2331714" cy="430887"/>
          </a:xfrm>
          <a:prstGeom prst="rect">
            <a:avLst/>
          </a:prstGeom>
        </p:spPr>
        <p:txBody>
          <a:bodyPr wrap="square" lIns="0" tIns="0" rIns="0" bIns="0" anchor="ctr">
            <a:spAutoFit/>
          </a:bodyPr>
          <a:lstStyle/>
          <a:p>
            <a:pPr algn="ctr"/>
            <a:r>
              <a:rPr lang="en-US" sz="2800" b="1" dirty="0">
                <a:solidFill>
                  <a:schemeClr val="accent3">
                    <a:lumMod val="75000"/>
                  </a:schemeClr>
                </a:solidFill>
                <a:latin typeface="+mj-lt"/>
                <a:cs typeface="Segoe UI" panose="020B0502040204020203" pitchFamily="34" charset="0"/>
              </a:rPr>
              <a:t>5,980,650.32</a:t>
            </a:r>
          </a:p>
        </p:txBody>
      </p:sp>
      <p:pic>
        <p:nvPicPr>
          <p:cNvPr id="153" name="Picture 15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154" name="Picture 153"/>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875445271"/>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A588A72A-976E-478A-9DD3-765AB3ED4CD0}"/>
              </a:ext>
            </a:extLst>
          </p:cNvPr>
          <p:cNvSpPr>
            <a:spLocks noGrp="1"/>
          </p:cNvSpPr>
          <p:nvPr>
            <p:ph type="title" idx="4294967295"/>
          </p:nvPr>
        </p:nvSpPr>
        <p:spPr>
          <a:xfrm>
            <a:off x="0" y="365125"/>
            <a:ext cx="10515600" cy="1325563"/>
          </a:xfrm>
        </p:spPr>
        <p:txBody>
          <a:bodyPr/>
          <a:lstStyle/>
          <a:p>
            <a:r>
              <a:rPr lang="en-US" dirty="0"/>
              <a:t>Project analysis slide 8</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6647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Project Analysis</a:t>
            </a:r>
            <a:r>
              <a:rPr lang="en-US" sz="2800" dirty="0">
                <a:solidFill>
                  <a:schemeClr val="tx1">
                    <a:lumMod val="75000"/>
                    <a:lumOff val="25000"/>
                  </a:schemeClr>
                </a:solidFill>
              </a:rPr>
              <a:t/>
            </a:r>
            <a:br>
              <a:rPr lang="en-US" sz="2800" dirty="0">
                <a:solidFill>
                  <a:schemeClr val="tx1">
                    <a:lumMod val="75000"/>
                    <a:lumOff val="25000"/>
                  </a:schemeClr>
                </a:solidFill>
              </a:rPr>
            </a:br>
            <a:r>
              <a:rPr lang="en-US" sz="2000" dirty="0">
                <a:solidFill>
                  <a:schemeClr val="tx1">
                    <a:lumMod val="75000"/>
                    <a:lumOff val="25000"/>
                  </a:schemeClr>
                </a:solidFill>
              </a:rPr>
              <a:t> </a:t>
            </a:r>
            <a:endParaRPr lang="en-US" sz="2800" dirty="0">
              <a:solidFill>
                <a:schemeClr val="tx1">
                  <a:lumMod val="75000"/>
                  <a:lumOff val="25000"/>
                </a:schemeClr>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3C1CAF08-13B9-48BA-A271-8CE5B568A664}"/>
              </a:ext>
            </a:extLst>
          </p:cNvPr>
          <p:cNvSpPr/>
          <p:nvPr/>
        </p:nvSpPr>
        <p:spPr>
          <a:xfrm>
            <a:off x="123008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POSITIVE</a:t>
            </a:r>
          </a:p>
        </p:txBody>
      </p:sp>
      <p:sp>
        <p:nvSpPr>
          <p:cNvPr id="26" name="Rectangle: Rounded Corners 25">
            <a:extLst>
              <a:ext uri="{FF2B5EF4-FFF2-40B4-BE49-F238E27FC236}">
                <a16:creationId xmlns:a16="http://schemas.microsoft.com/office/drawing/2014/main" id="{D1B1E083-D07C-4934-9782-F7CCA3539ACF}"/>
              </a:ext>
            </a:extLst>
          </p:cNvPr>
          <p:cNvSpPr/>
          <p:nvPr/>
        </p:nvSpPr>
        <p:spPr>
          <a:xfrm>
            <a:off x="6313716" y="1347561"/>
            <a:ext cx="4967514" cy="664797"/>
          </a:xfrm>
          <a:prstGeom prst="round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NEGATIVE</a:t>
            </a:r>
          </a:p>
        </p:txBody>
      </p:sp>
      <p:sp>
        <p:nvSpPr>
          <p:cNvPr id="27" name="Rectangle: Rounded Corners 26">
            <a:extLst>
              <a:ext uri="{FF2B5EF4-FFF2-40B4-BE49-F238E27FC236}">
                <a16:creationId xmlns:a16="http://schemas.microsoft.com/office/drawing/2014/main" id="{EBD06280-71F4-4832-A31C-772537FAE929}"/>
              </a:ext>
            </a:extLst>
          </p:cNvPr>
          <p:cNvSpPr/>
          <p:nvPr/>
        </p:nvSpPr>
        <p:spPr>
          <a:xfrm rot="16200000">
            <a:off x="-106838" y="4864308"/>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EXTERNAL</a:t>
            </a:r>
          </a:p>
        </p:txBody>
      </p:sp>
      <p:sp>
        <p:nvSpPr>
          <p:cNvPr id="28" name="Rectangle: Rounded Corners 27">
            <a:extLst>
              <a:ext uri="{FF2B5EF4-FFF2-40B4-BE49-F238E27FC236}">
                <a16:creationId xmlns:a16="http://schemas.microsoft.com/office/drawing/2014/main" id="{C917D965-B5BB-41DC-BB5E-C27AF802DD50}"/>
              </a:ext>
            </a:extLst>
          </p:cNvPr>
          <p:cNvSpPr/>
          <p:nvPr/>
        </p:nvSpPr>
        <p:spPr>
          <a:xfrm rot="16200000">
            <a:off x="-106838" y="2758556"/>
            <a:ext cx="1972763" cy="664797"/>
          </a:xfrm>
          <a:prstGeom prst="round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INTERNAL</a:t>
            </a:r>
          </a:p>
        </p:txBody>
      </p:sp>
      <p:cxnSp>
        <p:nvCxnSpPr>
          <p:cNvPr id="9" name="Straight Connector 8">
            <a:extLst>
              <a:ext uri="{FF2B5EF4-FFF2-40B4-BE49-F238E27FC236}">
                <a16:creationId xmlns:a16="http://schemas.microsoft.com/office/drawing/2014/main" id="{8CBC1BB2-55FC-4E8F-A171-32FAA820D2B7}"/>
              </a:ext>
              <a:ext uri="{C183D7F6-B498-43B3-948B-1728B52AA6E4}">
                <adec:decorative xmlns="" xmlns:adec="http://schemas.microsoft.com/office/drawing/2017/decorative" val="1"/>
              </a:ext>
            </a:extLst>
          </p:cNvPr>
          <p:cNvCxnSpPr>
            <a:cxnSpLocks/>
          </p:cNvCxnSpPr>
          <p:nvPr/>
        </p:nvCxnSpPr>
        <p:spPr>
          <a:xfrm>
            <a:off x="1385888" y="4143831"/>
            <a:ext cx="9895342"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31A2EAE-EBE4-4CB7-9D0A-105837E80B0E}"/>
              </a:ext>
              <a:ext uri="{C183D7F6-B498-43B3-948B-1728B52AA6E4}">
                <adec:decorative xmlns="" xmlns:adec="http://schemas.microsoft.com/office/drawing/2017/decorative" val="1"/>
              </a:ext>
            </a:extLst>
          </p:cNvPr>
          <p:cNvCxnSpPr>
            <a:cxnSpLocks/>
          </p:cNvCxnSpPr>
          <p:nvPr/>
        </p:nvCxnSpPr>
        <p:spPr>
          <a:xfrm>
            <a:off x="6255658" y="2104573"/>
            <a:ext cx="0" cy="407851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5ECF613A-FCF5-4CC5-AA46-DABB088D7230}"/>
              </a:ext>
            </a:extLst>
          </p:cNvPr>
          <p:cNvSpPr/>
          <p:nvPr/>
        </p:nvSpPr>
        <p:spPr>
          <a:xfrm>
            <a:off x="1632408"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0" name="Rectangle 39">
            <a:extLst>
              <a:ext uri="{FF2B5EF4-FFF2-40B4-BE49-F238E27FC236}">
                <a16:creationId xmlns:a16="http://schemas.microsoft.com/office/drawing/2014/main" id="{5842CE6B-862D-4B18-B10B-3436A7D24058}"/>
              </a:ext>
            </a:extLst>
          </p:cNvPr>
          <p:cNvSpPr/>
          <p:nvPr/>
        </p:nvSpPr>
        <p:spPr>
          <a:xfrm>
            <a:off x="6716039" y="2604468"/>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1" name="Rectangle 40">
            <a:extLst>
              <a:ext uri="{FF2B5EF4-FFF2-40B4-BE49-F238E27FC236}">
                <a16:creationId xmlns:a16="http://schemas.microsoft.com/office/drawing/2014/main" id="{D130C0AE-B52E-4C65-A461-AD2F7D2362DE}"/>
              </a:ext>
            </a:extLst>
          </p:cNvPr>
          <p:cNvSpPr/>
          <p:nvPr/>
        </p:nvSpPr>
        <p:spPr>
          <a:xfrm>
            <a:off x="1632408"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2" name="Rectangle 41">
            <a:extLst>
              <a:ext uri="{FF2B5EF4-FFF2-40B4-BE49-F238E27FC236}">
                <a16:creationId xmlns:a16="http://schemas.microsoft.com/office/drawing/2014/main" id="{6E783ACB-62DF-4DA3-9240-822BAEA78497}"/>
              </a:ext>
            </a:extLst>
          </p:cNvPr>
          <p:cNvSpPr/>
          <p:nvPr/>
        </p:nvSpPr>
        <p:spPr>
          <a:xfrm>
            <a:off x="6716039" y="4710220"/>
            <a:ext cx="4162870" cy="1015663"/>
          </a:xfrm>
          <a:prstGeom prst="rect">
            <a:avLst/>
          </a:prstGeom>
        </p:spPr>
        <p:txBody>
          <a:bodyPr wrap="square" lIns="0" tIns="0" rIns="0" bIns="0" anchor="t">
            <a:spAutoFit/>
          </a:bodyPr>
          <a:lstStyle/>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a:p>
            <a:pPr marL="171450" indent="-171450">
              <a:spcBef>
                <a:spcPts val="1200"/>
              </a:spcBef>
              <a:buClr>
                <a:schemeClr val="tx2"/>
              </a:buClr>
              <a:buFont typeface="Segoe UI Light" panose="020B0502040204020203" pitchFamily="34" charset="0"/>
              <a:buChar char="›"/>
            </a:pPr>
            <a:r>
              <a:rPr lang="en-US" sz="1400" dirty="0">
                <a:solidFill>
                  <a:schemeClr val="tx1">
                    <a:lumMod val="75000"/>
                    <a:lumOff val="25000"/>
                  </a:schemeClr>
                </a:solidFill>
                <a:cs typeface="Segoe UI" panose="020B0502040204020203" pitchFamily="34" charset="0"/>
              </a:rPr>
              <a:t>Lorem ipsum dolor sit amet, consectetur adipiscing elit, sed do eiusmod tempor incididunt.</a:t>
            </a:r>
          </a:p>
        </p:txBody>
      </p:sp>
      <p:sp>
        <p:nvSpPr>
          <p:cNvPr id="43" name="Rectangle 42">
            <a:extLst>
              <a:ext uri="{FF2B5EF4-FFF2-40B4-BE49-F238E27FC236}">
                <a16:creationId xmlns:a16="http://schemas.microsoft.com/office/drawing/2014/main" id="{6173DD7D-A9F5-4D7E-A942-64AE3F48B264}"/>
              </a:ext>
            </a:extLst>
          </p:cNvPr>
          <p:cNvSpPr/>
          <p:nvPr/>
        </p:nvSpPr>
        <p:spPr>
          <a:xfrm>
            <a:off x="163239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STRENGTH</a:t>
            </a:r>
          </a:p>
        </p:txBody>
      </p:sp>
      <p:sp>
        <p:nvSpPr>
          <p:cNvPr id="44" name="Rectangle 43">
            <a:extLst>
              <a:ext uri="{FF2B5EF4-FFF2-40B4-BE49-F238E27FC236}">
                <a16:creationId xmlns:a16="http://schemas.microsoft.com/office/drawing/2014/main" id="{95967C4C-72D9-469E-BB08-F31A36FBD11D}"/>
              </a:ext>
            </a:extLst>
          </p:cNvPr>
          <p:cNvSpPr/>
          <p:nvPr/>
        </p:nvSpPr>
        <p:spPr>
          <a:xfrm>
            <a:off x="6716039" y="2198171"/>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WEAKNESS</a:t>
            </a:r>
          </a:p>
        </p:txBody>
      </p:sp>
      <p:sp>
        <p:nvSpPr>
          <p:cNvPr id="45" name="Rectangle 44">
            <a:extLst>
              <a:ext uri="{FF2B5EF4-FFF2-40B4-BE49-F238E27FC236}">
                <a16:creationId xmlns:a16="http://schemas.microsoft.com/office/drawing/2014/main" id="{A2A2A928-93BB-46FE-9683-5A5BAADF87B3}"/>
              </a:ext>
            </a:extLst>
          </p:cNvPr>
          <p:cNvSpPr/>
          <p:nvPr/>
        </p:nvSpPr>
        <p:spPr>
          <a:xfrm>
            <a:off x="163239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OPPORTUNITY</a:t>
            </a:r>
          </a:p>
        </p:txBody>
      </p:sp>
      <p:sp>
        <p:nvSpPr>
          <p:cNvPr id="46" name="Rectangle 45">
            <a:extLst>
              <a:ext uri="{FF2B5EF4-FFF2-40B4-BE49-F238E27FC236}">
                <a16:creationId xmlns:a16="http://schemas.microsoft.com/office/drawing/2014/main" id="{D84D1B01-F5DB-4D77-80D5-5CACEA0F7047}"/>
              </a:ext>
            </a:extLst>
          </p:cNvPr>
          <p:cNvSpPr/>
          <p:nvPr/>
        </p:nvSpPr>
        <p:spPr>
          <a:xfrm>
            <a:off x="6716039" y="4303915"/>
            <a:ext cx="4162870" cy="246221"/>
          </a:xfrm>
          <a:prstGeom prst="rect">
            <a:avLst/>
          </a:prstGeom>
        </p:spPr>
        <p:txBody>
          <a:bodyPr wrap="square" lIns="0" tIns="0" rIns="0" bIns="0" anchor="t">
            <a:spAutoFit/>
          </a:bodyPr>
          <a:lstStyle/>
          <a:p>
            <a:r>
              <a:rPr lang="en-US" sz="1600" b="1" dirty="0">
                <a:solidFill>
                  <a:schemeClr val="tx1">
                    <a:lumMod val="75000"/>
                    <a:lumOff val="25000"/>
                  </a:schemeClr>
                </a:solidFill>
                <a:cs typeface="Segoe UI" panose="020B0502040204020203" pitchFamily="34" charset="0"/>
              </a:rPr>
              <a:t>THREAT</a:t>
            </a:r>
          </a:p>
        </p:txBody>
      </p:sp>
      <p:pic>
        <p:nvPicPr>
          <p:cNvPr id="22" name="Picture 21"/>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3" name="Picture 22"/>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Tree>
    <p:extLst>
      <p:ext uri="{BB962C8B-B14F-4D97-AF65-F5344CB8AC3E}">
        <p14:creationId xmlns:p14="http://schemas.microsoft.com/office/powerpoint/2010/main" val="727364193"/>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6000">
              <a:schemeClr val="accent5">
                <a:lumMod val="95000"/>
                <a:lumOff val="5000"/>
              </a:schemeClr>
            </a:gs>
            <a:gs pos="100000">
              <a:schemeClr val="accent5">
                <a:lumMod val="6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Introduction</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40" name="Picture 39"/>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41" name="Picture 40"/>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pic>
        <p:nvPicPr>
          <p:cNvPr id="42" name="Picture 4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175838" y="1072055"/>
            <a:ext cx="1840324" cy="1840324"/>
          </a:xfrm>
          <a:prstGeom prst="rect">
            <a:avLst/>
          </a:prstGeom>
        </p:spPr>
      </p:pic>
      <p:sp>
        <p:nvSpPr>
          <p:cNvPr id="3" name="TextBox 2"/>
          <p:cNvSpPr txBox="1"/>
          <p:nvPr/>
        </p:nvSpPr>
        <p:spPr>
          <a:xfrm>
            <a:off x="557048" y="3415862"/>
            <a:ext cx="10909738" cy="2585323"/>
          </a:xfrm>
          <a:prstGeom prst="rect">
            <a:avLst/>
          </a:prstGeom>
          <a:noFill/>
          <a:effectLst>
            <a:glow rad="101600">
              <a:schemeClr val="accent2">
                <a:lumMod val="20000"/>
                <a:lumOff val="80000"/>
                <a:alpha val="40000"/>
              </a:schemeClr>
            </a:glow>
          </a:effectLst>
        </p:spPr>
        <p:txBody>
          <a:bodyPr wrap="square" rtlCol="0">
            <a:spAutoFit/>
          </a:bodyPr>
          <a:lstStyle/>
          <a:p>
            <a:r>
              <a:rPr lang="en-US" b="1" dirty="0" err="1" smtClean="0">
                <a:solidFill>
                  <a:schemeClr val="bg1"/>
                </a:solidFill>
              </a:rPr>
              <a:t>Mitron</a:t>
            </a:r>
            <a:r>
              <a:rPr lang="en-US" b="1" dirty="0" smtClean="0">
                <a:solidFill>
                  <a:schemeClr val="bg1"/>
                </a:solidFill>
              </a:rPr>
              <a:t> </a:t>
            </a:r>
            <a:r>
              <a:rPr lang="en-US" b="1" dirty="0">
                <a:solidFill>
                  <a:schemeClr val="bg1"/>
                </a:solidFill>
              </a:rPr>
              <a:t>Bank</a:t>
            </a:r>
            <a:r>
              <a:rPr lang="en-US" dirty="0">
                <a:solidFill>
                  <a:schemeClr val="bg1"/>
                </a:solidFill>
              </a:rPr>
              <a:t> is a legacy financial institution headquartered in Hyderabad. They want to introduce a new line of credit cards, aiming to broaden its product offerings and reach in the financial market</a:t>
            </a:r>
            <a:r>
              <a:rPr lang="en-US" dirty="0" smtClean="0">
                <a:solidFill>
                  <a:schemeClr val="bg1"/>
                </a:solidFill>
              </a:rPr>
              <a:t>.</a:t>
            </a:r>
          </a:p>
          <a:p>
            <a:endParaRPr lang="en-US" b="1" dirty="0" smtClean="0">
              <a:solidFill>
                <a:schemeClr val="bg1"/>
              </a:solidFill>
            </a:endParaRPr>
          </a:p>
          <a:p>
            <a:pPr algn="ctr"/>
            <a:r>
              <a:rPr lang="en-US" b="1" dirty="0" smtClean="0">
                <a:solidFill>
                  <a:schemeClr val="bg1"/>
                </a:solidFill>
              </a:rPr>
              <a:t>Mr. </a:t>
            </a:r>
            <a:r>
              <a:rPr lang="en-US" b="1" dirty="0" err="1" smtClean="0">
                <a:solidFill>
                  <a:schemeClr val="bg1"/>
                </a:solidFill>
              </a:rPr>
              <a:t>Bashnir</a:t>
            </a:r>
            <a:r>
              <a:rPr lang="en-US" b="1" dirty="0" smtClean="0">
                <a:solidFill>
                  <a:schemeClr val="bg1"/>
                </a:solidFill>
              </a:rPr>
              <a:t> </a:t>
            </a:r>
            <a:r>
              <a:rPr lang="en-US" b="1" dirty="0">
                <a:solidFill>
                  <a:schemeClr val="bg1"/>
                </a:solidFill>
              </a:rPr>
              <a:t>Rover</a:t>
            </a:r>
            <a:r>
              <a:rPr lang="en-US" dirty="0">
                <a:solidFill>
                  <a:schemeClr val="bg1"/>
                </a:solidFill>
              </a:rPr>
              <a:t> </a:t>
            </a:r>
            <a:r>
              <a:rPr lang="en-US" dirty="0" smtClean="0">
                <a:solidFill>
                  <a:schemeClr val="bg1"/>
                </a:solidFill>
              </a:rPr>
              <a:t>Strategy Director </a:t>
            </a:r>
            <a:r>
              <a:rPr lang="en-US" dirty="0">
                <a:solidFill>
                  <a:schemeClr val="bg1"/>
                </a:solidFill>
              </a:rPr>
              <a:t>of </a:t>
            </a:r>
            <a:r>
              <a:rPr lang="en-US" dirty="0" err="1">
                <a:solidFill>
                  <a:schemeClr val="bg1"/>
                </a:solidFill>
              </a:rPr>
              <a:t>Mitron</a:t>
            </a:r>
            <a:r>
              <a:rPr lang="en-US" dirty="0">
                <a:solidFill>
                  <a:schemeClr val="bg1"/>
                </a:solidFill>
              </a:rPr>
              <a:t> Bank, </a:t>
            </a:r>
            <a:r>
              <a:rPr lang="en-US" dirty="0" smtClean="0">
                <a:solidFill>
                  <a:schemeClr val="bg1"/>
                </a:solidFill>
              </a:rPr>
              <a:t>asked us </a:t>
            </a:r>
            <a:r>
              <a:rPr lang="en-US" dirty="0">
                <a:solidFill>
                  <a:schemeClr val="bg1"/>
                </a:solidFill>
              </a:rPr>
              <a:t>to do a pilot project with the sample </a:t>
            </a:r>
            <a:r>
              <a:rPr lang="en-US" dirty="0" smtClean="0">
                <a:solidFill>
                  <a:schemeClr val="bg1"/>
                </a:solidFill>
              </a:rPr>
              <a:t>dataset </a:t>
            </a:r>
            <a:r>
              <a:rPr lang="en-US" dirty="0">
                <a:solidFill>
                  <a:schemeClr val="bg1"/>
                </a:solidFill>
              </a:rPr>
              <a:t>of 4000 customers across five cities on their online spend and other details. </a:t>
            </a:r>
            <a:endParaRPr lang="en-US" dirty="0" smtClean="0">
              <a:solidFill>
                <a:schemeClr val="bg1"/>
              </a:solidFill>
            </a:endParaRPr>
          </a:p>
          <a:p>
            <a:pPr algn="ctr"/>
            <a:endParaRPr lang="en-US" dirty="0" smtClean="0">
              <a:solidFill>
                <a:schemeClr val="bg1"/>
              </a:solidFill>
            </a:endParaRPr>
          </a:p>
          <a:p>
            <a:pPr algn="ctr"/>
            <a:r>
              <a:rPr lang="en-US" dirty="0">
                <a:solidFill>
                  <a:schemeClr val="bg1"/>
                </a:solidFill>
              </a:rPr>
              <a:t>This analysis is expected to guide them in tailoring the credit cards to customer needs and market trends</a:t>
            </a:r>
            <a:r>
              <a:rPr lang="en-US" dirty="0" smtClean="0">
                <a:solidFill>
                  <a:schemeClr val="bg1"/>
                </a:solidFill>
              </a:rPr>
              <a:t>.</a:t>
            </a:r>
          </a:p>
          <a:p>
            <a:pPr algn="ctr"/>
            <a:endParaRPr lang="en-US" dirty="0">
              <a:solidFill>
                <a:schemeClr val="bg1"/>
              </a:solidFill>
            </a:endParaRPr>
          </a:p>
          <a:p>
            <a:pPr algn="ctr"/>
            <a:endParaRPr lang="en-US" dirty="0">
              <a:solidFill>
                <a:schemeClr val="bg1"/>
              </a:solidFill>
            </a:endParaRPr>
          </a:p>
        </p:txBody>
      </p:sp>
      <p:sp>
        <p:nvSpPr>
          <p:cNvPr id="77" name="Diamond 76">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rot="9295157">
            <a:off x="-783995" y="-700767"/>
            <a:ext cx="2607364" cy="266029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Diamond 77">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rot="9295157">
            <a:off x="-1213755" y="-1213457"/>
            <a:ext cx="3541486" cy="3613379"/>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Diamond 78">
            <a:extLst>
              <a:ext uri="{FF2B5EF4-FFF2-40B4-BE49-F238E27FC236}">
                <a16:creationId xmlns:a16="http://schemas.microsoft.com/office/drawing/2014/main" id="{1C59176D-59A8-4C02-B448-EE01232FB3E7}"/>
              </a:ext>
              <a:ext uri="{C183D7F6-B498-43B3-948B-1728B52AA6E4}">
                <adec:decorative xmlns="" xmlns:adec="http://schemas.microsoft.com/office/drawing/2017/decorative" val="1"/>
              </a:ext>
            </a:extLst>
          </p:cNvPr>
          <p:cNvSpPr/>
          <p:nvPr/>
        </p:nvSpPr>
        <p:spPr>
          <a:xfrm rot="1740000">
            <a:off x="10163102" y="-605369"/>
            <a:ext cx="2607364" cy="262089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Diamond 79">
            <a:extLst>
              <a:ext uri="{FF2B5EF4-FFF2-40B4-BE49-F238E27FC236}">
                <a16:creationId xmlns:a16="http://schemas.microsoft.com/office/drawing/2014/main" id="{A50B1817-3C7F-41BC-8557-7A00C928EE16}"/>
              </a:ext>
              <a:ext uri="{C183D7F6-B498-43B3-948B-1728B52AA6E4}">
                <adec:decorative xmlns="" xmlns:adec="http://schemas.microsoft.com/office/drawing/2017/decorative" val="1"/>
              </a:ext>
            </a:extLst>
          </p:cNvPr>
          <p:cNvSpPr/>
          <p:nvPr/>
        </p:nvSpPr>
        <p:spPr>
          <a:xfrm rot="1740000">
            <a:off x="9709072" y="-1077225"/>
            <a:ext cx="3541486" cy="3520944"/>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11304315"/>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ED2F5393-91A3-4102-A584-E902285C507A}"/>
              </a:ext>
            </a:extLst>
          </p:cNvPr>
          <p:cNvSpPr>
            <a:spLocks noGrp="1"/>
          </p:cNvSpPr>
          <p:nvPr>
            <p:ph type="title" idx="4294967295"/>
          </p:nvPr>
        </p:nvSpPr>
        <p:spPr>
          <a:xfrm>
            <a:off x="0" y="365125"/>
            <a:ext cx="10515600" cy="1325563"/>
          </a:xfrm>
        </p:spPr>
        <p:txBody>
          <a:bodyPr/>
          <a:lstStyle/>
          <a:p>
            <a:r>
              <a:rPr lang="en-US" dirty="0"/>
              <a:t>Project analysis slide 4</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Datasets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34" name="Picture 33"/>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554867" y="1273790"/>
            <a:ext cx="4986748" cy="5154438"/>
          </a:xfrm>
          <a:prstGeom prst="rect">
            <a:avLst/>
          </a:prstGeom>
          <a:effectLst>
            <a:outerShdw blurRad="825500" dist="342900" dir="5400000" algn="ctr" rotWithShape="0">
              <a:srgbClr val="000000">
                <a:alpha val="19000"/>
              </a:srgbClr>
            </a:outerShdw>
          </a:effectLst>
        </p:spPr>
      </p:pic>
      <p:pic>
        <p:nvPicPr>
          <p:cNvPr id="35" name="Picture 34"/>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grpSp>
        <p:nvGrpSpPr>
          <p:cNvPr id="55" name="Group 54"/>
          <p:cNvGrpSpPr/>
          <p:nvPr/>
        </p:nvGrpSpPr>
        <p:grpSpPr>
          <a:xfrm>
            <a:off x="215894" y="1257300"/>
            <a:ext cx="2640368" cy="5241218"/>
            <a:chOff x="215894" y="1257300"/>
            <a:chExt cx="2640368" cy="5241218"/>
          </a:xfrm>
        </p:grpSpPr>
        <p:grpSp>
          <p:nvGrpSpPr>
            <p:cNvPr id="5" name="Group 4"/>
            <p:cNvGrpSpPr/>
            <p:nvPr/>
          </p:nvGrpSpPr>
          <p:grpSpPr>
            <a:xfrm>
              <a:off x="528893" y="1257300"/>
              <a:ext cx="2327369" cy="520700"/>
              <a:chOff x="667355" y="1257300"/>
              <a:chExt cx="1923445" cy="520700"/>
            </a:xfrm>
          </p:grpSpPr>
          <p:sp>
            <p:nvSpPr>
              <p:cNvPr id="3" name="Rounded Rectangle 2"/>
              <p:cNvSpPr/>
              <p:nvPr/>
            </p:nvSpPr>
            <p:spPr>
              <a:xfrm>
                <a:off x="667355" y="1257300"/>
                <a:ext cx="1923445" cy="520700"/>
              </a:xfrm>
              <a:prstGeom prst="roundRect">
                <a:avLst/>
              </a:prstGeom>
              <a:solidFill>
                <a:srgbClr val="DF4B45"/>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Customers</a:t>
                </a:r>
                <a:endParaRPr lang="en-US" b="1" dirty="0">
                  <a:solidFill>
                    <a:schemeClr val="bg1"/>
                  </a:solidFill>
                </a:endParaRPr>
              </a:p>
            </p:txBody>
          </p:sp>
        </p:grpSp>
        <p:grpSp>
          <p:nvGrpSpPr>
            <p:cNvPr id="6" name="Group 5"/>
            <p:cNvGrpSpPr/>
            <p:nvPr/>
          </p:nvGrpSpPr>
          <p:grpSpPr>
            <a:xfrm>
              <a:off x="503063" y="2056789"/>
              <a:ext cx="2353199" cy="4441729"/>
              <a:chOff x="503063" y="2152202"/>
              <a:chExt cx="2353199" cy="4885902"/>
            </a:xfrm>
          </p:grpSpPr>
          <p:grpSp>
            <p:nvGrpSpPr>
              <p:cNvPr id="17" name="Group 16"/>
              <p:cNvGrpSpPr/>
              <p:nvPr/>
            </p:nvGrpSpPr>
            <p:grpSpPr>
              <a:xfrm>
                <a:off x="514955" y="2152202"/>
                <a:ext cx="2327369" cy="520700"/>
                <a:chOff x="667355" y="1257300"/>
                <a:chExt cx="1923445" cy="520700"/>
              </a:xfrm>
            </p:grpSpPr>
            <p:sp>
              <p:nvSpPr>
                <p:cNvPr id="18" name="Rounded Rectangle 17"/>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Age Group</a:t>
                  </a:r>
                  <a:endParaRPr lang="en-US" b="1" dirty="0">
                    <a:solidFill>
                      <a:schemeClr val="bg1"/>
                    </a:solidFill>
                  </a:endParaRPr>
                </a:p>
              </p:txBody>
            </p:sp>
          </p:grpSp>
          <p:grpSp>
            <p:nvGrpSpPr>
              <p:cNvPr id="20" name="Group 19"/>
              <p:cNvGrpSpPr/>
              <p:nvPr/>
            </p:nvGrpSpPr>
            <p:grpSpPr>
              <a:xfrm>
                <a:off x="528893" y="2888422"/>
                <a:ext cx="2327369" cy="520700"/>
                <a:chOff x="667355" y="1257300"/>
                <a:chExt cx="1923445" cy="520700"/>
              </a:xfrm>
            </p:grpSpPr>
            <p:sp>
              <p:nvSpPr>
                <p:cNvPr id="21" name="Rounded Rectangle 20"/>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889000" y="1320800"/>
                  <a:ext cx="1460500" cy="369332"/>
                </a:xfrm>
                <a:prstGeom prst="rect">
                  <a:avLst/>
                </a:prstGeom>
                <a:noFill/>
              </p:spPr>
              <p:txBody>
                <a:bodyPr wrap="square" rtlCol="0">
                  <a:spAutoFit/>
                </a:bodyPr>
                <a:lstStyle/>
                <a:p>
                  <a:pPr algn="ctr"/>
                  <a:r>
                    <a:rPr lang="en-US" b="1" dirty="0" err="1" smtClean="0">
                      <a:solidFill>
                        <a:schemeClr val="bg1"/>
                      </a:solidFill>
                    </a:rPr>
                    <a:t>Avg</a:t>
                  </a:r>
                  <a:r>
                    <a:rPr lang="en-US" b="1" dirty="0" smtClean="0">
                      <a:solidFill>
                        <a:schemeClr val="bg1"/>
                      </a:solidFill>
                    </a:rPr>
                    <a:t> Income</a:t>
                  </a:r>
                  <a:endParaRPr lang="en-US" b="1" dirty="0">
                    <a:solidFill>
                      <a:schemeClr val="bg1"/>
                    </a:solidFill>
                  </a:endParaRPr>
                </a:p>
              </p:txBody>
            </p:sp>
          </p:grpSp>
          <p:grpSp>
            <p:nvGrpSpPr>
              <p:cNvPr id="23" name="Group 22"/>
              <p:cNvGrpSpPr/>
              <p:nvPr/>
            </p:nvGrpSpPr>
            <p:grpSpPr>
              <a:xfrm>
                <a:off x="528893" y="3605144"/>
                <a:ext cx="2327369" cy="520700"/>
                <a:chOff x="667355" y="1257300"/>
                <a:chExt cx="1923445" cy="520700"/>
              </a:xfrm>
            </p:grpSpPr>
            <p:sp>
              <p:nvSpPr>
                <p:cNvPr id="24" name="Rounded Rectangle 23"/>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City</a:t>
                  </a:r>
                  <a:endParaRPr lang="en-US" b="1" dirty="0">
                    <a:solidFill>
                      <a:schemeClr val="bg1"/>
                    </a:solidFill>
                  </a:endParaRPr>
                </a:p>
              </p:txBody>
            </p:sp>
          </p:grpSp>
          <p:grpSp>
            <p:nvGrpSpPr>
              <p:cNvPr id="26" name="Group 25"/>
              <p:cNvGrpSpPr/>
              <p:nvPr/>
            </p:nvGrpSpPr>
            <p:grpSpPr>
              <a:xfrm>
                <a:off x="528893" y="4347334"/>
                <a:ext cx="2327369" cy="520700"/>
                <a:chOff x="667355" y="1257300"/>
                <a:chExt cx="1923445" cy="520700"/>
              </a:xfrm>
            </p:grpSpPr>
            <p:sp>
              <p:nvSpPr>
                <p:cNvPr id="27" name="Rounded Rectangle 26"/>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89000" y="1320800"/>
                  <a:ext cx="1460500" cy="369332"/>
                </a:xfrm>
                <a:prstGeom prst="rect">
                  <a:avLst/>
                </a:prstGeom>
                <a:noFill/>
              </p:spPr>
              <p:txBody>
                <a:bodyPr wrap="square" rtlCol="0">
                  <a:spAutoFit/>
                </a:bodyPr>
                <a:lstStyle/>
                <a:p>
                  <a:pPr algn="ctr"/>
                  <a:r>
                    <a:rPr lang="en-US" b="1" dirty="0" err="1" smtClean="0">
                      <a:solidFill>
                        <a:schemeClr val="bg1"/>
                      </a:solidFill>
                    </a:rPr>
                    <a:t>Cust_ID</a:t>
                  </a:r>
                  <a:endParaRPr lang="en-US" b="1" dirty="0">
                    <a:solidFill>
                      <a:schemeClr val="bg1"/>
                    </a:solidFill>
                  </a:endParaRPr>
                </a:p>
              </p:txBody>
            </p:sp>
          </p:grpSp>
          <p:grpSp>
            <p:nvGrpSpPr>
              <p:cNvPr id="29" name="Group 28"/>
              <p:cNvGrpSpPr/>
              <p:nvPr/>
            </p:nvGrpSpPr>
            <p:grpSpPr>
              <a:xfrm>
                <a:off x="528893" y="5072666"/>
                <a:ext cx="2327369" cy="520700"/>
                <a:chOff x="667355" y="1257300"/>
                <a:chExt cx="1923445" cy="520700"/>
              </a:xfrm>
            </p:grpSpPr>
            <p:sp>
              <p:nvSpPr>
                <p:cNvPr id="30" name="Rounded Rectangle 29"/>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Gender</a:t>
                  </a:r>
                  <a:endParaRPr lang="en-US" b="1" dirty="0">
                    <a:solidFill>
                      <a:schemeClr val="bg1"/>
                    </a:solidFill>
                  </a:endParaRPr>
                </a:p>
              </p:txBody>
            </p:sp>
          </p:grpSp>
          <p:grpSp>
            <p:nvGrpSpPr>
              <p:cNvPr id="32" name="Group 31"/>
              <p:cNvGrpSpPr/>
              <p:nvPr/>
            </p:nvGrpSpPr>
            <p:grpSpPr>
              <a:xfrm>
                <a:off x="528893" y="5804784"/>
                <a:ext cx="2327369" cy="520700"/>
                <a:chOff x="667355" y="1257300"/>
                <a:chExt cx="1923445" cy="520700"/>
              </a:xfrm>
            </p:grpSpPr>
            <p:sp>
              <p:nvSpPr>
                <p:cNvPr id="33" name="Rounded Rectangle 32"/>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Marital Status</a:t>
                  </a:r>
                  <a:endParaRPr lang="en-US" b="1" dirty="0">
                    <a:solidFill>
                      <a:schemeClr val="bg1"/>
                    </a:solidFill>
                  </a:endParaRPr>
                </a:p>
              </p:txBody>
            </p:sp>
          </p:grpSp>
          <p:grpSp>
            <p:nvGrpSpPr>
              <p:cNvPr id="37" name="Group 36"/>
              <p:cNvGrpSpPr/>
              <p:nvPr/>
            </p:nvGrpSpPr>
            <p:grpSpPr>
              <a:xfrm>
                <a:off x="503063" y="6517404"/>
                <a:ext cx="2327369" cy="520700"/>
                <a:chOff x="667355" y="1257300"/>
                <a:chExt cx="1923445" cy="520700"/>
              </a:xfrm>
            </p:grpSpPr>
            <p:sp>
              <p:nvSpPr>
                <p:cNvPr id="38" name="Rounded Rectangle 37"/>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Occupation</a:t>
                  </a:r>
                  <a:endParaRPr lang="en-US" b="1" dirty="0">
                    <a:solidFill>
                      <a:schemeClr val="bg1"/>
                    </a:solidFill>
                  </a:endParaRPr>
                </a:p>
              </p:txBody>
            </p:sp>
          </p:grpSp>
        </p:grpSp>
        <p:cxnSp>
          <p:nvCxnSpPr>
            <p:cNvPr id="43" name="Straight Connector 42"/>
            <p:cNvCxnSpPr/>
            <p:nvPr/>
          </p:nvCxnSpPr>
          <p:spPr>
            <a:xfrm>
              <a:off x="219299" y="1505466"/>
              <a:ext cx="0" cy="4745293"/>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44" name="Straight Connector 43"/>
            <p:cNvCxnSpPr/>
            <p:nvPr/>
          </p:nvCxnSpPr>
          <p:spPr>
            <a:xfrm flipV="1">
              <a:off x="215900" y="1492250"/>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48" name="Straight Connector 47"/>
            <p:cNvCxnSpPr/>
            <p:nvPr/>
          </p:nvCxnSpPr>
          <p:spPr>
            <a:xfrm flipV="1">
              <a:off x="215899" y="2306603"/>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flipV="1">
              <a:off x="215899" y="2973444"/>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0" name="Straight Connector 49"/>
            <p:cNvCxnSpPr/>
            <p:nvPr/>
          </p:nvCxnSpPr>
          <p:spPr>
            <a:xfrm flipV="1">
              <a:off x="215898" y="3627033"/>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V="1">
              <a:off x="215897" y="4273289"/>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flipV="1">
              <a:off x="215896" y="4945980"/>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V="1">
              <a:off x="215895" y="5580109"/>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flipV="1">
              <a:off x="215894" y="6229334"/>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grpSp>
      <p:grpSp>
        <p:nvGrpSpPr>
          <p:cNvPr id="56" name="Group 55"/>
          <p:cNvGrpSpPr/>
          <p:nvPr/>
        </p:nvGrpSpPr>
        <p:grpSpPr>
          <a:xfrm>
            <a:off x="3522579" y="1257300"/>
            <a:ext cx="2640368" cy="3268427"/>
            <a:chOff x="215894" y="1257300"/>
            <a:chExt cx="2640368" cy="3268427"/>
          </a:xfrm>
        </p:grpSpPr>
        <p:grpSp>
          <p:nvGrpSpPr>
            <p:cNvPr id="57" name="Group 56"/>
            <p:cNvGrpSpPr/>
            <p:nvPr/>
          </p:nvGrpSpPr>
          <p:grpSpPr>
            <a:xfrm>
              <a:off x="528893" y="1257300"/>
              <a:ext cx="2327369" cy="520700"/>
              <a:chOff x="667355" y="1257300"/>
              <a:chExt cx="1923445" cy="520700"/>
            </a:xfrm>
          </p:grpSpPr>
          <p:sp>
            <p:nvSpPr>
              <p:cNvPr id="89" name="Rounded Rectangle 88"/>
              <p:cNvSpPr/>
              <p:nvPr/>
            </p:nvSpPr>
            <p:spPr>
              <a:xfrm>
                <a:off x="667355" y="1257300"/>
                <a:ext cx="1923445" cy="520700"/>
              </a:xfrm>
              <a:prstGeom prst="roundRect">
                <a:avLst/>
              </a:prstGeom>
              <a:solidFill>
                <a:srgbClr val="DF4B45"/>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p:cNvSpPr txBox="1"/>
              <p:nvPr/>
            </p:nvSpPr>
            <p:spPr>
              <a:xfrm>
                <a:off x="889000" y="1320800"/>
                <a:ext cx="1460500" cy="369332"/>
              </a:xfrm>
              <a:prstGeom prst="rect">
                <a:avLst/>
              </a:prstGeom>
              <a:noFill/>
            </p:spPr>
            <p:txBody>
              <a:bodyPr wrap="square" rtlCol="0">
                <a:spAutoFit/>
              </a:bodyPr>
              <a:lstStyle/>
              <a:p>
                <a:pPr algn="ctr"/>
                <a:r>
                  <a:rPr lang="en-US" b="1" dirty="0" smtClean="0">
                    <a:solidFill>
                      <a:schemeClr val="bg1"/>
                    </a:solidFill>
                  </a:rPr>
                  <a:t>Spends</a:t>
                </a:r>
                <a:endParaRPr lang="en-US" b="1" dirty="0">
                  <a:solidFill>
                    <a:schemeClr val="bg1"/>
                  </a:solidFill>
                </a:endParaRPr>
              </a:p>
            </p:txBody>
          </p:sp>
        </p:grpSp>
        <p:grpSp>
          <p:nvGrpSpPr>
            <p:cNvPr id="58" name="Group 57"/>
            <p:cNvGrpSpPr/>
            <p:nvPr/>
          </p:nvGrpSpPr>
          <p:grpSpPr>
            <a:xfrm>
              <a:off x="514955" y="2056789"/>
              <a:ext cx="2341307" cy="2468938"/>
              <a:chOff x="514955" y="2152202"/>
              <a:chExt cx="2341307" cy="2715832"/>
            </a:xfrm>
          </p:grpSpPr>
          <p:grpSp>
            <p:nvGrpSpPr>
              <p:cNvPr id="68" name="Group 67"/>
              <p:cNvGrpSpPr/>
              <p:nvPr/>
            </p:nvGrpSpPr>
            <p:grpSpPr>
              <a:xfrm>
                <a:off x="514955" y="2152202"/>
                <a:ext cx="2327369" cy="520700"/>
                <a:chOff x="667355" y="1257300"/>
                <a:chExt cx="1923445" cy="520700"/>
              </a:xfrm>
            </p:grpSpPr>
            <p:sp>
              <p:nvSpPr>
                <p:cNvPr id="87" name="Rounded Rectangle 86"/>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89000" y="1320800"/>
                  <a:ext cx="1460500" cy="406265"/>
                </a:xfrm>
                <a:prstGeom prst="rect">
                  <a:avLst/>
                </a:prstGeom>
                <a:noFill/>
              </p:spPr>
              <p:txBody>
                <a:bodyPr wrap="square" rtlCol="0">
                  <a:spAutoFit/>
                </a:bodyPr>
                <a:lstStyle/>
                <a:p>
                  <a:pPr algn="ctr"/>
                  <a:r>
                    <a:rPr lang="en-US" b="1" dirty="0" smtClean="0">
                      <a:solidFill>
                        <a:schemeClr val="bg1"/>
                      </a:solidFill>
                    </a:rPr>
                    <a:t>Category</a:t>
                  </a:r>
                  <a:endParaRPr lang="en-US" b="1" dirty="0">
                    <a:solidFill>
                      <a:schemeClr val="bg1"/>
                    </a:solidFill>
                  </a:endParaRPr>
                </a:p>
              </p:txBody>
            </p:sp>
          </p:grpSp>
          <p:grpSp>
            <p:nvGrpSpPr>
              <p:cNvPr id="69" name="Group 68"/>
              <p:cNvGrpSpPr/>
              <p:nvPr/>
            </p:nvGrpSpPr>
            <p:grpSpPr>
              <a:xfrm>
                <a:off x="528893" y="2888422"/>
                <a:ext cx="2327369" cy="520700"/>
                <a:chOff x="667355" y="1257300"/>
                <a:chExt cx="1923445" cy="520700"/>
              </a:xfrm>
            </p:grpSpPr>
            <p:sp>
              <p:nvSpPr>
                <p:cNvPr id="85" name="Rounded Rectangle 84"/>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p:cNvSpPr txBox="1"/>
                <p:nvPr/>
              </p:nvSpPr>
              <p:spPr>
                <a:xfrm>
                  <a:off x="889000" y="1320800"/>
                  <a:ext cx="1460500" cy="406265"/>
                </a:xfrm>
                <a:prstGeom prst="rect">
                  <a:avLst/>
                </a:prstGeom>
                <a:noFill/>
              </p:spPr>
              <p:txBody>
                <a:bodyPr wrap="square" rtlCol="0">
                  <a:spAutoFit/>
                </a:bodyPr>
                <a:lstStyle/>
                <a:p>
                  <a:pPr algn="ctr"/>
                  <a:r>
                    <a:rPr lang="en-US" b="1" dirty="0" smtClean="0">
                      <a:solidFill>
                        <a:schemeClr val="bg1"/>
                      </a:solidFill>
                    </a:rPr>
                    <a:t>Month</a:t>
                  </a:r>
                  <a:endParaRPr lang="en-US" b="1" dirty="0">
                    <a:solidFill>
                      <a:schemeClr val="bg1"/>
                    </a:solidFill>
                  </a:endParaRPr>
                </a:p>
              </p:txBody>
            </p:sp>
          </p:grpSp>
          <p:grpSp>
            <p:nvGrpSpPr>
              <p:cNvPr id="70" name="Group 69"/>
              <p:cNvGrpSpPr/>
              <p:nvPr/>
            </p:nvGrpSpPr>
            <p:grpSpPr>
              <a:xfrm>
                <a:off x="528893" y="3605144"/>
                <a:ext cx="2327369" cy="520700"/>
                <a:chOff x="667355" y="1257300"/>
                <a:chExt cx="1923445" cy="520700"/>
              </a:xfrm>
            </p:grpSpPr>
            <p:sp>
              <p:nvSpPr>
                <p:cNvPr id="83" name="Rounded Rectangle 82"/>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p:cNvSpPr txBox="1"/>
                <p:nvPr/>
              </p:nvSpPr>
              <p:spPr>
                <a:xfrm>
                  <a:off x="889000" y="1320800"/>
                  <a:ext cx="1460500" cy="406265"/>
                </a:xfrm>
                <a:prstGeom prst="rect">
                  <a:avLst/>
                </a:prstGeom>
                <a:noFill/>
              </p:spPr>
              <p:txBody>
                <a:bodyPr wrap="square" rtlCol="0">
                  <a:spAutoFit/>
                </a:bodyPr>
                <a:lstStyle/>
                <a:p>
                  <a:pPr algn="ctr"/>
                  <a:r>
                    <a:rPr lang="en-US" b="1" dirty="0" smtClean="0">
                      <a:solidFill>
                        <a:schemeClr val="bg1"/>
                      </a:solidFill>
                    </a:rPr>
                    <a:t>Payment Type</a:t>
                  </a:r>
                  <a:endParaRPr lang="en-US" b="1" dirty="0">
                    <a:solidFill>
                      <a:schemeClr val="bg1"/>
                    </a:solidFill>
                  </a:endParaRPr>
                </a:p>
              </p:txBody>
            </p:sp>
          </p:grpSp>
          <p:grpSp>
            <p:nvGrpSpPr>
              <p:cNvPr id="71" name="Group 70"/>
              <p:cNvGrpSpPr/>
              <p:nvPr/>
            </p:nvGrpSpPr>
            <p:grpSpPr>
              <a:xfrm>
                <a:off x="528893" y="4347334"/>
                <a:ext cx="2327369" cy="520700"/>
                <a:chOff x="667355" y="1257300"/>
                <a:chExt cx="1923445" cy="520700"/>
              </a:xfrm>
            </p:grpSpPr>
            <p:sp>
              <p:nvSpPr>
                <p:cNvPr id="81" name="Rounded Rectangle 80"/>
                <p:cNvSpPr/>
                <p:nvPr/>
              </p:nvSpPr>
              <p:spPr>
                <a:xfrm>
                  <a:off x="667355" y="1257300"/>
                  <a:ext cx="1923445" cy="520700"/>
                </a:xfrm>
                <a:prstGeom prst="roundRect">
                  <a:avLst/>
                </a:prstGeom>
                <a:solidFill>
                  <a:srgbClr val="E87D34"/>
                </a:solidFill>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889000" y="1320800"/>
                  <a:ext cx="1460500" cy="369332"/>
                </a:xfrm>
                <a:prstGeom prst="rect">
                  <a:avLst/>
                </a:prstGeom>
                <a:noFill/>
              </p:spPr>
              <p:txBody>
                <a:bodyPr wrap="square" rtlCol="0">
                  <a:spAutoFit/>
                </a:bodyPr>
                <a:lstStyle/>
                <a:p>
                  <a:pPr algn="ctr"/>
                  <a:r>
                    <a:rPr lang="en-US" b="1" dirty="0" err="1" smtClean="0">
                      <a:solidFill>
                        <a:schemeClr val="bg1"/>
                      </a:solidFill>
                    </a:rPr>
                    <a:t>Cust_ID</a:t>
                  </a:r>
                  <a:endParaRPr lang="en-US" b="1" dirty="0">
                    <a:solidFill>
                      <a:schemeClr val="bg1"/>
                    </a:solidFill>
                  </a:endParaRPr>
                </a:p>
              </p:txBody>
            </p:sp>
          </p:grpSp>
        </p:grpSp>
        <p:cxnSp>
          <p:nvCxnSpPr>
            <p:cNvPr id="59" name="Straight Connector 58"/>
            <p:cNvCxnSpPr/>
            <p:nvPr/>
          </p:nvCxnSpPr>
          <p:spPr>
            <a:xfrm flipH="1">
              <a:off x="215894" y="1505466"/>
              <a:ext cx="3405" cy="2767823"/>
            </a:xfrm>
            <a:prstGeom prst="line">
              <a:avLst/>
            </a:prstGeom>
            <a:ln/>
          </p:spPr>
          <p:style>
            <a:lnRef idx="2">
              <a:schemeClr val="accent2"/>
            </a:lnRef>
            <a:fillRef idx="0">
              <a:schemeClr val="accent2"/>
            </a:fillRef>
            <a:effectRef idx="1">
              <a:schemeClr val="accent2"/>
            </a:effectRef>
            <a:fontRef idx="minor">
              <a:schemeClr val="tx1"/>
            </a:fontRef>
          </p:style>
        </p:cxnSp>
        <p:cxnSp>
          <p:nvCxnSpPr>
            <p:cNvPr id="60" name="Straight Connector 59"/>
            <p:cNvCxnSpPr/>
            <p:nvPr/>
          </p:nvCxnSpPr>
          <p:spPr>
            <a:xfrm flipV="1">
              <a:off x="215900" y="1492250"/>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61" name="Straight Connector 60"/>
            <p:cNvCxnSpPr/>
            <p:nvPr/>
          </p:nvCxnSpPr>
          <p:spPr>
            <a:xfrm flipV="1">
              <a:off x="215899" y="2306603"/>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215899" y="2973444"/>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63" name="Straight Connector 62"/>
            <p:cNvCxnSpPr/>
            <p:nvPr/>
          </p:nvCxnSpPr>
          <p:spPr>
            <a:xfrm flipV="1">
              <a:off x="215898" y="3627033"/>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cxnSp>
          <p:nvCxnSpPr>
            <p:cNvPr id="64" name="Straight Connector 63"/>
            <p:cNvCxnSpPr/>
            <p:nvPr/>
          </p:nvCxnSpPr>
          <p:spPr>
            <a:xfrm flipV="1">
              <a:off x="215897" y="4273289"/>
              <a:ext cx="300293" cy="8728"/>
            </a:xfrm>
            <a:prstGeom prst="line">
              <a:avLst/>
            </a:prstGeom>
            <a:ln w="19050"/>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843768125"/>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 covered</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D6178536-4D8A-4FF2-BBDC-4B3E7E0FCF26}"/>
              </a:ext>
              <a:ext uri="{C183D7F6-B498-43B3-948B-1728B52AA6E4}">
                <adec:decorative xmlns=""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t>Category specific </a:t>
            </a:r>
            <a:r>
              <a:rPr lang="en-US" sz="1600" dirty="0" err="1" smtClean="0"/>
              <a:t>Spendings</a:t>
            </a:r>
            <a:endParaRPr lang="en-US" sz="1600" dirty="0"/>
          </a:p>
        </p:txBody>
      </p:sp>
      <p:sp>
        <p:nvSpPr>
          <p:cNvPr id="15" name="Oval 14">
            <a:extLst>
              <a:ext uri="{FF2B5EF4-FFF2-40B4-BE49-F238E27FC236}">
                <a16:creationId xmlns:a16="http://schemas.microsoft.com/office/drawing/2014/main" id="{416F1356-9015-4B5C-9C64-3C1D963E5F59}"/>
              </a:ext>
              <a:ext uri="{C183D7F6-B498-43B3-948B-1728B52AA6E4}">
                <adec:decorative xmlns=""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t>Age Group Preferences</a:t>
            </a:r>
            <a:endParaRPr lang="en-US" sz="1600" dirty="0"/>
          </a:p>
        </p:txBody>
      </p:sp>
      <p:sp>
        <p:nvSpPr>
          <p:cNvPr id="20" name="Oval 19">
            <a:extLst>
              <a:ext uri="{FF2B5EF4-FFF2-40B4-BE49-F238E27FC236}">
                <a16:creationId xmlns:a16="http://schemas.microsoft.com/office/drawing/2014/main" id="{88F812F5-70AF-4FBD-80D9-D59B3C456D5E}"/>
              </a:ext>
              <a:ext uri="{C183D7F6-B498-43B3-948B-1728B52AA6E4}">
                <adec:decorative xmlns=""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600" dirty="0" smtClean="0"/>
              <a:t>Geographical Hotspots</a:t>
            </a:r>
            <a:endParaRPr lang="en-US" sz="1600" dirty="0"/>
          </a:p>
        </p:txBody>
      </p:sp>
      <p:sp>
        <p:nvSpPr>
          <p:cNvPr id="22" name="Oval 21">
            <a:extLst>
              <a:ext uri="{FF2B5EF4-FFF2-40B4-BE49-F238E27FC236}">
                <a16:creationId xmlns:a16="http://schemas.microsoft.com/office/drawing/2014/main" id="{A49C5F3A-6F0D-4A0F-AE6E-92F342C22ACD}"/>
              </a:ext>
              <a:ext uri="{C183D7F6-B498-43B3-948B-1728B52AA6E4}">
                <adec:decorative xmlns=""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 xmlns:adec="http://schemas.microsoft.com/office/drawing/2017/decorative" val="1"/>
              </a:ext>
            </a:extLst>
          </p:cNvPr>
          <p:cNvSpPr/>
          <p:nvPr/>
        </p:nvSpPr>
        <p:spPr>
          <a:xfrm>
            <a:off x="1587500" y="161387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Market Potential</a:t>
            </a:r>
            <a:endParaRPr lang="en-US" sz="1600" dirty="0"/>
          </a:p>
        </p:txBody>
      </p:sp>
      <p:sp>
        <p:nvSpPr>
          <p:cNvPr id="26" name="Oval 25">
            <a:extLst>
              <a:ext uri="{FF2B5EF4-FFF2-40B4-BE49-F238E27FC236}">
                <a16:creationId xmlns:a16="http://schemas.microsoft.com/office/drawing/2014/main" id="{BBC62739-FA35-49F8-8929-743B31F55A69}"/>
              </a:ext>
              <a:ext uri="{C183D7F6-B498-43B3-948B-1728B52AA6E4}">
                <adec:decorative xmlns=""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 xmlns:adec="http://schemas.microsoft.com/office/drawing/2017/decorative" val="1"/>
              </a:ext>
            </a:extLst>
          </p:cNvPr>
          <p:cNvSpPr/>
          <p:nvPr/>
        </p:nvSpPr>
        <p:spPr>
          <a:xfrm>
            <a:off x="838200" y="333472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Demographic Targeting</a:t>
            </a:r>
            <a:endParaRPr lang="en-US" sz="1600" dirty="0"/>
          </a:p>
        </p:txBody>
      </p:sp>
      <p:sp>
        <p:nvSpPr>
          <p:cNvPr id="28" name="Oval 27">
            <a:extLst>
              <a:ext uri="{FF2B5EF4-FFF2-40B4-BE49-F238E27FC236}">
                <a16:creationId xmlns:a16="http://schemas.microsoft.com/office/drawing/2014/main" id="{B3A511B7-C7F3-4107-9962-1E10D2E087DD}"/>
              </a:ext>
              <a:ext uri="{C183D7F6-B498-43B3-948B-1728B52AA6E4}">
                <adec:decorative xmlns=""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smtClean="0"/>
              <a:t>Seasonal Spending Trends</a:t>
            </a:r>
            <a:endParaRPr lang="en-US" sz="1600" dirty="0"/>
          </a:p>
        </p:txBody>
      </p:sp>
      <p:sp>
        <p:nvSpPr>
          <p:cNvPr id="30" name="Oval 29">
            <a:extLst>
              <a:ext uri="{FF2B5EF4-FFF2-40B4-BE49-F238E27FC236}">
                <a16:creationId xmlns:a16="http://schemas.microsoft.com/office/drawing/2014/main" id="{83902602-D4BC-4D44-AC14-BB55A86C5D06}"/>
              </a:ext>
              <a:ext uri="{C183D7F6-B498-43B3-948B-1728B52AA6E4}">
                <adec:decorative xmlns=""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4715661" y="1810536"/>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43" name="Group 42" descr="Icon of money. ">
            <a:extLst>
              <a:ext uri="{FF2B5EF4-FFF2-40B4-BE49-F238E27FC236}">
                <a16:creationId xmlns:a16="http://schemas.microsoft.com/office/drawing/2014/main" id="{8FB81822-E09C-4A9F-BCD2-4BB20E38DA03}"/>
              </a:ext>
            </a:extLst>
          </p:cNvPr>
          <p:cNvGrpSpPr/>
          <p:nvPr/>
        </p:nvGrpSpPr>
        <p:grpSpPr>
          <a:xfrm>
            <a:off x="3944057" y="3548434"/>
            <a:ext cx="418367" cy="382447"/>
            <a:chOff x="3746500" y="1344613"/>
            <a:chExt cx="285750" cy="287338"/>
          </a:xfrm>
          <a:solidFill>
            <a:schemeClr val="bg1"/>
          </a:solidFill>
        </p:grpSpPr>
        <p:sp>
          <p:nvSpPr>
            <p:cNvPr id="44" name="Freeform 497">
              <a:extLst>
                <a:ext uri="{FF2B5EF4-FFF2-40B4-BE49-F238E27FC236}">
                  <a16:creationId xmlns:a16="http://schemas.microsoft.com/office/drawing/2014/main" id="{4325703C-49C2-4EC8-BBAF-CE488FCB0CE1}"/>
                </a:ext>
              </a:extLst>
            </p:cNvPr>
            <p:cNvSpPr>
              <a:spLocks/>
            </p:cNvSpPr>
            <p:nvPr/>
          </p:nvSpPr>
          <p:spPr bwMode="auto">
            <a:xfrm>
              <a:off x="3746500" y="1344613"/>
              <a:ext cx="285750" cy="182563"/>
            </a:xfrm>
            <a:custGeom>
              <a:avLst/>
              <a:gdLst>
                <a:gd name="T0" fmla="*/ 0 w 903"/>
                <a:gd name="T1" fmla="*/ 0 h 573"/>
                <a:gd name="T2" fmla="*/ 0 w 903"/>
                <a:gd name="T3" fmla="*/ 467 h 573"/>
                <a:gd name="T4" fmla="*/ 1 w 903"/>
                <a:gd name="T5" fmla="*/ 459 h 573"/>
                <a:gd name="T6" fmla="*/ 2 w 903"/>
                <a:gd name="T7" fmla="*/ 453 h 573"/>
                <a:gd name="T8" fmla="*/ 5 w 903"/>
                <a:gd name="T9" fmla="*/ 446 h 573"/>
                <a:gd name="T10" fmla="*/ 8 w 903"/>
                <a:gd name="T11" fmla="*/ 440 h 573"/>
                <a:gd name="T12" fmla="*/ 12 w 903"/>
                <a:gd name="T13" fmla="*/ 434 h 573"/>
                <a:gd name="T14" fmla="*/ 18 w 903"/>
                <a:gd name="T15" fmla="*/ 428 h 573"/>
                <a:gd name="T16" fmla="*/ 23 w 903"/>
                <a:gd name="T17" fmla="*/ 423 h 573"/>
                <a:gd name="T18" fmla="*/ 30 w 903"/>
                <a:gd name="T19" fmla="*/ 419 h 573"/>
                <a:gd name="T20" fmla="*/ 30 w 903"/>
                <a:gd name="T21" fmla="*/ 30 h 573"/>
                <a:gd name="T22" fmla="*/ 873 w 903"/>
                <a:gd name="T23" fmla="*/ 30 h 573"/>
                <a:gd name="T24" fmla="*/ 873 w 903"/>
                <a:gd name="T25" fmla="*/ 543 h 573"/>
                <a:gd name="T26" fmla="*/ 481 w 903"/>
                <a:gd name="T27" fmla="*/ 543 h 573"/>
                <a:gd name="T28" fmla="*/ 481 w 903"/>
                <a:gd name="T29" fmla="*/ 573 h 573"/>
                <a:gd name="T30" fmla="*/ 903 w 903"/>
                <a:gd name="T31" fmla="*/ 573 h 573"/>
                <a:gd name="T32" fmla="*/ 903 w 903"/>
                <a:gd name="T33" fmla="*/ 0 h 573"/>
                <a:gd name="T34" fmla="*/ 0 w 903"/>
                <a:gd name="T35" fmla="*/ 0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3" h="573">
                  <a:moveTo>
                    <a:pt x="0" y="0"/>
                  </a:moveTo>
                  <a:lnTo>
                    <a:pt x="0" y="467"/>
                  </a:lnTo>
                  <a:lnTo>
                    <a:pt x="1" y="459"/>
                  </a:lnTo>
                  <a:lnTo>
                    <a:pt x="2" y="453"/>
                  </a:lnTo>
                  <a:lnTo>
                    <a:pt x="5" y="446"/>
                  </a:lnTo>
                  <a:lnTo>
                    <a:pt x="8" y="440"/>
                  </a:lnTo>
                  <a:lnTo>
                    <a:pt x="12" y="434"/>
                  </a:lnTo>
                  <a:lnTo>
                    <a:pt x="18" y="428"/>
                  </a:lnTo>
                  <a:lnTo>
                    <a:pt x="23" y="423"/>
                  </a:lnTo>
                  <a:lnTo>
                    <a:pt x="30" y="419"/>
                  </a:lnTo>
                  <a:lnTo>
                    <a:pt x="30" y="30"/>
                  </a:lnTo>
                  <a:lnTo>
                    <a:pt x="873" y="30"/>
                  </a:lnTo>
                  <a:lnTo>
                    <a:pt x="873" y="543"/>
                  </a:lnTo>
                  <a:lnTo>
                    <a:pt x="481" y="543"/>
                  </a:lnTo>
                  <a:lnTo>
                    <a:pt x="481" y="573"/>
                  </a:lnTo>
                  <a:lnTo>
                    <a:pt x="903" y="573"/>
                  </a:lnTo>
                  <a:lnTo>
                    <a:pt x="903"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5" name="Freeform 498">
              <a:extLst>
                <a:ext uri="{FF2B5EF4-FFF2-40B4-BE49-F238E27FC236}">
                  <a16:creationId xmlns:a16="http://schemas.microsoft.com/office/drawing/2014/main" id="{A721923B-8DD3-47E1-B174-6D9950E778E9}"/>
                </a:ext>
              </a:extLst>
            </p:cNvPr>
            <p:cNvSpPr>
              <a:spLocks noEditPoints="1"/>
            </p:cNvSpPr>
            <p:nvPr/>
          </p:nvSpPr>
          <p:spPr bwMode="auto">
            <a:xfrm>
              <a:off x="3775075" y="1373188"/>
              <a:ext cx="228600" cy="125413"/>
            </a:xfrm>
            <a:custGeom>
              <a:avLst/>
              <a:gdLst>
                <a:gd name="T0" fmla="*/ 330 w 723"/>
                <a:gd name="T1" fmla="*/ 283 h 392"/>
                <a:gd name="T2" fmla="*/ 295 w 723"/>
                <a:gd name="T3" fmla="*/ 263 h 392"/>
                <a:gd name="T4" fmla="*/ 269 w 723"/>
                <a:gd name="T5" fmla="*/ 232 h 392"/>
                <a:gd name="T6" fmla="*/ 257 w 723"/>
                <a:gd name="T7" fmla="*/ 192 h 392"/>
                <a:gd name="T8" fmla="*/ 260 w 723"/>
                <a:gd name="T9" fmla="*/ 151 h 392"/>
                <a:gd name="T10" fmla="*/ 281 w 723"/>
                <a:gd name="T11" fmla="*/ 115 h 392"/>
                <a:gd name="T12" fmla="*/ 312 w 723"/>
                <a:gd name="T13" fmla="*/ 90 h 392"/>
                <a:gd name="T14" fmla="*/ 350 w 723"/>
                <a:gd name="T15" fmla="*/ 77 h 392"/>
                <a:gd name="T16" fmla="*/ 392 w 723"/>
                <a:gd name="T17" fmla="*/ 81 h 392"/>
                <a:gd name="T18" fmla="*/ 429 w 723"/>
                <a:gd name="T19" fmla="*/ 100 h 392"/>
                <a:gd name="T20" fmla="*/ 454 w 723"/>
                <a:gd name="T21" fmla="*/ 131 h 392"/>
                <a:gd name="T22" fmla="*/ 466 w 723"/>
                <a:gd name="T23" fmla="*/ 171 h 392"/>
                <a:gd name="T24" fmla="*/ 462 w 723"/>
                <a:gd name="T25" fmla="*/ 213 h 392"/>
                <a:gd name="T26" fmla="*/ 443 w 723"/>
                <a:gd name="T27" fmla="*/ 248 h 392"/>
                <a:gd name="T28" fmla="*/ 412 w 723"/>
                <a:gd name="T29" fmla="*/ 274 h 392"/>
                <a:gd name="T30" fmla="*/ 372 w 723"/>
                <a:gd name="T31" fmla="*/ 287 h 392"/>
                <a:gd name="T32" fmla="*/ 96 w 723"/>
                <a:gd name="T33" fmla="*/ 151 h 392"/>
                <a:gd name="T34" fmla="*/ 68 w 723"/>
                <a:gd name="T35" fmla="*/ 131 h 392"/>
                <a:gd name="T36" fmla="*/ 61 w 723"/>
                <a:gd name="T37" fmla="*/ 97 h 392"/>
                <a:gd name="T38" fmla="*/ 80 w 723"/>
                <a:gd name="T39" fmla="*/ 69 h 392"/>
                <a:gd name="T40" fmla="*/ 114 w 723"/>
                <a:gd name="T41" fmla="*/ 63 h 392"/>
                <a:gd name="T42" fmla="*/ 143 w 723"/>
                <a:gd name="T43" fmla="*/ 81 h 392"/>
                <a:gd name="T44" fmla="*/ 150 w 723"/>
                <a:gd name="T45" fmla="*/ 115 h 392"/>
                <a:gd name="T46" fmla="*/ 131 w 723"/>
                <a:gd name="T47" fmla="*/ 144 h 392"/>
                <a:gd name="T48" fmla="*/ 106 w 723"/>
                <a:gd name="T49" fmla="*/ 152 h 392"/>
                <a:gd name="T50" fmla="*/ 642 w 723"/>
                <a:gd name="T51" fmla="*/ 249 h 392"/>
                <a:gd name="T52" fmla="*/ 661 w 723"/>
                <a:gd name="T53" fmla="*/ 278 h 392"/>
                <a:gd name="T54" fmla="*/ 655 w 723"/>
                <a:gd name="T55" fmla="*/ 313 h 392"/>
                <a:gd name="T56" fmla="*/ 626 w 723"/>
                <a:gd name="T57" fmla="*/ 331 h 392"/>
                <a:gd name="T58" fmla="*/ 592 w 723"/>
                <a:gd name="T59" fmla="*/ 324 h 392"/>
                <a:gd name="T60" fmla="*/ 573 w 723"/>
                <a:gd name="T61" fmla="*/ 297 h 392"/>
                <a:gd name="T62" fmla="*/ 580 w 723"/>
                <a:gd name="T63" fmla="*/ 262 h 392"/>
                <a:gd name="T64" fmla="*/ 608 w 723"/>
                <a:gd name="T65" fmla="*/ 243 h 392"/>
                <a:gd name="T66" fmla="*/ 669 w 723"/>
                <a:gd name="T67" fmla="*/ 392 h 392"/>
                <a:gd name="T68" fmla="*/ 691 w 723"/>
                <a:gd name="T69" fmla="*/ 386 h 392"/>
                <a:gd name="T70" fmla="*/ 709 w 723"/>
                <a:gd name="T71" fmla="*/ 371 h 392"/>
                <a:gd name="T72" fmla="*/ 720 w 723"/>
                <a:gd name="T73" fmla="*/ 350 h 392"/>
                <a:gd name="T74" fmla="*/ 723 w 723"/>
                <a:gd name="T75" fmla="*/ 62 h 392"/>
                <a:gd name="T76" fmla="*/ 718 w 723"/>
                <a:gd name="T77" fmla="*/ 38 h 392"/>
                <a:gd name="T78" fmla="*/ 705 w 723"/>
                <a:gd name="T79" fmla="*/ 19 h 392"/>
                <a:gd name="T80" fmla="*/ 686 w 723"/>
                <a:gd name="T81" fmla="*/ 6 h 392"/>
                <a:gd name="T82" fmla="*/ 663 w 723"/>
                <a:gd name="T83" fmla="*/ 2 h 392"/>
                <a:gd name="T84" fmla="*/ 43 w 723"/>
                <a:gd name="T85" fmla="*/ 4 h 392"/>
                <a:gd name="T86" fmla="*/ 22 w 723"/>
                <a:gd name="T87" fmla="*/ 14 h 392"/>
                <a:gd name="T88" fmla="*/ 7 w 723"/>
                <a:gd name="T89" fmla="*/ 33 h 392"/>
                <a:gd name="T90" fmla="*/ 1 w 723"/>
                <a:gd name="T91" fmla="*/ 55 h 392"/>
                <a:gd name="T92" fmla="*/ 46 w 723"/>
                <a:gd name="T93" fmla="*/ 294 h 392"/>
                <a:gd name="T94" fmla="*/ 151 w 723"/>
                <a:gd name="T95" fmla="*/ 287 h 392"/>
                <a:gd name="T96" fmla="*/ 244 w 723"/>
                <a:gd name="T97" fmla="*/ 293 h 392"/>
                <a:gd name="T98" fmla="*/ 326 w 723"/>
                <a:gd name="T99" fmla="*/ 312 h 392"/>
                <a:gd name="T100" fmla="*/ 373 w 723"/>
                <a:gd name="T101" fmla="*/ 337 h 392"/>
                <a:gd name="T102" fmla="*/ 389 w 723"/>
                <a:gd name="T103" fmla="*/ 362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23" h="392">
                  <a:moveTo>
                    <a:pt x="361" y="287"/>
                  </a:moveTo>
                  <a:lnTo>
                    <a:pt x="350" y="287"/>
                  </a:lnTo>
                  <a:lnTo>
                    <a:pt x="341" y="285"/>
                  </a:lnTo>
                  <a:lnTo>
                    <a:pt x="330" y="283"/>
                  </a:lnTo>
                  <a:lnTo>
                    <a:pt x="320" y="278"/>
                  </a:lnTo>
                  <a:lnTo>
                    <a:pt x="312" y="274"/>
                  </a:lnTo>
                  <a:lnTo>
                    <a:pt x="302" y="269"/>
                  </a:lnTo>
                  <a:lnTo>
                    <a:pt x="295" y="263"/>
                  </a:lnTo>
                  <a:lnTo>
                    <a:pt x="287" y="256"/>
                  </a:lnTo>
                  <a:lnTo>
                    <a:pt x="281" y="248"/>
                  </a:lnTo>
                  <a:lnTo>
                    <a:pt x="274" y="241"/>
                  </a:lnTo>
                  <a:lnTo>
                    <a:pt x="269" y="232"/>
                  </a:lnTo>
                  <a:lnTo>
                    <a:pt x="265" y="223"/>
                  </a:lnTo>
                  <a:lnTo>
                    <a:pt x="260" y="213"/>
                  </a:lnTo>
                  <a:lnTo>
                    <a:pt x="258" y="203"/>
                  </a:lnTo>
                  <a:lnTo>
                    <a:pt x="257" y="192"/>
                  </a:lnTo>
                  <a:lnTo>
                    <a:pt x="256" y="182"/>
                  </a:lnTo>
                  <a:lnTo>
                    <a:pt x="257" y="171"/>
                  </a:lnTo>
                  <a:lnTo>
                    <a:pt x="258" y="160"/>
                  </a:lnTo>
                  <a:lnTo>
                    <a:pt x="260" y="151"/>
                  </a:lnTo>
                  <a:lnTo>
                    <a:pt x="265" y="141"/>
                  </a:lnTo>
                  <a:lnTo>
                    <a:pt x="269" y="131"/>
                  </a:lnTo>
                  <a:lnTo>
                    <a:pt x="274" y="123"/>
                  </a:lnTo>
                  <a:lnTo>
                    <a:pt x="281" y="115"/>
                  </a:lnTo>
                  <a:lnTo>
                    <a:pt x="287" y="108"/>
                  </a:lnTo>
                  <a:lnTo>
                    <a:pt x="295" y="100"/>
                  </a:lnTo>
                  <a:lnTo>
                    <a:pt x="302" y="95"/>
                  </a:lnTo>
                  <a:lnTo>
                    <a:pt x="312" y="90"/>
                  </a:lnTo>
                  <a:lnTo>
                    <a:pt x="320" y="84"/>
                  </a:lnTo>
                  <a:lnTo>
                    <a:pt x="330" y="81"/>
                  </a:lnTo>
                  <a:lnTo>
                    <a:pt x="341" y="79"/>
                  </a:lnTo>
                  <a:lnTo>
                    <a:pt x="350" y="77"/>
                  </a:lnTo>
                  <a:lnTo>
                    <a:pt x="361" y="77"/>
                  </a:lnTo>
                  <a:lnTo>
                    <a:pt x="372" y="77"/>
                  </a:lnTo>
                  <a:lnTo>
                    <a:pt x="383" y="79"/>
                  </a:lnTo>
                  <a:lnTo>
                    <a:pt x="392" y="81"/>
                  </a:lnTo>
                  <a:lnTo>
                    <a:pt x="403" y="84"/>
                  </a:lnTo>
                  <a:lnTo>
                    <a:pt x="412" y="90"/>
                  </a:lnTo>
                  <a:lnTo>
                    <a:pt x="420" y="95"/>
                  </a:lnTo>
                  <a:lnTo>
                    <a:pt x="429" y="100"/>
                  </a:lnTo>
                  <a:lnTo>
                    <a:pt x="436" y="108"/>
                  </a:lnTo>
                  <a:lnTo>
                    <a:pt x="443" y="115"/>
                  </a:lnTo>
                  <a:lnTo>
                    <a:pt x="449" y="123"/>
                  </a:lnTo>
                  <a:lnTo>
                    <a:pt x="454" y="131"/>
                  </a:lnTo>
                  <a:lnTo>
                    <a:pt x="459" y="141"/>
                  </a:lnTo>
                  <a:lnTo>
                    <a:pt x="462" y="151"/>
                  </a:lnTo>
                  <a:lnTo>
                    <a:pt x="465" y="160"/>
                  </a:lnTo>
                  <a:lnTo>
                    <a:pt x="466" y="171"/>
                  </a:lnTo>
                  <a:lnTo>
                    <a:pt x="467" y="182"/>
                  </a:lnTo>
                  <a:lnTo>
                    <a:pt x="466" y="192"/>
                  </a:lnTo>
                  <a:lnTo>
                    <a:pt x="465" y="203"/>
                  </a:lnTo>
                  <a:lnTo>
                    <a:pt x="462" y="213"/>
                  </a:lnTo>
                  <a:lnTo>
                    <a:pt x="459" y="223"/>
                  </a:lnTo>
                  <a:lnTo>
                    <a:pt x="454" y="232"/>
                  </a:lnTo>
                  <a:lnTo>
                    <a:pt x="449" y="241"/>
                  </a:lnTo>
                  <a:lnTo>
                    <a:pt x="443" y="248"/>
                  </a:lnTo>
                  <a:lnTo>
                    <a:pt x="436" y="256"/>
                  </a:lnTo>
                  <a:lnTo>
                    <a:pt x="429" y="263"/>
                  </a:lnTo>
                  <a:lnTo>
                    <a:pt x="420" y="269"/>
                  </a:lnTo>
                  <a:lnTo>
                    <a:pt x="412" y="274"/>
                  </a:lnTo>
                  <a:lnTo>
                    <a:pt x="403" y="278"/>
                  </a:lnTo>
                  <a:lnTo>
                    <a:pt x="392" y="283"/>
                  </a:lnTo>
                  <a:lnTo>
                    <a:pt x="383" y="285"/>
                  </a:lnTo>
                  <a:lnTo>
                    <a:pt x="372" y="287"/>
                  </a:lnTo>
                  <a:lnTo>
                    <a:pt x="361" y="287"/>
                  </a:lnTo>
                  <a:lnTo>
                    <a:pt x="361" y="287"/>
                  </a:lnTo>
                  <a:close/>
                  <a:moveTo>
                    <a:pt x="106" y="152"/>
                  </a:moveTo>
                  <a:lnTo>
                    <a:pt x="96" y="151"/>
                  </a:lnTo>
                  <a:lnTo>
                    <a:pt x="88" y="149"/>
                  </a:lnTo>
                  <a:lnTo>
                    <a:pt x="80" y="144"/>
                  </a:lnTo>
                  <a:lnTo>
                    <a:pt x="74" y="139"/>
                  </a:lnTo>
                  <a:lnTo>
                    <a:pt x="68" y="131"/>
                  </a:lnTo>
                  <a:lnTo>
                    <a:pt x="64" y="124"/>
                  </a:lnTo>
                  <a:lnTo>
                    <a:pt x="61" y="115"/>
                  </a:lnTo>
                  <a:lnTo>
                    <a:pt x="61" y="107"/>
                  </a:lnTo>
                  <a:lnTo>
                    <a:pt x="61" y="97"/>
                  </a:lnTo>
                  <a:lnTo>
                    <a:pt x="64" y="88"/>
                  </a:lnTo>
                  <a:lnTo>
                    <a:pt x="68" y="81"/>
                  </a:lnTo>
                  <a:lnTo>
                    <a:pt x="74" y="74"/>
                  </a:lnTo>
                  <a:lnTo>
                    <a:pt x="80" y="69"/>
                  </a:lnTo>
                  <a:lnTo>
                    <a:pt x="88" y="65"/>
                  </a:lnTo>
                  <a:lnTo>
                    <a:pt x="96" y="63"/>
                  </a:lnTo>
                  <a:lnTo>
                    <a:pt x="106" y="62"/>
                  </a:lnTo>
                  <a:lnTo>
                    <a:pt x="114" y="63"/>
                  </a:lnTo>
                  <a:lnTo>
                    <a:pt x="123" y="65"/>
                  </a:lnTo>
                  <a:lnTo>
                    <a:pt x="131" y="69"/>
                  </a:lnTo>
                  <a:lnTo>
                    <a:pt x="137" y="74"/>
                  </a:lnTo>
                  <a:lnTo>
                    <a:pt x="143" y="81"/>
                  </a:lnTo>
                  <a:lnTo>
                    <a:pt x="147" y="88"/>
                  </a:lnTo>
                  <a:lnTo>
                    <a:pt x="150" y="97"/>
                  </a:lnTo>
                  <a:lnTo>
                    <a:pt x="151" y="107"/>
                  </a:lnTo>
                  <a:lnTo>
                    <a:pt x="150" y="115"/>
                  </a:lnTo>
                  <a:lnTo>
                    <a:pt x="148" y="124"/>
                  </a:lnTo>
                  <a:lnTo>
                    <a:pt x="143" y="131"/>
                  </a:lnTo>
                  <a:lnTo>
                    <a:pt x="137" y="139"/>
                  </a:lnTo>
                  <a:lnTo>
                    <a:pt x="131" y="144"/>
                  </a:lnTo>
                  <a:lnTo>
                    <a:pt x="123" y="149"/>
                  </a:lnTo>
                  <a:lnTo>
                    <a:pt x="114" y="151"/>
                  </a:lnTo>
                  <a:lnTo>
                    <a:pt x="106" y="152"/>
                  </a:lnTo>
                  <a:lnTo>
                    <a:pt x="106" y="152"/>
                  </a:lnTo>
                  <a:close/>
                  <a:moveTo>
                    <a:pt x="617" y="242"/>
                  </a:moveTo>
                  <a:lnTo>
                    <a:pt x="626" y="243"/>
                  </a:lnTo>
                  <a:lnTo>
                    <a:pt x="635" y="245"/>
                  </a:lnTo>
                  <a:lnTo>
                    <a:pt x="642" y="249"/>
                  </a:lnTo>
                  <a:lnTo>
                    <a:pt x="650" y="255"/>
                  </a:lnTo>
                  <a:lnTo>
                    <a:pt x="655" y="262"/>
                  </a:lnTo>
                  <a:lnTo>
                    <a:pt x="659" y="270"/>
                  </a:lnTo>
                  <a:lnTo>
                    <a:pt x="661" y="278"/>
                  </a:lnTo>
                  <a:lnTo>
                    <a:pt x="663" y="287"/>
                  </a:lnTo>
                  <a:lnTo>
                    <a:pt x="661" y="297"/>
                  </a:lnTo>
                  <a:lnTo>
                    <a:pt x="659" y="305"/>
                  </a:lnTo>
                  <a:lnTo>
                    <a:pt x="655" y="313"/>
                  </a:lnTo>
                  <a:lnTo>
                    <a:pt x="650" y="319"/>
                  </a:lnTo>
                  <a:lnTo>
                    <a:pt x="642" y="324"/>
                  </a:lnTo>
                  <a:lnTo>
                    <a:pt x="635" y="329"/>
                  </a:lnTo>
                  <a:lnTo>
                    <a:pt x="626" y="331"/>
                  </a:lnTo>
                  <a:lnTo>
                    <a:pt x="617" y="332"/>
                  </a:lnTo>
                  <a:lnTo>
                    <a:pt x="608" y="331"/>
                  </a:lnTo>
                  <a:lnTo>
                    <a:pt x="600" y="329"/>
                  </a:lnTo>
                  <a:lnTo>
                    <a:pt x="592" y="324"/>
                  </a:lnTo>
                  <a:lnTo>
                    <a:pt x="585" y="319"/>
                  </a:lnTo>
                  <a:lnTo>
                    <a:pt x="580" y="313"/>
                  </a:lnTo>
                  <a:lnTo>
                    <a:pt x="576" y="305"/>
                  </a:lnTo>
                  <a:lnTo>
                    <a:pt x="573" y="297"/>
                  </a:lnTo>
                  <a:lnTo>
                    <a:pt x="572" y="287"/>
                  </a:lnTo>
                  <a:lnTo>
                    <a:pt x="573" y="278"/>
                  </a:lnTo>
                  <a:lnTo>
                    <a:pt x="576" y="270"/>
                  </a:lnTo>
                  <a:lnTo>
                    <a:pt x="580" y="262"/>
                  </a:lnTo>
                  <a:lnTo>
                    <a:pt x="585" y="255"/>
                  </a:lnTo>
                  <a:lnTo>
                    <a:pt x="592" y="249"/>
                  </a:lnTo>
                  <a:lnTo>
                    <a:pt x="600" y="245"/>
                  </a:lnTo>
                  <a:lnTo>
                    <a:pt x="608" y="243"/>
                  </a:lnTo>
                  <a:lnTo>
                    <a:pt x="617" y="242"/>
                  </a:lnTo>
                  <a:close/>
                  <a:moveTo>
                    <a:pt x="391" y="392"/>
                  </a:moveTo>
                  <a:lnTo>
                    <a:pt x="663" y="392"/>
                  </a:lnTo>
                  <a:lnTo>
                    <a:pt x="669" y="392"/>
                  </a:lnTo>
                  <a:lnTo>
                    <a:pt x="674" y="391"/>
                  </a:lnTo>
                  <a:lnTo>
                    <a:pt x="681" y="390"/>
                  </a:lnTo>
                  <a:lnTo>
                    <a:pt x="686" y="388"/>
                  </a:lnTo>
                  <a:lnTo>
                    <a:pt x="691" y="386"/>
                  </a:lnTo>
                  <a:lnTo>
                    <a:pt x="697" y="382"/>
                  </a:lnTo>
                  <a:lnTo>
                    <a:pt x="701" y="379"/>
                  </a:lnTo>
                  <a:lnTo>
                    <a:pt x="705" y="375"/>
                  </a:lnTo>
                  <a:lnTo>
                    <a:pt x="709" y="371"/>
                  </a:lnTo>
                  <a:lnTo>
                    <a:pt x="713" y="366"/>
                  </a:lnTo>
                  <a:lnTo>
                    <a:pt x="715" y="361"/>
                  </a:lnTo>
                  <a:lnTo>
                    <a:pt x="718" y="356"/>
                  </a:lnTo>
                  <a:lnTo>
                    <a:pt x="720" y="350"/>
                  </a:lnTo>
                  <a:lnTo>
                    <a:pt x="721" y="345"/>
                  </a:lnTo>
                  <a:lnTo>
                    <a:pt x="723" y="338"/>
                  </a:lnTo>
                  <a:lnTo>
                    <a:pt x="723" y="332"/>
                  </a:lnTo>
                  <a:lnTo>
                    <a:pt x="723" y="62"/>
                  </a:lnTo>
                  <a:lnTo>
                    <a:pt x="723" y="55"/>
                  </a:lnTo>
                  <a:lnTo>
                    <a:pt x="721" y="49"/>
                  </a:lnTo>
                  <a:lnTo>
                    <a:pt x="720" y="43"/>
                  </a:lnTo>
                  <a:lnTo>
                    <a:pt x="718" y="38"/>
                  </a:lnTo>
                  <a:lnTo>
                    <a:pt x="715" y="33"/>
                  </a:lnTo>
                  <a:lnTo>
                    <a:pt x="713" y="27"/>
                  </a:lnTo>
                  <a:lnTo>
                    <a:pt x="709" y="23"/>
                  </a:lnTo>
                  <a:lnTo>
                    <a:pt x="705" y="19"/>
                  </a:lnTo>
                  <a:lnTo>
                    <a:pt x="701" y="14"/>
                  </a:lnTo>
                  <a:lnTo>
                    <a:pt x="697" y="11"/>
                  </a:lnTo>
                  <a:lnTo>
                    <a:pt x="691" y="8"/>
                  </a:lnTo>
                  <a:lnTo>
                    <a:pt x="686" y="6"/>
                  </a:lnTo>
                  <a:lnTo>
                    <a:pt x="681" y="4"/>
                  </a:lnTo>
                  <a:lnTo>
                    <a:pt x="674" y="3"/>
                  </a:lnTo>
                  <a:lnTo>
                    <a:pt x="669" y="2"/>
                  </a:lnTo>
                  <a:lnTo>
                    <a:pt x="663" y="2"/>
                  </a:lnTo>
                  <a:lnTo>
                    <a:pt x="61" y="0"/>
                  </a:lnTo>
                  <a:lnTo>
                    <a:pt x="54" y="2"/>
                  </a:lnTo>
                  <a:lnTo>
                    <a:pt x="48" y="3"/>
                  </a:lnTo>
                  <a:lnTo>
                    <a:pt x="43" y="4"/>
                  </a:lnTo>
                  <a:lnTo>
                    <a:pt x="37" y="6"/>
                  </a:lnTo>
                  <a:lnTo>
                    <a:pt x="32" y="8"/>
                  </a:lnTo>
                  <a:lnTo>
                    <a:pt x="27" y="11"/>
                  </a:lnTo>
                  <a:lnTo>
                    <a:pt x="22" y="14"/>
                  </a:lnTo>
                  <a:lnTo>
                    <a:pt x="18" y="19"/>
                  </a:lnTo>
                  <a:lnTo>
                    <a:pt x="14" y="23"/>
                  </a:lnTo>
                  <a:lnTo>
                    <a:pt x="10" y="27"/>
                  </a:lnTo>
                  <a:lnTo>
                    <a:pt x="7" y="33"/>
                  </a:lnTo>
                  <a:lnTo>
                    <a:pt x="5" y="38"/>
                  </a:lnTo>
                  <a:lnTo>
                    <a:pt x="3" y="43"/>
                  </a:lnTo>
                  <a:lnTo>
                    <a:pt x="2" y="49"/>
                  </a:lnTo>
                  <a:lnTo>
                    <a:pt x="1" y="55"/>
                  </a:lnTo>
                  <a:lnTo>
                    <a:pt x="0" y="62"/>
                  </a:lnTo>
                  <a:lnTo>
                    <a:pt x="0" y="304"/>
                  </a:lnTo>
                  <a:lnTo>
                    <a:pt x="22" y="299"/>
                  </a:lnTo>
                  <a:lnTo>
                    <a:pt x="46" y="294"/>
                  </a:lnTo>
                  <a:lnTo>
                    <a:pt x="68" y="291"/>
                  </a:lnTo>
                  <a:lnTo>
                    <a:pt x="90" y="290"/>
                  </a:lnTo>
                  <a:lnTo>
                    <a:pt x="126" y="288"/>
                  </a:lnTo>
                  <a:lnTo>
                    <a:pt x="151" y="287"/>
                  </a:lnTo>
                  <a:lnTo>
                    <a:pt x="172" y="288"/>
                  </a:lnTo>
                  <a:lnTo>
                    <a:pt x="206" y="289"/>
                  </a:lnTo>
                  <a:lnTo>
                    <a:pt x="225" y="291"/>
                  </a:lnTo>
                  <a:lnTo>
                    <a:pt x="244" y="293"/>
                  </a:lnTo>
                  <a:lnTo>
                    <a:pt x="266" y="297"/>
                  </a:lnTo>
                  <a:lnTo>
                    <a:pt x="286" y="300"/>
                  </a:lnTo>
                  <a:lnTo>
                    <a:pt x="306" y="305"/>
                  </a:lnTo>
                  <a:lnTo>
                    <a:pt x="326" y="312"/>
                  </a:lnTo>
                  <a:lnTo>
                    <a:pt x="344" y="318"/>
                  </a:lnTo>
                  <a:lnTo>
                    <a:pt x="360" y="327"/>
                  </a:lnTo>
                  <a:lnTo>
                    <a:pt x="366" y="332"/>
                  </a:lnTo>
                  <a:lnTo>
                    <a:pt x="373" y="337"/>
                  </a:lnTo>
                  <a:lnTo>
                    <a:pt x="378" y="343"/>
                  </a:lnTo>
                  <a:lnTo>
                    <a:pt x="383" y="349"/>
                  </a:lnTo>
                  <a:lnTo>
                    <a:pt x="387" y="356"/>
                  </a:lnTo>
                  <a:lnTo>
                    <a:pt x="389" y="362"/>
                  </a:lnTo>
                  <a:lnTo>
                    <a:pt x="391" y="369"/>
                  </a:lnTo>
                  <a:lnTo>
                    <a:pt x="391" y="377"/>
                  </a:lnTo>
                  <a:lnTo>
                    <a:pt x="391" y="3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499">
              <a:extLst>
                <a:ext uri="{FF2B5EF4-FFF2-40B4-BE49-F238E27FC236}">
                  <a16:creationId xmlns:a16="http://schemas.microsoft.com/office/drawing/2014/main" id="{A8E6691B-D48E-4F27-BFB8-39275098B1B8}"/>
                </a:ext>
              </a:extLst>
            </p:cNvPr>
            <p:cNvSpPr>
              <a:spLocks/>
            </p:cNvSpPr>
            <p:nvPr/>
          </p:nvSpPr>
          <p:spPr bwMode="auto">
            <a:xfrm>
              <a:off x="3756025" y="1598613"/>
              <a:ext cx="133350" cy="33338"/>
            </a:xfrm>
            <a:custGeom>
              <a:avLst/>
              <a:gdLst>
                <a:gd name="T0" fmla="*/ 0 w 421"/>
                <a:gd name="T1" fmla="*/ 44 h 104"/>
                <a:gd name="T2" fmla="*/ 2 w 421"/>
                <a:gd name="T3" fmla="*/ 52 h 104"/>
                <a:gd name="T4" fmla="*/ 5 w 421"/>
                <a:gd name="T5" fmla="*/ 56 h 104"/>
                <a:gd name="T6" fmla="*/ 6 w 421"/>
                <a:gd name="T7" fmla="*/ 59 h 104"/>
                <a:gd name="T8" fmla="*/ 11 w 421"/>
                <a:gd name="T9" fmla="*/ 65 h 104"/>
                <a:gd name="T10" fmla="*/ 13 w 421"/>
                <a:gd name="T11" fmla="*/ 65 h 104"/>
                <a:gd name="T12" fmla="*/ 31 w 421"/>
                <a:gd name="T13" fmla="*/ 76 h 104"/>
                <a:gd name="T14" fmla="*/ 32 w 421"/>
                <a:gd name="T15" fmla="*/ 77 h 104"/>
                <a:gd name="T16" fmla="*/ 41 w 421"/>
                <a:gd name="T17" fmla="*/ 80 h 104"/>
                <a:gd name="T18" fmla="*/ 45 w 421"/>
                <a:gd name="T19" fmla="*/ 81 h 104"/>
                <a:gd name="T20" fmla="*/ 53 w 421"/>
                <a:gd name="T21" fmla="*/ 84 h 104"/>
                <a:gd name="T22" fmla="*/ 61 w 421"/>
                <a:gd name="T23" fmla="*/ 86 h 104"/>
                <a:gd name="T24" fmla="*/ 66 w 421"/>
                <a:gd name="T25" fmla="*/ 87 h 104"/>
                <a:gd name="T26" fmla="*/ 98 w 421"/>
                <a:gd name="T27" fmla="*/ 95 h 104"/>
                <a:gd name="T28" fmla="*/ 133 w 421"/>
                <a:gd name="T29" fmla="*/ 99 h 104"/>
                <a:gd name="T30" fmla="*/ 197 w 421"/>
                <a:gd name="T31" fmla="*/ 104 h 104"/>
                <a:gd name="T32" fmla="*/ 211 w 421"/>
                <a:gd name="T33" fmla="*/ 104 h 104"/>
                <a:gd name="T34" fmla="*/ 225 w 421"/>
                <a:gd name="T35" fmla="*/ 104 h 104"/>
                <a:gd name="T36" fmla="*/ 289 w 421"/>
                <a:gd name="T37" fmla="*/ 99 h 104"/>
                <a:gd name="T38" fmla="*/ 322 w 421"/>
                <a:gd name="T39" fmla="*/ 95 h 104"/>
                <a:gd name="T40" fmla="*/ 356 w 421"/>
                <a:gd name="T41" fmla="*/ 87 h 104"/>
                <a:gd name="T42" fmla="*/ 360 w 421"/>
                <a:gd name="T43" fmla="*/ 86 h 104"/>
                <a:gd name="T44" fmla="*/ 368 w 421"/>
                <a:gd name="T45" fmla="*/ 84 h 104"/>
                <a:gd name="T46" fmla="*/ 376 w 421"/>
                <a:gd name="T47" fmla="*/ 81 h 104"/>
                <a:gd name="T48" fmla="*/ 379 w 421"/>
                <a:gd name="T49" fmla="*/ 80 h 104"/>
                <a:gd name="T50" fmla="*/ 390 w 421"/>
                <a:gd name="T51" fmla="*/ 77 h 104"/>
                <a:gd name="T52" fmla="*/ 391 w 421"/>
                <a:gd name="T53" fmla="*/ 76 h 104"/>
                <a:gd name="T54" fmla="*/ 409 w 421"/>
                <a:gd name="T55" fmla="*/ 65 h 104"/>
                <a:gd name="T56" fmla="*/ 409 w 421"/>
                <a:gd name="T57" fmla="*/ 65 h 104"/>
                <a:gd name="T58" fmla="*/ 416 w 421"/>
                <a:gd name="T59" fmla="*/ 59 h 104"/>
                <a:gd name="T60" fmla="*/ 417 w 421"/>
                <a:gd name="T61" fmla="*/ 56 h 104"/>
                <a:gd name="T62" fmla="*/ 420 w 421"/>
                <a:gd name="T63" fmla="*/ 52 h 104"/>
                <a:gd name="T64" fmla="*/ 421 w 421"/>
                <a:gd name="T65" fmla="*/ 44 h 104"/>
                <a:gd name="T66" fmla="*/ 410 w 421"/>
                <a:gd name="T67" fmla="*/ 4 h 104"/>
                <a:gd name="T68" fmla="*/ 386 w 421"/>
                <a:gd name="T69" fmla="*/ 10 h 104"/>
                <a:gd name="T70" fmla="*/ 344 w 421"/>
                <a:gd name="T71" fmla="*/ 19 h 104"/>
                <a:gd name="T72" fmla="*/ 284 w 421"/>
                <a:gd name="T73" fmla="*/ 25 h 104"/>
                <a:gd name="T74" fmla="*/ 231 w 421"/>
                <a:gd name="T75" fmla="*/ 28 h 104"/>
                <a:gd name="T76" fmla="*/ 191 w 421"/>
                <a:gd name="T77" fmla="*/ 28 h 104"/>
                <a:gd name="T78" fmla="*/ 138 w 421"/>
                <a:gd name="T79" fmla="*/ 25 h 104"/>
                <a:gd name="T80" fmla="*/ 78 w 421"/>
                <a:gd name="T81" fmla="*/ 19 h 104"/>
                <a:gd name="T82" fmla="*/ 35 w 421"/>
                <a:gd name="T83" fmla="*/ 10 h 104"/>
                <a:gd name="T84" fmla="*/ 10 w 421"/>
                <a:gd name="T85"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1" h="104">
                  <a:moveTo>
                    <a:pt x="0" y="0"/>
                  </a:moveTo>
                  <a:lnTo>
                    <a:pt x="0" y="44"/>
                  </a:lnTo>
                  <a:lnTo>
                    <a:pt x="1" y="48"/>
                  </a:lnTo>
                  <a:lnTo>
                    <a:pt x="2" y="52"/>
                  </a:lnTo>
                  <a:lnTo>
                    <a:pt x="3" y="54"/>
                  </a:lnTo>
                  <a:lnTo>
                    <a:pt x="5" y="56"/>
                  </a:lnTo>
                  <a:lnTo>
                    <a:pt x="5" y="57"/>
                  </a:lnTo>
                  <a:lnTo>
                    <a:pt x="6" y="59"/>
                  </a:lnTo>
                  <a:lnTo>
                    <a:pt x="8" y="62"/>
                  </a:lnTo>
                  <a:lnTo>
                    <a:pt x="11" y="65"/>
                  </a:lnTo>
                  <a:lnTo>
                    <a:pt x="11" y="65"/>
                  </a:lnTo>
                  <a:lnTo>
                    <a:pt x="13" y="65"/>
                  </a:lnTo>
                  <a:lnTo>
                    <a:pt x="20" y="70"/>
                  </a:lnTo>
                  <a:lnTo>
                    <a:pt x="31" y="76"/>
                  </a:lnTo>
                  <a:lnTo>
                    <a:pt x="31" y="76"/>
                  </a:lnTo>
                  <a:lnTo>
                    <a:pt x="32" y="77"/>
                  </a:lnTo>
                  <a:lnTo>
                    <a:pt x="36" y="79"/>
                  </a:lnTo>
                  <a:lnTo>
                    <a:pt x="41" y="80"/>
                  </a:lnTo>
                  <a:lnTo>
                    <a:pt x="44" y="81"/>
                  </a:lnTo>
                  <a:lnTo>
                    <a:pt x="45" y="81"/>
                  </a:lnTo>
                  <a:lnTo>
                    <a:pt x="49" y="83"/>
                  </a:lnTo>
                  <a:lnTo>
                    <a:pt x="53" y="84"/>
                  </a:lnTo>
                  <a:lnTo>
                    <a:pt x="58" y="85"/>
                  </a:lnTo>
                  <a:lnTo>
                    <a:pt x="61" y="86"/>
                  </a:lnTo>
                  <a:lnTo>
                    <a:pt x="64" y="87"/>
                  </a:lnTo>
                  <a:lnTo>
                    <a:pt x="66" y="87"/>
                  </a:lnTo>
                  <a:lnTo>
                    <a:pt x="82" y="92"/>
                  </a:lnTo>
                  <a:lnTo>
                    <a:pt x="98" y="95"/>
                  </a:lnTo>
                  <a:lnTo>
                    <a:pt x="115" y="97"/>
                  </a:lnTo>
                  <a:lnTo>
                    <a:pt x="133" y="99"/>
                  </a:lnTo>
                  <a:lnTo>
                    <a:pt x="166" y="102"/>
                  </a:lnTo>
                  <a:lnTo>
                    <a:pt x="197" y="104"/>
                  </a:lnTo>
                  <a:lnTo>
                    <a:pt x="203" y="104"/>
                  </a:lnTo>
                  <a:lnTo>
                    <a:pt x="211" y="104"/>
                  </a:lnTo>
                  <a:lnTo>
                    <a:pt x="217" y="104"/>
                  </a:lnTo>
                  <a:lnTo>
                    <a:pt x="225" y="104"/>
                  </a:lnTo>
                  <a:lnTo>
                    <a:pt x="255" y="102"/>
                  </a:lnTo>
                  <a:lnTo>
                    <a:pt x="289" y="99"/>
                  </a:lnTo>
                  <a:lnTo>
                    <a:pt x="306" y="97"/>
                  </a:lnTo>
                  <a:lnTo>
                    <a:pt x="322" y="95"/>
                  </a:lnTo>
                  <a:lnTo>
                    <a:pt x="340" y="92"/>
                  </a:lnTo>
                  <a:lnTo>
                    <a:pt x="356" y="87"/>
                  </a:lnTo>
                  <a:lnTo>
                    <a:pt x="358" y="87"/>
                  </a:lnTo>
                  <a:lnTo>
                    <a:pt x="360" y="86"/>
                  </a:lnTo>
                  <a:lnTo>
                    <a:pt x="364" y="85"/>
                  </a:lnTo>
                  <a:lnTo>
                    <a:pt x="368" y="84"/>
                  </a:lnTo>
                  <a:lnTo>
                    <a:pt x="372" y="83"/>
                  </a:lnTo>
                  <a:lnTo>
                    <a:pt x="376" y="81"/>
                  </a:lnTo>
                  <a:lnTo>
                    <a:pt x="378" y="81"/>
                  </a:lnTo>
                  <a:lnTo>
                    <a:pt x="379" y="80"/>
                  </a:lnTo>
                  <a:lnTo>
                    <a:pt x="385" y="79"/>
                  </a:lnTo>
                  <a:lnTo>
                    <a:pt x="390" y="77"/>
                  </a:lnTo>
                  <a:lnTo>
                    <a:pt x="390" y="76"/>
                  </a:lnTo>
                  <a:lnTo>
                    <a:pt x="391" y="76"/>
                  </a:lnTo>
                  <a:lnTo>
                    <a:pt x="401" y="70"/>
                  </a:lnTo>
                  <a:lnTo>
                    <a:pt x="409" y="65"/>
                  </a:lnTo>
                  <a:lnTo>
                    <a:pt x="409" y="65"/>
                  </a:lnTo>
                  <a:lnTo>
                    <a:pt x="409" y="65"/>
                  </a:lnTo>
                  <a:lnTo>
                    <a:pt x="413" y="62"/>
                  </a:lnTo>
                  <a:lnTo>
                    <a:pt x="416" y="59"/>
                  </a:lnTo>
                  <a:lnTo>
                    <a:pt x="417" y="57"/>
                  </a:lnTo>
                  <a:lnTo>
                    <a:pt x="417" y="56"/>
                  </a:lnTo>
                  <a:lnTo>
                    <a:pt x="419" y="54"/>
                  </a:lnTo>
                  <a:lnTo>
                    <a:pt x="420" y="52"/>
                  </a:lnTo>
                  <a:lnTo>
                    <a:pt x="421" y="48"/>
                  </a:lnTo>
                  <a:lnTo>
                    <a:pt x="421" y="44"/>
                  </a:lnTo>
                  <a:lnTo>
                    <a:pt x="421" y="0"/>
                  </a:lnTo>
                  <a:lnTo>
                    <a:pt x="410" y="4"/>
                  </a:lnTo>
                  <a:lnTo>
                    <a:pt x="399" y="7"/>
                  </a:lnTo>
                  <a:lnTo>
                    <a:pt x="386" y="10"/>
                  </a:lnTo>
                  <a:lnTo>
                    <a:pt x="373" y="13"/>
                  </a:lnTo>
                  <a:lnTo>
                    <a:pt x="344" y="19"/>
                  </a:lnTo>
                  <a:lnTo>
                    <a:pt x="314" y="23"/>
                  </a:lnTo>
                  <a:lnTo>
                    <a:pt x="284" y="25"/>
                  </a:lnTo>
                  <a:lnTo>
                    <a:pt x="256" y="27"/>
                  </a:lnTo>
                  <a:lnTo>
                    <a:pt x="231" y="28"/>
                  </a:lnTo>
                  <a:lnTo>
                    <a:pt x="211" y="28"/>
                  </a:lnTo>
                  <a:lnTo>
                    <a:pt x="191" y="28"/>
                  </a:lnTo>
                  <a:lnTo>
                    <a:pt x="166" y="27"/>
                  </a:lnTo>
                  <a:lnTo>
                    <a:pt x="138" y="25"/>
                  </a:lnTo>
                  <a:lnTo>
                    <a:pt x="108" y="23"/>
                  </a:lnTo>
                  <a:lnTo>
                    <a:pt x="78" y="19"/>
                  </a:lnTo>
                  <a:lnTo>
                    <a:pt x="49" y="13"/>
                  </a:lnTo>
                  <a:lnTo>
                    <a:pt x="35" y="10"/>
                  </a:lnTo>
                  <a:lnTo>
                    <a:pt x="22" y="7"/>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500">
              <a:extLst>
                <a:ext uri="{FF2B5EF4-FFF2-40B4-BE49-F238E27FC236}">
                  <a16:creationId xmlns:a16="http://schemas.microsoft.com/office/drawing/2014/main" id="{5839F0C0-A423-4156-855A-E09BBC0F1685}"/>
                </a:ext>
              </a:extLst>
            </p:cNvPr>
            <p:cNvSpPr>
              <a:spLocks/>
            </p:cNvSpPr>
            <p:nvPr/>
          </p:nvSpPr>
          <p:spPr bwMode="auto">
            <a:xfrm>
              <a:off x="3756025" y="1474788"/>
              <a:ext cx="133350" cy="28575"/>
            </a:xfrm>
            <a:custGeom>
              <a:avLst/>
              <a:gdLst>
                <a:gd name="T0" fmla="*/ 420 w 420"/>
                <a:gd name="T1" fmla="*/ 58 h 90"/>
                <a:gd name="T2" fmla="*/ 419 w 420"/>
                <a:gd name="T3" fmla="*/ 55 h 90"/>
                <a:gd name="T4" fmla="*/ 418 w 420"/>
                <a:gd name="T5" fmla="*/ 50 h 90"/>
                <a:gd name="T6" fmla="*/ 416 w 420"/>
                <a:gd name="T7" fmla="*/ 47 h 90"/>
                <a:gd name="T8" fmla="*/ 413 w 420"/>
                <a:gd name="T9" fmla="*/ 44 h 90"/>
                <a:gd name="T10" fmla="*/ 406 w 420"/>
                <a:gd name="T11" fmla="*/ 37 h 90"/>
                <a:gd name="T12" fmla="*/ 397 w 420"/>
                <a:gd name="T13" fmla="*/ 32 h 90"/>
                <a:gd name="T14" fmla="*/ 386 w 420"/>
                <a:gd name="T15" fmla="*/ 27 h 90"/>
                <a:gd name="T16" fmla="*/ 374 w 420"/>
                <a:gd name="T17" fmla="*/ 22 h 90"/>
                <a:gd name="T18" fmla="*/ 360 w 420"/>
                <a:gd name="T19" fmla="*/ 18 h 90"/>
                <a:gd name="T20" fmla="*/ 345 w 420"/>
                <a:gd name="T21" fmla="*/ 14 h 90"/>
                <a:gd name="T22" fmla="*/ 313 w 420"/>
                <a:gd name="T23" fmla="*/ 9 h 90"/>
                <a:gd name="T24" fmla="*/ 277 w 420"/>
                <a:gd name="T25" fmla="*/ 3 h 90"/>
                <a:gd name="T26" fmla="*/ 243 w 420"/>
                <a:gd name="T27" fmla="*/ 1 h 90"/>
                <a:gd name="T28" fmla="*/ 210 w 420"/>
                <a:gd name="T29" fmla="*/ 0 h 90"/>
                <a:gd name="T30" fmla="*/ 172 w 420"/>
                <a:gd name="T31" fmla="*/ 1 h 90"/>
                <a:gd name="T32" fmla="*/ 133 w 420"/>
                <a:gd name="T33" fmla="*/ 4 h 90"/>
                <a:gd name="T34" fmla="*/ 113 w 420"/>
                <a:gd name="T35" fmla="*/ 7 h 90"/>
                <a:gd name="T36" fmla="*/ 94 w 420"/>
                <a:gd name="T37" fmla="*/ 11 h 90"/>
                <a:gd name="T38" fmla="*/ 76 w 420"/>
                <a:gd name="T39" fmla="*/ 14 h 90"/>
                <a:gd name="T40" fmla="*/ 59 w 420"/>
                <a:gd name="T41" fmla="*/ 18 h 90"/>
                <a:gd name="T42" fmla="*/ 59 w 420"/>
                <a:gd name="T43" fmla="*/ 18 h 90"/>
                <a:gd name="T44" fmla="*/ 55 w 420"/>
                <a:gd name="T45" fmla="*/ 19 h 90"/>
                <a:gd name="T46" fmla="*/ 52 w 420"/>
                <a:gd name="T47" fmla="*/ 20 h 90"/>
                <a:gd name="T48" fmla="*/ 48 w 420"/>
                <a:gd name="T49" fmla="*/ 21 h 90"/>
                <a:gd name="T50" fmla="*/ 44 w 420"/>
                <a:gd name="T51" fmla="*/ 22 h 90"/>
                <a:gd name="T52" fmla="*/ 43 w 420"/>
                <a:gd name="T53" fmla="*/ 24 h 90"/>
                <a:gd name="T54" fmla="*/ 40 w 420"/>
                <a:gd name="T55" fmla="*/ 24 h 90"/>
                <a:gd name="T56" fmla="*/ 35 w 420"/>
                <a:gd name="T57" fmla="*/ 26 h 90"/>
                <a:gd name="T58" fmla="*/ 31 w 420"/>
                <a:gd name="T59" fmla="*/ 28 h 90"/>
                <a:gd name="T60" fmla="*/ 30 w 420"/>
                <a:gd name="T61" fmla="*/ 28 h 90"/>
                <a:gd name="T62" fmla="*/ 30 w 420"/>
                <a:gd name="T63" fmla="*/ 28 h 90"/>
                <a:gd name="T64" fmla="*/ 19 w 420"/>
                <a:gd name="T65" fmla="*/ 33 h 90"/>
                <a:gd name="T66" fmla="*/ 12 w 420"/>
                <a:gd name="T67" fmla="*/ 40 h 90"/>
                <a:gd name="T68" fmla="*/ 10 w 420"/>
                <a:gd name="T69" fmla="*/ 40 h 90"/>
                <a:gd name="T70" fmla="*/ 10 w 420"/>
                <a:gd name="T71" fmla="*/ 40 h 90"/>
                <a:gd name="T72" fmla="*/ 7 w 420"/>
                <a:gd name="T73" fmla="*/ 43 h 90"/>
                <a:gd name="T74" fmla="*/ 5 w 420"/>
                <a:gd name="T75" fmla="*/ 46 h 90"/>
                <a:gd name="T76" fmla="*/ 4 w 420"/>
                <a:gd name="T77" fmla="*/ 47 h 90"/>
                <a:gd name="T78" fmla="*/ 4 w 420"/>
                <a:gd name="T79" fmla="*/ 48 h 90"/>
                <a:gd name="T80" fmla="*/ 2 w 420"/>
                <a:gd name="T81" fmla="*/ 50 h 90"/>
                <a:gd name="T82" fmla="*/ 1 w 420"/>
                <a:gd name="T83" fmla="*/ 52 h 90"/>
                <a:gd name="T84" fmla="*/ 0 w 420"/>
                <a:gd name="T85" fmla="*/ 56 h 90"/>
                <a:gd name="T86" fmla="*/ 0 w 420"/>
                <a:gd name="T87" fmla="*/ 58 h 90"/>
                <a:gd name="T88" fmla="*/ 8 w 420"/>
                <a:gd name="T89" fmla="*/ 63 h 90"/>
                <a:gd name="T90" fmla="*/ 22 w 420"/>
                <a:gd name="T91" fmla="*/ 68 h 90"/>
                <a:gd name="T92" fmla="*/ 43 w 420"/>
                <a:gd name="T93" fmla="*/ 74 h 90"/>
                <a:gd name="T94" fmla="*/ 67 w 420"/>
                <a:gd name="T95" fmla="*/ 78 h 90"/>
                <a:gd name="T96" fmla="*/ 96 w 420"/>
                <a:gd name="T97" fmla="*/ 84 h 90"/>
                <a:gd name="T98" fmla="*/ 131 w 420"/>
                <a:gd name="T99" fmla="*/ 87 h 90"/>
                <a:gd name="T100" fmla="*/ 168 w 420"/>
                <a:gd name="T101" fmla="*/ 90 h 90"/>
                <a:gd name="T102" fmla="*/ 210 w 420"/>
                <a:gd name="T103" fmla="*/ 90 h 90"/>
                <a:gd name="T104" fmla="*/ 251 w 420"/>
                <a:gd name="T105" fmla="*/ 90 h 90"/>
                <a:gd name="T106" fmla="*/ 289 w 420"/>
                <a:gd name="T107" fmla="*/ 87 h 90"/>
                <a:gd name="T108" fmla="*/ 323 w 420"/>
                <a:gd name="T109" fmla="*/ 84 h 90"/>
                <a:gd name="T110" fmla="*/ 353 w 420"/>
                <a:gd name="T111" fmla="*/ 78 h 90"/>
                <a:gd name="T112" fmla="*/ 377 w 420"/>
                <a:gd name="T113" fmla="*/ 74 h 90"/>
                <a:gd name="T114" fmla="*/ 398 w 420"/>
                <a:gd name="T115" fmla="*/ 68 h 90"/>
                <a:gd name="T116" fmla="*/ 412 w 420"/>
                <a:gd name="T117" fmla="*/ 62 h 90"/>
                <a:gd name="T118" fmla="*/ 420 w 420"/>
                <a:gd name="T119" fmla="*/ 58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20" h="90">
                  <a:moveTo>
                    <a:pt x="420" y="58"/>
                  </a:moveTo>
                  <a:lnTo>
                    <a:pt x="419" y="55"/>
                  </a:lnTo>
                  <a:lnTo>
                    <a:pt x="418" y="50"/>
                  </a:lnTo>
                  <a:lnTo>
                    <a:pt x="416" y="47"/>
                  </a:lnTo>
                  <a:lnTo>
                    <a:pt x="413" y="44"/>
                  </a:lnTo>
                  <a:lnTo>
                    <a:pt x="406" y="37"/>
                  </a:lnTo>
                  <a:lnTo>
                    <a:pt x="397" y="32"/>
                  </a:lnTo>
                  <a:lnTo>
                    <a:pt x="386" y="27"/>
                  </a:lnTo>
                  <a:lnTo>
                    <a:pt x="374" y="22"/>
                  </a:lnTo>
                  <a:lnTo>
                    <a:pt x="360" y="18"/>
                  </a:lnTo>
                  <a:lnTo>
                    <a:pt x="345" y="14"/>
                  </a:lnTo>
                  <a:lnTo>
                    <a:pt x="313" y="9"/>
                  </a:lnTo>
                  <a:lnTo>
                    <a:pt x="277" y="3"/>
                  </a:lnTo>
                  <a:lnTo>
                    <a:pt x="243" y="1"/>
                  </a:lnTo>
                  <a:lnTo>
                    <a:pt x="210" y="0"/>
                  </a:lnTo>
                  <a:lnTo>
                    <a:pt x="172" y="1"/>
                  </a:lnTo>
                  <a:lnTo>
                    <a:pt x="133" y="4"/>
                  </a:lnTo>
                  <a:lnTo>
                    <a:pt x="113" y="7"/>
                  </a:lnTo>
                  <a:lnTo>
                    <a:pt x="94" y="11"/>
                  </a:lnTo>
                  <a:lnTo>
                    <a:pt x="76" y="14"/>
                  </a:lnTo>
                  <a:lnTo>
                    <a:pt x="59" y="18"/>
                  </a:lnTo>
                  <a:lnTo>
                    <a:pt x="59" y="18"/>
                  </a:lnTo>
                  <a:lnTo>
                    <a:pt x="55" y="19"/>
                  </a:lnTo>
                  <a:lnTo>
                    <a:pt x="52" y="20"/>
                  </a:lnTo>
                  <a:lnTo>
                    <a:pt x="48" y="21"/>
                  </a:lnTo>
                  <a:lnTo>
                    <a:pt x="44" y="22"/>
                  </a:lnTo>
                  <a:lnTo>
                    <a:pt x="43" y="24"/>
                  </a:lnTo>
                  <a:lnTo>
                    <a:pt x="40" y="24"/>
                  </a:lnTo>
                  <a:lnTo>
                    <a:pt x="35" y="26"/>
                  </a:lnTo>
                  <a:lnTo>
                    <a:pt x="31" y="28"/>
                  </a:lnTo>
                  <a:lnTo>
                    <a:pt x="30" y="28"/>
                  </a:lnTo>
                  <a:lnTo>
                    <a:pt x="30" y="28"/>
                  </a:lnTo>
                  <a:lnTo>
                    <a:pt x="19" y="33"/>
                  </a:lnTo>
                  <a:lnTo>
                    <a:pt x="12" y="40"/>
                  </a:lnTo>
                  <a:lnTo>
                    <a:pt x="10" y="40"/>
                  </a:lnTo>
                  <a:lnTo>
                    <a:pt x="10" y="40"/>
                  </a:lnTo>
                  <a:lnTo>
                    <a:pt x="7" y="43"/>
                  </a:lnTo>
                  <a:lnTo>
                    <a:pt x="5" y="46"/>
                  </a:lnTo>
                  <a:lnTo>
                    <a:pt x="4" y="47"/>
                  </a:lnTo>
                  <a:lnTo>
                    <a:pt x="4" y="48"/>
                  </a:lnTo>
                  <a:lnTo>
                    <a:pt x="2" y="50"/>
                  </a:lnTo>
                  <a:lnTo>
                    <a:pt x="1" y="52"/>
                  </a:lnTo>
                  <a:lnTo>
                    <a:pt x="0" y="56"/>
                  </a:lnTo>
                  <a:lnTo>
                    <a:pt x="0" y="58"/>
                  </a:lnTo>
                  <a:lnTo>
                    <a:pt x="8" y="63"/>
                  </a:lnTo>
                  <a:lnTo>
                    <a:pt x="22" y="68"/>
                  </a:lnTo>
                  <a:lnTo>
                    <a:pt x="43" y="74"/>
                  </a:lnTo>
                  <a:lnTo>
                    <a:pt x="67" y="78"/>
                  </a:lnTo>
                  <a:lnTo>
                    <a:pt x="96" y="84"/>
                  </a:lnTo>
                  <a:lnTo>
                    <a:pt x="131" y="87"/>
                  </a:lnTo>
                  <a:lnTo>
                    <a:pt x="168" y="90"/>
                  </a:lnTo>
                  <a:lnTo>
                    <a:pt x="210" y="90"/>
                  </a:lnTo>
                  <a:lnTo>
                    <a:pt x="251" y="90"/>
                  </a:lnTo>
                  <a:lnTo>
                    <a:pt x="289" y="87"/>
                  </a:lnTo>
                  <a:lnTo>
                    <a:pt x="323" y="84"/>
                  </a:lnTo>
                  <a:lnTo>
                    <a:pt x="353" y="78"/>
                  </a:lnTo>
                  <a:lnTo>
                    <a:pt x="377" y="74"/>
                  </a:lnTo>
                  <a:lnTo>
                    <a:pt x="398" y="68"/>
                  </a:lnTo>
                  <a:lnTo>
                    <a:pt x="412" y="62"/>
                  </a:lnTo>
                  <a:lnTo>
                    <a:pt x="420" y="5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8" name="Freeform 501">
              <a:extLst>
                <a:ext uri="{FF2B5EF4-FFF2-40B4-BE49-F238E27FC236}">
                  <a16:creationId xmlns:a16="http://schemas.microsoft.com/office/drawing/2014/main" id="{DBE218E2-EA47-43F9-AF50-BC58701E5EAE}"/>
                </a:ext>
              </a:extLst>
            </p:cNvPr>
            <p:cNvSpPr>
              <a:spLocks/>
            </p:cNvSpPr>
            <p:nvPr/>
          </p:nvSpPr>
          <p:spPr bwMode="auto">
            <a:xfrm>
              <a:off x="3756025" y="1503363"/>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7 h 75"/>
                <a:gd name="T10" fmla="*/ 67 w 421"/>
                <a:gd name="T11" fmla="*/ 62 h 75"/>
                <a:gd name="T12" fmla="*/ 97 w 421"/>
                <a:gd name="T13" fmla="*/ 68 h 75"/>
                <a:gd name="T14" fmla="*/ 130 w 421"/>
                <a:gd name="T15" fmla="*/ 71 h 75"/>
                <a:gd name="T16" fmla="*/ 169 w 421"/>
                <a:gd name="T17" fmla="*/ 74 h 75"/>
                <a:gd name="T18" fmla="*/ 211 w 421"/>
                <a:gd name="T19" fmla="*/ 75 h 75"/>
                <a:gd name="T20" fmla="*/ 253 w 421"/>
                <a:gd name="T21" fmla="*/ 74 h 75"/>
                <a:gd name="T22" fmla="*/ 290 w 421"/>
                <a:gd name="T23" fmla="*/ 71 h 75"/>
                <a:gd name="T24" fmla="*/ 325 w 421"/>
                <a:gd name="T25" fmla="*/ 68 h 75"/>
                <a:gd name="T26" fmla="*/ 355 w 421"/>
                <a:gd name="T27" fmla="*/ 62 h 75"/>
                <a:gd name="T28" fmla="*/ 379 w 421"/>
                <a:gd name="T29" fmla="*/ 57 h 75"/>
                <a:gd name="T30" fmla="*/ 399 w 421"/>
                <a:gd name="T31" fmla="*/ 52 h 75"/>
                <a:gd name="T32" fmla="*/ 414 w 421"/>
                <a:gd name="T33" fmla="*/ 46 h 75"/>
                <a:gd name="T34" fmla="*/ 421 w 421"/>
                <a:gd name="T35" fmla="*/ 42 h 75"/>
                <a:gd name="T36" fmla="*/ 421 w 421"/>
                <a:gd name="T37" fmla="*/ 0 h 75"/>
                <a:gd name="T38" fmla="*/ 410 w 421"/>
                <a:gd name="T39" fmla="*/ 4 h 75"/>
                <a:gd name="T40" fmla="*/ 399 w 421"/>
                <a:gd name="T41" fmla="*/ 8 h 75"/>
                <a:gd name="T42" fmla="*/ 386 w 421"/>
                <a:gd name="T43" fmla="*/ 12 h 75"/>
                <a:gd name="T44" fmla="*/ 373 w 421"/>
                <a:gd name="T45" fmla="*/ 14 h 75"/>
                <a:gd name="T46" fmla="*/ 344 w 421"/>
                <a:gd name="T47" fmla="*/ 19 h 75"/>
                <a:gd name="T48" fmla="*/ 314 w 421"/>
                <a:gd name="T49" fmla="*/ 24 h 75"/>
                <a:gd name="T50" fmla="*/ 284 w 421"/>
                <a:gd name="T51" fmla="*/ 27 h 75"/>
                <a:gd name="T52" fmla="*/ 256 w 421"/>
                <a:gd name="T53" fmla="*/ 28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8 h 75"/>
                <a:gd name="T74" fmla="*/ 10 w 421"/>
                <a:gd name="T75" fmla="*/ 4 h 75"/>
                <a:gd name="T76" fmla="*/ 0 w 421"/>
                <a:gd name="T77" fmla="*/ 0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6"/>
                  </a:lnTo>
                  <a:lnTo>
                    <a:pt x="22" y="52"/>
                  </a:lnTo>
                  <a:lnTo>
                    <a:pt x="43" y="57"/>
                  </a:lnTo>
                  <a:lnTo>
                    <a:pt x="67" y="62"/>
                  </a:lnTo>
                  <a:lnTo>
                    <a:pt x="97" y="68"/>
                  </a:lnTo>
                  <a:lnTo>
                    <a:pt x="130" y="71"/>
                  </a:lnTo>
                  <a:lnTo>
                    <a:pt x="169" y="74"/>
                  </a:lnTo>
                  <a:lnTo>
                    <a:pt x="211" y="75"/>
                  </a:lnTo>
                  <a:lnTo>
                    <a:pt x="253" y="74"/>
                  </a:lnTo>
                  <a:lnTo>
                    <a:pt x="290" y="71"/>
                  </a:lnTo>
                  <a:lnTo>
                    <a:pt x="325" y="68"/>
                  </a:lnTo>
                  <a:lnTo>
                    <a:pt x="355" y="62"/>
                  </a:lnTo>
                  <a:lnTo>
                    <a:pt x="379" y="57"/>
                  </a:lnTo>
                  <a:lnTo>
                    <a:pt x="399" y="52"/>
                  </a:lnTo>
                  <a:lnTo>
                    <a:pt x="414" y="46"/>
                  </a:lnTo>
                  <a:lnTo>
                    <a:pt x="421" y="42"/>
                  </a:lnTo>
                  <a:lnTo>
                    <a:pt x="421" y="0"/>
                  </a:lnTo>
                  <a:lnTo>
                    <a:pt x="410" y="4"/>
                  </a:lnTo>
                  <a:lnTo>
                    <a:pt x="399" y="8"/>
                  </a:lnTo>
                  <a:lnTo>
                    <a:pt x="386" y="12"/>
                  </a:lnTo>
                  <a:lnTo>
                    <a:pt x="373" y="14"/>
                  </a:lnTo>
                  <a:lnTo>
                    <a:pt x="344" y="19"/>
                  </a:lnTo>
                  <a:lnTo>
                    <a:pt x="314" y="24"/>
                  </a:lnTo>
                  <a:lnTo>
                    <a:pt x="284" y="27"/>
                  </a:lnTo>
                  <a:lnTo>
                    <a:pt x="256" y="28"/>
                  </a:lnTo>
                  <a:lnTo>
                    <a:pt x="231" y="29"/>
                  </a:lnTo>
                  <a:lnTo>
                    <a:pt x="211" y="30"/>
                  </a:lnTo>
                  <a:lnTo>
                    <a:pt x="191" y="29"/>
                  </a:lnTo>
                  <a:lnTo>
                    <a:pt x="166" y="28"/>
                  </a:lnTo>
                  <a:lnTo>
                    <a:pt x="138" y="27"/>
                  </a:lnTo>
                  <a:lnTo>
                    <a:pt x="108" y="24"/>
                  </a:lnTo>
                  <a:lnTo>
                    <a:pt x="78" y="19"/>
                  </a:lnTo>
                  <a:lnTo>
                    <a:pt x="49" y="15"/>
                  </a:lnTo>
                  <a:lnTo>
                    <a:pt x="35" y="12"/>
                  </a:lnTo>
                  <a:lnTo>
                    <a:pt x="22" y="8"/>
                  </a:lnTo>
                  <a:lnTo>
                    <a:pt x="10" y="4"/>
                  </a:ln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502">
              <a:extLst>
                <a:ext uri="{FF2B5EF4-FFF2-40B4-BE49-F238E27FC236}">
                  <a16:creationId xmlns:a16="http://schemas.microsoft.com/office/drawing/2014/main" id="{FB53FF3C-7C81-42D7-820B-328F83511B89}"/>
                </a:ext>
              </a:extLst>
            </p:cNvPr>
            <p:cNvSpPr>
              <a:spLocks/>
            </p:cNvSpPr>
            <p:nvPr/>
          </p:nvSpPr>
          <p:spPr bwMode="auto">
            <a:xfrm>
              <a:off x="3756025" y="1574800"/>
              <a:ext cx="133350" cy="23813"/>
            </a:xfrm>
            <a:custGeom>
              <a:avLst/>
              <a:gdLst>
                <a:gd name="T0" fmla="*/ 0 w 421"/>
                <a:gd name="T1" fmla="*/ 0 h 75"/>
                <a:gd name="T2" fmla="*/ 0 w 421"/>
                <a:gd name="T3" fmla="*/ 42 h 75"/>
                <a:gd name="T4" fmla="*/ 8 w 421"/>
                <a:gd name="T5" fmla="*/ 48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8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1 h 75"/>
                <a:gd name="T78" fmla="*/ 0 w 421"/>
                <a:gd name="T79"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21" h="75">
                  <a:moveTo>
                    <a:pt x="0" y="0"/>
                  </a:moveTo>
                  <a:lnTo>
                    <a:pt x="0" y="42"/>
                  </a:lnTo>
                  <a:lnTo>
                    <a:pt x="8" y="48"/>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8"/>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503">
              <a:extLst>
                <a:ext uri="{FF2B5EF4-FFF2-40B4-BE49-F238E27FC236}">
                  <a16:creationId xmlns:a16="http://schemas.microsoft.com/office/drawing/2014/main" id="{B2AFC166-3690-491C-BE8E-D33917F47E78}"/>
                </a:ext>
              </a:extLst>
            </p:cNvPr>
            <p:cNvSpPr>
              <a:spLocks/>
            </p:cNvSpPr>
            <p:nvPr/>
          </p:nvSpPr>
          <p:spPr bwMode="auto">
            <a:xfrm>
              <a:off x="3756025" y="1550988"/>
              <a:ext cx="133350" cy="23813"/>
            </a:xfrm>
            <a:custGeom>
              <a:avLst/>
              <a:gdLst>
                <a:gd name="T0" fmla="*/ 0 w 421"/>
                <a:gd name="T1" fmla="*/ 0 h 75"/>
                <a:gd name="T2" fmla="*/ 0 w 421"/>
                <a:gd name="T3" fmla="*/ 42 h 75"/>
                <a:gd name="T4" fmla="*/ 8 w 421"/>
                <a:gd name="T5" fmla="*/ 47 h 75"/>
                <a:gd name="T6" fmla="*/ 22 w 421"/>
                <a:gd name="T7" fmla="*/ 53 h 75"/>
                <a:gd name="T8" fmla="*/ 43 w 421"/>
                <a:gd name="T9" fmla="*/ 58 h 75"/>
                <a:gd name="T10" fmla="*/ 67 w 421"/>
                <a:gd name="T11" fmla="*/ 64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4 h 75"/>
                <a:gd name="T28" fmla="*/ 379 w 421"/>
                <a:gd name="T29" fmla="*/ 58 h 75"/>
                <a:gd name="T30" fmla="*/ 399 w 421"/>
                <a:gd name="T31" fmla="*/ 53 h 75"/>
                <a:gd name="T32" fmla="*/ 414 w 421"/>
                <a:gd name="T33" fmla="*/ 47 h 75"/>
                <a:gd name="T34" fmla="*/ 421 w 421"/>
                <a:gd name="T35" fmla="*/ 42 h 75"/>
                <a:gd name="T36" fmla="*/ 421 w 421"/>
                <a:gd name="T37" fmla="*/ 0 h 75"/>
                <a:gd name="T38" fmla="*/ 410 w 421"/>
                <a:gd name="T39" fmla="*/ 5 h 75"/>
                <a:gd name="T40" fmla="*/ 399 w 421"/>
                <a:gd name="T41" fmla="*/ 9 h 75"/>
                <a:gd name="T42" fmla="*/ 386 w 421"/>
                <a:gd name="T43" fmla="*/ 12 h 75"/>
                <a:gd name="T44" fmla="*/ 373 w 421"/>
                <a:gd name="T45" fmla="*/ 15 h 75"/>
                <a:gd name="T46" fmla="*/ 344 w 421"/>
                <a:gd name="T47" fmla="*/ 21 h 75"/>
                <a:gd name="T48" fmla="*/ 314 w 421"/>
                <a:gd name="T49" fmla="*/ 24 h 75"/>
                <a:gd name="T50" fmla="*/ 284 w 421"/>
                <a:gd name="T51" fmla="*/ 27 h 75"/>
                <a:gd name="T52" fmla="*/ 256 w 421"/>
                <a:gd name="T53" fmla="*/ 29 h 75"/>
                <a:gd name="T54" fmla="*/ 231 w 421"/>
                <a:gd name="T55" fmla="*/ 30 h 75"/>
                <a:gd name="T56" fmla="*/ 211 w 421"/>
                <a:gd name="T57" fmla="*/ 30 h 75"/>
                <a:gd name="T58" fmla="*/ 191 w 421"/>
                <a:gd name="T59" fmla="*/ 30 h 75"/>
                <a:gd name="T60" fmla="*/ 166 w 421"/>
                <a:gd name="T61" fmla="*/ 29 h 75"/>
                <a:gd name="T62" fmla="*/ 138 w 421"/>
                <a:gd name="T63" fmla="*/ 27 h 75"/>
                <a:gd name="T64" fmla="*/ 108 w 421"/>
                <a:gd name="T65" fmla="*/ 24 h 75"/>
                <a:gd name="T66" fmla="*/ 78 w 421"/>
                <a:gd name="T67" fmla="*/ 21 h 75"/>
                <a:gd name="T68" fmla="*/ 49 w 421"/>
                <a:gd name="T69" fmla="*/ 15 h 75"/>
                <a:gd name="T70" fmla="*/ 35 w 421"/>
                <a:gd name="T71" fmla="*/ 12 h 75"/>
                <a:gd name="T72" fmla="*/ 22 w 421"/>
                <a:gd name="T73" fmla="*/ 9 h 75"/>
                <a:gd name="T74" fmla="*/ 10 w 421"/>
                <a:gd name="T75" fmla="*/ 5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7"/>
                  </a:lnTo>
                  <a:lnTo>
                    <a:pt x="22" y="53"/>
                  </a:lnTo>
                  <a:lnTo>
                    <a:pt x="43" y="58"/>
                  </a:lnTo>
                  <a:lnTo>
                    <a:pt x="67" y="64"/>
                  </a:lnTo>
                  <a:lnTo>
                    <a:pt x="97" y="68"/>
                  </a:lnTo>
                  <a:lnTo>
                    <a:pt x="130" y="72"/>
                  </a:lnTo>
                  <a:lnTo>
                    <a:pt x="169" y="74"/>
                  </a:lnTo>
                  <a:lnTo>
                    <a:pt x="211" y="75"/>
                  </a:lnTo>
                  <a:lnTo>
                    <a:pt x="253" y="74"/>
                  </a:lnTo>
                  <a:lnTo>
                    <a:pt x="290" y="72"/>
                  </a:lnTo>
                  <a:lnTo>
                    <a:pt x="325" y="68"/>
                  </a:lnTo>
                  <a:lnTo>
                    <a:pt x="355" y="64"/>
                  </a:lnTo>
                  <a:lnTo>
                    <a:pt x="379" y="58"/>
                  </a:lnTo>
                  <a:lnTo>
                    <a:pt x="399" y="53"/>
                  </a:lnTo>
                  <a:lnTo>
                    <a:pt x="414" y="47"/>
                  </a:lnTo>
                  <a:lnTo>
                    <a:pt x="421" y="42"/>
                  </a:lnTo>
                  <a:lnTo>
                    <a:pt x="421" y="0"/>
                  </a:lnTo>
                  <a:lnTo>
                    <a:pt x="410" y="5"/>
                  </a:lnTo>
                  <a:lnTo>
                    <a:pt x="399" y="9"/>
                  </a:lnTo>
                  <a:lnTo>
                    <a:pt x="386" y="12"/>
                  </a:lnTo>
                  <a:lnTo>
                    <a:pt x="373" y="15"/>
                  </a:lnTo>
                  <a:lnTo>
                    <a:pt x="344" y="21"/>
                  </a:lnTo>
                  <a:lnTo>
                    <a:pt x="314" y="24"/>
                  </a:lnTo>
                  <a:lnTo>
                    <a:pt x="284" y="27"/>
                  </a:lnTo>
                  <a:lnTo>
                    <a:pt x="256" y="29"/>
                  </a:lnTo>
                  <a:lnTo>
                    <a:pt x="231" y="30"/>
                  </a:lnTo>
                  <a:lnTo>
                    <a:pt x="211" y="30"/>
                  </a:lnTo>
                  <a:lnTo>
                    <a:pt x="191" y="30"/>
                  </a:lnTo>
                  <a:lnTo>
                    <a:pt x="166" y="29"/>
                  </a:lnTo>
                  <a:lnTo>
                    <a:pt x="138" y="27"/>
                  </a:lnTo>
                  <a:lnTo>
                    <a:pt x="108" y="24"/>
                  </a:lnTo>
                  <a:lnTo>
                    <a:pt x="78" y="21"/>
                  </a:lnTo>
                  <a:lnTo>
                    <a:pt x="49" y="15"/>
                  </a:lnTo>
                  <a:lnTo>
                    <a:pt x="35" y="12"/>
                  </a:lnTo>
                  <a:lnTo>
                    <a:pt x="22" y="9"/>
                  </a:lnTo>
                  <a:lnTo>
                    <a:pt x="10" y="5"/>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504">
              <a:extLst>
                <a:ext uri="{FF2B5EF4-FFF2-40B4-BE49-F238E27FC236}">
                  <a16:creationId xmlns:a16="http://schemas.microsoft.com/office/drawing/2014/main" id="{9740A41F-89FD-44D8-9D1F-332E7D538EDA}"/>
                </a:ext>
              </a:extLst>
            </p:cNvPr>
            <p:cNvSpPr>
              <a:spLocks/>
            </p:cNvSpPr>
            <p:nvPr/>
          </p:nvSpPr>
          <p:spPr bwMode="auto">
            <a:xfrm>
              <a:off x="3756025" y="1527175"/>
              <a:ext cx="133350" cy="23813"/>
            </a:xfrm>
            <a:custGeom>
              <a:avLst/>
              <a:gdLst>
                <a:gd name="T0" fmla="*/ 0 w 421"/>
                <a:gd name="T1" fmla="*/ 0 h 75"/>
                <a:gd name="T2" fmla="*/ 0 w 421"/>
                <a:gd name="T3" fmla="*/ 42 h 75"/>
                <a:gd name="T4" fmla="*/ 8 w 421"/>
                <a:gd name="T5" fmla="*/ 46 h 75"/>
                <a:gd name="T6" fmla="*/ 22 w 421"/>
                <a:gd name="T7" fmla="*/ 52 h 75"/>
                <a:gd name="T8" fmla="*/ 43 w 421"/>
                <a:gd name="T9" fmla="*/ 58 h 75"/>
                <a:gd name="T10" fmla="*/ 67 w 421"/>
                <a:gd name="T11" fmla="*/ 63 h 75"/>
                <a:gd name="T12" fmla="*/ 97 w 421"/>
                <a:gd name="T13" fmla="*/ 68 h 75"/>
                <a:gd name="T14" fmla="*/ 130 w 421"/>
                <a:gd name="T15" fmla="*/ 72 h 75"/>
                <a:gd name="T16" fmla="*/ 169 w 421"/>
                <a:gd name="T17" fmla="*/ 74 h 75"/>
                <a:gd name="T18" fmla="*/ 211 w 421"/>
                <a:gd name="T19" fmla="*/ 75 h 75"/>
                <a:gd name="T20" fmla="*/ 253 w 421"/>
                <a:gd name="T21" fmla="*/ 74 h 75"/>
                <a:gd name="T22" fmla="*/ 290 w 421"/>
                <a:gd name="T23" fmla="*/ 72 h 75"/>
                <a:gd name="T24" fmla="*/ 325 w 421"/>
                <a:gd name="T25" fmla="*/ 68 h 75"/>
                <a:gd name="T26" fmla="*/ 355 w 421"/>
                <a:gd name="T27" fmla="*/ 63 h 75"/>
                <a:gd name="T28" fmla="*/ 379 w 421"/>
                <a:gd name="T29" fmla="*/ 58 h 75"/>
                <a:gd name="T30" fmla="*/ 399 w 421"/>
                <a:gd name="T31" fmla="*/ 52 h 75"/>
                <a:gd name="T32" fmla="*/ 414 w 421"/>
                <a:gd name="T33" fmla="*/ 47 h 75"/>
                <a:gd name="T34" fmla="*/ 421 w 421"/>
                <a:gd name="T35" fmla="*/ 42 h 75"/>
                <a:gd name="T36" fmla="*/ 421 w 421"/>
                <a:gd name="T37" fmla="*/ 0 h 75"/>
                <a:gd name="T38" fmla="*/ 410 w 421"/>
                <a:gd name="T39" fmla="*/ 4 h 75"/>
                <a:gd name="T40" fmla="*/ 399 w 421"/>
                <a:gd name="T41" fmla="*/ 9 h 75"/>
                <a:gd name="T42" fmla="*/ 386 w 421"/>
                <a:gd name="T43" fmla="*/ 12 h 75"/>
                <a:gd name="T44" fmla="*/ 373 w 421"/>
                <a:gd name="T45" fmla="*/ 15 h 75"/>
                <a:gd name="T46" fmla="*/ 344 w 421"/>
                <a:gd name="T47" fmla="*/ 19 h 75"/>
                <a:gd name="T48" fmla="*/ 314 w 421"/>
                <a:gd name="T49" fmla="*/ 24 h 75"/>
                <a:gd name="T50" fmla="*/ 284 w 421"/>
                <a:gd name="T51" fmla="*/ 27 h 75"/>
                <a:gd name="T52" fmla="*/ 256 w 421"/>
                <a:gd name="T53" fmla="*/ 29 h 75"/>
                <a:gd name="T54" fmla="*/ 231 w 421"/>
                <a:gd name="T55" fmla="*/ 29 h 75"/>
                <a:gd name="T56" fmla="*/ 211 w 421"/>
                <a:gd name="T57" fmla="*/ 30 h 75"/>
                <a:gd name="T58" fmla="*/ 191 w 421"/>
                <a:gd name="T59" fmla="*/ 29 h 75"/>
                <a:gd name="T60" fmla="*/ 166 w 421"/>
                <a:gd name="T61" fmla="*/ 28 h 75"/>
                <a:gd name="T62" fmla="*/ 138 w 421"/>
                <a:gd name="T63" fmla="*/ 27 h 75"/>
                <a:gd name="T64" fmla="*/ 108 w 421"/>
                <a:gd name="T65" fmla="*/ 24 h 75"/>
                <a:gd name="T66" fmla="*/ 78 w 421"/>
                <a:gd name="T67" fmla="*/ 19 h 75"/>
                <a:gd name="T68" fmla="*/ 49 w 421"/>
                <a:gd name="T69" fmla="*/ 15 h 75"/>
                <a:gd name="T70" fmla="*/ 35 w 421"/>
                <a:gd name="T71" fmla="*/ 12 h 75"/>
                <a:gd name="T72" fmla="*/ 22 w 421"/>
                <a:gd name="T73" fmla="*/ 9 h 75"/>
                <a:gd name="T74" fmla="*/ 10 w 421"/>
                <a:gd name="T75" fmla="*/ 4 h 75"/>
                <a:gd name="T76" fmla="*/ 0 w 421"/>
                <a:gd name="T77" fmla="*/ 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21" h="75">
                  <a:moveTo>
                    <a:pt x="0" y="0"/>
                  </a:moveTo>
                  <a:lnTo>
                    <a:pt x="0" y="42"/>
                  </a:lnTo>
                  <a:lnTo>
                    <a:pt x="8" y="46"/>
                  </a:lnTo>
                  <a:lnTo>
                    <a:pt x="22" y="52"/>
                  </a:lnTo>
                  <a:lnTo>
                    <a:pt x="43" y="58"/>
                  </a:lnTo>
                  <a:lnTo>
                    <a:pt x="67" y="63"/>
                  </a:lnTo>
                  <a:lnTo>
                    <a:pt x="97" y="68"/>
                  </a:lnTo>
                  <a:lnTo>
                    <a:pt x="130" y="72"/>
                  </a:lnTo>
                  <a:lnTo>
                    <a:pt x="169" y="74"/>
                  </a:lnTo>
                  <a:lnTo>
                    <a:pt x="211" y="75"/>
                  </a:lnTo>
                  <a:lnTo>
                    <a:pt x="253" y="74"/>
                  </a:lnTo>
                  <a:lnTo>
                    <a:pt x="290" y="72"/>
                  </a:lnTo>
                  <a:lnTo>
                    <a:pt x="325" y="68"/>
                  </a:lnTo>
                  <a:lnTo>
                    <a:pt x="355" y="63"/>
                  </a:lnTo>
                  <a:lnTo>
                    <a:pt x="379" y="58"/>
                  </a:lnTo>
                  <a:lnTo>
                    <a:pt x="399" y="52"/>
                  </a:lnTo>
                  <a:lnTo>
                    <a:pt x="414" y="47"/>
                  </a:lnTo>
                  <a:lnTo>
                    <a:pt x="421" y="42"/>
                  </a:lnTo>
                  <a:lnTo>
                    <a:pt x="421" y="0"/>
                  </a:lnTo>
                  <a:lnTo>
                    <a:pt x="410" y="4"/>
                  </a:lnTo>
                  <a:lnTo>
                    <a:pt x="399" y="9"/>
                  </a:lnTo>
                  <a:lnTo>
                    <a:pt x="386" y="12"/>
                  </a:lnTo>
                  <a:lnTo>
                    <a:pt x="373" y="15"/>
                  </a:lnTo>
                  <a:lnTo>
                    <a:pt x="344" y="19"/>
                  </a:lnTo>
                  <a:lnTo>
                    <a:pt x="314" y="24"/>
                  </a:lnTo>
                  <a:lnTo>
                    <a:pt x="284" y="27"/>
                  </a:lnTo>
                  <a:lnTo>
                    <a:pt x="256" y="29"/>
                  </a:lnTo>
                  <a:lnTo>
                    <a:pt x="231" y="29"/>
                  </a:lnTo>
                  <a:lnTo>
                    <a:pt x="211" y="30"/>
                  </a:lnTo>
                  <a:lnTo>
                    <a:pt x="191" y="29"/>
                  </a:lnTo>
                  <a:lnTo>
                    <a:pt x="166" y="28"/>
                  </a:lnTo>
                  <a:lnTo>
                    <a:pt x="138" y="27"/>
                  </a:lnTo>
                  <a:lnTo>
                    <a:pt x="108" y="24"/>
                  </a:lnTo>
                  <a:lnTo>
                    <a:pt x="78" y="19"/>
                  </a:lnTo>
                  <a:lnTo>
                    <a:pt x="49" y="15"/>
                  </a:lnTo>
                  <a:lnTo>
                    <a:pt x="35" y="12"/>
                  </a:lnTo>
                  <a:lnTo>
                    <a:pt x="22" y="9"/>
                  </a:lnTo>
                  <a:lnTo>
                    <a:pt x="10" y="4"/>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2" name="Group 51" descr="Icon of chart. ">
            <a:extLst>
              <a:ext uri="{FF2B5EF4-FFF2-40B4-BE49-F238E27FC236}">
                <a16:creationId xmlns:a16="http://schemas.microsoft.com/office/drawing/2014/main" id="{B95DF07A-CE7E-4D89-9AA0-25F4FFF3B9C7}"/>
              </a:ext>
            </a:extLst>
          </p:cNvPr>
          <p:cNvGrpSpPr/>
          <p:nvPr/>
        </p:nvGrpSpPr>
        <p:grpSpPr>
          <a:xfrm>
            <a:off x="7716150" y="3529237"/>
            <a:ext cx="489958" cy="492680"/>
            <a:chOff x="2025650" y="4786313"/>
            <a:chExt cx="285750" cy="287338"/>
          </a:xfrm>
          <a:solidFill>
            <a:schemeClr val="bg1"/>
          </a:solidFill>
        </p:grpSpPr>
        <p:sp>
          <p:nvSpPr>
            <p:cNvPr id="53"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4"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5" name="Freeform 4197" descr="Icon of shopping cart.">
            <a:extLst>
              <a:ext uri="{FF2B5EF4-FFF2-40B4-BE49-F238E27FC236}">
                <a16:creationId xmlns:a16="http://schemas.microsoft.com/office/drawing/2014/main" id="{DEC447B3-FDD1-438D-A671-84CC56DF3DFC}"/>
              </a:ext>
            </a:extLst>
          </p:cNvPr>
          <p:cNvSpPr>
            <a:spLocks noEditPoints="1"/>
          </p:cNvSpPr>
          <p:nvPr/>
        </p:nvSpPr>
        <p:spPr bwMode="auto">
          <a:xfrm>
            <a:off x="4733337" y="5351156"/>
            <a:ext cx="380334" cy="348640"/>
          </a:xfrm>
          <a:custGeom>
            <a:avLst/>
            <a:gdLst>
              <a:gd name="T0" fmla="*/ 540 w 901"/>
              <a:gd name="T1" fmla="*/ 161 h 826"/>
              <a:gd name="T2" fmla="*/ 360 w 901"/>
              <a:gd name="T3" fmla="*/ 255 h 826"/>
              <a:gd name="T4" fmla="*/ 360 w 901"/>
              <a:gd name="T5" fmla="*/ 255 h 826"/>
              <a:gd name="T6" fmla="*/ 201 w 901"/>
              <a:gd name="T7" fmla="*/ 255 h 826"/>
              <a:gd name="T8" fmla="*/ 749 w 901"/>
              <a:gd name="T9" fmla="*/ 46 h 826"/>
              <a:gd name="T10" fmla="*/ 692 w 901"/>
              <a:gd name="T11" fmla="*/ 248 h 826"/>
              <a:gd name="T12" fmla="*/ 568 w 901"/>
              <a:gd name="T13" fmla="*/ 103 h 826"/>
              <a:gd name="T14" fmla="*/ 556 w 901"/>
              <a:gd name="T15" fmla="*/ 104 h 826"/>
              <a:gd name="T16" fmla="*/ 341 w 901"/>
              <a:gd name="T17" fmla="*/ 135 h 826"/>
              <a:gd name="T18" fmla="*/ 333 w 901"/>
              <a:gd name="T19" fmla="*/ 141 h 826"/>
              <a:gd name="T20" fmla="*/ 330 w 901"/>
              <a:gd name="T21" fmla="*/ 255 h 826"/>
              <a:gd name="T22" fmla="*/ 120 w 901"/>
              <a:gd name="T23" fmla="*/ 4 h 826"/>
              <a:gd name="T24" fmla="*/ 109 w 901"/>
              <a:gd name="T25" fmla="*/ 0 h 826"/>
              <a:gd name="T26" fmla="*/ 5 w 901"/>
              <a:gd name="T27" fmla="*/ 48 h 826"/>
              <a:gd name="T28" fmla="*/ 0 w 901"/>
              <a:gd name="T29" fmla="*/ 58 h 826"/>
              <a:gd name="T30" fmla="*/ 82 w 901"/>
              <a:gd name="T31" fmla="*/ 255 h 826"/>
              <a:gd name="T32" fmla="*/ 5 w 901"/>
              <a:gd name="T33" fmla="*/ 259 h 826"/>
              <a:gd name="T34" fmla="*/ 0 w 901"/>
              <a:gd name="T35" fmla="*/ 271 h 826"/>
              <a:gd name="T36" fmla="*/ 120 w 901"/>
              <a:gd name="T37" fmla="*/ 643 h 826"/>
              <a:gd name="T38" fmla="*/ 589 w 901"/>
              <a:gd name="T39" fmla="*/ 676 h 826"/>
              <a:gd name="T40" fmla="*/ 157 w 901"/>
              <a:gd name="T41" fmla="*/ 679 h 826"/>
              <a:gd name="T42" fmla="*/ 131 w 901"/>
              <a:gd name="T43" fmla="*/ 693 h 826"/>
              <a:gd name="T44" fmla="*/ 113 w 901"/>
              <a:gd name="T45" fmla="*/ 716 h 826"/>
              <a:gd name="T46" fmla="*/ 105 w 901"/>
              <a:gd name="T47" fmla="*/ 744 h 826"/>
              <a:gd name="T48" fmla="*/ 108 w 901"/>
              <a:gd name="T49" fmla="*/ 774 h 826"/>
              <a:gd name="T50" fmla="*/ 122 w 901"/>
              <a:gd name="T51" fmla="*/ 798 h 826"/>
              <a:gd name="T52" fmla="*/ 144 w 901"/>
              <a:gd name="T53" fmla="*/ 818 h 826"/>
              <a:gd name="T54" fmla="*/ 172 w 901"/>
              <a:gd name="T55" fmla="*/ 826 h 826"/>
              <a:gd name="T56" fmla="*/ 202 w 901"/>
              <a:gd name="T57" fmla="*/ 823 h 826"/>
              <a:gd name="T58" fmla="*/ 228 w 901"/>
              <a:gd name="T59" fmla="*/ 809 h 826"/>
              <a:gd name="T60" fmla="*/ 246 w 901"/>
              <a:gd name="T61" fmla="*/ 787 h 826"/>
              <a:gd name="T62" fmla="*/ 255 w 901"/>
              <a:gd name="T63" fmla="*/ 759 h 826"/>
              <a:gd name="T64" fmla="*/ 246 w 901"/>
              <a:gd name="T65" fmla="*/ 716 h 826"/>
              <a:gd name="T66" fmla="*/ 514 w 901"/>
              <a:gd name="T67" fmla="*/ 727 h 826"/>
              <a:gd name="T68" fmla="*/ 512 w 901"/>
              <a:gd name="T69" fmla="*/ 766 h 826"/>
              <a:gd name="T70" fmla="*/ 523 w 901"/>
              <a:gd name="T71" fmla="*/ 793 h 826"/>
              <a:gd name="T72" fmla="*/ 543 w 901"/>
              <a:gd name="T73" fmla="*/ 813 h 826"/>
              <a:gd name="T74" fmla="*/ 570 w 901"/>
              <a:gd name="T75" fmla="*/ 825 h 826"/>
              <a:gd name="T76" fmla="*/ 601 w 901"/>
              <a:gd name="T77" fmla="*/ 825 h 826"/>
              <a:gd name="T78" fmla="*/ 628 w 901"/>
              <a:gd name="T79" fmla="*/ 813 h 826"/>
              <a:gd name="T80" fmla="*/ 648 w 901"/>
              <a:gd name="T81" fmla="*/ 793 h 826"/>
              <a:gd name="T82" fmla="*/ 659 w 901"/>
              <a:gd name="T83" fmla="*/ 766 h 826"/>
              <a:gd name="T84" fmla="*/ 658 w 901"/>
              <a:gd name="T85" fmla="*/ 730 h 826"/>
              <a:gd name="T86" fmla="*/ 635 w 901"/>
              <a:gd name="T87" fmla="*/ 695 h 826"/>
              <a:gd name="T88" fmla="*/ 630 w 901"/>
              <a:gd name="T89" fmla="*/ 635 h 826"/>
              <a:gd name="T90" fmla="*/ 886 w 901"/>
              <a:gd name="T91" fmla="*/ 75 h 826"/>
              <a:gd name="T92" fmla="*/ 897 w 901"/>
              <a:gd name="T93" fmla="*/ 70 h 826"/>
              <a:gd name="T94" fmla="*/ 901 w 901"/>
              <a:gd name="T95" fmla="*/ 60 h 826"/>
              <a:gd name="T96" fmla="*/ 897 w 901"/>
              <a:gd name="T97" fmla="*/ 49 h 826"/>
              <a:gd name="T98" fmla="*/ 886 w 901"/>
              <a:gd name="T99" fmla="*/ 45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901" h="826">
                <a:moveTo>
                  <a:pt x="442" y="255"/>
                </a:moveTo>
                <a:lnTo>
                  <a:pt x="540" y="161"/>
                </a:lnTo>
                <a:lnTo>
                  <a:pt x="540" y="161"/>
                </a:lnTo>
                <a:lnTo>
                  <a:pt x="540" y="161"/>
                </a:lnTo>
                <a:lnTo>
                  <a:pt x="562" y="139"/>
                </a:lnTo>
                <a:lnTo>
                  <a:pt x="659" y="255"/>
                </a:lnTo>
                <a:lnTo>
                  <a:pt x="442" y="255"/>
                </a:lnTo>
                <a:close/>
                <a:moveTo>
                  <a:pt x="360" y="255"/>
                </a:moveTo>
                <a:lnTo>
                  <a:pt x="360" y="165"/>
                </a:lnTo>
                <a:lnTo>
                  <a:pt x="493" y="165"/>
                </a:lnTo>
                <a:lnTo>
                  <a:pt x="399" y="255"/>
                </a:lnTo>
                <a:lnTo>
                  <a:pt x="360" y="255"/>
                </a:lnTo>
                <a:close/>
                <a:moveTo>
                  <a:pt x="114" y="255"/>
                </a:moveTo>
                <a:lnTo>
                  <a:pt x="34" y="67"/>
                </a:lnTo>
                <a:lnTo>
                  <a:pt x="101" y="35"/>
                </a:lnTo>
                <a:lnTo>
                  <a:pt x="201" y="255"/>
                </a:lnTo>
                <a:lnTo>
                  <a:pt x="114" y="255"/>
                </a:lnTo>
                <a:close/>
                <a:moveTo>
                  <a:pt x="886" y="45"/>
                </a:moveTo>
                <a:lnTo>
                  <a:pt x="753" y="45"/>
                </a:lnTo>
                <a:lnTo>
                  <a:pt x="749" y="46"/>
                </a:lnTo>
                <a:lnTo>
                  <a:pt x="745" y="48"/>
                </a:lnTo>
                <a:lnTo>
                  <a:pt x="740" y="51"/>
                </a:lnTo>
                <a:lnTo>
                  <a:pt x="739" y="57"/>
                </a:lnTo>
                <a:lnTo>
                  <a:pt x="692" y="248"/>
                </a:lnTo>
                <a:lnTo>
                  <a:pt x="575" y="107"/>
                </a:lnTo>
                <a:lnTo>
                  <a:pt x="573" y="105"/>
                </a:lnTo>
                <a:lnTo>
                  <a:pt x="571" y="104"/>
                </a:lnTo>
                <a:lnTo>
                  <a:pt x="568" y="103"/>
                </a:lnTo>
                <a:lnTo>
                  <a:pt x="564" y="102"/>
                </a:lnTo>
                <a:lnTo>
                  <a:pt x="561" y="102"/>
                </a:lnTo>
                <a:lnTo>
                  <a:pt x="559" y="103"/>
                </a:lnTo>
                <a:lnTo>
                  <a:pt x="556" y="104"/>
                </a:lnTo>
                <a:lnTo>
                  <a:pt x="554" y="106"/>
                </a:lnTo>
                <a:lnTo>
                  <a:pt x="524" y="135"/>
                </a:lnTo>
                <a:lnTo>
                  <a:pt x="345" y="135"/>
                </a:lnTo>
                <a:lnTo>
                  <a:pt x="341" y="135"/>
                </a:lnTo>
                <a:lnTo>
                  <a:pt x="339" y="136"/>
                </a:lnTo>
                <a:lnTo>
                  <a:pt x="336" y="138"/>
                </a:lnTo>
                <a:lnTo>
                  <a:pt x="334" y="139"/>
                </a:lnTo>
                <a:lnTo>
                  <a:pt x="333" y="141"/>
                </a:lnTo>
                <a:lnTo>
                  <a:pt x="331" y="144"/>
                </a:lnTo>
                <a:lnTo>
                  <a:pt x="331" y="147"/>
                </a:lnTo>
                <a:lnTo>
                  <a:pt x="330" y="150"/>
                </a:lnTo>
                <a:lnTo>
                  <a:pt x="330" y="255"/>
                </a:lnTo>
                <a:lnTo>
                  <a:pt x="234" y="255"/>
                </a:lnTo>
                <a:lnTo>
                  <a:pt x="123" y="8"/>
                </a:lnTo>
                <a:lnTo>
                  <a:pt x="122" y="6"/>
                </a:lnTo>
                <a:lnTo>
                  <a:pt x="120" y="4"/>
                </a:lnTo>
                <a:lnTo>
                  <a:pt x="117" y="2"/>
                </a:lnTo>
                <a:lnTo>
                  <a:pt x="114" y="1"/>
                </a:lnTo>
                <a:lnTo>
                  <a:pt x="111" y="0"/>
                </a:lnTo>
                <a:lnTo>
                  <a:pt x="109" y="0"/>
                </a:lnTo>
                <a:lnTo>
                  <a:pt x="106" y="0"/>
                </a:lnTo>
                <a:lnTo>
                  <a:pt x="102" y="1"/>
                </a:lnTo>
                <a:lnTo>
                  <a:pt x="8" y="46"/>
                </a:lnTo>
                <a:lnTo>
                  <a:pt x="5" y="48"/>
                </a:lnTo>
                <a:lnTo>
                  <a:pt x="3" y="50"/>
                </a:lnTo>
                <a:lnTo>
                  <a:pt x="2" y="52"/>
                </a:lnTo>
                <a:lnTo>
                  <a:pt x="1" y="54"/>
                </a:lnTo>
                <a:lnTo>
                  <a:pt x="0" y="58"/>
                </a:lnTo>
                <a:lnTo>
                  <a:pt x="0" y="60"/>
                </a:lnTo>
                <a:lnTo>
                  <a:pt x="0" y="63"/>
                </a:lnTo>
                <a:lnTo>
                  <a:pt x="1" y="66"/>
                </a:lnTo>
                <a:lnTo>
                  <a:pt x="82" y="255"/>
                </a:lnTo>
                <a:lnTo>
                  <a:pt x="15" y="255"/>
                </a:lnTo>
                <a:lnTo>
                  <a:pt x="11" y="256"/>
                </a:lnTo>
                <a:lnTo>
                  <a:pt x="7" y="257"/>
                </a:lnTo>
                <a:lnTo>
                  <a:pt x="5" y="259"/>
                </a:lnTo>
                <a:lnTo>
                  <a:pt x="2" y="261"/>
                </a:lnTo>
                <a:lnTo>
                  <a:pt x="1" y="265"/>
                </a:lnTo>
                <a:lnTo>
                  <a:pt x="0" y="268"/>
                </a:lnTo>
                <a:lnTo>
                  <a:pt x="0" y="271"/>
                </a:lnTo>
                <a:lnTo>
                  <a:pt x="1" y="275"/>
                </a:lnTo>
                <a:lnTo>
                  <a:pt x="114" y="635"/>
                </a:lnTo>
                <a:lnTo>
                  <a:pt x="116" y="640"/>
                </a:lnTo>
                <a:lnTo>
                  <a:pt x="120" y="643"/>
                </a:lnTo>
                <a:lnTo>
                  <a:pt x="123" y="645"/>
                </a:lnTo>
                <a:lnTo>
                  <a:pt x="128" y="646"/>
                </a:lnTo>
                <a:lnTo>
                  <a:pt x="596" y="646"/>
                </a:lnTo>
                <a:lnTo>
                  <a:pt x="589" y="676"/>
                </a:lnTo>
                <a:lnTo>
                  <a:pt x="180" y="676"/>
                </a:lnTo>
                <a:lnTo>
                  <a:pt x="172" y="676"/>
                </a:lnTo>
                <a:lnTo>
                  <a:pt x="165" y="677"/>
                </a:lnTo>
                <a:lnTo>
                  <a:pt x="157" y="679"/>
                </a:lnTo>
                <a:lnTo>
                  <a:pt x="151" y="682"/>
                </a:lnTo>
                <a:lnTo>
                  <a:pt x="144" y="685"/>
                </a:lnTo>
                <a:lnTo>
                  <a:pt x="138" y="689"/>
                </a:lnTo>
                <a:lnTo>
                  <a:pt x="131" y="693"/>
                </a:lnTo>
                <a:lnTo>
                  <a:pt x="127" y="698"/>
                </a:lnTo>
                <a:lnTo>
                  <a:pt x="122" y="703"/>
                </a:lnTo>
                <a:lnTo>
                  <a:pt x="117" y="709"/>
                </a:lnTo>
                <a:lnTo>
                  <a:pt x="113" y="716"/>
                </a:lnTo>
                <a:lnTo>
                  <a:pt x="110" y="722"/>
                </a:lnTo>
                <a:lnTo>
                  <a:pt x="108" y="729"/>
                </a:lnTo>
                <a:lnTo>
                  <a:pt x="106" y="736"/>
                </a:lnTo>
                <a:lnTo>
                  <a:pt x="105" y="744"/>
                </a:lnTo>
                <a:lnTo>
                  <a:pt x="105" y="751"/>
                </a:lnTo>
                <a:lnTo>
                  <a:pt x="105" y="759"/>
                </a:lnTo>
                <a:lnTo>
                  <a:pt x="106" y="766"/>
                </a:lnTo>
                <a:lnTo>
                  <a:pt x="108" y="774"/>
                </a:lnTo>
                <a:lnTo>
                  <a:pt x="110" y="780"/>
                </a:lnTo>
                <a:lnTo>
                  <a:pt x="113" y="787"/>
                </a:lnTo>
                <a:lnTo>
                  <a:pt x="117" y="793"/>
                </a:lnTo>
                <a:lnTo>
                  <a:pt x="122" y="798"/>
                </a:lnTo>
                <a:lnTo>
                  <a:pt x="127" y="804"/>
                </a:lnTo>
                <a:lnTo>
                  <a:pt x="131" y="809"/>
                </a:lnTo>
                <a:lnTo>
                  <a:pt x="138" y="813"/>
                </a:lnTo>
                <a:lnTo>
                  <a:pt x="144" y="818"/>
                </a:lnTo>
                <a:lnTo>
                  <a:pt x="151" y="821"/>
                </a:lnTo>
                <a:lnTo>
                  <a:pt x="157" y="823"/>
                </a:lnTo>
                <a:lnTo>
                  <a:pt x="165" y="825"/>
                </a:lnTo>
                <a:lnTo>
                  <a:pt x="172" y="826"/>
                </a:lnTo>
                <a:lnTo>
                  <a:pt x="180" y="826"/>
                </a:lnTo>
                <a:lnTo>
                  <a:pt x="187" y="826"/>
                </a:lnTo>
                <a:lnTo>
                  <a:pt x="195" y="825"/>
                </a:lnTo>
                <a:lnTo>
                  <a:pt x="202" y="823"/>
                </a:lnTo>
                <a:lnTo>
                  <a:pt x="209" y="821"/>
                </a:lnTo>
                <a:lnTo>
                  <a:pt x="215" y="818"/>
                </a:lnTo>
                <a:lnTo>
                  <a:pt x="221" y="813"/>
                </a:lnTo>
                <a:lnTo>
                  <a:pt x="228" y="809"/>
                </a:lnTo>
                <a:lnTo>
                  <a:pt x="233" y="804"/>
                </a:lnTo>
                <a:lnTo>
                  <a:pt x="238" y="798"/>
                </a:lnTo>
                <a:lnTo>
                  <a:pt x="242" y="793"/>
                </a:lnTo>
                <a:lnTo>
                  <a:pt x="246" y="787"/>
                </a:lnTo>
                <a:lnTo>
                  <a:pt x="249" y="780"/>
                </a:lnTo>
                <a:lnTo>
                  <a:pt x="251" y="774"/>
                </a:lnTo>
                <a:lnTo>
                  <a:pt x="254" y="766"/>
                </a:lnTo>
                <a:lnTo>
                  <a:pt x="255" y="759"/>
                </a:lnTo>
                <a:lnTo>
                  <a:pt x="255" y="751"/>
                </a:lnTo>
                <a:lnTo>
                  <a:pt x="254" y="738"/>
                </a:lnTo>
                <a:lnTo>
                  <a:pt x="250" y="727"/>
                </a:lnTo>
                <a:lnTo>
                  <a:pt x="246" y="716"/>
                </a:lnTo>
                <a:lnTo>
                  <a:pt x="240" y="706"/>
                </a:lnTo>
                <a:lnTo>
                  <a:pt x="526" y="706"/>
                </a:lnTo>
                <a:lnTo>
                  <a:pt x="519" y="716"/>
                </a:lnTo>
                <a:lnTo>
                  <a:pt x="514" y="727"/>
                </a:lnTo>
                <a:lnTo>
                  <a:pt x="511" y="738"/>
                </a:lnTo>
                <a:lnTo>
                  <a:pt x="510" y="751"/>
                </a:lnTo>
                <a:lnTo>
                  <a:pt x="511" y="759"/>
                </a:lnTo>
                <a:lnTo>
                  <a:pt x="512" y="766"/>
                </a:lnTo>
                <a:lnTo>
                  <a:pt x="514" y="774"/>
                </a:lnTo>
                <a:lnTo>
                  <a:pt x="516" y="780"/>
                </a:lnTo>
                <a:lnTo>
                  <a:pt x="519" y="787"/>
                </a:lnTo>
                <a:lnTo>
                  <a:pt x="523" y="793"/>
                </a:lnTo>
                <a:lnTo>
                  <a:pt x="528" y="798"/>
                </a:lnTo>
                <a:lnTo>
                  <a:pt x="532" y="804"/>
                </a:lnTo>
                <a:lnTo>
                  <a:pt x="538" y="809"/>
                </a:lnTo>
                <a:lnTo>
                  <a:pt x="543" y="813"/>
                </a:lnTo>
                <a:lnTo>
                  <a:pt x="549" y="818"/>
                </a:lnTo>
                <a:lnTo>
                  <a:pt x="556" y="821"/>
                </a:lnTo>
                <a:lnTo>
                  <a:pt x="563" y="823"/>
                </a:lnTo>
                <a:lnTo>
                  <a:pt x="570" y="825"/>
                </a:lnTo>
                <a:lnTo>
                  <a:pt x="577" y="826"/>
                </a:lnTo>
                <a:lnTo>
                  <a:pt x="586" y="826"/>
                </a:lnTo>
                <a:lnTo>
                  <a:pt x="593" y="826"/>
                </a:lnTo>
                <a:lnTo>
                  <a:pt x="601" y="825"/>
                </a:lnTo>
                <a:lnTo>
                  <a:pt x="607" y="823"/>
                </a:lnTo>
                <a:lnTo>
                  <a:pt x="615" y="821"/>
                </a:lnTo>
                <a:lnTo>
                  <a:pt x="621" y="818"/>
                </a:lnTo>
                <a:lnTo>
                  <a:pt x="628" y="813"/>
                </a:lnTo>
                <a:lnTo>
                  <a:pt x="633" y="809"/>
                </a:lnTo>
                <a:lnTo>
                  <a:pt x="638" y="804"/>
                </a:lnTo>
                <a:lnTo>
                  <a:pt x="644" y="798"/>
                </a:lnTo>
                <a:lnTo>
                  <a:pt x="648" y="793"/>
                </a:lnTo>
                <a:lnTo>
                  <a:pt x="651" y="787"/>
                </a:lnTo>
                <a:lnTo>
                  <a:pt x="654" y="780"/>
                </a:lnTo>
                <a:lnTo>
                  <a:pt x="658" y="774"/>
                </a:lnTo>
                <a:lnTo>
                  <a:pt x="659" y="766"/>
                </a:lnTo>
                <a:lnTo>
                  <a:pt x="660" y="759"/>
                </a:lnTo>
                <a:lnTo>
                  <a:pt x="661" y="751"/>
                </a:lnTo>
                <a:lnTo>
                  <a:pt x="660" y="740"/>
                </a:lnTo>
                <a:lnTo>
                  <a:pt x="658" y="730"/>
                </a:lnTo>
                <a:lnTo>
                  <a:pt x="653" y="720"/>
                </a:lnTo>
                <a:lnTo>
                  <a:pt x="649" y="710"/>
                </a:lnTo>
                <a:lnTo>
                  <a:pt x="643" y="702"/>
                </a:lnTo>
                <a:lnTo>
                  <a:pt x="635" y="695"/>
                </a:lnTo>
                <a:lnTo>
                  <a:pt x="627" y="689"/>
                </a:lnTo>
                <a:lnTo>
                  <a:pt x="618" y="684"/>
                </a:lnTo>
                <a:lnTo>
                  <a:pt x="629" y="637"/>
                </a:lnTo>
                <a:lnTo>
                  <a:pt x="630" y="635"/>
                </a:lnTo>
                <a:lnTo>
                  <a:pt x="630" y="634"/>
                </a:lnTo>
                <a:lnTo>
                  <a:pt x="717" y="274"/>
                </a:lnTo>
                <a:lnTo>
                  <a:pt x="765" y="75"/>
                </a:lnTo>
                <a:lnTo>
                  <a:pt x="886" y="75"/>
                </a:lnTo>
                <a:lnTo>
                  <a:pt x="889" y="75"/>
                </a:lnTo>
                <a:lnTo>
                  <a:pt x="891" y="74"/>
                </a:lnTo>
                <a:lnTo>
                  <a:pt x="895" y="73"/>
                </a:lnTo>
                <a:lnTo>
                  <a:pt x="897" y="70"/>
                </a:lnTo>
                <a:lnTo>
                  <a:pt x="899" y="68"/>
                </a:lnTo>
                <a:lnTo>
                  <a:pt x="900" y="66"/>
                </a:lnTo>
                <a:lnTo>
                  <a:pt x="901" y="63"/>
                </a:lnTo>
                <a:lnTo>
                  <a:pt x="901" y="60"/>
                </a:lnTo>
                <a:lnTo>
                  <a:pt x="901" y="57"/>
                </a:lnTo>
                <a:lnTo>
                  <a:pt x="900" y="54"/>
                </a:lnTo>
                <a:lnTo>
                  <a:pt x="899" y="51"/>
                </a:lnTo>
                <a:lnTo>
                  <a:pt x="897" y="49"/>
                </a:lnTo>
                <a:lnTo>
                  <a:pt x="895" y="47"/>
                </a:lnTo>
                <a:lnTo>
                  <a:pt x="891" y="46"/>
                </a:lnTo>
                <a:lnTo>
                  <a:pt x="889" y="45"/>
                </a:lnTo>
                <a:lnTo>
                  <a:pt x="886" y="45"/>
                </a:ln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en-US" dirty="0"/>
          </a:p>
        </p:txBody>
      </p:sp>
      <p:pic>
        <p:nvPicPr>
          <p:cNvPr id="56" name="Picture 55"/>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57" name="Picture 56"/>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pic>
        <p:nvPicPr>
          <p:cNvPr id="42" name="Picture 41"/>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5175838" y="2764387"/>
            <a:ext cx="1840324" cy="1840324"/>
          </a:xfrm>
          <a:prstGeom prst="rect">
            <a:avLst/>
          </a:prstGeom>
        </p:spPr>
      </p:pic>
    </p:spTree>
    <p:extLst>
      <p:ext uri="{BB962C8B-B14F-4D97-AF65-F5344CB8AC3E}">
        <p14:creationId xmlns:p14="http://schemas.microsoft.com/office/powerpoint/2010/main" val="3299715198"/>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 y="702982"/>
            <a:ext cx="6793992"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477328"/>
          </a:xfrm>
          <a:prstGeom prst="rect">
            <a:avLst/>
          </a:prstGeom>
          <a:noFill/>
        </p:spPr>
        <p:txBody>
          <a:bodyPr wrap="square" rtlCol="0">
            <a:spAutoFit/>
          </a:bodyPr>
          <a:lstStyle/>
          <a:p>
            <a:r>
              <a:rPr lang="en-US" u="sng" dirty="0" smtClean="0">
                <a:solidFill>
                  <a:schemeClr val="bg1"/>
                </a:solidFill>
                <a:latin typeface="Montserrat"/>
              </a:rPr>
              <a:t>Market Potential:</a:t>
            </a:r>
          </a:p>
          <a:p>
            <a:endParaRPr lang="en-US" u="sng" dirty="0" smtClean="0">
              <a:solidFill>
                <a:schemeClr val="bg1"/>
              </a:solidFill>
              <a:latin typeface="Montserrat"/>
            </a:endParaRPr>
          </a:p>
          <a:p>
            <a:r>
              <a:rPr lang="en-US" dirty="0" smtClean="0">
                <a:solidFill>
                  <a:schemeClr val="bg1"/>
                </a:solidFill>
                <a:latin typeface="Montserrat"/>
              </a:rPr>
              <a:t>What is the overall Market Potential for Credit card Usage based on the distribution of customers across cities?</a:t>
            </a:r>
            <a:endParaRPr lang="en-US" dirty="0">
              <a:solidFill>
                <a:schemeClr val="bg1"/>
              </a:solidFill>
              <a:latin typeface="Montserrat"/>
            </a:endParaRPr>
          </a:p>
        </p:txBody>
      </p:sp>
      <p:grpSp>
        <p:nvGrpSpPr>
          <p:cNvPr id="10" name="Group 9"/>
          <p:cNvGrpSpPr/>
          <p:nvPr/>
        </p:nvGrpSpPr>
        <p:grpSpPr>
          <a:xfrm>
            <a:off x="12192000" y="601750"/>
            <a:ext cx="4592053" cy="6045417"/>
            <a:chOff x="7819696" y="598760"/>
            <a:chExt cx="4051007" cy="6045417"/>
          </a:xfrm>
        </p:grpSpPr>
        <p:grpSp>
          <p:nvGrpSpPr>
            <p:cNvPr id="37" name="Group 36"/>
            <p:cNvGrpSpPr/>
            <p:nvPr/>
          </p:nvGrpSpPr>
          <p:grpSpPr>
            <a:xfrm>
              <a:off x="7819696" y="2205766"/>
              <a:ext cx="4051007" cy="2093684"/>
              <a:chOff x="7819697" y="711925"/>
              <a:chExt cx="4051007" cy="2093684"/>
            </a:xfrm>
            <a:effectLst>
              <a:outerShdw blurRad="50800" dist="38100" dir="5400000" algn="t" rotWithShape="0">
                <a:prstClr val="black">
                  <a:alpha val="40000"/>
                </a:prstClr>
              </a:outerShdw>
            </a:effectLst>
          </p:grpSpPr>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400" t="1335" r="44944" b="46572"/>
              <a:stretch/>
            </p:blipFill>
            <p:spPr>
              <a:xfrm>
                <a:off x="7819697" y="711925"/>
                <a:ext cx="4051007" cy="2093684"/>
              </a:xfrm>
              <a:prstGeom prst="rect">
                <a:avLst/>
              </a:prstGeom>
            </p:spPr>
          </p:pic>
          <p:sp>
            <p:nvSpPr>
              <p:cNvPr id="6" name="Rectangle 5"/>
              <p:cNvSpPr/>
              <p:nvPr/>
            </p:nvSpPr>
            <p:spPr>
              <a:xfrm>
                <a:off x="8261131" y="998483"/>
                <a:ext cx="1944414" cy="1608083"/>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 name="Group 3"/>
            <p:cNvGrpSpPr/>
            <p:nvPr/>
          </p:nvGrpSpPr>
          <p:grpSpPr>
            <a:xfrm>
              <a:off x="7819696" y="4547269"/>
              <a:ext cx="4051007" cy="2096908"/>
              <a:chOff x="7819696" y="4547269"/>
              <a:chExt cx="4051007" cy="2096908"/>
            </a:xfrm>
          </p:grpSpPr>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54232" b="47828"/>
              <a:stretch/>
            </p:blipFill>
            <p:spPr>
              <a:xfrm>
                <a:off x="7819696" y="4547269"/>
                <a:ext cx="4051007" cy="2096908"/>
              </a:xfrm>
              <a:prstGeom prst="rect">
                <a:avLst/>
              </a:prstGeom>
              <a:effectLst>
                <a:outerShdw blurRad="50800" dist="38100" dir="5400000" algn="t" rotWithShape="0">
                  <a:prstClr val="black">
                    <a:alpha val="40000"/>
                  </a:prstClr>
                </a:outerShdw>
              </a:effectLst>
            </p:spPr>
          </p:pic>
          <p:grpSp>
            <p:nvGrpSpPr>
              <p:cNvPr id="36" name="Group 35"/>
              <p:cNvGrpSpPr/>
              <p:nvPr/>
            </p:nvGrpSpPr>
            <p:grpSpPr>
              <a:xfrm>
                <a:off x="8339959" y="4945068"/>
                <a:ext cx="2758965" cy="1319048"/>
                <a:chOff x="8339959" y="3337035"/>
                <a:chExt cx="2758965" cy="1319048"/>
              </a:xfrm>
            </p:grpSpPr>
            <p:sp>
              <p:nvSpPr>
                <p:cNvPr id="31" name="Rectangle 30"/>
                <p:cNvSpPr/>
                <p:nvPr/>
              </p:nvSpPr>
              <p:spPr>
                <a:xfrm>
                  <a:off x="10205545" y="4435366"/>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8613228" y="3337035"/>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8339959" y="3918765"/>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pic>
          <p:nvPicPr>
            <p:cNvPr id="35" name="Picture 34"/>
            <p:cNvPicPr>
              <a:picLocks noChangeAspect="1"/>
            </p:cNvPicPr>
            <p:nvPr/>
          </p:nvPicPr>
          <p:blipFill rotWithShape="1">
            <a:blip r:embed="rId6">
              <a:extLst>
                <a:ext uri="{28A0092B-C50C-407E-A947-70E740481C1C}">
                  <a14:useLocalDpi xmlns:a14="http://schemas.microsoft.com/office/drawing/2010/main" val="0"/>
                </a:ext>
              </a:extLst>
            </a:blip>
            <a:srcRect l="69801"/>
            <a:stretch/>
          </p:blipFill>
          <p:spPr>
            <a:xfrm>
              <a:off x="7834674" y="598760"/>
              <a:ext cx="4036029" cy="1501821"/>
            </a:xfrm>
            <a:prstGeom prst="rect">
              <a:avLst/>
            </a:prstGeom>
            <a:effectLst>
              <a:outerShdw blurRad="50800" dist="38100" dir="5400000" algn="t" rotWithShape="0">
                <a:prstClr val="black">
                  <a:alpha val="40000"/>
                </a:prstClr>
              </a:outerShdw>
            </a:effectLst>
          </p:spPr>
        </p:pic>
        <p:sp>
          <p:nvSpPr>
            <p:cNvPr id="38" name="Rectangle 37"/>
            <p:cNvSpPr/>
            <p:nvPr/>
          </p:nvSpPr>
          <p:spPr>
            <a:xfrm>
              <a:off x="9932277" y="1513952"/>
              <a:ext cx="1366344" cy="443995"/>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2" name="TextBox 21"/>
          <p:cNvSpPr txBox="1"/>
          <p:nvPr/>
        </p:nvSpPr>
        <p:spPr>
          <a:xfrm>
            <a:off x="-5581045" y="2593691"/>
            <a:ext cx="5605428" cy="4216539"/>
          </a:xfrm>
          <a:prstGeom prst="rect">
            <a:avLst/>
          </a:prstGeom>
          <a:noFill/>
        </p:spPr>
        <p:txBody>
          <a:bodyPr wrap="square" rtlCol="0">
            <a:spAutoFit/>
          </a:bodyPr>
          <a:lstStyle/>
          <a:p>
            <a:pPr marL="285750" indent="-285750">
              <a:buFont typeface="Arial" panose="020B0604020202020204" pitchFamily="34" charset="0"/>
              <a:buChar char="•"/>
            </a:pPr>
            <a:r>
              <a:rPr lang="en-US" sz="1600" dirty="0" smtClean="0">
                <a:solidFill>
                  <a:schemeClr val="bg1"/>
                </a:solidFill>
                <a:latin typeface="Montserrat"/>
              </a:rPr>
              <a:t>As per the analysis </a:t>
            </a:r>
            <a:r>
              <a:rPr lang="en-US" sz="1600" dirty="0" err="1" smtClean="0">
                <a:solidFill>
                  <a:schemeClr val="bg1"/>
                </a:solidFill>
                <a:latin typeface="Montserrat"/>
              </a:rPr>
              <a:t>Mitron</a:t>
            </a:r>
            <a:r>
              <a:rPr lang="en-US" sz="1600" dirty="0" smtClean="0">
                <a:solidFill>
                  <a:schemeClr val="bg1"/>
                </a:solidFill>
                <a:latin typeface="Montserrat"/>
              </a:rPr>
              <a:t> Bank Customers use credit card for 40.7% of their average </a:t>
            </a:r>
            <a:r>
              <a:rPr lang="en-US" sz="1600" dirty="0" err="1" smtClean="0">
                <a:solidFill>
                  <a:schemeClr val="bg1"/>
                </a:solidFill>
                <a:latin typeface="Montserrat"/>
              </a:rPr>
              <a:t>spendings</a:t>
            </a:r>
            <a:r>
              <a:rPr lang="en-US" sz="1600" dirty="0" smtClean="0">
                <a:solidFill>
                  <a:schemeClr val="bg1"/>
                </a:solidFill>
                <a:latin typeface="Montserrat"/>
              </a:rPr>
              <a:t>.</a:t>
            </a:r>
          </a:p>
          <a:p>
            <a:pPr marL="285750" indent="-285750">
              <a:buFont typeface="Arial" panose="020B0604020202020204" pitchFamily="34" charset="0"/>
              <a:buChar char="•"/>
            </a:pPr>
            <a:endParaRPr lang="en-US" sz="1600" dirty="0" smtClean="0">
              <a:solidFill>
                <a:schemeClr val="bg1"/>
              </a:solidFill>
              <a:latin typeface="Montserrat"/>
            </a:endParaRPr>
          </a:p>
          <a:p>
            <a:pPr marL="285750" indent="-285750">
              <a:buFont typeface="Arial" panose="020B0604020202020204" pitchFamily="34" charset="0"/>
              <a:buChar char="•"/>
            </a:pPr>
            <a:r>
              <a:rPr lang="en-US" sz="1600" dirty="0" smtClean="0">
                <a:solidFill>
                  <a:schemeClr val="bg1"/>
                </a:solidFill>
                <a:latin typeface="Montserrat"/>
              </a:rPr>
              <a:t>Cities like Chennai, Delhi and Hyderabad have high Credit card spending% (&gt;40.7%)</a:t>
            </a:r>
          </a:p>
          <a:p>
            <a:pPr marL="285750" indent="-285750">
              <a:buFont typeface="Arial" panose="020B0604020202020204" pitchFamily="34" charset="0"/>
              <a:buChar char="•"/>
            </a:pPr>
            <a:endParaRPr lang="en-US" sz="1600" dirty="0" smtClean="0">
              <a:solidFill>
                <a:schemeClr val="bg1"/>
              </a:solidFill>
              <a:latin typeface="Montserrat"/>
            </a:endParaRPr>
          </a:p>
          <a:p>
            <a:pPr marL="285750" indent="-285750">
              <a:buFont typeface="Arial" panose="020B0604020202020204" pitchFamily="34" charset="0"/>
              <a:buChar char="•"/>
            </a:pPr>
            <a:r>
              <a:rPr lang="en-US" sz="1600" dirty="0" smtClean="0">
                <a:solidFill>
                  <a:schemeClr val="bg1"/>
                </a:solidFill>
                <a:latin typeface="Montserrat"/>
              </a:rPr>
              <a:t>However the overall distribution of the customers is less in Hyderabad and Delhi.- We should consider high Credit card spending% as an opportunity for increasing the market in these cities.</a:t>
            </a:r>
          </a:p>
          <a:p>
            <a:endParaRPr lang="en-US" dirty="0">
              <a:solidFill>
                <a:schemeClr val="bg1"/>
              </a:solidFill>
              <a:latin typeface="Montserrat"/>
            </a:endParaRPr>
          </a:p>
          <a:p>
            <a:r>
              <a:rPr lang="en-US" b="1" u="sng" dirty="0" smtClean="0">
                <a:solidFill>
                  <a:schemeClr val="bg1"/>
                </a:solidFill>
                <a:latin typeface="Montserrat"/>
              </a:rPr>
              <a:t>Recommendations:</a:t>
            </a:r>
          </a:p>
          <a:p>
            <a:r>
              <a:rPr lang="en-US" dirty="0" smtClean="0">
                <a:solidFill>
                  <a:schemeClr val="bg1"/>
                </a:solidFill>
                <a:latin typeface="Montserrat"/>
              </a:rPr>
              <a:t>We need to design and implement marketing campaigns tailored to the specific needs and preferences of the local population </a:t>
            </a:r>
            <a:r>
              <a:rPr lang="en-US" dirty="0" smtClean="0">
                <a:solidFill>
                  <a:schemeClr val="bg1"/>
                </a:solidFill>
                <a:latin typeface="Montserrat"/>
              </a:rPr>
              <a:t>in Hyderabad and Delhi.</a:t>
            </a:r>
            <a:endParaRPr lang="en-US" dirty="0">
              <a:solidFill>
                <a:schemeClr val="bg1"/>
              </a:solidFill>
              <a:latin typeface="Montserrat"/>
            </a:endParaRPr>
          </a:p>
        </p:txBody>
      </p:sp>
    </p:spTree>
    <p:extLst>
      <p:ext uri="{BB962C8B-B14F-4D97-AF65-F5344CB8AC3E}">
        <p14:creationId xmlns:p14="http://schemas.microsoft.com/office/powerpoint/2010/main" val="106171367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2.59259E-6 L 0.48645 -0.00416 " pathEditMode="relative" rAng="0" ptsTypes="AA">
                                      <p:cBhvr>
                                        <p:cTn id="6" dur="2000" fill="hold"/>
                                        <p:tgtEl>
                                          <p:spTgt spid="2"/>
                                        </p:tgtEl>
                                        <p:attrNameLst>
                                          <p:attrName>ppt_x</p:attrName>
                                          <p:attrName>ppt_y</p:attrName>
                                        </p:attrNameLst>
                                      </p:cBhvr>
                                      <p:rCtr x="24323"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25E-6 -2.22222E-6 L -0.38711 0.00417 " pathEditMode="relative" rAng="0" ptsTypes="AA">
                                      <p:cBhvr>
                                        <p:cTn id="10" dur="2000" fill="hold"/>
                                        <p:tgtEl>
                                          <p:spTgt spid="10"/>
                                        </p:tgtEl>
                                        <p:attrNameLst>
                                          <p:attrName>ppt_x</p:attrName>
                                          <p:attrName>ppt_y</p:attrName>
                                        </p:attrNameLst>
                                      </p:cBhvr>
                                      <p:rCtr x="-19362" y="20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58333E-6 2.22222E-6 L 0.48645 -0.00417 " pathEditMode="relative" rAng="0" ptsTypes="AA">
                                      <p:cBhvr>
                                        <p:cTn id="14" dur="2000" fill="hold"/>
                                        <p:tgtEl>
                                          <p:spTgt spid="22"/>
                                        </p:tgtEl>
                                        <p:attrNameLst>
                                          <p:attrName>ppt_x</p:attrName>
                                          <p:attrName>ppt_y</p:attrName>
                                        </p:attrNameLst>
                                      </p:cBhvr>
                                      <p:rCtr x="2432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4" y="702982"/>
            <a:ext cx="6797522"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477328"/>
          </a:xfrm>
          <a:prstGeom prst="rect">
            <a:avLst/>
          </a:prstGeom>
          <a:noFill/>
        </p:spPr>
        <p:txBody>
          <a:bodyPr wrap="square" rtlCol="0">
            <a:spAutoFit/>
          </a:bodyPr>
          <a:lstStyle/>
          <a:p>
            <a:r>
              <a:rPr lang="en-US" u="sng" dirty="0" smtClean="0">
                <a:solidFill>
                  <a:schemeClr val="bg1"/>
                </a:solidFill>
                <a:latin typeface="Montserrat"/>
              </a:rPr>
              <a:t>Demographic Targeting:</a:t>
            </a:r>
          </a:p>
          <a:p>
            <a:endParaRPr lang="en-US" u="sng" dirty="0" smtClean="0">
              <a:solidFill>
                <a:schemeClr val="bg1"/>
              </a:solidFill>
              <a:latin typeface="Montserrat"/>
            </a:endParaRPr>
          </a:p>
          <a:p>
            <a:r>
              <a:rPr lang="en-US" dirty="0" smtClean="0">
                <a:solidFill>
                  <a:schemeClr val="bg1"/>
                </a:solidFill>
                <a:latin typeface="Montserrat"/>
              </a:rPr>
              <a:t>Which Demographic segments(Marital Status, Profession</a:t>
            </a:r>
            <a:r>
              <a:rPr lang="en-US" dirty="0" smtClean="0">
                <a:solidFill>
                  <a:schemeClr val="bg1"/>
                </a:solidFill>
                <a:latin typeface="Montserrat"/>
              </a:rPr>
              <a:t>, Gender</a:t>
            </a:r>
            <a:r>
              <a:rPr lang="en-US" dirty="0" smtClean="0">
                <a:solidFill>
                  <a:schemeClr val="bg1"/>
                </a:solidFill>
                <a:latin typeface="Montserrat"/>
              </a:rPr>
              <a:t>, Age Group) show the highest credit card adoption rate?</a:t>
            </a:r>
            <a:endParaRPr lang="en-US" dirty="0">
              <a:solidFill>
                <a:schemeClr val="bg1"/>
              </a:solidFill>
              <a:latin typeface="Montserrat"/>
            </a:endParaRPr>
          </a:p>
        </p:txBody>
      </p:sp>
      <p:sp>
        <p:nvSpPr>
          <p:cNvPr id="22" name="TextBox 21"/>
          <p:cNvSpPr txBox="1"/>
          <p:nvPr/>
        </p:nvSpPr>
        <p:spPr>
          <a:xfrm>
            <a:off x="-5581045" y="2415937"/>
            <a:ext cx="5605428" cy="4462760"/>
          </a:xfrm>
          <a:prstGeom prst="rect">
            <a:avLst/>
          </a:prstGeom>
          <a:noFill/>
        </p:spPr>
        <p:txBody>
          <a:bodyPr wrap="square" rtlCol="0">
            <a:spAutoFit/>
          </a:bodyPr>
          <a:lstStyle/>
          <a:p>
            <a:r>
              <a:rPr lang="en-US" sz="1600" dirty="0" smtClean="0">
                <a:solidFill>
                  <a:schemeClr val="bg1"/>
                </a:solidFill>
                <a:latin typeface="Montserrat"/>
              </a:rPr>
              <a:t>Compared to overall Credit card spending%(40.7%), Below Segments has higher rate of usage.</a:t>
            </a:r>
          </a:p>
          <a:p>
            <a:endParaRPr lang="en-US" sz="1600" dirty="0" smtClean="0">
              <a:solidFill>
                <a:schemeClr val="bg1"/>
              </a:solidFill>
              <a:latin typeface="Montserrat"/>
            </a:endParaRPr>
          </a:p>
          <a:p>
            <a:pPr marL="285750" indent="-285750">
              <a:buFont typeface="Arial" panose="020B0604020202020204" pitchFamily="34" charset="0"/>
              <a:buChar char="•"/>
            </a:pPr>
            <a:r>
              <a:rPr lang="en-US" sz="1600" dirty="0">
                <a:solidFill>
                  <a:schemeClr val="bg1"/>
                </a:solidFill>
                <a:latin typeface="Montserrat"/>
              </a:rPr>
              <a:t>Age Group- 25-34 (46.6%)</a:t>
            </a:r>
          </a:p>
          <a:p>
            <a:pPr marL="285750" indent="-285750">
              <a:buFont typeface="Arial" panose="020B0604020202020204" pitchFamily="34" charset="0"/>
              <a:buChar char="•"/>
            </a:pPr>
            <a:r>
              <a:rPr lang="en-US" sz="1600" dirty="0">
                <a:solidFill>
                  <a:schemeClr val="bg1"/>
                </a:solidFill>
                <a:latin typeface="Montserrat"/>
              </a:rPr>
              <a:t>Profession:</a:t>
            </a:r>
          </a:p>
          <a:p>
            <a:pPr marL="742950" lvl="1" indent="-285750">
              <a:buFont typeface="Arial" panose="020B0604020202020204" pitchFamily="34" charset="0"/>
              <a:buChar char="•"/>
            </a:pPr>
            <a:r>
              <a:rPr lang="en-US" sz="1600" dirty="0" err="1">
                <a:solidFill>
                  <a:schemeClr val="bg1"/>
                </a:solidFill>
                <a:latin typeface="Montserrat"/>
              </a:rPr>
              <a:t>Govt</a:t>
            </a:r>
            <a:r>
              <a:rPr lang="en-US" sz="1600" dirty="0">
                <a:solidFill>
                  <a:schemeClr val="bg1"/>
                </a:solidFill>
                <a:latin typeface="Montserrat"/>
              </a:rPr>
              <a:t> Employees(43.6%)</a:t>
            </a:r>
          </a:p>
          <a:p>
            <a:pPr marL="742950" lvl="1" indent="-285750">
              <a:buFont typeface="Arial" panose="020B0604020202020204" pitchFamily="34" charset="0"/>
              <a:buChar char="•"/>
            </a:pPr>
            <a:r>
              <a:rPr lang="en-US" sz="1600" dirty="0">
                <a:solidFill>
                  <a:schemeClr val="bg1"/>
                </a:solidFill>
                <a:latin typeface="Montserrat"/>
              </a:rPr>
              <a:t>Salaried Other(42.4%)</a:t>
            </a:r>
          </a:p>
          <a:p>
            <a:pPr marL="742950" lvl="1" indent="-285750">
              <a:buFont typeface="Arial" panose="020B0604020202020204" pitchFamily="34" charset="0"/>
              <a:buChar char="•"/>
            </a:pPr>
            <a:r>
              <a:rPr lang="en-US" sz="1600" dirty="0">
                <a:solidFill>
                  <a:schemeClr val="bg1"/>
                </a:solidFill>
                <a:latin typeface="Montserrat"/>
              </a:rPr>
              <a:t>Salaried IT(41.6%)</a:t>
            </a:r>
          </a:p>
          <a:p>
            <a:pPr marL="742950" lvl="1" indent="-285750">
              <a:buFont typeface="Arial" panose="020B0604020202020204" pitchFamily="34" charset="0"/>
              <a:buChar char="•"/>
            </a:pPr>
            <a:r>
              <a:rPr lang="en-US" sz="1600" dirty="0">
                <a:solidFill>
                  <a:schemeClr val="bg1"/>
                </a:solidFill>
                <a:latin typeface="Montserrat"/>
              </a:rPr>
              <a:t>Business Owners(40.9%)</a:t>
            </a:r>
          </a:p>
          <a:p>
            <a:pPr marL="285750" indent="-285750">
              <a:buFont typeface="Arial" panose="020B0604020202020204" pitchFamily="34" charset="0"/>
              <a:buChar char="•"/>
            </a:pPr>
            <a:r>
              <a:rPr lang="en-US" sz="1600" dirty="0" smtClean="0">
                <a:solidFill>
                  <a:schemeClr val="bg1"/>
                </a:solidFill>
                <a:latin typeface="Montserrat"/>
              </a:rPr>
              <a:t>Gender- </a:t>
            </a:r>
            <a:r>
              <a:rPr lang="en-US" sz="1600" dirty="0" smtClean="0">
                <a:solidFill>
                  <a:schemeClr val="bg1"/>
                </a:solidFill>
                <a:latin typeface="Montserrat"/>
              </a:rPr>
              <a:t>Female (41.5%)</a:t>
            </a:r>
          </a:p>
          <a:p>
            <a:pPr marL="285750" indent="-285750">
              <a:buFont typeface="Arial" panose="020B0604020202020204" pitchFamily="34" charset="0"/>
              <a:buChar char="•"/>
            </a:pPr>
            <a:r>
              <a:rPr lang="en-US" sz="1600" dirty="0" smtClean="0">
                <a:solidFill>
                  <a:schemeClr val="bg1"/>
                </a:solidFill>
                <a:latin typeface="Montserrat"/>
              </a:rPr>
              <a:t>Marital Status- Married(41.1%)</a:t>
            </a:r>
          </a:p>
          <a:p>
            <a:endParaRPr lang="en-US" b="1" dirty="0" smtClean="0">
              <a:solidFill>
                <a:schemeClr val="bg1"/>
              </a:solidFill>
              <a:latin typeface="Montserrat"/>
            </a:endParaRPr>
          </a:p>
          <a:p>
            <a:r>
              <a:rPr lang="en-US" b="1" dirty="0" smtClean="0">
                <a:solidFill>
                  <a:schemeClr val="bg1"/>
                </a:solidFill>
                <a:latin typeface="Montserrat"/>
              </a:rPr>
              <a:t>Recommendations:</a:t>
            </a:r>
          </a:p>
          <a:p>
            <a:r>
              <a:rPr lang="en-US" dirty="0" smtClean="0">
                <a:solidFill>
                  <a:schemeClr val="bg1"/>
                </a:solidFill>
                <a:latin typeface="Montserrat"/>
              </a:rPr>
              <a:t>The customers from above Demographical segments are the core users of our credit card. We can offer loyalty programs or additional benefits to retain valuable customers.</a:t>
            </a:r>
            <a:endParaRPr lang="en-US" dirty="0">
              <a:solidFill>
                <a:schemeClr val="bg1"/>
              </a:solidFill>
              <a:latin typeface="Montserrat"/>
            </a:endParaRPr>
          </a:p>
        </p:txBody>
      </p:sp>
      <p:sp>
        <p:nvSpPr>
          <p:cNvPr id="23" name="Rectangle 22"/>
          <p:cNvSpPr/>
          <p:nvPr/>
        </p:nvSpPr>
        <p:spPr>
          <a:xfrm>
            <a:off x="14907125" y="2634610"/>
            <a:ext cx="1649225" cy="858554"/>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4" name="Rectangle 23"/>
          <p:cNvSpPr/>
          <p:nvPr/>
        </p:nvSpPr>
        <p:spPr>
          <a:xfrm>
            <a:off x="15797463" y="5630778"/>
            <a:ext cx="758887" cy="131759"/>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13" name="Group 12"/>
          <p:cNvGrpSpPr/>
          <p:nvPr/>
        </p:nvGrpSpPr>
        <p:grpSpPr>
          <a:xfrm>
            <a:off x="12192000" y="702982"/>
            <a:ext cx="4467271" cy="5861027"/>
            <a:chOff x="12192000" y="702982"/>
            <a:chExt cx="4467271" cy="5861027"/>
          </a:xfrm>
        </p:grpSpPr>
        <p:grpSp>
          <p:nvGrpSpPr>
            <p:cNvPr id="10" name="Group 9"/>
            <p:cNvGrpSpPr/>
            <p:nvPr/>
          </p:nvGrpSpPr>
          <p:grpSpPr>
            <a:xfrm>
              <a:off x="12192000" y="702982"/>
              <a:ext cx="4467271" cy="5861027"/>
              <a:chOff x="7819696" y="598760"/>
              <a:chExt cx="4051007" cy="5382702"/>
            </a:xfrm>
          </p:grpSpPr>
          <p:grpSp>
            <p:nvGrpSpPr>
              <p:cNvPr id="37" name="Group 36"/>
              <p:cNvGrpSpPr/>
              <p:nvPr/>
            </p:nvGrpSpPr>
            <p:grpSpPr>
              <a:xfrm>
                <a:off x="7819696" y="2288263"/>
                <a:ext cx="4007347" cy="1773704"/>
                <a:chOff x="7819697" y="794422"/>
                <a:chExt cx="4007347" cy="1773704"/>
              </a:xfrm>
              <a:effectLst>
                <a:outerShdw blurRad="50800" dist="38100" dir="5400000" algn="t" rotWithShape="0">
                  <a:prstClr val="black">
                    <a:alpha val="40000"/>
                  </a:prstClr>
                </a:outerShdw>
              </a:effectLst>
            </p:grpSpPr>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51793" r="1078"/>
                <a:stretch/>
              </p:blipFill>
              <p:spPr>
                <a:xfrm>
                  <a:off x="7819697" y="794422"/>
                  <a:ext cx="4007347" cy="1773704"/>
                </a:xfrm>
                <a:prstGeom prst="rect">
                  <a:avLst/>
                </a:prstGeom>
              </p:spPr>
            </p:pic>
            <p:sp>
              <p:nvSpPr>
                <p:cNvPr id="6" name="Rectangle 5"/>
                <p:cNvSpPr/>
                <p:nvPr/>
              </p:nvSpPr>
              <p:spPr>
                <a:xfrm>
                  <a:off x="7972367" y="1065835"/>
                  <a:ext cx="545986" cy="1328995"/>
                </a:xfrm>
                <a:prstGeom prst="rect">
                  <a:avLst/>
                </a:prstGeom>
                <a:noFill/>
                <a:ln w="3810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 name="Group 3"/>
              <p:cNvGrpSpPr/>
              <p:nvPr/>
            </p:nvGrpSpPr>
            <p:grpSpPr>
              <a:xfrm>
                <a:off x="7834674" y="4369377"/>
                <a:ext cx="3992369" cy="1612085"/>
                <a:chOff x="7834674" y="4369377"/>
                <a:chExt cx="3992369" cy="1612085"/>
              </a:xfrm>
            </p:grpSpPr>
            <p:pic>
              <p:nvPicPr>
                <p:cNvPr id="9" name="Picture 8"/>
                <p:cNvPicPr>
                  <a:picLocks noChangeAspect="1"/>
                </p:cNvPicPr>
                <p:nvPr/>
              </p:nvPicPr>
              <p:blipFill rotWithShape="1">
                <a:blip r:embed="rId6" cstate="hqprint">
                  <a:extLst>
                    <a:ext uri="{28A0092B-C50C-407E-A947-70E740481C1C}">
                      <a14:useLocalDpi xmlns:a14="http://schemas.microsoft.com/office/drawing/2010/main" val="0"/>
                    </a:ext>
                  </a:extLst>
                </a:blip>
                <a:srcRect r="34639" b="38393"/>
                <a:stretch/>
              </p:blipFill>
              <p:spPr>
                <a:xfrm>
                  <a:off x="7834674" y="4369377"/>
                  <a:ext cx="3992369" cy="1612085"/>
                </a:xfrm>
                <a:prstGeom prst="rect">
                  <a:avLst/>
                </a:prstGeom>
                <a:effectLst>
                  <a:outerShdw blurRad="50800" dist="38100" dir="5400000" algn="t" rotWithShape="0">
                    <a:prstClr val="black">
                      <a:alpha val="40000"/>
                    </a:prstClr>
                  </a:outerShdw>
                </a:effectLst>
              </p:spPr>
            </p:pic>
            <p:sp>
              <p:nvSpPr>
                <p:cNvPr id="33" name="Rectangle 32"/>
                <p:cNvSpPr/>
                <p:nvPr/>
              </p:nvSpPr>
              <p:spPr>
                <a:xfrm>
                  <a:off x="9107907" y="5507474"/>
                  <a:ext cx="666858" cy="228010"/>
                </a:xfrm>
                <a:prstGeom prst="rect">
                  <a:avLst/>
                </a:prstGeom>
                <a:noFill/>
                <a:ln w="3810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l="69801"/>
              <a:stretch/>
            </p:blipFill>
            <p:spPr>
              <a:xfrm>
                <a:off x="7834674" y="598760"/>
                <a:ext cx="4036029" cy="1501821"/>
              </a:xfrm>
              <a:prstGeom prst="rect">
                <a:avLst/>
              </a:prstGeom>
              <a:effectLst>
                <a:outerShdw blurRad="50800" dist="38100" dir="5400000" algn="t" rotWithShape="0">
                  <a:prstClr val="black">
                    <a:alpha val="40000"/>
                  </a:prstClr>
                </a:outerShdw>
              </a:effectLst>
            </p:spPr>
          </p:pic>
          <p:sp>
            <p:nvSpPr>
              <p:cNvPr id="38" name="Rectangle 37"/>
              <p:cNvSpPr/>
              <p:nvPr/>
            </p:nvSpPr>
            <p:spPr>
              <a:xfrm>
                <a:off x="9932277" y="1513952"/>
                <a:ext cx="1366344" cy="443995"/>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7" name="Rectangle 26"/>
            <p:cNvSpPr/>
            <p:nvPr/>
          </p:nvSpPr>
          <p:spPr>
            <a:xfrm>
              <a:off x="14737539" y="2956017"/>
              <a:ext cx="1745725" cy="898532"/>
            </a:xfrm>
            <a:prstGeom prst="rect">
              <a:avLst/>
            </a:prstGeom>
            <a:noFill/>
            <a:ln w="3810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ln w="19050">
                  <a:solidFill>
                    <a:schemeClr val="tx1"/>
                  </a:solidFill>
                </a:ln>
              </a:endParaRPr>
            </a:p>
          </p:txBody>
        </p:sp>
      </p:grpSp>
      <p:sp>
        <p:nvSpPr>
          <p:cNvPr id="30" name="Rectangle 29"/>
          <p:cNvSpPr/>
          <p:nvPr/>
        </p:nvSpPr>
        <p:spPr>
          <a:xfrm>
            <a:off x="15773400" y="6097265"/>
            <a:ext cx="709864" cy="300115"/>
          </a:xfrm>
          <a:prstGeom prst="rect">
            <a:avLst/>
          </a:prstGeom>
          <a:noFill/>
          <a:ln w="3810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54499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2.59259E-6 L 0.48645 -0.00416 " pathEditMode="relative" rAng="0" ptsTypes="AA">
                                      <p:cBhvr>
                                        <p:cTn id="6" dur="2000" fill="hold"/>
                                        <p:tgtEl>
                                          <p:spTgt spid="2"/>
                                        </p:tgtEl>
                                        <p:attrNameLst>
                                          <p:attrName>ppt_x</p:attrName>
                                          <p:attrName>ppt_y</p:attrName>
                                        </p:attrNameLst>
                                      </p:cBhvr>
                                      <p:rCtr x="24323"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3.125E-6 -1.11111E-6 L -0.40455 0.0044 " pathEditMode="relative" rAng="0" ptsTypes="AA">
                                      <p:cBhvr>
                                        <p:cTn id="10" dur="2000" fill="hold"/>
                                        <p:tgtEl>
                                          <p:spTgt spid="13"/>
                                        </p:tgtEl>
                                        <p:attrNameLst>
                                          <p:attrName>ppt_x</p:attrName>
                                          <p:attrName>ppt_y</p:attrName>
                                        </p:attrNameLst>
                                      </p:cBhvr>
                                      <p:rCtr x="-20234" y="20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58333E-6 2.59259E-6 L 0.48645 -0.00417 " pathEditMode="relative" rAng="0" ptsTypes="AA">
                                      <p:cBhvr>
                                        <p:cTn id="14" dur="2000" fill="hold"/>
                                        <p:tgtEl>
                                          <p:spTgt spid="22"/>
                                        </p:tgtEl>
                                        <p:attrNameLst>
                                          <p:attrName>ppt_x</p:attrName>
                                          <p:attrName>ppt_y</p:attrName>
                                        </p:attrNameLst>
                                      </p:cBhvr>
                                      <p:rCtr x="2432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3" y="702982"/>
            <a:ext cx="7700719"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200329"/>
          </a:xfrm>
          <a:prstGeom prst="rect">
            <a:avLst/>
          </a:prstGeom>
          <a:noFill/>
        </p:spPr>
        <p:txBody>
          <a:bodyPr wrap="square" rtlCol="0">
            <a:spAutoFit/>
          </a:bodyPr>
          <a:lstStyle/>
          <a:p>
            <a:r>
              <a:rPr lang="en-US" u="sng" dirty="0" smtClean="0">
                <a:solidFill>
                  <a:schemeClr val="bg1"/>
                </a:solidFill>
                <a:latin typeface="Montserrat"/>
              </a:rPr>
              <a:t>Seasonal Spending Trends</a:t>
            </a:r>
          </a:p>
          <a:p>
            <a:endParaRPr lang="en-US" u="sng" dirty="0" smtClean="0">
              <a:solidFill>
                <a:schemeClr val="bg1"/>
              </a:solidFill>
              <a:latin typeface="Montserrat"/>
            </a:endParaRPr>
          </a:p>
          <a:p>
            <a:r>
              <a:rPr lang="en-US" dirty="0" smtClean="0">
                <a:solidFill>
                  <a:schemeClr val="bg1"/>
                </a:solidFill>
                <a:latin typeface="Montserrat"/>
              </a:rPr>
              <a:t>Are there specific months with increased credit card spending?</a:t>
            </a:r>
            <a:endParaRPr lang="en-US" dirty="0">
              <a:solidFill>
                <a:schemeClr val="bg1"/>
              </a:solidFill>
              <a:latin typeface="Montserrat"/>
            </a:endParaRPr>
          </a:p>
        </p:txBody>
      </p:sp>
      <p:grpSp>
        <p:nvGrpSpPr>
          <p:cNvPr id="10" name="Group 9"/>
          <p:cNvGrpSpPr/>
          <p:nvPr/>
        </p:nvGrpSpPr>
        <p:grpSpPr>
          <a:xfrm>
            <a:off x="12623242" y="601750"/>
            <a:ext cx="4036029" cy="4872617"/>
            <a:chOff x="7834674" y="598760"/>
            <a:chExt cx="4036029" cy="4872617"/>
          </a:xfrm>
        </p:grpSpPr>
        <p:pic>
          <p:nvPicPr>
            <p:cNvPr id="5" name="Picture 4"/>
            <p:cNvPicPr>
              <a:picLocks noChangeAspect="1"/>
            </p:cNvPicPr>
            <p:nvPr/>
          </p:nvPicPr>
          <p:blipFill rotWithShape="1">
            <a:blip r:embed="rId5" cstate="hqprint">
              <a:extLst>
                <a:ext uri="{28A0092B-C50C-407E-A947-70E740481C1C}">
                  <a14:useLocalDpi xmlns:a14="http://schemas.microsoft.com/office/drawing/2010/main" val="0"/>
                </a:ext>
              </a:extLst>
            </a:blip>
            <a:srcRect l="64470" r="1375" b="39384"/>
            <a:stretch/>
          </p:blipFill>
          <p:spPr>
            <a:xfrm>
              <a:off x="7834674" y="2492518"/>
              <a:ext cx="4036029" cy="2978859"/>
            </a:xfrm>
            <a:prstGeom prst="rect">
              <a:avLst/>
            </a:prstGeom>
          </p:spPr>
        </p:pic>
        <p:pic>
          <p:nvPicPr>
            <p:cNvPr id="35" name="Picture 34"/>
            <p:cNvPicPr>
              <a:picLocks noChangeAspect="1"/>
            </p:cNvPicPr>
            <p:nvPr/>
          </p:nvPicPr>
          <p:blipFill rotWithShape="1">
            <a:blip r:embed="rId6">
              <a:extLst>
                <a:ext uri="{28A0092B-C50C-407E-A947-70E740481C1C}">
                  <a14:useLocalDpi xmlns:a14="http://schemas.microsoft.com/office/drawing/2010/main" val="0"/>
                </a:ext>
              </a:extLst>
            </a:blip>
            <a:srcRect l="69801"/>
            <a:stretch/>
          </p:blipFill>
          <p:spPr>
            <a:xfrm>
              <a:off x="7834674" y="598760"/>
              <a:ext cx="4036029" cy="1501821"/>
            </a:xfrm>
            <a:prstGeom prst="rect">
              <a:avLst/>
            </a:prstGeom>
            <a:effectLst>
              <a:outerShdw blurRad="50800" dist="38100" dir="5400000" algn="t" rotWithShape="0">
                <a:prstClr val="black">
                  <a:alpha val="40000"/>
                </a:prstClr>
              </a:outerShdw>
            </a:effectLst>
          </p:spPr>
        </p:pic>
        <p:sp>
          <p:nvSpPr>
            <p:cNvPr id="38" name="Rectangle 37"/>
            <p:cNvSpPr/>
            <p:nvPr/>
          </p:nvSpPr>
          <p:spPr>
            <a:xfrm>
              <a:off x="9932277" y="1513952"/>
              <a:ext cx="1366344" cy="443995"/>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2" name="TextBox 21"/>
          <p:cNvSpPr txBox="1"/>
          <p:nvPr/>
        </p:nvSpPr>
        <p:spPr>
          <a:xfrm>
            <a:off x="-5581045" y="2593691"/>
            <a:ext cx="5605428" cy="4247317"/>
          </a:xfrm>
          <a:prstGeom prst="rect">
            <a:avLst/>
          </a:prstGeom>
          <a:noFill/>
        </p:spPr>
        <p:txBody>
          <a:bodyPr wrap="square" rtlCol="0">
            <a:spAutoFit/>
          </a:bodyPr>
          <a:lstStyle/>
          <a:p>
            <a:r>
              <a:rPr lang="en-US" dirty="0" smtClean="0">
                <a:solidFill>
                  <a:schemeClr val="bg1"/>
                </a:solidFill>
                <a:latin typeface="Montserrat"/>
              </a:rPr>
              <a:t>Compared to Overall Credit card Spending%(40.7%)</a:t>
            </a:r>
          </a:p>
          <a:p>
            <a:endParaRPr lang="en-US" dirty="0">
              <a:solidFill>
                <a:schemeClr val="bg1"/>
              </a:solidFill>
              <a:latin typeface="Montserrat"/>
            </a:endParaRPr>
          </a:p>
          <a:p>
            <a:pPr marL="285750" indent="-285750">
              <a:buFont typeface="Arial" panose="020B0604020202020204" pitchFamily="34" charset="0"/>
              <a:buChar char="•"/>
            </a:pPr>
            <a:r>
              <a:rPr lang="en-US" dirty="0" smtClean="0">
                <a:solidFill>
                  <a:schemeClr val="bg1"/>
                </a:solidFill>
                <a:latin typeface="Montserrat"/>
              </a:rPr>
              <a:t>Credit card Spending% </a:t>
            </a:r>
            <a:r>
              <a:rPr lang="en-US" dirty="0" smtClean="0">
                <a:solidFill>
                  <a:schemeClr val="bg1"/>
                </a:solidFill>
                <a:latin typeface="Montserrat"/>
              </a:rPr>
              <a:t>of customers picks up in August and reaches increases in September</a:t>
            </a:r>
            <a:r>
              <a:rPr lang="en-US" dirty="0">
                <a:solidFill>
                  <a:schemeClr val="bg1"/>
                </a:solidFill>
                <a:latin typeface="Montserrat"/>
              </a:rPr>
              <a:t> </a:t>
            </a:r>
            <a:r>
              <a:rPr lang="en-US" dirty="0" smtClean="0">
                <a:solidFill>
                  <a:schemeClr val="bg1"/>
                </a:solidFill>
                <a:latin typeface="Montserrat"/>
              </a:rPr>
              <a:t>month.</a:t>
            </a:r>
            <a:endParaRPr lang="en-US" dirty="0" smtClean="0">
              <a:solidFill>
                <a:schemeClr val="bg1"/>
              </a:solidFill>
              <a:latin typeface="Montserrat"/>
            </a:endParaRPr>
          </a:p>
          <a:p>
            <a:pPr marL="285750" indent="-285750">
              <a:buFont typeface="Arial" panose="020B0604020202020204" pitchFamily="34" charset="0"/>
              <a:buChar char="•"/>
            </a:pPr>
            <a:endParaRPr lang="en-US" dirty="0">
              <a:solidFill>
                <a:schemeClr val="bg1"/>
              </a:solidFill>
              <a:latin typeface="Montserrat"/>
            </a:endParaRPr>
          </a:p>
          <a:p>
            <a:pPr marL="285750" indent="-285750">
              <a:buFont typeface="Arial" panose="020B0604020202020204" pitchFamily="34" charset="0"/>
              <a:buChar char="•"/>
            </a:pPr>
            <a:endParaRPr lang="en-US" dirty="0" smtClean="0">
              <a:solidFill>
                <a:schemeClr val="bg1"/>
              </a:solidFill>
              <a:latin typeface="Montserrat"/>
            </a:endParaRPr>
          </a:p>
          <a:p>
            <a:pPr marL="285750" indent="-285750">
              <a:buFont typeface="Arial" panose="020B0604020202020204" pitchFamily="34" charset="0"/>
              <a:buChar char="•"/>
            </a:pPr>
            <a:endParaRPr lang="en-US" dirty="0">
              <a:solidFill>
                <a:schemeClr val="bg1"/>
              </a:solidFill>
              <a:latin typeface="Montserrat"/>
            </a:endParaRPr>
          </a:p>
          <a:p>
            <a:r>
              <a:rPr lang="en-US" b="1" dirty="0" smtClean="0">
                <a:solidFill>
                  <a:schemeClr val="bg1"/>
                </a:solidFill>
                <a:latin typeface="Montserrat"/>
              </a:rPr>
              <a:t>Recommendations:</a:t>
            </a:r>
          </a:p>
          <a:p>
            <a:r>
              <a:rPr lang="en-US" dirty="0" smtClean="0">
                <a:solidFill>
                  <a:schemeClr val="bg1"/>
                </a:solidFill>
                <a:latin typeface="Montserrat"/>
              </a:rPr>
              <a:t>The Bank must consider collaborating with top merchants from </a:t>
            </a:r>
            <a:r>
              <a:rPr lang="en-US" dirty="0" smtClean="0">
                <a:solidFill>
                  <a:schemeClr val="bg1"/>
                </a:solidFill>
                <a:latin typeface="Montserrat"/>
              </a:rPr>
              <a:t>categories like</a:t>
            </a:r>
            <a:r>
              <a:rPr lang="en-US" dirty="0" smtClean="0">
                <a:solidFill>
                  <a:schemeClr val="bg1"/>
                </a:solidFill>
                <a:latin typeface="Montserrat"/>
              </a:rPr>
              <a:t> Travel, Bills, Electronics, Others, Health&amp; Wellness and create exclusive offers or discounts </a:t>
            </a:r>
            <a:r>
              <a:rPr lang="en-US" dirty="0" smtClean="0">
                <a:solidFill>
                  <a:schemeClr val="bg1"/>
                </a:solidFill>
                <a:latin typeface="Montserrat"/>
              </a:rPr>
              <a:t>for customers using the new credit card to increase Credit card spending.</a:t>
            </a:r>
            <a:endParaRPr lang="en-US" dirty="0" smtClean="0">
              <a:solidFill>
                <a:schemeClr val="bg1"/>
              </a:solidFill>
              <a:latin typeface="Montserrat"/>
            </a:endParaRPr>
          </a:p>
          <a:p>
            <a:endParaRPr lang="en-US" dirty="0" smtClean="0">
              <a:solidFill>
                <a:schemeClr val="bg1"/>
              </a:solidFill>
              <a:latin typeface="Montserrat"/>
            </a:endParaRPr>
          </a:p>
        </p:txBody>
      </p:sp>
    </p:spTree>
    <p:extLst>
      <p:ext uri="{BB962C8B-B14F-4D97-AF65-F5344CB8AC3E}">
        <p14:creationId xmlns:p14="http://schemas.microsoft.com/office/powerpoint/2010/main" val="301971875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3.7037E-6 L 0.48645 -0.00416 " pathEditMode="relative" rAng="0" ptsTypes="AA">
                                      <p:cBhvr>
                                        <p:cTn id="6" dur="2000" fill="hold"/>
                                        <p:tgtEl>
                                          <p:spTgt spid="2"/>
                                        </p:tgtEl>
                                        <p:attrNameLst>
                                          <p:attrName>ppt_x</p:attrName>
                                          <p:attrName>ppt_y</p:attrName>
                                        </p:attrNameLst>
                                      </p:cBhvr>
                                      <p:rCtr x="24323"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45833E-6 -4.07407E-6 L -0.38711 0.00417 " pathEditMode="relative" rAng="0" ptsTypes="AA">
                                      <p:cBhvr>
                                        <p:cTn id="10" dur="2000" fill="hold"/>
                                        <p:tgtEl>
                                          <p:spTgt spid="10"/>
                                        </p:tgtEl>
                                        <p:attrNameLst>
                                          <p:attrName>ppt_x</p:attrName>
                                          <p:attrName>ppt_y</p:attrName>
                                        </p:attrNameLst>
                                      </p:cBhvr>
                                      <p:rCtr x="-19362" y="20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58333E-6 -4.81481E-6 L 0.48645 -0.00416 " pathEditMode="relative" rAng="0" ptsTypes="AA">
                                      <p:cBhvr>
                                        <p:cTn id="14" dur="2000" fill="hold"/>
                                        <p:tgtEl>
                                          <p:spTgt spid="22"/>
                                        </p:tgtEl>
                                        <p:attrNameLst>
                                          <p:attrName>ppt_x</p:attrName>
                                          <p:attrName>ppt_y</p:attrName>
                                        </p:attrNameLst>
                                      </p:cBhvr>
                                      <p:rCtr x="2432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3" y="702982"/>
            <a:ext cx="7700719"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477328"/>
          </a:xfrm>
          <a:prstGeom prst="rect">
            <a:avLst/>
          </a:prstGeom>
          <a:noFill/>
        </p:spPr>
        <p:txBody>
          <a:bodyPr wrap="square" rtlCol="0">
            <a:spAutoFit/>
          </a:bodyPr>
          <a:lstStyle/>
          <a:p>
            <a:r>
              <a:rPr lang="en-US" u="sng" dirty="0" smtClean="0">
                <a:solidFill>
                  <a:schemeClr val="bg1"/>
                </a:solidFill>
                <a:latin typeface="Montserrat"/>
              </a:rPr>
              <a:t>Geographical Hotspots</a:t>
            </a:r>
          </a:p>
          <a:p>
            <a:endParaRPr lang="en-US" u="sng" dirty="0" smtClean="0">
              <a:solidFill>
                <a:schemeClr val="bg1"/>
              </a:solidFill>
              <a:latin typeface="Montserrat"/>
            </a:endParaRPr>
          </a:p>
          <a:p>
            <a:r>
              <a:rPr lang="en-US" dirty="0" smtClean="0">
                <a:solidFill>
                  <a:schemeClr val="bg1"/>
                </a:solidFill>
                <a:latin typeface="Montserrat"/>
              </a:rPr>
              <a:t>Which cities demonstrate the </a:t>
            </a:r>
            <a:r>
              <a:rPr lang="en-US" dirty="0" smtClean="0">
                <a:solidFill>
                  <a:schemeClr val="bg1"/>
                </a:solidFill>
                <a:latin typeface="Montserrat"/>
              </a:rPr>
              <a:t>highest </a:t>
            </a:r>
            <a:r>
              <a:rPr lang="en-US" dirty="0" smtClean="0">
                <a:solidFill>
                  <a:schemeClr val="bg1"/>
                </a:solidFill>
                <a:latin typeface="Montserrat"/>
              </a:rPr>
              <a:t>spending </a:t>
            </a:r>
            <a:r>
              <a:rPr lang="en-US" dirty="0" smtClean="0">
                <a:solidFill>
                  <a:schemeClr val="bg1"/>
                </a:solidFill>
                <a:latin typeface="Montserrat"/>
              </a:rPr>
              <a:t>pattern, indicating </a:t>
            </a:r>
            <a:r>
              <a:rPr lang="en-US" dirty="0" smtClean="0">
                <a:solidFill>
                  <a:schemeClr val="bg1"/>
                </a:solidFill>
                <a:latin typeface="Montserrat"/>
              </a:rPr>
              <a:t>potential areas for targeted marketing and expansion?</a:t>
            </a:r>
            <a:endParaRPr lang="en-US" dirty="0">
              <a:solidFill>
                <a:schemeClr val="bg1"/>
              </a:solidFill>
              <a:latin typeface="Montserrat"/>
            </a:endParaRPr>
          </a:p>
        </p:txBody>
      </p:sp>
      <p:grpSp>
        <p:nvGrpSpPr>
          <p:cNvPr id="10" name="Group 9"/>
          <p:cNvGrpSpPr/>
          <p:nvPr/>
        </p:nvGrpSpPr>
        <p:grpSpPr>
          <a:xfrm>
            <a:off x="12608264" y="589719"/>
            <a:ext cx="4051007" cy="6057448"/>
            <a:chOff x="7819696" y="586729"/>
            <a:chExt cx="4051007" cy="6057448"/>
          </a:xfrm>
        </p:grpSpPr>
        <p:grpSp>
          <p:nvGrpSpPr>
            <p:cNvPr id="37" name="Group 36"/>
            <p:cNvGrpSpPr/>
            <p:nvPr/>
          </p:nvGrpSpPr>
          <p:grpSpPr>
            <a:xfrm>
              <a:off x="7819696" y="2223506"/>
              <a:ext cx="4051006" cy="2153700"/>
              <a:chOff x="7819697" y="729665"/>
              <a:chExt cx="4051006" cy="2153700"/>
            </a:xfrm>
            <a:effectLst>
              <a:outerShdw blurRad="50800" dist="38100" dir="5400000" algn="t" rotWithShape="0">
                <a:prstClr val="black">
                  <a:alpha val="40000"/>
                </a:prstClr>
              </a:outerShdw>
            </a:effectLst>
          </p:grpSpPr>
          <p:pic>
            <p:nvPicPr>
              <p:cNvPr id="5" name="Picture 4"/>
              <p:cNvPicPr>
                <a:picLocks noChangeAspect="1"/>
              </p:cNvPicPr>
              <p:nvPr/>
            </p:nvPicPr>
            <p:blipFill rotWithShape="1">
              <a:blip r:embed="rId5" cstate="hqprint">
                <a:extLst>
                  <a:ext uri="{28A0092B-C50C-407E-A947-70E740481C1C}">
                    <a14:useLocalDpi xmlns:a14="http://schemas.microsoft.com/office/drawing/2010/main" val="0"/>
                  </a:ext>
                </a:extLst>
              </a:blip>
              <a:srcRect t="41678" r="45034"/>
              <a:stretch/>
            </p:blipFill>
            <p:spPr>
              <a:xfrm>
                <a:off x="7819697" y="729665"/>
                <a:ext cx="4051006" cy="2153700"/>
              </a:xfrm>
              <a:prstGeom prst="rect">
                <a:avLst/>
              </a:prstGeom>
            </p:spPr>
          </p:pic>
          <p:sp>
            <p:nvSpPr>
              <p:cNvPr id="6" name="Rectangle 5"/>
              <p:cNvSpPr/>
              <p:nvPr/>
            </p:nvSpPr>
            <p:spPr>
              <a:xfrm>
                <a:off x="8285194" y="1120924"/>
                <a:ext cx="1944415" cy="1509706"/>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nvGrpSpPr>
            <p:cNvPr id="4" name="Group 3"/>
            <p:cNvGrpSpPr/>
            <p:nvPr/>
          </p:nvGrpSpPr>
          <p:grpSpPr>
            <a:xfrm>
              <a:off x="7819696" y="4547269"/>
              <a:ext cx="4051007" cy="2096908"/>
              <a:chOff x="7819696" y="4547269"/>
              <a:chExt cx="4051007" cy="2096908"/>
            </a:xfrm>
          </p:grpSpPr>
          <p:pic>
            <p:nvPicPr>
              <p:cNvPr id="9" name="Picture 8"/>
              <p:cNvPicPr>
                <a:picLocks noChangeAspect="1"/>
              </p:cNvPicPr>
              <p:nvPr/>
            </p:nvPicPr>
            <p:blipFill rotWithShape="1">
              <a:blip r:embed="rId6">
                <a:extLst>
                  <a:ext uri="{28A0092B-C50C-407E-A947-70E740481C1C}">
                    <a14:useLocalDpi xmlns:a14="http://schemas.microsoft.com/office/drawing/2010/main" val="0"/>
                  </a:ext>
                </a:extLst>
              </a:blip>
              <a:srcRect l="54232" b="47828"/>
              <a:stretch/>
            </p:blipFill>
            <p:spPr>
              <a:xfrm>
                <a:off x="7819696" y="4547269"/>
                <a:ext cx="4051007" cy="2096908"/>
              </a:xfrm>
              <a:prstGeom prst="rect">
                <a:avLst/>
              </a:prstGeom>
              <a:effectLst>
                <a:outerShdw blurRad="50800" dist="38100" dir="5400000" algn="t" rotWithShape="0">
                  <a:prstClr val="black">
                    <a:alpha val="40000"/>
                  </a:prstClr>
                </a:outerShdw>
              </a:effectLst>
            </p:spPr>
          </p:pic>
          <p:grpSp>
            <p:nvGrpSpPr>
              <p:cNvPr id="36" name="Group 35"/>
              <p:cNvGrpSpPr/>
              <p:nvPr/>
            </p:nvGrpSpPr>
            <p:grpSpPr>
              <a:xfrm>
                <a:off x="8339959" y="5104920"/>
                <a:ext cx="2758965" cy="1293618"/>
                <a:chOff x="8339959" y="3496887"/>
                <a:chExt cx="2758965" cy="1293618"/>
              </a:xfrm>
            </p:grpSpPr>
            <p:sp>
              <p:nvSpPr>
                <p:cNvPr id="31" name="Rectangle 30"/>
                <p:cNvSpPr/>
                <p:nvPr/>
              </p:nvSpPr>
              <p:spPr>
                <a:xfrm>
                  <a:off x="10205545" y="3496887"/>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2" name="Rectangle 31"/>
                <p:cNvSpPr/>
                <p:nvPr/>
              </p:nvSpPr>
              <p:spPr>
                <a:xfrm>
                  <a:off x="8685279" y="4569788"/>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3" name="Rectangle 32"/>
                <p:cNvSpPr/>
                <p:nvPr/>
              </p:nvSpPr>
              <p:spPr>
                <a:xfrm>
                  <a:off x="8339959" y="3918765"/>
                  <a:ext cx="893379" cy="220717"/>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pic>
          <p:nvPicPr>
            <p:cNvPr id="35" name="Picture 34"/>
            <p:cNvPicPr>
              <a:picLocks noChangeAspect="1"/>
            </p:cNvPicPr>
            <p:nvPr/>
          </p:nvPicPr>
          <p:blipFill rotWithShape="1">
            <a:blip r:embed="rId7" cstate="hqprint">
              <a:extLst>
                <a:ext uri="{28A0092B-C50C-407E-A947-70E740481C1C}">
                  <a14:useLocalDpi xmlns:a14="http://schemas.microsoft.com/office/drawing/2010/main" val="0"/>
                </a:ext>
              </a:extLst>
            </a:blip>
            <a:srcRect l="545" r="56543" b="56464"/>
            <a:stretch/>
          </p:blipFill>
          <p:spPr>
            <a:xfrm>
              <a:off x="7819696" y="586729"/>
              <a:ext cx="4051006" cy="1466714"/>
            </a:xfrm>
            <a:prstGeom prst="rect">
              <a:avLst/>
            </a:prstGeom>
            <a:effectLst>
              <a:outerShdw blurRad="50800" dist="38100" dir="5400000" algn="t" rotWithShape="0">
                <a:prstClr val="black">
                  <a:alpha val="40000"/>
                </a:prstClr>
              </a:outerShdw>
            </a:effectLst>
          </p:spPr>
        </p:pic>
        <p:sp>
          <p:nvSpPr>
            <p:cNvPr id="38" name="Rectangle 37"/>
            <p:cNvSpPr/>
            <p:nvPr/>
          </p:nvSpPr>
          <p:spPr>
            <a:xfrm>
              <a:off x="7889258" y="1440026"/>
              <a:ext cx="1242711" cy="493190"/>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22" name="TextBox 21"/>
          <p:cNvSpPr txBox="1"/>
          <p:nvPr/>
        </p:nvSpPr>
        <p:spPr>
          <a:xfrm>
            <a:off x="-5581045" y="2593691"/>
            <a:ext cx="5605428" cy="409342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solidFill>
                  <a:schemeClr val="bg1"/>
                </a:solidFill>
                <a:latin typeface="Montserrat"/>
              </a:rPr>
              <a:t>As per the analysis </a:t>
            </a:r>
            <a:r>
              <a:rPr lang="en-US" sz="1400" dirty="0" err="1" smtClean="0">
                <a:solidFill>
                  <a:schemeClr val="bg1"/>
                </a:solidFill>
                <a:latin typeface="Montserrat"/>
              </a:rPr>
              <a:t>Mitron</a:t>
            </a:r>
            <a:r>
              <a:rPr lang="en-US" sz="1400" dirty="0" smtClean="0">
                <a:solidFill>
                  <a:schemeClr val="bg1"/>
                </a:solidFill>
                <a:latin typeface="Montserrat"/>
              </a:rPr>
              <a:t> Bank Customers Average </a:t>
            </a:r>
            <a:r>
              <a:rPr lang="en-US" sz="1400" dirty="0" smtClean="0">
                <a:solidFill>
                  <a:schemeClr val="bg1"/>
                </a:solidFill>
                <a:latin typeface="Montserrat"/>
              </a:rPr>
              <a:t>Income Utilization</a:t>
            </a:r>
            <a:r>
              <a:rPr lang="en-US" sz="1400" dirty="0" smtClean="0">
                <a:solidFill>
                  <a:schemeClr val="bg1"/>
                </a:solidFill>
                <a:latin typeface="Montserrat"/>
              </a:rPr>
              <a:t>= 42.82% </a:t>
            </a:r>
            <a:br>
              <a:rPr lang="en-US" sz="1400" dirty="0" smtClean="0">
                <a:solidFill>
                  <a:schemeClr val="bg1"/>
                </a:solidFill>
                <a:latin typeface="Montserrat"/>
              </a:rPr>
            </a:br>
            <a:r>
              <a:rPr lang="en-US" sz="1400" dirty="0" smtClean="0">
                <a:solidFill>
                  <a:schemeClr val="bg1"/>
                </a:solidFill>
                <a:latin typeface="Montserrat"/>
              </a:rPr>
              <a:t>(Avg. </a:t>
            </a:r>
            <a:r>
              <a:rPr lang="en-US" sz="1400" dirty="0" smtClean="0">
                <a:solidFill>
                  <a:schemeClr val="bg1"/>
                </a:solidFill>
                <a:latin typeface="Montserrat"/>
              </a:rPr>
              <a:t>Income Utilization </a:t>
            </a:r>
            <a:r>
              <a:rPr lang="en-US" sz="1400" dirty="0" smtClean="0">
                <a:solidFill>
                  <a:schemeClr val="bg1"/>
                </a:solidFill>
                <a:latin typeface="Montserrat"/>
              </a:rPr>
              <a:t>= Avg. Spending / Avg. Income)</a:t>
            </a:r>
          </a:p>
          <a:p>
            <a:pPr marL="285750" indent="-285750">
              <a:buFont typeface="Arial" panose="020B0604020202020204" pitchFamily="34" charset="0"/>
              <a:buChar char="•"/>
            </a:pPr>
            <a:endParaRPr lang="en-US" sz="1400" dirty="0" smtClean="0">
              <a:solidFill>
                <a:schemeClr val="bg1"/>
              </a:solidFill>
              <a:latin typeface="Montserrat"/>
            </a:endParaRPr>
          </a:p>
          <a:p>
            <a:pPr marL="285750" indent="-285750">
              <a:buFont typeface="Arial" panose="020B0604020202020204" pitchFamily="34" charset="0"/>
              <a:buChar char="•"/>
            </a:pPr>
            <a:r>
              <a:rPr lang="en-US" sz="1400" dirty="0" smtClean="0">
                <a:solidFill>
                  <a:schemeClr val="bg1"/>
                </a:solidFill>
                <a:latin typeface="Montserrat"/>
              </a:rPr>
              <a:t>Below Cities have highest </a:t>
            </a:r>
            <a:r>
              <a:rPr lang="en-US" sz="1400" dirty="0" err="1" smtClean="0">
                <a:solidFill>
                  <a:schemeClr val="bg1"/>
                </a:solidFill>
                <a:latin typeface="Montserrat"/>
              </a:rPr>
              <a:t>Avg</a:t>
            </a:r>
            <a:r>
              <a:rPr lang="en-US" sz="1400" dirty="0" smtClean="0">
                <a:solidFill>
                  <a:schemeClr val="bg1"/>
                </a:solidFill>
                <a:latin typeface="Montserrat"/>
              </a:rPr>
              <a:t> </a:t>
            </a:r>
            <a:r>
              <a:rPr lang="en-US" sz="1400" dirty="0" smtClean="0">
                <a:solidFill>
                  <a:schemeClr val="bg1"/>
                </a:solidFill>
                <a:latin typeface="Montserrat"/>
              </a:rPr>
              <a:t>Income </a:t>
            </a:r>
            <a:r>
              <a:rPr lang="en-US" sz="1400" dirty="0" err="1" smtClean="0">
                <a:solidFill>
                  <a:schemeClr val="bg1"/>
                </a:solidFill>
                <a:latin typeface="Montserrat"/>
              </a:rPr>
              <a:t>Util</a:t>
            </a:r>
            <a:r>
              <a:rPr lang="en-US" sz="1400" dirty="0" smtClean="0">
                <a:solidFill>
                  <a:schemeClr val="bg1"/>
                </a:solidFill>
                <a:latin typeface="Montserrat"/>
              </a:rPr>
              <a:t>% </a:t>
            </a:r>
          </a:p>
          <a:p>
            <a:pPr marL="742950" lvl="1" indent="-285750">
              <a:buFont typeface="Arial" panose="020B0604020202020204" pitchFamily="34" charset="0"/>
              <a:buChar char="•"/>
            </a:pPr>
            <a:r>
              <a:rPr lang="en-US" sz="1400" dirty="0" smtClean="0">
                <a:solidFill>
                  <a:schemeClr val="bg1"/>
                </a:solidFill>
                <a:latin typeface="Montserrat"/>
              </a:rPr>
              <a:t>Mumbai-51.43% </a:t>
            </a:r>
          </a:p>
          <a:p>
            <a:pPr marL="742950" lvl="1" indent="-285750">
              <a:buFont typeface="Arial" panose="020B0604020202020204" pitchFamily="34" charset="0"/>
              <a:buChar char="•"/>
            </a:pPr>
            <a:r>
              <a:rPr lang="en-US" sz="1400" dirty="0" smtClean="0">
                <a:solidFill>
                  <a:schemeClr val="bg1"/>
                </a:solidFill>
                <a:latin typeface="Montserrat"/>
              </a:rPr>
              <a:t>Delhi-48.03%</a:t>
            </a:r>
          </a:p>
          <a:p>
            <a:pPr marL="742950" lvl="1" indent="-285750">
              <a:buFont typeface="Arial" panose="020B0604020202020204" pitchFamily="34" charset="0"/>
              <a:buChar char="•"/>
            </a:pPr>
            <a:r>
              <a:rPr lang="en-US" sz="1400" dirty="0" smtClean="0">
                <a:solidFill>
                  <a:schemeClr val="bg1"/>
                </a:solidFill>
                <a:latin typeface="Montserrat"/>
              </a:rPr>
              <a:t>Bengaluru-43.46%</a:t>
            </a:r>
          </a:p>
          <a:p>
            <a:pPr marL="742950" lvl="1" indent="-285750">
              <a:buFont typeface="Arial" panose="020B0604020202020204" pitchFamily="34" charset="0"/>
              <a:buChar char="•"/>
            </a:pPr>
            <a:endParaRPr lang="en-US" sz="1400" dirty="0" smtClean="0">
              <a:solidFill>
                <a:schemeClr val="bg1"/>
              </a:solidFill>
              <a:latin typeface="Montserrat"/>
            </a:endParaRPr>
          </a:p>
          <a:p>
            <a:r>
              <a:rPr lang="en-US" b="1" dirty="0" smtClean="0">
                <a:solidFill>
                  <a:schemeClr val="bg1"/>
                </a:solidFill>
                <a:latin typeface="Montserrat"/>
              </a:rPr>
              <a:t>Recommendations</a:t>
            </a:r>
            <a:r>
              <a:rPr lang="en-US" b="1" dirty="0" smtClean="0">
                <a:solidFill>
                  <a:schemeClr val="bg1"/>
                </a:solidFill>
                <a:latin typeface="Montserrat"/>
              </a:rPr>
              <a:t>:</a:t>
            </a:r>
          </a:p>
          <a:p>
            <a:pPr marL="285750" indent="-285750">
              <a:buFont typeface="Arial" panose="020B0604020202020204" pitchFamily="34" charset="0"/>
              <a:buChar char="•"/>
            </a:pPr>
            <a:r>
              <a:rPr lang="en-US" sz="1400" dirty="0" smtClean="0">
                <a:solidFill>
                  <a:schemeClr val="bg1"/>
                </a:solidFill>
                <a:latin typeface="Montserrat"/>
              </a:rPr>
              <a:t>Introduce Targeted Reward Programs for </a:t>
            </a:r>
            <a:r>
              <a:rPr lang="en-US" sz="1400" dirty="0" err="1" smtClean="0">
                <a:solidFill>
                  <a:schemeClr val="bg1"/>
                </a:solidFill>
                <a:latin typeface="Montserrat"/>
              </a:rPr>
              <a:t>spendings</a:t>
            </a:r>
            <a:r>
              <a:rPr lang="en-US" sz="1400" dirty="0" smtClean="0">
                <a:solidFill>
                  <a:schemeClr val="bg1"/>
                </a:solidFill>
                <a:latin typeface="Montserrat"/>
              </a:rPr>
              <a:t> made on credit card for Categories: Bills, Electronics, Groceries, </a:t>
            </a:r>
            <a:r>
              <a:rPr lang="en-US" sz="1400" dirty="0" err="1" smtClean="0">
                <a:solidFill>
                  <a:schemeClr val="bg1"/>
                </a:solidFill>
                <a:latin typeface="Montserrat"/>
              </a:rPr>
              <a:t>Health&amp;Wellness</a:t>
            </a:r>
            <a:r>
              <a:rPr lang="en-US" sz="1400" dirty="0">
                <a:solidFill>
                  <a:schemeClr val="bg1"/>
                </a:solidFill>
                <a:latin typeface="Montserrat"/>
              </a:rPr>
              <a:t> </a:t>
            </a:r>
            <a:r>
              <a:rPr lang="en-US" sz="1400" dirty="0" smtClean="0">
                <a:solidFill>
                  <a:schemeClr val="bg1"/>
                </a:solidFill>
                <a:latin typeface="Montserrat"/>
              </a:rPr>
              <a:t>Travel.</a:t>
            </a:r>
          </a:p>
          <a:p>
            <a:pPr marL="285750" indent="-285750">
              <a:buFont typeface="Arial" panose="020B0604020202020204" pitchFamily="34" charset="0"/>
              <a:buChar char="•"/>
            </a:pPr>
            <a:r>
              <a:rPr lang="en-US" sz="1400" dirty="0">
                <a:solidFill>
                  <a:schemeClr val="bg1"/>
                </a:solidFill>
                <a:latin typeface="Montserrat"/>
              </a:rPr>
              <a:t>We need to design and implement marketing campaigns tailored to the specific needs and preferences of the local population in </a:t>
            </a:r>
            <a:r>
              <a:rPr lang="en-US" sz="1400" dirty="0" smtClean="0">
                <a:solidFill>
                  <a:schemeClr val="bg1"/>
                </a:solidFill>
                <a:latin typeface="Montserrat"/>
              </a:rPr>
              <a:t>Bangalore </a:t>
            </a:r>
            <a:r>
              <a:rPr lang="en-US" sz="1400" dirty="0">
                <a:solidFill>
                  <a:schemeClr val="bg1"/>
                </a:solidFill>
                <a:latin typeface="Montserrat"/>
              </a:rPr>
              <a:t>and </a:t>
            </a:r>
            <a:r>
              <a:rPr lang="en-US" sz="1400" dirty="0" smtClean="0">
                <a:solidFill>
                  <a:schemeClr val="bg1"/>
                </a:solidFill>
                <a:latin typeface="Montserrat"/>
              </a:rPr>
              <a:t>Delhi as </a:t>
            </a:r>
            <a:r>
              <a:rPr lang="en-US" sz="1400" dirty="0">
                <a:solidFill>
                  <a:schemeClr val="bg1"/>
                </a:solidFill>
                <a:latin typeface="Montserrat"/>
              </a:rPr>
              <a:t>overall distribution of the customers is less in Delhi and </a:t>
            </a:r>
            <a:r>
              <a:rPr lang="en-US" sz="1400" dirty="0" smtClean="0">
                <a:solidFill>
                  <a:schemeClr val="bg1"/>
                </a:solidFill>
                <a:latin typeface="Montserrat"/>
              </a:rPr>
              <a:t>Bangalore.</a:t>
            </a:r>
            <a:endParaRPr lang="en-US" sz="1400" dirty="0">
              <a:solidFill>
                <a:schemeClr val="bg1"/>
              </a:solidFill>
              <a:latin typeface="Montserrat"/>
            </a:endParaRPr>
          </a:p>
          <a:p>
            <a:endParaRPr lang="en-US" dirty="0">
              <a:solidFill>
                <a:schemeClr val="bg1"/>
              </a:solidFill>
              <a:latin typeface="Montserrat"/>
            </a:endParaRPr>
          </a:p>
        </p:txBody>
      </p:sp>
    </p:spTree>
    <p:extLst>
      <p:ext uri="{BB962C8B-B14F-4D97-AF65-F5344CB8AC3E}">
        <p14:creationId xmlns:p14="http://schemas.microsoft.com/office/powerpoint/2010/main" val="115685328"/>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2.59259E-6 L 0.48645 -0.00416 " pathEditMode="relative" rAng="0" ptsTypes="AA">
                                      <p:cBhvr>
                                        <p:cTn id="6" dur="2000" fill="hold"/>
                                        <p:tgtEl>
                                          <p:spTgt spid="2"/>
                                        </p:tgtEl>
                                        <p:attrNameLst>
                                          <p:attrName>ppt_x</p:attrName>
                                          <p:attrName>ppt_y</p:attrName>
                                        </p:attrNameLst>
                                      </p:cBhvr>
                                      <p:rCtr x="24323" y="-208"/>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4.16667E-7 3.7037E-6 L -0.38711 0.00416 " pathEditMode="relative" rAng="0" ptsTypes="AA">
                                      <p:cBhvr>
                                        <p:cTn id="10" dur="2000" fill="hold"/>
                                        <p:tgtEl>
                                          <p:spTgt spid="10"/>
                                        </p:tgtEl>
                                        <p:attrNameLst>
                                          <p:attrName>ppt_x</p:attrName>
                                          <p:attrName>ppt_y</p:attrName>
                                        </p:attrNameLst>
                                      </p:cBhvr>
                                      <p:rCtr x="-19362" y="208"/>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58333E-6 4.44444E-6 L 0.48645 -0.00417 " pathEditMode="relative" rAng="0" ptsTypes="AA">
                                      <p:cBhvr>
                                        <p:cTn id="14" dur="2000" fill="hold"/>
                                        <p:tgtEl>
                                          <p:spTgt spid="22"/>
                                        </p:tgtEl>
                                        <p:attrNameLst>
                                          <p:attrName>ppt_x</p:attrName>
                                          <p:attrName>ppt_y</p:attrName>
                                        </p:attrNameLst>
                                      </p:cBhvr>
                                      <p:rCtr x="2432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24383" y="702982"/>
            <a:ext cx="7700719" cy="1588271"/>
          </a:xfrm>
          <a:prstGeom prst="roundRect">
            <a:avLst>
              <a:gd name="adj" fmla="val 2605"/>
            </a:avLst>
          </a:prstGeom>
          <a:solidFill>
            <a:srgbClr val="094782"/>
          </a:solidFill>
          <a:effectLst>
            <a:outerShdw blurRad="50800" dist="38100" dir="2700000" algn="tl" rotWithShape="0">
              <a:prstClr val="black">
                <a:alpha val="40000"/>
              </a:prstClr>
            </a:outerShdw>
          </a:effectLst>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7" name="Title 6" hidden="1">
            <a:extLst>
              <a:ext uri="{FF2B5EF4-FFF2-40B4-BE49-F238E27FC236}">
                <a16:creationId xmlns:a16="http://schemas.microsoft.com/office/drawing/2014/main" id="{7C70995F-D8C5-410A-AA8B-1EE172A29454}"/>
              </a:ext>
            </a:extLst>
          </p:cNvPr>
          <p:cNvSpPr>
            <a:spLocks noGrp="1"/>
          </p:cNvSpPr>
          <p:nvPr>
            <p:ph type="title" idx="4294967295"/>
          </p:nvPr>
        </p:nvSpPr>
        <p:spPr>
          <a:xfrm>
            <a:off x="0" y="365125"/>
            <a:ext cx="10515600" cy="1325563"/>
          </a:xfrm>
        </p:spPr>
        <p:txBody>
          <a:bodyPr/>
          <a:lstStyle/>
          <a:p>
            <a:r>
              <a:rPr lang="en-US" dirty="0"/>
              <a:t>Project analysis slide 10</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chemeClr val="bg1"/>
                </a:solidFill>
              </a:rPr>
              <a:t>Insights</a:t>
            </a:r>
            <a:endParaRPr lang="en-US" sz="2800" dirty="0">
              <a:solidFill>
                <a:schemeClr val="bg1"/>
              </a:solidFill>
            </a:endParaRP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pic>
        <p:nvPicPr>
          <p:cNvPr id="28" name="Picture 27"/>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742735" y="15316"/>
            <a:ext cx="438912" cy="429510"/>
          </a:xfrm>
          <a:prstGeom prst="rect">
            <a:avLst/>
          </a:prstGeom>
          <a:effectLst>
            <a:outerShdw blurRad="825500" dist="342900" dir="5400000" algn="ctr" rotWithShape="0">
              <a:srgbClr val="000000">
                <a:alpha val="15000"/>
              </a:srgbClr>
            </a:outerShdw>
          </a:effectLst>
        </p:spPr>
      </p:pic>
      <p:pic>
        <p:nvPicPr>
          <p:cNvPr id="29" name="Picture 28"/>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157" y="-1719"/>
            <a:ext cx="438912" cy="438912"/>
          </a:xfrm>
          <a:prstGeom prst="rect">
            <a:avLst/>
          </a:prstGeom>
        </p:spPr>
      </p:pic>
      <p:sp>
        <p:nvSpPr>
          <p:cNvPr id="2" name="TextBox 1"/>
          <p:cNvSpPr txBox="1"/>
          <p:nvPr/>
        </p:nvSpPr>
        <p:spPr>
          <a:xfrm>
            <a:off x="-5581045" y="882327"/>
            <a:ext cx="5605428" cy="1477328"/>
          </a:xfrm>
          <a:prstGeom prst="rect">
            <a:avLst/>
          </a:prstGeom>
          <a:noFill/>
        </p:spPr>
        <p:txBody>
          <a:bodyPr wrap="square" rtlCol="0">
            <a:spAutoFit/>
          </a:bodyPr>
          <a:lstStyle/>
          <a:p>
            <a:r>
              <a:rPr lang="en-US" u="sng" dirty="0">
                <a:solidFill>
                  <a:schemeClr val="bg1"/>
                </a:solidFill>
                <a:latin typeface="Montserrat"/>
              </a:rPr>
              <a:t>Age group Preferences:</a:t>
            </a:r>
          </a:p>
          <a:p>
            <a:endParaRPr lang="en-US" u="sng" dirty="0">
              <a:solidFill>
                <a:schemeClr val="bg1"/>
              </a:solidFill>
              <a:latin typeface="Montserrat"/>
            </a:endParaRPr>
          </a:p>
          <a:p>
            <a:r>
              <a:rPr lang="en-US" dirty="0">
                <a:solidFill>
                  <a:schemeClr val="bg1"/>
                </a:solidFill>
                <a:latin typeface="Montserrat"/>
              </a:rPr>
              <a:t>Which Age groups are more inclined to use credit cards, and how can marketing strategies be tailored to address specific age demographics?</a:t>
            </a:r>
          </a:p>
        </p:txBody>
      </p:sp>
      <p:grpSp>
        <p:nvGrpSpPr>
          <p:cNvPr id="9" name="Group 8"/>
          <p:cNvGrpSpPr/>
          <p:nvPr/>
        </p:nvGrpSpPr>
        <p:grpSpPr>
          <a:xfrm>
            <a:off x="13454746" y="895890"/>
            <a:ext cx="11364686" cy="4746931"/>
            <a:chOff x="13454746" y="522901"/>
            <a:chExt cx="11364686" cy="4746931"/>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9467095" y="2048212"/>
              <a:ext cx="5099149" cy="3221620"/>
            </a:xfrm>
            <a:prstGeom prst="rect">
              <a:avLst/>
            </a:prstGeom>
          </p:spPr>
        </p:pic>
        <p:grpSp>
          <p:nvGrpSpPr>
            <p:cNvPr id="6" name="Group 5"/>
            <p:cNvGrpSpPr/>
            <p:nvPr/>
          </p:nvGrpSpPr>
          <p:grpSpPr>
            <a:xfrm>
              <a:off x="13454746" y="522901"/>
              <a:ext cx="11364686" cy="4746931"/>
              <a:chOff x="13454746" y="522901"/>
              <a:chExt cx="11364686" cy="4746931"/>
            </a:xfrm>
          </p:grpSpPr>
          <p:grpSp>
            <p:nvGrpSpPr>
              <p:cNvPr id="4" name="Group 3"/>
              <p:cNvGrpSpPr/>
              <p:nvPr/>
            </p:nvGrpSpPr>
            <p:grpSpPr>
              <a:xfrm>
                <a:off x="13454746" y="522901"/>
                <a:ext cx="11364686" cy="4746931"/>
                <a:chOff x="13454746" y="522901"/>
                <a:chExt cx="11364686" cy="4746931"/>
              </a:xfrm>
            </p:grpSpPr>
            <p:grpSp>
              <p:nvGrpSpPr>
                <p:cNvPr id="10" name="Group 9"/>
                <p:cNvGrpSpPr/>
                <p:nvPr/>
              </p:nvGrpSpPr>
              <p:grpSpPr>
                <a:xfrm>
                  <a:off x="13454746" y="522901"/>
                  <a:ext cx="11364686" cy="4746931"/>
                  <a:chOff x="8396800" y="519910"/>
                  <a:chExt cx="7748091" cy="3557068"/>
                </a:xfrm>
              </p:grpSpPr>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96800" y="1662888"/>
                    <a:ext cx="4033411" cy="2414090"/>
                  </a:xfrm>
                  <a:prstGeom prst="rect">
                    <a:avLst/>
                  </a:prstGeom>
                </p:spPr>
              </p:pic>
              <p:pic>
                <p:nvPicPr>
                  <p:cNvPr id="35" name="Picture 34"/>
                  <p:cNvPicPr>
                    <a:picLocks noChangeAspect="1"/>
                  </p:cNvPicPr>
                  <p:nvPr/>
                </p:nvPicPr>
                <p:blipFill rotWithShape="1">
                  <a:blip r:embed="rId7">
                    <a:extLst>
                      <a:ext uri="{28A0092B-C50C-407E-A947-70E740481C1C}">
                        <a14:useLocalDpi xmlns:a14="http://schemas.microsoft.com/office/drawing/2010/main" val="0"/>
                      </a:ext>
                    </a:extLst>
                  </a:blip>
                  <a:srcRect l="69801"/>
                  <a:stretch/>
                </p:blipFill>
                <p:spPr>
                  <a:xfrm>
                    <a:off x="13528479" y="519910"/>
                    <a:ext cx="2616412" cy="911907"/>
                  </a:xfrm>
                  <a:prstGeom prst="rect">
                    <a:avLst/>
                  </a:prstGeom>
                  <a:effectLst>
                    <a:outerShdw blurRad="50800" dist="38100" dir="5400000" algn="t" rotWithShape="0">
                      <a:prstClr val="black">
                        <a:alpha val="40000"/>
                      </a:prstClr>
                    </a:outerShdw>
                  </a:effectLst>
                </p:spPr>
              </p:pic>
              <p:sp>
                <p:nvSpPr>
                  <p:cNvPr id="38" name="Rectangle 37"/>
                  <p:cNvSpPr/>
                  <p:nvPr/>
                </p:nvSpPr>
                <p:spPr>
                  <a:xfrm>
                    <a:off x="14740017" y="1013760"/>
                    <a:ext cx="1242131" cy="366939"/>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7" name="Rectangle 16"/>
                <p:cNvSpPr/>
                <p:nvPr/>
              </p:nvSpPr>
              <p:spPr>
                <a:xfrm>
                  <a:off x="14329609" y="2911642"/>
                  <a:ext cx="757991" cy="535592"/>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sp>
            <p:nvSpPr>
              <p:cNvPr id="18" name="Rectangle 17"/>
              <p:cNvSpPr/>
              <p:nvPr/>
            </p:nvSpPr>
            <p:spPr>
              <a:xfrm>
                <a:off x="19475682" y="2550695"/>
                <a:ext cx="5078530" cy="613613"/>
              </a:xfrm>
              <a:prstGeom prst="rect">
                <a:avLst/>
              </a:prstGeom>
              <a:noFill/>
              <a:ln w="57150">
                <a:solidFill>
                  <a:srgbClr val="92D05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grpSp>
      <p:sp>
        <p:nvSpPr>
          <p:cNvPr id="20" name="TextBox 19"/>
          <p:cNvSpPr txBox="1"/>
          <p:nvPr/>
        </p:nvSpPr>
        <p:spPr>
          <a:xfrm>
            <a:off x="-5581045" y="5854249"/>
            <a:ext cx="5605428" cy="646331"/>
          </a:xfrm>
          <a:prstGeom prst="rect">
            <a:avLst/>
          </a:prstGeom>
          <a:noFill/>
        </p:spPr>
        <p:txBody>
          <a:bodyPr wrap="square" rtlCol="0">
            <a:spAutoFit/>
          </a:bodyPr>
          <a:lstStyle/>
          <a:p>
            <a:r>
              <a:rPr lang="en-US" dirty="0" smtClean="0">
                <a:solidFill>
                  <a:schemeClr val="bg1"/>
                </a:solidFill>
                <a:latin typeface="Montserrat"/>
              </a:rPr>
              <a:t>When Age Group is </a:t>
            </a:r>
            <a:r>
              <a:rPr lang="en-US" b="1" dirty="0" smtClean="0">
                <a:solidFill>
                  <a:schemeClr val="bg1"/>
                </a:solidFill>
                <a:latin typeface="Montserrat"/>
              </a:rPr>
              <a:t>25-34</a:t>
            </a:r>
            <a:r>
              <a:rPr lang="en-US" dirty="0" smtClean="0">
                <a:solidFill>
                  <a:schemeClr val="bg1"/>
                </a:solidFill>
                <a:latin typeface="Montserrat"/>
              </a:rPr>
              <a:t>, The Average Credit card Spending% increases by </a:t>
            </a:r>
            <a:r>
              <a:rPr lang="en-US" b="1" dirty="0" smtClean="0">
                <a:solidFill>
                  <a:schemeClr val="accent2"/>
                </a:solidFill>
                <a:latin typeface="Montserrat"/>
              </a:rPr>
              <a:t>9.88%</a:t>
            </a:r>
            <a:endParaRPr lang="en-US" b="1" dirty="0">
              <a:solidFill>
                <a:schemeClr val="accent2"/>
              </a:solidFill>
              <a:latin typeface="Montserrat"/>
            </a:endParaRPr>
          </a:p>
        </p:txBody>
      </p:sp>
    </p:spTree>
    <p:extLst>
      <p:ext uri="{BB962C8B-B14F-4D97-AF65-F5344CB8AC3E}">
        <p14:creationId xmlns:p14="http://schemas.microsoft.com/office/powerpoint/2010/main" val="247620566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4.58333E-6 -2.59259E-6 L 0.49921 -0.01875 " pathEditMode="relative" rAng="0" ptsTypes="AA">
                                      <p:cBhvr>
                                        <p:cTn id="6" dur="2000" fill="hold"/>
                                        <p:tgtEl>
                                          <p:spTgt spid="2"/>
                                        </p:tgtEl>
                                        <p:attrNameLst>
                                          <p:attrName>ppt_x</p:attrName>
                                          <p:attrName>ppt_y</p:attrName>
                                        </p:attrNameLst>
                                      </p:cBhvr>
                                      <p:rCtr x="24961" y="-949"/>
                                    </p:animMotion>
                                  </p:childTnLst>
                                </p:cTn>
                              </p:par>
                            </p:childTnLst>
                          </p:cTn>
                        </p:par>
                      </p:childTnLst>
                    </p:cTn>
                  </p:par>
                  <p:par>
                    <p:cTn id="7" fill="hold">
                      <p:stCondLst>
                        <p:cond delay="indefinite"/>
                      </p:stCondLst>
                      <p:childTnLst>
                        <p:par>
                          <p:cTn id="8" fill="hold">
                            <p:stCondLst>
                              <p:cond delay="0"/>
                            </p:stCondLst>
                            <p:childTnLst>
                              <p:par>
                                <p:cTn id="9" presetID="35" presetClass="path" presetSubtype="0" accel="50000" decel="50000" fill="hold" nodeType="clickEffect">
                                  <p:stCondLst>
                                    <p:cond delay="0"/>
                                  </p:stCondLst>
                                  <p:childTnLst>
                                    <p:animMotion origin="layout" path="M -1.25E-6 -3.7037E-7 L -1.05143 0.00232 " pathEditMode="relative" rAng="0" ptsTypes="AA">
                                      <p:cBhvr>
                                        <p:cTn id="10" dur="2000" fill="hold"/>
                                        <p:tgtEl>
                                          <p:spTgt spid="9"/>
                                        </p:tgtEl>
                                        <p:attrNameLst>
                                          <p:attrName>ppt_x</p:attrName>
                                          <p:attrName>ppt_y</p:attrName>
                                        </p:attrNameLst>
                                      </p:cBhvr>
                                      <p:rCtr x="-52578" y="116"/>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grpId="0" nodeType="clickEffect">
                                  <p:stCondLst>
                                    <p:cond delay="0"/>
                                  </p:stCondLst>
                                  <p:childTnLst>
                                    <p:animMotion origin="layout" path="M 4.58333E-6 4.44444E-6 L 0.48645 -0.00417 " pathEditMode="relative" rAng="0" ptsTypes="AA">
                                      <p:cBhvr>
                                        <p:cTn id="14" dur="2000" fill="hold"/>
                                        <p:tgtEl>
                                          <p:spTgt spid="20"/>
                                        </p:tgtEl>
                                        <p:attrNameLst>
                                          <p:attrName>ppt_x</p:attrName>
                                          <p:attrName>ppt_y</p:attrName>
                                        </p:attrNameLst>
                                      </p:cBhvr>
                                      <p:rCtr x="24323" y="-20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Lst>
  </p:timing>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F609EDA-869E-4BE5-AE5D-B898C584B6FF}">
  <ds:schemaRefs>
    <ds:schemaRef ds:uri="http://www.w3.org/XML/1998/namespace"/>
    <ds:schemaRef ds:uri="http://purl.org/dc/terms/"/>
    <ds:schemaRef ds:uri="http://purl.org/dc/elements/1.1/"/>
    <ds:schemaRef ds:uri="71af3243-3dd4-4a8d-8c0d-dd76da1f02a5"/>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16c05727-aa75-4e4a-9b5f-8a80a1165891"/>
    <ds:schemaRef ds:uri="http://schemas.microsoft.com/office/2006/metadata/properties"/>
  </ds:schemaRefs>
</ds:datastoreItem>
</file>

<file path=customXml/itemProps3.xml><?xml version="1.0" encoding="utf-8"?>
<ds:datastoreItem xmlns:ds="http://schemas.openxmlformats.org/officeDocument/2006/customXml" ds:itemID="{2FD05317-60D6-4B3A-8545-888496D1A8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0</TotalTime>
  <Words>1739</Words>
  <Application>Microsoft Office PowerPoint</Application>
  <PresentationFormat>Widescreen</PresentationFormat>
  <Paragraphs>223</Paragraphs>
  <Slides>19</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Montserrat</vt:lpstr>
      <vt:lpstr>Segoe UI</vt:lpstr>
      <vt:lpstr>Segoe UI Light</vt:lpstr>
      <vt:lpstr>Office Theme</vt:lpstr>
      <vt:lpstr>Credit Card Insights for Mitron Bank</vt:lpstr>
      <vt:lpstr>Project analysis slide 3</vt:lpstr>
      <vt:lpstr>Project analysis slide 4</vt:lpstr>
      <vt:lpstr>Project analysis slide 2</vt:lpstr>
      <vt:lpstr>Project analysis slide 10</vt:lpstr>
      <vt:lpstr>Project analysis slide 10</vt:lpstr>
      <vt:lpstr>Project analysis slide 10</vt:lpstr>
      <vt:lpstr>Project analysis slide 10</vt:lpstr>
      <vt:lpstr>Project analysis slide 10</vt:lpstr>
      <vt:lpstr>Project analysis slide 10</vt:lpstr>
      <vt:lpstr>Project analysis slide 8</vt:lpstr>
      <vt:lpstr>Project analysis slide 8</vt:lpstr>
      <vt:lpstr>Thank You</vt:lpstr>
      <vt:lpstr>Project analysis slide 3</vt:lpstr>
      <vt:lpstr>Project analysis slide 5</vt:lpstr>
      <vt:lpstr>Project analysis slide 6</vt:lpstr>
      <vt:lpstr>Project analysis slide 6</vt:lpstr>
      <vt:lpstr>Project analysis slide 7</vt:lpstr>
      <vt:lpstr>Project analysis slide 8</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2023-12-10T15:04:43Z</dcterms:created>
  <dcterms:modified xsi:type="dcterms:W3CDTF">2024-01-01T18:39:26Z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