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6" r:id="rId18"/>
    <p:sldId id="277" r:id="rId19"/>
    <p:sldId id="274" r:id="rId20"/>
    <p:sldId id="278" r:id="rId21"/>
    <p:sldId id="279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Spring Security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Security Fundamentals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Security Workflow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Security Architecture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D8C18B09-F872-4E49-B2D6-CB1A043F6D1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Security Configuration</a:t>
          </a:r>
        </a:p>
      </dgm:t>
    </dgm:pt>
    <dgm:pt modelId="{FEF8C0C0-AB3F-4689-A99C-AED5911AD7DE}" type="parTrans" cxnId="{DC71ECB2-FE46-49B5-A61A-D60F3FEB5B9D}">
      <dgm:prSet/>
      <dgm:spPr/>
      <dgm:t>
        <a:bodyPr/>
        <a:lstStyle/>
        <a:p>
          <a:endParaRPr lang="en-US"/>
        </a:p>
      </dgm:t>
    </dgm:pt>
    <dgm:pt modelId="{CB2E15A0-C5F2-450E-B1BE-CE57F66EB57E}" type="sibTrans" cxnId="{DC71ECB2-FE46-49B5-A61A-D60F3FEB5B9D}">
      <dgm:prSet/>
      <dgm:spPr/>
      <dgm:t>
        <a:bodyPr/>
        <a:lstStyle/>
        <a:p>
          <a:endParaRPr lang="en-US"/>
        </a:p>
      </dgm:t>
    </dgm:pt>
    <dgm:pt modelId="{A62597F2-7352-4E07-9A28-DC8A130D28D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Security types - Basic, JWT, Oauth2  </a:t>
          </a:r>
        </a:p>
      </dgm:t>
    </dgm:pt>
    <dgm:pt modelId="{F0E81DEE-2E76-4AF7-8B04-8515A7A9BA9D}" type="parTrans" cxnId="{4FE94D95-85A0-4759-BDD7-D3621FA5ABAF}">
      <dgm:prSet/>
      <dgm:spPr/>
      <dgm:t>
        <a:bodyPr/>
        <a:lstStyle/>
        <a:p>
          <a:endParaRPr lang="en-US"/>
        </a:p>
      </dgm:t>
    </dgm:pt>
    <dgm:pt modelId="{2CBF1BD2-767B-46F2-9728-FBCA07925237}" type="sibTrans" cxnId="{4FE94D95-85A0-4759-BDD7-D3621FA5ABAF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42AD970A-298D-4F9C-90E2-874E1D5F8602}" type="pres">
      <dgm:prSet presAssocID="{8EF545BA-8D8A-4813-A428-2F18D76E61FA}" presName="sp" presStyleCnt="0"/>
      <dgm:spPr/>
    </dgm:pt>
    <dgm:pt modelId="{49D0CDB1-A522-480F-85C4-A9666B34C51C}" type="pres">
      <dgm:prSet presAssocID="{D8C18B09-F872-4E49-B2D6-CB1A043F6D19}" presName="linNode" presStyleCnt="0"/>
      <dgm:spPr/>
    </dgm:pt>
    <dgm:pt modelId="{6ED26913-A64C-4B81-A083-1397A4261845}" type="pres">
      <dgm:prSet presAssocID="{D8C18B09-F872-4E49-B2D6-CB1A043F6D19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960068A-092B-4384-B1A0-0745772D674F}" type="pres">
      <dgm:prSet presAssocID="{CB2E15A0-C5F2-450E-B1BE-CE57F66EB57E}" presName="sp" presStyleCnt="0"/>
      <dgm:spPr/>
    </dgm:pt>
    <dgm:pt modelId="{8216155E-91F0-4544-8AEB-DC0C306E5D35}" type="pres">
      <dgm:prSet presAssocID="{A62597F2-7352-4E07-9A28-DC8A130D28D1}" presName="linNode" presStyleCnt="0"/>
      <dgm:spPr/>
    </dgm:pt>
    <dgm:pt modelId="{4689EA23-B02C-463A-B23D-185CFAFCEA3E}" type="pres">
      <dgm:prSet presAssocID="{A62597F2-7352-4E07-9A28-DC8A130D28D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4FE94D95-85A0-4759-BDD7-D3621FA5ABAF}" srcId="{81269538-BFC5-48BB-BEA1-D7AF1F385FD5}" destId="{A62597F2-7352-4E07-9A28-DC8A130D28D1}" srcOrd="5" destOrd="0" parTransId="{F0E81DEE-2E76-4AF7-8B04-8515A7A9BA9D}" sibTransId="{2CBF1BD2-767B-46F2-9728-FBCA07925237}"/>
    <dgm:cxn modelId="{DC71ECB2-FE46-49B5-A61A-D60F3FEB5B9D}" srcId="{81269538-BFC5-48BB-BEA1-D7AF1F385FD5}" destId="{D8C18B09-F872-4E49-B2D6-CB1A043F6D19}" srcOrd="4" destOrd="0" parTransId="{FEF8C0C0-AB3F-4689-A99C-AED5911AD7DE}" sibTransId="{CB2E15A0-C5F2-450E-B1BE-CE57F66EB57E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619AC2E0-1284-4A7E-86DF-5FBC1BEBA663}" type="presOf" srcId="{D8C18B09-F872-4E49-B2D6-CB1A043F6D19}" destId="{6ED26913-A64C-4B81-A083-1397A4261845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885483F9-F957-4191-8808-3EBF68D925EA}" type="presOf" srcId="{A62597F2-7352-4E07-9A28-DC8A130D28D1}" destId="{4689EA23-B02C-463A-B23D-185CFAFCEA3E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FCBE0A36-8FCE-4EA9-AF65-3A09582ED684}" type="presParOf" srcId="{99FD7F24-5BB9-46E8-BB7C-4B477B73B815}" destId="{42AD970A-298D-4F9C-90E2-874E1D5F8602}" srcOrd="7" destOrd="0" presId="urn:microsoft.com/office/officeart/2005/8/layout/vList5"/>
    <dgm:cxn modelId="{B26523B1-D404-4A2D-86EB-E2C7AB0D3FDC}" type="presParOf" srcId="{99FD7F24-5BB9-46E8-BB7C-4B477B73B815}" destId="{49D0CDB1-A522-480F-85C4-A9666B34C51C}" srcOrd="8" destOrd="0" presId="urn:microsoft.com/office/officeart/2005/8/layout/vList5"/>
    <dgm:cxn modelId="{1AA882A0-B5F3-4A6D-AE5B-4AEF162C1B35}" type="presParOf" srcId="{49D0CDB1-A522-480F-85C4-A9666B34C51C}" destId="{6ED26913-A64C-4B81-A083-1397A4261845}" srcOrd="0" destOrd="0" presId="urn:microsoft.com/office/officeart/2005/8/layout/vList5"/>
    <dgm:cxn modelId="{C2D73AF4-C4ED-4500-8B5A-40E0E755526F}" type="presParOf" srcId="{99FD7F24-5BB9-46E8-BB7C-4B477B73B815}" destId="{0960068A-092B-4384-B1A0-0745772D674F}" srcOrd="9" destOrd="0" presId="urn:microsoft.com/office/officeart/2005/8/layout/vList5"/>
    <dgm:cxn modelId="{74030809-03CB-4F4E-BF6F-88352237F6A4}" type="presParOf" srcId="{99FD7F24-5BB9-46E8-BB7C-4B477B73B815}" destId="{8216155E-91F0-4544-8AEB-DC0C306E5D35}" srcOrd="10" destOrd="0" presId="urn:microsoft.com/office/officeart/2005/8/layout/vList5"/>
    <dgm:cxn modelId="{2415025E-A50B-4A43-B8F7-F6B656C29CB2}" type="presParOf" srcId="{8216155E-91F0-4544-8AEB-DC0C306E5D35}" destId="{4689EA23-B02C-463A-B23D-185CFAFCEA3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722F-B757-4673-BD2F-9D4BAB5CEE8D}">
      <dsp:nvSpPr>
        <dsp:cNvPr id="0" name=""/>
        <dsp:cNvSpPr/>
      </dsp:nvSpPr>
      <dsp:spPr>
        <a:xfrm>
          <a:off x="3169920" y="1184"/>
          <a:ext cx="3566160" cy="689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Spring Security</a:t>
          </a:r>
        </a:p>
      </dsp:txBody>
      <dsp:txXfrm>
        <a:off x="3203580" y="34844"/>
        <a:ext cx="3498840" cy="622211"/>
      </dsp:txXfrm>
    </dsp:sp>
    <dsp:sp modelId="{8A3FE5E4-2689-4041-B2C5-C63BC276A3EF}">
      <dsp:nvSpPr>
        <dsp:cNvPr id="0" name=""/>
        <dsp:cNvSpPr/>
      </dsp:nvSpPr>
      <dsp:spPr>
        <a:xfrm>
          <a:off x="3169920" y="725192"/>
          <a:ext cx="3566160" cy="689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Security Fundamentals</a:t>
          </a:r>
        </a:p>
      </dsp:txBody>
      <dsp:txXfrm>
        <a:off x="3203580" y="758852"/>
        <a:ext cx="3498840" cy="622211"/>
      </dsp:txXfrm>
    </dsp:sp>
    <dsp:sp modelId="{1C763A21-352A-41D1-A2E2-E305DABA275D}">
      <dsp:nvSpPr>
        <dsp:cNvPr id="0" name=""/>
        <dsp:cNvSpPr/>
      </dsp:nvSpPr>
      <dsp:spPr>
        <a:xfrm>
          <a:off x="3169920" y="1449200"/>
          <a:ext cx="3566160" cy="689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Security Workflow</a:t>
          </a:r>
        </a:p>
      </dsp:txBody>
      <dsp:txXfrm>
        <a:off x="3203580" y="1482860"/>
        <a:ext cx="3498840" cy="622211"/>
      </dsp:txXfrm>
    </dsp:sp>
    <dsp:sp modelId="{B9324B26-5FF5-4FF7-9073-66103CBE8481}">
      <dsp:nvSpPr>
        <dsp:cNvPr id="0" name=""/>
        <dsp:cNvSpPr/>
      </dsp:nvSpPr>
      <dsp:spPr>
        <a:xfrm>
          <a:off x="3169920" y="2173208"/>
          <a:ext cx="3566160" cy="689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Security Architecture</a:t>
          </a:r>
        </a:p>
      </dsp:txBody>
      <dsp:txXfrm>
        <a:off x="3203580" y="2206868"/>
        <a:ext cx="3498840" cy="622211"/>
      </dsp:txXfrm>
    </dsp:sp>
    <dsp:sp modelId="{6ED26913-A64C-4B81-A083-1397A4261845}">
      <dsp:nvSpPr>
        <dsp:cNvPr id="0" name=""/>
        <dsp:cNvSpPr/>
      </dsp:nvSpPr>
      <dsp:spPr>
        <a:xfrm>
          <a:off x="3169920" y="2897216"/>
          <a:ext cx="3566160" cy="689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Security Configuration</a:t>
          </a:r>
        </a:p>
      </dsp:txBody>
      <dsp:txXfrm>
        <a:off x="3203580" y="2930876"/>
        <a:ext cx="3498840" cy="622211"/>
      </dsp:txXfrm>
    </dsp:sp>
    <dsp:sp modelId="{4689EA23-B02C-463A-B23D-185CFAFCEA3E}">
      <dsp:nvSpPr>
        <dsp:cNvPr id="0" name=""/>
        <dsp:cNvSpPr/>
      </dsp:nvSpPr>
      <dsp:spPr>
        <a:xfrm>
          <a:off x="3169920" y="3621225"/>
          <a:ext cx="3566160" cy="689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Security types - Basic, JWT, Oauth2  </a:t>
          </a:r>
        </a:p>
      </dsp:txBody>
      <dsp:txXfrm>
        <a:off x="3203580" y="3654885"/>
        <a:ext cx="3498840" cy="622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arutk/the-simplest-guide-to-oauth-2-0-8c71bd9a15bb" TargetMode="External"/><Relationship Id="rId2" Type="http://schemas.openxmlformats.org/officeDocument/2006/relationships/hyperlink" Target="https://pattern-match.com/blog/springboot2-with-oauth2-integr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google-cloud/understanding-oauth2-and-building-a-basic-authorization-server-of-your-own-a-beginners-guide-cf7451a16f66" TargetMode="External"/><Relationship Id="rId4" Type="http://schemas.openxmlformats.org/officeDocument/2006/relationships/hyperlink" Target="https://spring.io/guides/tutorials/spring-boot-oauth2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&lt;Spring Security&gt;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3079" y="6030119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&lt;Arayik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harutyunyan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204F-6E87-4E57-8652-D2280C79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594" y="299737"/>
            <a:ext cx="9905998" cy="472051"/>
          </a:xfrm>
        </p:spPr>
        <p:txBody>
          <a:bodyPr>
            <a:normAutofit fontScale="90000"/>
          </a:bodyPr>
          <a:lstStyle/>
          <a:p>
            <a:r>
              <a:rPr lang="en-US" dirty="0"/>
              <a:t>JDBC Authentication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A605F-96EF-4295-8952-A11D5FD4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26" y="830511"/>
            <a:ext cx="9537773" cy="583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5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4ECF-9783-44D6-A7EC-207F0B37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03" y="336797"/>
            <a:ext cx="9905999" cy="3541714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</a:t>
            </a:r>
            <a:r>
              <a:rPr lang="en-US" sz="3200" dirty="0" err="1"/>
              <a:t>UserDetailsService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377CA-3C7E-4197-AB02-91EB157A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0" y="788784"/>
            <a:ext cx="7029581" cy="2968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3928D-DE75-4975-A00A-43894C430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8" y="3327350"/>
            <a:ext cx="7099883" cy="32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3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63224A-DA39-47AE-AEF2-C2B63E19BD5C}"/>
              </a:ext>
            </a:extLst>
          </p:cNvPr>
          <p:cNvSpPr txBox="1"/>
          <p:nvPr/>
        </p:nvSpPr>
        <p:spPr>
          <a:xfrm>
            <a:off x="1918982" y="327062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Spring Security Fundamentals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21F9C-C6D8-4D1A-81E5-8AC473916FED}"/>
              </a:ext>
            </a:extLst>
          </p:cNvPr>
          <p:cNvSpPr txBox="1"/>
          <p:nvPr/>
        </p:nvSpPr>
        <p:spPr>
          <a:xfrm>
            <a:off x="1266737" y="1268634"/>
            <a:ext cx="90768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JWT</a:t>
            </a:r>
            <a:r>
              <a:rPr lang="en-US" dirty="0"/>
              <a:t> (JSON Web Tokens)</a:t>
            </a:r>
          </a:p>
          <a:p>
            <a:r>
              <a:rPr lang="en-US" dirty="0"/>
              <a:t>It is just a token format. JWT tokens are JSON encoded data structures</a:t>
            </a:r>
          </a:p>
          <a:p>
            <a:r>
              <a:rPr lang="en-US" dirty="0"/>
              <a:t>containing information about issuer, subject (claims), expiration time, etc.</a:t>
            </a:r>
          </a:p>
          <a:p>
            <a:r>
              <a:rPr lang="en-US" dirty="0"/>
              <a:t>JWT is simpler than SAML 1.1/2.0, is supported by all devices.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OAuth2</a:t>
            </a:r>
            <a:r>
              <a:rPr lang="en-US" dirty="0"/>
              <a:t> is a framework that solves a problem when a user wants to access</a:t>
            </a:r>
          </a:p>
          <a:p>
            <a:r>
              <a:rPr lang="en-US" dirty="0"/>
              <a:t>the data using a client software like browser-based web apps, native</a:t>
            </a:r>
          </a:p>
          <a:p>
            <a:r>
              <a:rPr lang="en-US" dirty="0"/>
              <a:t>mobile apps or desktop apps. OAuth2 is just for authorization, client</a:t>
            </a:r>
          </a:p>
          <a:p>
            <a:r>
              <a:rPr lang="en-US" dirty="0"/>
              <a:t>software can be authorized to access the resources on behalf of the</a:t>
            </a:r>
          </a:p>
          <a:p>
            <a:r>
              <a:rPr lang="en-US" dirty="0"/>
              <a:t>end user by using an access token.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8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85BA-94BA-49AF-B459-B4AE21EB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278074"/>
            <a:ext cx="9905999" cy="602770"/>
          </a:xfrm>
        </p:spPr>
        <p:txBody>
          <a:bodyPr/>
          <a:lstStyle/>
          <a:p>
            <a:r>
              <a:rPr lang="en-US" dirty="0"/>
              <a:t>JSON Web Token (JWT) with REST API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E8C26-A009-4744-9D27-EB5AFD0C3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73" y="880844"/>
            <a:ext cx="101536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6F95-D9DB-4AB5-A4AD-7377A587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3" y="19134"/>
            <a:ext cx="9905999" cy="805343"/>
          </a:xfrm>
        </p:spPr>
        <p:txBody>
          <a:bodyPr>
            <a:normAutofit/>
          </a:bodyPr>
          <a:lstStyle/>
          <a:p>
            <a:r>
              <a:rPr lang="en-US" sz="3200" dirty="0"/>
              <a:t>JSON Web Token (JWT) with REST API Configuration 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31583-3506-4B41-8724-F8AB812C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3" y="1045584"/>
            <a:ext cx="9055243" cy="53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9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2E0C18-41BB-4843-B2BB-22B57CF3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08" y="318451"/>
            <a:ext cx="10301682" cy="62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3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1EDF-C22F-4A21-A348-5651306E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144" y="124510"/>
            <a:ext cx="9905998" cy="1478570"/>
          </a:xfrm>
        </p:spPr>
        <p:txBody>
          <a:bodyPr/>
          <a:lstStyle/>
          <a:p>
            <a:r>
              <a:rPr lang="en-US" dirty="0"/>
              <a:t>Spring security with rest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8A4B4-A4CB-412A-8F39-104989AB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1317854"/>
            <a:ext cx="10008066" cy="49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6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A10AA-A5BF-41B3-8535-FEAF5266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71" y="101287"/>
            <a:ext cx="9905999" cy="720216"/>
          </a:xfrm>
        </p:spPr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 </a:t>
            </a:r>
            <a:r>
              <a:rPr lang="en-US" dirty="0" err="1"/>
              <a:t>WorkFlow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7D529-50E6-4C4E-8BCB-A5C8D421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53" y="534315"/>
            <a:ext cx="9924176" cy="62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4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65DBA5-FF6D-4203-81E2-5E093FF49A7D}"/>
              </a:ext>
            </a:extLst>
          </p:cNvPr>
          <p:cNvSpPr txBox="1"/>
          <p:nvPr/>
        </p:nvSpPr>
        <p:spPr>
          <a:xfrm>
            <a:off x="4846740" y="303339"/>
            <a:ext cx="6102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poppins"/>
              </a:rPr>
              <a:t>Useful links.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76B6D-C652-4F41-B533-F972DBDFAD1C}"/>
              </a:ext>
            </a:extLst>
          </p:cNvPr>
          <p:cNvSpPr txBox="1"/>
          <p:nvPr/>
        </p:nvSpPr>
        <p:spPr>
          <a:xfrm>
            <a:off x="1182848" y="1480468"/>
            <a:ext cx="757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https://pattern-match.com/blog/springboot2-with-oauth2-integration/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4D3AD0-615F-42AF-9440-096FCC66B40B}"/>
              </a:ext>
            </a:extLst>
          </p:cNvPr>
          <p:cNvSpPr txBox="1"/>
          <p:nvPr/>
        </p:nvSpPr>
        <p:spPr>
          <a:xfrm>
            <a:off x="1182848" y="1958640"/>
            <a:ext cx="803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https://medium.com/@darutk/the-simplest-guide-to-oauth-2-0-8c71bd9a15bb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66C9C6-9C82-4909-9FD3-55FAC981F65A}"/>
              </a:ext>
            </a:extLst>
          </p:cNvPr>
          <p:cNvSpPr txBox="1"/>
          <p:nvPr/>
        </p:nvSpPr>
        <p:spPr>
          <a:xfrm>
            <a:off x="1182848" y="2550145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https://spring.io/guides/tutorials/spring-boot-oauth2/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5FCAC-DE34-4A5C-BDFC-14759AD31524}"/>
              </a:ext>
            </a:extLst>
          </p:cNvPr>
          <p:cNvSpPr txBox="1"/>
          <p:nvPr/>
        </p:nvSpPr>
        <p:spPr>
          <a:xfrm>
            <a:off x="1107348" y="3212713"/>
            <a:ext cx="7954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https://medium.com/google-cloud/understanding-oauth2-and-building-a-basic-authorization-server-of-your-own-a-beginners-guide-cf7451a16f66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6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FD612B-25C1-4E5F-9F2A-A320A40F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97" y="595598"/>
            <a:ext cx="9549206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Spring 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29497"/>
              </p:ext>
            </p:extLst>
          </p:nvPr>
        </p:nvGraphicFramePr>
        <p:xfrm>
          <a:off x="1141413" y="1828799"/>
          <a:ext cx="9906000" cy="4311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Introduction: Spring Framework vs. Spring Boot vs. Spring Security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6246"/>
            <a:ext cx="9905999" cy="384495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Spring Framework is a Java platform that provides comprehensive infrastructure support for developing Java applications. </a:t>
            </a:r>
          </a:p>
          <a:p>
            <a:endParaRPr lang="en-US" b="1" dirty="0"/>
          </a:p>
          <a:p>
            <a:r>
              <a:rPr lang="en-US" b="1" dirty="0"/>
              <a:t>Spring Boot is based on the Spring Framework, providing auto-configuration features to your Spring applications and is designed to get you up and running as quickly as possible.</a:t>
            </a: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/>
              <a:t>Spring Security provides comprehensive security services for </a:t>
            </a:r>
            <a:r>
              <a:rPr lang="en-US" b="1" dirty="0" err="1"/>
              <a:t>Java_EE</a:t>
            </a:r>
            <a:r>
              <a:rPr lang="en-US" b="1" dirty="0"/>
              <a:t> based software applications. There is a particular emphasis on supporting projects built using the Spring Framework.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FB67-7EC0-4938-9849-D4DF747A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9C4E-9F76-47F1-B169-D8ABD80F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Spring Security is a framework that focuses on providing both authentication and authorization (or “access-control”) to Java web application and SOAP/RESTful web services.</a:t>
            </a:r>
          </a:p>
          <a:p>
            <a:r>
              <a:rPr lang="en-US" dirty="0"/>
              <a:t>Spring Security currently supports integration with all of the following technologies: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› HTTP basic access authentication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› LDAP system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› OpenID identity providers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› JAAS API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› CAS Server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› ESB Platform ›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› Your own authentication systems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› It is built on top of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5001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6CC6-96CF-4BCC-8AE1-B625CA66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770" y="73234"/>
            <a:ext cx="9905998" cy="1000557"/>
          </a:xfrm>
        </p:spPr>
        <p:txBody>
          <a:bodyPr/>
          <a:lstStyle/>
          <a:p>
            <a:r>
              <a:rPr lang="en-US" dirty="0"/>
              <a:t>Spring Security fundamentals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417C-49CE-4749-B233-FAF96461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16" y="1245404"/>
            <a:ext cx="9716039" cy="51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8F37-3CC4-4C2B-A010-53371BD4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66" y="358460"/>
            <a:ext cx="9905998" cy="641496"/>
          </a:xfrm>
        </p:spPr>
        <p:txBody>
          <a:bodyPr/>
          <a:lstStyle/>
          <a:p>
            <a:r>
              <a:rPr lang="en-US" dirty="0"/>
              <a:t>Spring Security Common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C8212-D9DA-4AA5-8BCA-05FC2E9B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83" y="1234847"/>
            <a:ext cx="9546672" cy="51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6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0A1F-E19C-443E-99E1-069D7C25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763" y="274569"/>
            <a:ext cx="9905998" cy="530774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Security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F227A-D82C-4CEC-9F70-6ED28A963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629" y="805343"/>
            <a:ext cx="8665827" cy="5865872"/>
          </a:xfrm>
        </p:spPr>
      </p:pic>
    </p:spTree>
    <p:extLst>
      <p:ext uri="{BB962C8B-B14F-4D97-AF65-F5344CB8AC3E}">
        <p14:creationId xmlns:p14="http://schemas.microsoft.com/office/powerpoint/2010/main" val="23565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400B-E29C-4DA6-A93E-9D75FAE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05" y="679508"/>
            <a:ext cx="9905998" cy="544445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Spring Security configuration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1)  In-Memory Authentication</a:t>
            </a:r>
            <a:br>
              <a:rPr lang="en-US" dirty="0"/>
            </a:br>
            <a:r>
              <a:rPr lang="en-US" dirty="0"/>
              <a:t>2)  JDBC Authentication</a:t>
            </a:r>
            <a:br>
              <a:rPr lang="en-US" dirty="0"/>
            </a:br>
            <a:r>
              <a:rPr lang="en-US" dirty="0"/>
              <a:t>3)  LDAP Authentication</a:t>
            </a:r>
            <a:br>
              <a:rPr lang="en-US" dirty="0"/>
            </a:br>
            <a:r>
              <a:rPr lang="en-US" dirty="0"/>
              <a:t>4)  User Details Service</a:t>
            </a:r>
            <a:br>
              <a:rPr lang="en-US" dirty="0"/>
            </a:br>
            <a:r>
              <a:rPr lang="en-US" dirty="0"/>
              <a:t>5)  Authentication Provider</a:t>
            </a:r>
          </a:p>
        </p:txBody>
      </p:sp>
    </p:spTree>
    <p:extLst>
      <p:ext uri="{BB962C8B-B14F-4D97-AF65-F5344CB8AC3E}">
        <p14:creationId xmlns:p14="http://schemas.microsoft.com/office/powerpoint/2010/main" val="222588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C586-6E4D-44C1-BE34-DE8EAA44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26" y="358460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In-Memory Authentication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solidFill>
                  <a:srgbClr val="FF0000"/>
                </a:solidFill>
              </a:rPr>
              <a:t>In-memory authentication is usually used in development phase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F10B2-B203-4AF4-A754-53A050F3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94" y="1461111"/>
            <a:ext cx="11047411" cy="50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8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132</TotalTime>
  <Words>441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poppins</vt:lpstr>
      <vt:lpstr>Rockwell</vt:lpstr>
      <vt:lpstr>Tahoma</vt:lpstr>
      <vt:lpstr>Tw Cen MT</vt:lpstr>
      <vt:lpstr>Circuit</vt:lpstr>
      <vt:lpstr>&lt;Spring Security&gt;</vt:lpstr>
      <vt:lpstr>Spring security</vt:lpstr>
      <vt:lpstr>Introduction: Spring Framework vs. Spring Boot vs. Spring Security</vt:lpstr>
      <vt:lpstr>What is Spring Security?</vt:lpstr>
      <vt:lpstr>Spring Security fundamentals </vt:lpstr>
      <vt:lpstr>Spring Security Common Workflow</vt:lpstr>
      <vt:lpstr>Spring Security Architecture</vt:lpstr>
      <vt:lpstr> Spring Security configuration  1)  In-Memory Authentication 2)  JDBC Authentication 3)  LDAP Authentication 4)  User Details Service 5)  Authentication Provider</vt:lpstr>
      <vt:lpstr>In-Memory Authentication  In-memory authentication is usually used in development phase</vt:lpstr>
      <vt:lpstr>JDBC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Spring security with rest api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&lt;Spring Security&gt;</dc:title>
  <dc:creator>Arayik Harutyunyan</dc:creator>
  <cp:lastModifiedBy>Arayik Harutyunyan</cp:lastModifiedBy>
  <cp:revision>28</cp:revision>
  <dcterms:created xsi:type="dcterms:W3CDTF">2020-08-13T22:40:44Z</dcterms:created>
  <dcterms:modified xsi:type="dcterms:W3CDTF">2020-08-14T00:54:33Z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