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3589-1CAA-41C5-AEBB-FDB453456A3A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63C3-2516-48F6-BF45-1EB62E1F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4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3589-1CAA-41C5-AEBB-FDB453456A3A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63C3-2516-48F6-BF45-1EB62E1F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87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3589-1CAA-41C5-AEBB-FDB453456A3A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63C3-2516-48F6-BF45-1EB62E1F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41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3589-1CAA-41C5-AEBB-FDB453456A3A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63C3-2516-48F6-BF45-1EB62E1F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23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3589-1CAA-41C5-AEBB-FDB453456A3A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63C3-2516-48F6-BF45-1EB62E1F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09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3589-1CAA-41C5-AEBB-FDB453456A3A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63C3-2516-48F6-BF45-1EB62E1F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86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3589-1CAA-41C5-AEBB-FDB453456A3A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63C3-2516-48F6-BF45-1EB62E1F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68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3589-1CAA-41C5-AEBB-FDB453456A3A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63C3-2516-48F6-BF45-1EB62E1F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80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3589-1CAA-41C5-AEBB-FDB453456A3A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63C3-2516-48F6-BF45-1EB62E1F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62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3589-1CAA-41C5-AEBB-FDB453456A3A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63C3-2516-48F6-BF45-1EB62E1F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33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3589-1CAA-41C5-AEBB-FDB453456A3A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63C3-2516-48F6-BF45-1EB62E1F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70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3589-1CAA-41C5-AEBB-FDB453456A3A}" type="datetimeFigureOut">
              <a:rPr lang="en-IN" smtClean="0"/>
              <a:t>01-09-2019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263C3-2516-48F6-BF45-1EB62E1F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17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EDA on automobile dataset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R.Kedarnath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Insaid</a:t>
            </a:r>
            <a:r>
              <a:rPr lang="en-US" dirty="0" smtClean="0"/>
              <a:t> Term1 &amp; Term 2 </a:t>
            </a:r>
            <a:r>
              <a:rPr lang="en-US" smtClean="0"/>
              <a:t>EDA project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95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reason for </a:t>
            </a:r>
            <a:r>
              <a:rPr lang="en-US" dirty="0" smtClean="0"/>
              <a:t>choosing </a:t>
            </a:r>
            <a:r>
              <a:rPr lang="en-US" dirty="0"/>
              <a:t>this dataset is that it has a close relation to the current scenario, </a:t>
            </a:r>
            <a:r>
              <a:rPr lang="en-US" dirty="0" smtClean="0"/>
              <a:t>where there is a decline in automobile industry</a:t>
            </a:r>
          </a:p>
          <a:p>
            <a:r>
              <a:rPr lang="en-US" dirty="0" smtClean="0"/>
              <a:t>To </a:t>
            </a:r>
            <a:r>
              <a:rPr lang="en-US" dirty="0"/>
              <a:t>see whether there are any factors that can have an impact on automobile sector. </a:t>
            </a:r>
            <a:endParaRPr lang="en-US" dirty="0" smtClean="0"/>
          </a:p>
          <a:p>
            <a:r>
              <a:rPr lang="en-US" dirty="0" smtClean="0"/>
              <a:t>Though </a:t>
            </a:r>
            <a:r>
              <a:rPr lang="en-US" dirty="0"/>
              <a:t>the dataset given is not directly relevant to the current scenario, this is a study to understand the factors that can probably identify and help in further actions.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4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(</a:t>
            </a:r>
            <a:r>
              <a:rPr lang="en-US" b="1" dirty="0" smtClean="0"/>
              <a:t>1/4)</a:t>
            </a:r>
            <a:endParaRPr lang="en-IN" b="1" dirty="0"/>
          </a:p>
        </p:txBody>
      </p:sp>
      <p:sp>
        <p:nvSpPr>
          <p:cNvPr id="4" name="AutoShape 2" descr="data:image/png;base64,iVBORw0KGgoAAAANSUhEUgAAA4AAAAGTCAYAAAB56XxLAAAABHNCSVQICAgIfAhkiAAAAAlwSFlzAAALEgAACxIB0t1+/AAAADl0RVh0U29mdHdhcmUAbWF0cGxvdGxpYiB2ZXJzaW9uIDMuMC4zLCBodHRwOi8vbWF0cGxvdGxpYi5vcmcvnQurowAAIABJREFUeJzs3XlcVIX+//H3ICqWu4JZWCm5dOvmkhWYhZiBgQjmnmG7mPtNcwM1FwxN8+Zyy26Wmba4pKmVC27XEjO97rn9UsQtJM2FVJaZ8/vDr3OlNATOcBzm9Xw8fDyYM3DmPR8Q5j1nsxmGYQgAAAAAUOx5WR0AAAAAAFA0KIAAAAAA4CEogAAAAADgISiAAAAAAOAhKIAAAAAA4CEogAAAAADgISiAAACno0ePqm7dupo3b16u5TNmzNDgwYNNe5zmzZtr586dpq3vr2RkZKhTp06KiIjQihUrCr2+unXr6vTp039avmrVKo0ZM+YvvzYmJkbLli0rdIa/ylFUvvzyS8XGxlr2+ACAgvG2OgAA4Obi5eWlcePG6cEHH1StWrWsjlNoe/bs0alTp7Ry5UqXPs4TTzyhJ554wqWPAQBAYbEFEACQi4+Pj1544QUNGDBAWVlZf7p/8ODBmjFjxjVvN2/eXG+//bY6dOigsLAwzZs3T0OGDFHr1q319NNPKy0tzfl1n376qdq0aaOIiAjNnz/fuXz16tVq3769oqOj1alTJ23dulWSNGXKFL300kuKjIzUgAED/pQrKSlJ0dHRat26tTp37qwdO3bo4MGDGjp0qNLS0hQVFaVLly45P//QoUN65JFHnM/Rbrfrscce088//6zz589r8ODBevrppxUZGamxY8cqJyfH+bVTpkzR008/rebNm2vOnDmScm8RS09PV48ePdSyZUuFh4dr1qxZf8r73//+V88884zatGmjtm3bas2aNc6vffHFF9WmTRu1adNG//znP6/7vfrnP/+pNm3aKCoqyvn1L7zwgubOnev8nH/9618aO3bsn77273//u95++221a9dO4eHh+uabb9SnTx+1bNlSXbt21YULFyRJ8+fPd34/QkJC9Omnn/5pXcuWLVOLFi108OBBSdK8efP09NNPKzo6Ws8//7x+/vnn6z4HAEARMwAA+D9HjhwxGjRoYNjtdqNLly5GYmKiYRiG8cEHHxiDBg0yDMMwBg0aZHzwwQfOr7n6dkhIiDF27FjDMAzj66+/NurVq2fs2bPHMAzD6NGjh/Huu+86P2/EiBGGYRjGL7/8YgQFBRn79+83Dh06ZLRq1co4ffq0YRiGsX//fuPRRx81fv/9d2Py5MlGWFiYkZ2d/afc/+///T+jSZMmRmpqqmEYhrFhwwbj0UcfNc6fP29s3LjRiIiIuObz7dKli/Htt98ahmEYa9euNTp16mQYhmEMHjzYmDVrlmEYhpGTk2MMGDDAeP/99w3DMIw6deoYM2bMMAzDMHbv3m3cf//9RlZWlrFgwQKjW7duhmEYRs+ePY1x48YZhmEY586dMyIiIoyUlBTj2WefNb799lvjzJkzRmhoqHHkyBHnDB5//HHj2LFjxtSpU41hw4YZhmEYv//+u9GvXz/j3Llzf8pep04dY/r06YZhGMa+ffuMhx9+2Dh16pSxcuVKo23btoZhGIbdbjdCQkKMn3/++Zpf//HHHxuGYRjTp083GjZsaPzyyy+G3W432rRpYyxevNjIyMgwOnTo4Px+bN261WjQoIFhGIbz+S5ZssSIiIgwjh8/bhiGYfzwww/GM888Y1y4cMEwDMNYv3690bJly2vOHwBQ9NgFFADwJ15eXnrrrbcUHR2tpk2b5utrQ0NDJUk1atRQ1apVVa9ePUnSnXfeqbNnzzo/r1OnTpKkatWq6dFHH1VycrJKlCihkydP6vnnn3d+ns1mU2pqqiSpQYMG8vb+85+ujRs3KjAwUDVq1JAkBQUFqXLlytq1a5dsNtt1s7Zr104LFy5Uy5Yt9eWXX6pDhw6SpLVr12rnzp3OLZNXbzmUpFatWkmS7r33XmVlZSkjIyPX/Rs2bNDrr78uSSpXrpyWLl2a6/5t27YpPT1dPXv2zPU89+3bp8cee0zdunXTiRMn1KRJE/Xv31/lypW7Zv7OnTtLkurUqaOAgABt3bpVISEhSkhI0N69e5WWliZ/f//r7sobFhYm6fL3pk6dOqpWrZokyd/fX2fPntWtt96q9957T+vWrVNKSor27t3r3DIoSTt37tT69es1dOhQVa9e3Tm7w4cPO7+/knTu3DmdOXNGFStWvGYOAEDRoQACAK6pevXqGjlypAYNGqTo6GjncpvNJsMwnLezs7NzfV2pUqWcH5csWfK66/fy+t9RCA6HQ97e3rLb7QoKCsq12+OJEyfk5+enlStX6pZbbrnmuhwOx5+KnmEYysnJ+csMTz31lBITE/Xzzz/rxx9/VGJionN977zzjgICAiRdLjBXr/9KCb2y7Op5XLn/6s8/cuSIKlWq5Lxtt9sVEBCQ62Q7aWlpqly5skqWLKlVq1YpOTlZGzduVPv27fXvf/9b999//5/yX2uGJUqUUMeOHTV//nydPHkyVxH7o6tnc605/fLLL+rYsaM6dOigBx98UC1btnTuaipdLrcTJ05Uv3791KxZM/n7+8vhcCgqKspZgB0Oh06ePKkKFSpcNwcAoOhwDCAA4Lpatmypxx9/XB9//LFzWaVKlbRr1y5Jl0vLpk2bCrTuhQsXSpKOHz+u5ORkBQUFKSgoSN9//73zmLF169apdevWf9oC90dBQUH67rvvdOTIEUlScnKyTpw4ofr16//l15UuXVoREREaPHiwQkNDVaZMGUlS06ZNNXPmTBmGoaysLL366quaPXv2DT+3oKAgLViwQJJ0/vx5Pffcc0pJSXHe36BBAx0+fFg//vijpMsnqgkLC1NaWpomTJigf/3rX2rRooXi4uJ0zz336MCBA9d8nCsz3L17t1JTU53Pt3379kpKStLu3bv15JNP3nDuP9q1a5cqV66sHj16qGnTps7yZ7fbJUl33323goKCFBMTo0GDBsnhcKhp06b6+uuvdfLkSUnSZ599pueee67AGQAA5mILIADgL8XHx2vLli3O2zExMRowYIDCwsLk7++vwMDAAq03MzNTbdq0UXZ2tuLj41WzZk1J0qhRo/Taa6/JMAx5e3vr3Xff1a233vqX67rnnns0YsQI9erVS3a7XT4+Pnrvvfeuu+vk1dq3b6/Zs2frjTfecC6Li4tTQkKCIiMjlZ2drSZNmujll1++4ec2fPhwvfHGG4qMjJRhGIqNjc21Ba9y5cqaPHmyxo8fr8zMTBmGofHjx8vf31/PPfecBg8erFatWqlUqVKqW7euIiIirvk4R44cUXR0tGw2m95++23nLpZVqlTR/fffr4CAgL/cApqXRx99VPPnz1fLli1ls9n08MMPq3Llyjp8+HCuz+vevbtWr16tDz74QN26ddMrr7yiF198UTabTWXLltXUqVP/cldcAEDRsRl/3G8FAAC4tdOnT6tdu3aaM2eO89g8AAAkdgEFAKBYmTt3rsLDw/XSSy9R/gAAf8IWQAAAAADwEGwBBAAAAAAPQQEEAAAAAA9BAQQAAAAAD0EBBAAAAAAP4dbXAfztt9/lcNzc57CpUqWsTp3KsDpGscE8zcU8zcMszcU8zcU8zcU8zcMszcU8zXWzz9PLy6ZKlf76OrnX4tYF0OEwbvoCKMktMroT5mku5mkeZmku5mku5mku5mkeZmku5mmu4jhPdgEFAAAAAA9BAQQAAAAAD0EBBAAAAAAPQQEEAAAAAA9BAQQAAAAAD0EBBAAAAAAPQQEEAAAAAA9BAQQAAAAAD0EBBAAAAAAPQQEEAAAAAA/hbXWAm0m58mXkU9r8kfj6ljN1fZcyc3T+3EVT1wkAAACg+KMAXsWntLci+39ldYw8LZkYpfNWhwAAAADgdtgFFAAAAAA8BAUQAAAAADwEBRAAAAAAPAQFEAAAAAA8BAUQAAAAADwEBRAAAAAAPAQFEAAAAAA8BAUQAAAAADwEBRAAAAAAPAQFEAAAAAA8hEsL4DvvvKPw8HBFREToo48+kiRt2LBBkZGRCg0N1aRJk1z58AAAAACAq3i7asWbNm3Sxo0btXjxYuXk5Cg8PFxBQUEaOnSoPvnkE1WvXl2xsbFat26dgoODXRUDAAAAAPB/XLYF8OGHH9asWbPk7e2tU6dOyW6369y5c7rrrrtUo0YNeXt7KzIyUsuWLXNVBAAAAADAVVy6C2jJkiU1efJkRUREKCgoSCdPnpSvr6/zfj8/P6WlpbkyAgAAAADg/7hsF9Ar+vTpo1deeUXdu3dXSkqKbDab8z7DMHLdzq8qVcqaEdEt+fqWszqCZTz5ubsC8zQPszQX8zQX8zQX8zQPszQX8zRXcZynywrgzz//rKysLN17770qU6aMQkNDtWzZMpUoUcL5Oenp6fLz8yvwY5w6lSGHwzAjriT3+ganp5+3OoIlfH3LeexzdwXmaR5maS7maS7maS7maR5maS7maa6bfZ5eXrYCbRBz2S6gR48eVXx8vLKyspSVlaVVq1apU6dOOnTokA4fPiy73a6lS5fq8ccfd1UEAAAAAMBVXLYFMDg4WDt27FB0dLRKlCih0NBQRUREqHLlyurdu7cyMzMVHBysli1buioCAAAAAOAqLj0GsHfv3urdu3euZUFBQVq8eLErHxYAAAAAcA0uPQsoAAAAAODmQQEEAAAAAA9BAQQAAAAAD0EBBAAAAAAPQQEEAAAAAA9BAQQAAAAAD0EBBAAAAAAPQQEEAAAAAA9BAQQAAAAAD0EBBAAAAAAPQQEEAAAAAA9BAQQAAAAAD0EBBAAAAAAPQQEEAAAAAA9BAQQAAAAAD0EBBAAAAAAPQQEEAAAAAA9BAQQAAAAAD0EBBAAAAAAPQQEEAAAAAA9BAQQAAAAAD0EBBAAAAAAPQQEEAAAAAA9BAQQAAAAAD0EBBAAAAAAPQQEEAAAAAA9BAQQAAAAAD0EBBAAAAAAPQQEEAAAAAA9BAQQAAAAAD0EBBAAAAAAPQQEEAAAAAA/h7cqVT506Vd9++60kKTg4WAMHDtSQIUO0ZcsWlSlTRpLUq1cvPfnkk66MAQAAAACQCwvghg0b9N1332nhwoWy2Wx6+eWXtXLlSu3atUuzZ8+Wn5+fqx4aAAAAAHANLtsF1NfXV4MHD1apUqVUsmRJBQQE6Pjx4zp+/LiGDh2qyMhITZ48WQ6Hw1URAAAAAABXcdkWwNq1azs/TklJ0bfffqs5c+Zo06ZNGjFihMqVK6fY2FjNnz9fHTp0KNBjVKlS1qy4bsfXt5zVESzjyc/dFZineZiluZinuZinuZineZiluZinuYrjPF16DKAkHThwQLGxsRo4cKBq1aqladOmOe+LiYnRokWLClwAT53KkMNhmBXVrb7B6ennrY5gCV/fch773F2BeZqHWZqLeZqLeZqLeZqHWZqLeZrrZp+nl5etQBvEXHoW0C1btuj5559X//791aZNG+3bt0/Lly933m8Yhry9Xd5BAQAAAAByYQE8ceKEevbsqQkTJigiIkLS5cI3duxYnT17VtnZ2friiy84AygAAAAAFBGXbX6bMWOGMjMzlZiY6FzWqVMndevWTZ07d1ZOTo5CQ0PVqlUrV0UAAAAAAFzFZQUwPj5e8fHx17yvS5curnpYAAAAAMB1uPQYQAAAAADAzYMCCAAAAAAeggIIAAAAAB6CAggAAAAAHoICCAAAAAAeggIIAAAAAB6CAggAAAAAHoICCAAAAAAeggIIAAAAAB6CAggAAAAAHoICCAAAAAAe4oYKYEZGhiTpp59+0qJFi5Sdne3SUAAAAAAA83nn9QnvvPOOUlNT1b9/f7388su655579OOPPyohIaEo8gEAAAAATJLnFsB169ZpzJgxWrFihSIiIjRr1izt3bu3KLIBAAAAAEx0Q7uAlilTRhs2bFBgYKAkKSsry6WhAAAAAADmy7MAVqpUSW+88YZ27dqlJk2aaMKECfLz8yuKbAAAAAAAE+VZAMeNGyc/Pz9Nnz5dZcqUkc1m07hx44oiGwAAAADARHkWwKpVq+rpp5/W6dOnZbfb1blzZ1WtWrUosgEAAAAATJRnAVy7dq06deqkkSNH6tSpU4qIiFBSUlJRZAMAAAAAmCjPAjht2jTNnTtX5cuXl5+fnz799FNNnjy5KLIBAAAAAEyUZwG02+25Tvpy7733ymazuTQUAAAAAMB8eRbAMmXK6Pjx487St3nzZpUuXdrlwQAAAAAA5vLO6xP69++vF198Uenp6erYsaNSUlI0ZcqUosgGAAAAADBRngWwUaNGmjt3rrZu3SqHw6H69eurcuXKRZENAAAAAGCi6xbAFStWXHP55s2bJUmhoaGuSQQAAAAAcInrFsBPPvnkul9ks9kogAAAAADgZm6oAB45ckQ1atRQRkaGUlNT9be//a1IwgEAAAAAzJPnWUBnz56tHj16SJJ+++039e7dW/PmzXN5MAAAAACAufIsgJ9//rk+++wzSVKNGjW0aNEizZo1y+XBAAAAAADmuqELwZctW9Z5u1y5clwIHgAAAADcUJ4FsFatWpowYYKOHDmiI0eO6J133tHdd99dBNEAAAAAAGbKswCOHDlSKSkpio6OVrt27ZSSkqI33njjhlY+depURUREKCIiQuPHj5ckbdiwQZGRkQoNDdWkSZMKFR4AAAAAcOPyvBB81apVNXXq1HyveMOGDfruu++0cOFC2Ww2vfzyy1q6dKkmTJigTz75RNWrV1dsbKzWrVun4ODgAoUHAAAAANy46xbAhIQExcXFqXv37te8/7333vvLFfv6+mrw4MEqVaqUJCkgIEApKSm66667VKNGDUlSZGSkli1bRgEEAAAAgCJw3QIYFBQkSQoLCyvQimvXru38OCUlRd9++62effZZ+fr6Opf7+fkpLS2tQOsHAAAAAOTPdQtg8+bNJUlt2rSR3W5XRkaGDMPI9wMcOHBAsbGxGjhwoEqUKKGUlBTnfYZhFOqMolWqlM37k4opX99yVkewjCc/d1dgnuZhluZinuZinuZinuZhluZinuYqjvPM8xjATz/9VImJicrOzpb0v9K2Z8+ePFe+ZcsW9enTR0OHDlVERIQ2bdqk9PR05/3p6eny8/MrcPhTpzLkcOS/lF6PO32D09PPWx3BEr6+5Tz2ubsC8zQPszQX8zQX8zQX8zQPszQX8zTXzT5PLy9bgTaI5VkAZ8yYoS+++EL33ntvvlZ84sQJ9ezZU5MmTXLuTlq/fn0dOnRIhw8flr+/v5YuXaq2bdvmOzQAAAAAIP/yLIAVKlTId/mTLhfHzMxMJSYmOpd16tRJiYmJ6t27tzIzMxUcHKyWLVvme90AAAAAgPy7bgE8c+aMJKlBgwaaOXOmWrVqJW/v/316xYoV/3LF8fHxio+Pv+Z9ixcvLkhWAAAAAEAhXLcABgYGymazOU/8cvWWvBs9BhAAAAAAcPO4bgHcu3dvUeYAAAAAALiYV16f4HA4NGPGDA0ePFgZGRmaPn267HZ7UWQDAAAAAJgozwI4fvx47du3T9u3b5dhGFq/fr3efPPNosgGAAAAADBRngUwOTlZiYmJKl26tMqVK6cPP/xQ33//fVFkAwAAAACYKM8C6O3tLS+v/31aqVKlcp0NFAAAAADgHvJscnXq1NGcOXNkt9t18OBBzZw5U/Xq1SuKbAAAAAAAE+W5BTAuLk67d+/WqVOn9Mwzz+jChQsaOnRoUWQDAAAAAJgozy2AJ0+e1NixY4siCwAAAADAhfLcAvj888+rS5cu+uqrr5SVlVUUmQAAAAAALpBnAVy7dq26deumNWvWqHnz5ho1ahQXiQcAAAAAN5TnLqBeXl4KDg5WcHCwfv75Zw0ZMkSfffaZ9uzZUxT54MbKlS8jn9LmnzHW17ecqeu7lJmj8+cumrpOAAAA4GaU56vznJwcrV69Wl9++aV27Nih8PBwjR49uiiywc35lPZWZP+vrI6RpyUTo3Te6hAAAABAEcizADZt2lS1a9dWu3btNHnyZJUqVaoocgEAAAAATJZnAfz888919913F0EUAAAAAIAr5XkSGMofAAAAABQPeRZAAAAAAEDxcN0CmJSUJElc+w8AAAAAionrFsB33nlHktSxY8ciCwMAAAAAcJ3rngTm1ltvVVhYmNLS0hQZGfmn+5csWeLSYAAAAAAAc123AH7wwQfas2eP4uLiNGzYsKLMBAAAAABwgesWwLJly+qhhx7S9OnT5efnp927dysnJ0cPPPCAypYtW5QZAQAAAAAmyPM6gOfPn1dMTIyqVq0qu92utLQ0vffee2rUqFFR5AMAAAAAmCTPAjhu3DhNmDBBgYGBkqTk5GQlJiZq7ty5Lg8HAAAAADBPntcB/P33353lT5KCgoJ08eJFl4YCAAAAAJgvzwJos9l07Ngx5+2jR4+qRIkSLg0FAAAAADBfnruA9uzZUx07dlRQUJBsNpu+++47jRgxoiiyAQAAAABMlGcBbNGihWrVqqWNGzfK4XAoNjZWAQEBRZENwFXKlS8jn9J5/pfNN1/fcqau71Jmjs6fYzdxAACAm9ENvZqsVauWatWq5eosAP6CT2lvRfb/yuoYeVoyMUrnrQ4BAACAa8rzGEAAAAAAQPFAAQQAAAAAD5FnARw4cGBR5AAAAAAAuFieBXDPnj0yDKPAD5CRkaFWrVrp6NGjkqQhQ4YoNDRUUVFRioqK0sqVKwu8bgAAAADAjcvzJDB+fn6KiIhQ/fr1deuttzqXx8fH57ny7du3Kz4+XikpKc5lu3bt0uzZs+Xn51ewxAAAAACAAslzC2DDhg0VHh6uO+64QxUrVnT+uxFz587ViBEjnGXv4sWLOn78uIYOHarIyEhNnjxZDoejcM8AAAAAAHBD8twC2KtXL126dEmHDx9W7dq1lZmZqTJlytzQyhMSEnLd/vXXXxUYGKgRI0aoXLlyio2N1fz589WhQ4cCha9SpWyBvq44MPvabZ6OeZrLU+fpqc/bVZinuZinuZineZiluZinuYrjPPMsgNu3b1fPnj3l7e2tzz//XFFRUXr33XfVqFGjfD9YjRo1NG3aNOftmJgYLVq0qMAF8NSpDDkcBT8+8Y/c6Rucnn7zX2mNeZqLed7cfH3LeeTzdhXmaS7maS7maR5maS7maa6bfZ5eXrYCbRDLcxfQcePGaebMmapYsaJuu+02jR8//k9b9m7Uvn37tHz5cudtwzDk7X1D16IHAAAAABRSngXw0qVLuueee5y3g4ODZbfbC/RghmFo7NixOnv2rLKzs/XFF1/oySefLNC6AAAAAAD5k+fmN29vb509e1Y2m02SdPDgwQI/WL169dStWzd17txZOTk5Cg0NVatWrQq8PgAAAADAjcuzAL766qt69tlnlZ6ertdee03ff/+9Ro0ala8HWb16tfPjLl26qEuXLvlPCgAAAAAolDwLYEhIiGrVqqXvv/9eDodDPXv2VEBAQFFkAwAAAACYKM9jACUpJydHDodD3t7enLQFAAAAANxUngVwwYIF6tq1q3bu3KnNmzerS5cuuc7kCQAAAABwD3luzps5c6YWLlwoPz8/SdLx48cVGxursLAwl4cDAAAAAJgnzy2AJUuWdJY/Sbr99ttVsmRJl4YCAAAAAJjvulsAd+/eLUmqW7euRo0apY4dO6pEiRL68ssv1ahRoyILCAAAAAAwx3ULYO/evXPdXrt2rfNjm82m+Ph4l4UCAAAAAJjvugXw6mv3AQAAAADcX54ngUlPT9fChQt15syZXMsHDhzoslAAAAAAAPPleRKYV199VTt27JBhGLn+AQAAAADcS55bALOzszV16tSiyAIAAAAAcKE8C+B9992n/fv3q06dOkWRBwBcrlz5MvIpneevv3zz9S1n6vouZebo/LmLpq7TFZgnAADuI8+/2I0aNVJ0dLR8fX3l7f2/T1+1apVLgwGAq/iU9lZk/6+sjpGnJROjdN7qEDeAeQIA4D7yLIAzZszQhAkTdOeddxZFHgAAAACAi+RZAMuXL6/w8PCiyAIAAAAAcKE8C2BgYKDGjRun0NBQlSpVyrn8vvvuc2kwAAAAAIC58iyAS5YskSQtX77cucxms3EMIAAAAAC4mTwL4OrVq4siBwAAAADAxfIsgB999NE1l7/wwgumhwEAAAAAuE6eBXD//v3Oj7OysvTjjz8qKCjIpaEAAPBUXFfRXO4wT3eZJYDiIc/fiG+++Wau22lpaYqLi3NZIAAAPBnXVTSXO8zTXWYJoHjwyu8XVKtWTceOHXNFFgAAAACAC+XrGEDDMLRr1y5VqVLFpaEAAAAAAObL1zGAklS9enUNHDjQZYEAAAAAAK6R72MAAQAAAADu6boFcMiQIdf9IpvNprFjx7okEAAAAADANa5bAGvXrv2nZb/99ps+/vhj3XHHHS4NBQAAAAAw33UL4Isvvpjr9oYNGzRo0CBFRkYqPj7e5cEAAABw83CHaypK7nNdReYJq+T5U5eTk6OJEydq4cKFGjlypMLCwooiFwAAAG4i7nBNRcl9rqvIPGGVvyyAKSkpeu2113Trrbdq0aJFuu2224oqFwAAAADAZNe9EPyCBQvUoUMHPfnkk/rkk08ofwAAAADg5q5bAOPi4pSRkaH3339fjRo1cv5r2LChGjVqdEMrz8jIUKtWrXT06FFJl48jjIyMVGhoqCZNmmTOMwAAAAAA3JDr7gK6atWqQq14+/btio+PV0pKiiTp0qVLGjp0qD755BNVr15dsbGxWrdunYKDgwv1OAAAAACAG3PdAljYSz3MnTtXI0aM0MCBAyVJO3bs0F133aUaNWpIkiIjI7Vs2TIKIAAAAAAUEfPPPft/EhISct0+efKkfH19nbf9/PyUlpbmqocHAAAAAPyBywrgHzkcDtlsNudtwzBy3S6IKlXKFjaW2zL7Gi+ejnmai3mah1mai3mai3mah1mai3may5PnWRyfe5EVwNtuu03p6enO2+np6fLz8yvUOk+dypDDYRQ2mpM7fYPT02/+K7IwT3MIhy3QAAAgAElEQVQxT/MwS3MxT3MxT3O5yzyZpbmYp7ncYZ6u4Otb7qZ+7l5etgJtELvuWUDNVr9+fR06dEiHDx+W3W7X0qVL9fjjjxfVwwMAAACAxyuyLYClS5dWYmKievfurczMTAUHB6tly5ZF9fAAAAAA4PFcXgBXr17t/DgoKEiLFy929UMCAAAAAK6hyHYBBQAAAABYiwIIAAAAAB6CAggAAAAAHoICCAAAAAAeggIIAAAAAB6CAggAAAAAHoICCAAAAAAeggIIAAAAAB6CAggAAAAAHoICCAAAAAAeggIIAAAAAB7C2+oAAAAAAFAY5cqXkU9p86uNr285U9d3KTNH589dNHWd+UUBBAAAAODWfEp7K7L/V1bHyNOSiVE6b3EGdgEFAAAAAA9BAQQAAAAAD0EBBAAAAAAPQQEEAAAAAA9BAQQAAAAAD0EBBAAAAAAPQQEEAAAAAA9BAQQAAAAAD0EBBAAAAAAPQQEEAAAAAA9BAQQAAAAAD0EBBAAAAAAPQQEEAAAAAA9BAQQAAAAAD0EBBAAAAAAPQQEEAAAAAA9BAQQAAAAAD0EBBAAAAAAPQQEEAAAAAA/hbcWDxsTE6PTp0/L2vvzwo0aNUv369a2IAgAAAAAeo8gLoGEYSklJ0Zo1a5wFEAAAAADgekW+C+jBgwclSS+++KJat26t2bNnF3UEAAAAAPBIRb4J7ty5cwoKCtKwYcOUnZ2trl27qmbNmnr00Ufzva4qVcq6IKF78PUtZ3WEYoV5mot5modZmot5mot5modZmot5mot5msvqeRZ5AWzYsKEaNmzovN2uXTutW7euQAXw1KkMORyGadms/mbkR3r6easj5Il5mot5modZmot5mot5mstd5skszcU8zcU8zWXWPL28bAXaIFbku4Bu3rxZycnJztuGYXAsIAAAAAAUgSIvgOfPn9f48eOVmZmpjIwMLVy4UE8++WRRxwAAAAAAj1Pkm95CQkK0fft2RUdHy+Fw6Jlnnsm1SygAAAAAwDUs2feyX79+6tevnxUPDQAAAAAeq8h3AQUAAAAAWIMCCAAAAAAeggIIAAAAAB6CAggAAAAAHoICCAAAAAAeggIIAAAAAB6CAggAAAAAHoICCAAAAAAeggIIAAAAAB6CAggAAAAAHoICCAAAAAAeggIIAAAAAB6CAggAAAAAHoICCAAAAAAeggIIAAAAAB6CAggAAAAAHoICCAAAAAAeggIIAAAAAB6CAggAAAAAHoICCAAAAAAeggIIAAAAAB6CAggAAAAAHoICCAAAAAAeggIIAAAAAB6CAggAAAAAHoICCAAAAAAeggIIAAAAAB6CAggAAAAAHoICCAAAAAAeggIIAAAAAB6CAggAAAAAHsKSArhkyRKFh4crNDRUc+bMsSICAAAAAHgc76J+wLS0NE2aNElffvmlSpUqpU6dOumRRx7RPffcU9RRAAAAAMCjFPkWwA0bNigwMFAVK1bULbfcorCwMC1btqyoYwAAAACAxynyLYAnT56Ur6+v87afn5927NhRoHV5ednMiuXkV6mM6et0BVc8d1dgnuZinuZhluZinuZinuZyh3kyS3MxT3MxT3OZNc+CrsdmGIZhSoIb9O677yozM1P9+vWTJM2dO1e7du3SqFGjijIGAAAAAHicIt8F9LbbblN6errzdnp6uvz8/Io6BgAAAAB4nCIvgE2aNFFycrJOnz6tixcvasWKFXr88ceLOgYAAAAAeJwiPwawWrVq+sc//qGuXbsqOztb7dq10wMPPFDUMQAAAADA4xT5MYAAAAAAAGtYciF4AAAAAEDRowACAAAAgIegAAIAAACAh6AAAgAAAICHoAACAAAAgIegAAIAAACAh6AAAgAAAICHoAACAAAAgIegAAIAAACAh6AAAgAAAICH8LY6QHGTlZWldevW6ffff5ck2e12HT16VH379rU4GcDPZ1G4dOmSfHx8rI7hVtasWaOQkBAtWrTomvdHR0cXcSIgt59++knvvfeezp49K8MwnMtnzZplYSr3tXDhQrVp0ybXsjlz5qhLly4WJXJvp0+f1vbt22W329WgQQNVrVrV6khuq3v37oqLi1ONGjWcy5577jl9/PHHFqYyHwXQZK+99prOnj2r1NRUNW7cWD/88IMaNWpkdSy3tn79ek2aNEnnzp2TYRgyDEM2m02rVq2yOprb4efTXKtXr9akSZN08eJFGYYhh8OhixcvauPGjVZHcys7d+5USEiIfvjhh2veTwHMv3r16slms+Va5uvrq//85z8WJXJvgwYNUseOHVW7du0/zRU3bubMmcrIyNDnn3+uY8eOOZfn5ORo6dKlFMACWL9+vYYOHaoGDRrI4XBo+PDhSkhIUEhIiNXR3NL27dv10ksvadiwYXrsscckSWfPnrU4lfkogCbbt2+fVqxYoYSEBLVt21b9+vVTv379rI7l1saMGaPBgwfzh9cE/Hya680339To0aP10UcfqXv37kpKStLFixetjuV2+vTpI+nyPGGOvXv3Oj/Ozs5WUlKStm3bZmEi9+bj46Nnn33W6hhu7+6779auXbv+tLx06dJKTEy0IJH7mzRpkj799FPnFqsjR46oV69eFMACqlatmqZMmaKePXtqz5496tatW7F87UkBNFmVKlVks9lUs2ZN7du3T9HR0crOzrY6llurVKkSv8hMws+nucqVK6fAwED997//1fnz5/X6668rPDzc6lhua+3atZo2bZp+++23XLvZsbW/cEqWLKmnnnpK7733ntVR3FbTpk31ySefqGnTpipdurRz+e23325hKvfTrFkzNWvWTE899ZTuvPNOHTp0SHa7XbVr15a3Ny9JCyInJyfX7oo1atSQw+GwMJF7s9lsqlGjhj799FO9/vrr6tu3b66/R8UF/9tMVrt2bY0ePVqdO3fWgAEDdPLkyWL5g1OUHnzwQb355pt67LHHcv3hfeihhyxM5Z74+TSXj4+PDh06pICAAG3atEmBgYEU6kJISEhQXFyc7rnnnmL5jmtRuvp4SsMwdODAAV5gF8JXX30lSfroo4+cyzgUoeAuXLigsLAwVaxYUQ6HQ7/++qumTZum+vXrWx3N7dx+++2aOXOm2rVrJ0maP3++7rjjDotTua+KFStKksqWLat3331Xb7/9tpYvX25xKvPZDF79mcput2vr1q1q3LixVq1apeTkZOdxAyiYmJiYPy2z2WwcfF8AV/98rl69Whs2bFCHDh1Up04dq6O5pU2bNmnOnDl666231LlzZ6Wmpqpt27YaPHiw1dHc0tNPP60vv/zS6hjFwpAhQ3LdrlSpkjp37pxrSwFglU6dOmnIkCHOwrdt2zaNGTNG8+fPtziZ+zl16pRGjx6tjRs3yjAMBQYGKi4uTn5+flZHKzZOnjxZ7OZJATTZ6NGjNWzYsFzLBg0apHHjxlmUCJB+/PHHv7yfranmOHv2rCpUqGB1DLdz5edz3rx5Kl++vJ544olcW6v4+cy/SZMm6R//+IfVMYqNs2fP6q233lJqaqomT56scePGaciQISpfvrzV0dxS69attXjx4lzLIiMjtWTJEosSua+kpCQ1a9aMLfwm+eOJB68oblv7+WkxSVxcnI4cOaJdu3bpwIEDzuV2u13nzp2zMJn727Ztm6ZPn64LFy44z7R4/PhxrV692upobmPy5MmSpDNnzujIkSNq2LChvLy8tHXrVtWpU0eff/65xQndS0xMzF/uosjW6fy58vMpSSdOnNC+ffuct9naXzBr1qxRv3792JXWJMOGDdOjjz6qHTt26JZbbpGfn58GDBig999/3+pobqlChQpKSkpSixYtJF0uMVd2vUP+LF68WKNGjVJISIhat26tBx980OpIbs1TTjzIFkCTHD16VMeOHVNCQoLi4+Ody0uUKKGAgAB+sRVCeHi4XnrpJS1cuFAxMTFasWKFqlSpoqFDh1odze288sorio+P11133SVJOnbsmIYPH64ZM2ZYnMy9bNq0SZI0d+5c+fj4KDo6Wt7e3lq6dKkyMzM1evRoixO6P8Mw9Pvvv6ts2bJWR3FLXbt2VVpamu67775cx05zptWCubJ7cnR0tPP4ymttxcKNOXTokAYOHKjU1FRJl09cMn78eNWqVcviZO4pIyNDSUlJ+vbbb5WamqqWLVtyfd8C6tSpk0e8Kc4WQJP4+/vL399fixcv1v79+7Vp0ybl5OTokUceofwVUqlSpdS2bVsdO3ZM5cuX1/jx4xUZGWl1LLd0/PhxZ/mTLh88fvz4cQsTuaeHH35YkjRu3DgtWLDAubxBgwZ6+umnrYrl9tasWaPNmzerR48eateunU6fPq1BgwYx0wL440W2UTglSpTQ+fPnnVsEUlJS5OXlZXEq91WzZk3NmzdPFy5ckMPh4I2eQipbtqwefPBB/fLLLzpx4oS2bt1qdSS35SknHqQAmuyrr77SlClT1KJFCzkcDvXs2dP5YgYFU7p0aZ05c0Y1a9bU9u3bFRQUJLvdbnUst/S3v/1NgwYN0lNPPSXDMLRkyRI1btzY6lhuKzMzU4cOHVLNmjUlXb7OYk5OjsWp3NfUqVOVkJCgb775Rg888ICGDx+umJgYCmABtGnTRmfOnNHFixdlGIbsdruOHj1qdSy31bt3b8XExOjEiRPq0aOHtm3bprFjx1ody239cTd6m80mHx8f1apVS927d+dY6nz46KOPtHTpUmVlZal169Z6//33ddttt1kdy23t2LFDkvTTTz85lxXHQxHYBdRkUVFRmjlzpipVqiRJOn36tLp27aqlS5danMx9ffvtt5o7d66mTJmi9u3by8vLS/Xq1dPEiROtjuZ2srKyNHv2bOcujE2aNFGXLl1UokQJi5O5p++++06DBw9WtWrVZBiGTp06pYkTJ1KqC6ht27ZasGCBevbsqdatWyssLIwTQxTQlClTNHPmTOXk5KhSpUpKS0vT/fffr3nz5lkdzW2dPn1aO3bskN1uV/369VW1alWrI7mtkSNHytvbW23btpUkLV26VL/88ovuv/9+bd68WVOnTrU4oftITExUVFSU7r33XqujwI1QAE12rRcrvIApPMMwZLPZdOHCBR0+fFh169Zl95sC+Oijj9SlSxeVKlXKueytt97S66+/bmEq95aVlaX9+/fLZrOpbt26nImtEGJjY+Xv7+88lmXy5Mk6dOiQpk+fbnU0t9O8eXMtXrxYCQkJevXVV3Xw4EF9+umnnLSkgP5YSK5ssQoICFCzZs2sCeXGrnXJlytvAF19nCWuL68ZRUdHF1GS4uXYsWOKj4/XsWPHNGfOHPXv319jx46Vv7+/1dFMxSsVk9WtW1cJCQm5LshZr149i1O5tx07dmjLli3q0qWLevXqpZ9++knjx4/X448/bnU0t/PPf/5T33zzjaZOnapq1apJkjZs2GBxKvd17NgxzZ49W2fPns11umhOtFEwEydOVFJSkrp27apbbrlFNWrUUO/eva2O5Zb8/PxUtmxZ1a5dW3v37lVoaCh7TRRCamqqDh8+rIiICEnSihUrVLZsWW3ZskWbNm3SwIEDLU7oXrKzs3XgwAHnNZIPHDggh8OhS5cuKTs72+J07uGHH374y/spgAUzfPhwvfTSS5owYYKqVq2qVq1aadCgQZozZ47V0UxFATTZmDFjNGXKFA0dOtR5Qc4RI0ZYHcutjRkzRr1799by5ctVunRpLVy4UL169aIAFkDNmjUVGxurLl26KDExkV0VC6lfv35q3LixGjduXKxPF+1qa9asUUhIiJKSkiRJW7du1datW3Xrrbdq5cqVvJApgLJly2rRokW67777NHv2bPn5+enSpUtWx3Jbhw4d0pw5c5x7T3Tq1EkxMTH64osv1Lp1awpgPsXHx+uVV15RlSpV5HA4dO7cOY0fP15TpkxRVFSU1fHcwtVvNGZnZ+vQoUOy2+2qXbs2e6IUwm+//aamTZtqwoQJstls6tChQ7ErfxIF0HSzZ8/W888/zy51JnI4HHrsscfUv39/hYWFqXr16pwEpoBsNptatGghf39/9e3bV127dlXJkiWtjuW2cnJyNGjQIKtjuL2dO3cqJCTkuu9oUwDzLyEhQV9//bWio6O1Zs0aDR8+XP369bM6lts6d+6ccnJynAUwOztbFy5ckCRxJE3+PfLII0pKStL+/fvl5eWlgIAAlSxZUo0aNeLNtHzatWuX+vTpo4oVK8rhcOjXX3/VtGnTVL9+faujuSUfHx/98ssvzp/DzZs35zpsprjgGECTTZ06VUuXLtWdd96pNm3aqEWLFrzALqSYmBiFhIToww8/1Ndff62vvvpKy5cvL5bvyLja1cdWnD59Wn379tW2bdu0c+dOi5O5pzFjxqhJkyZq2rRpsfwDYZWMjAx5e3vLx8fH6ihuLTs7WwcPHpS3t7fuvvtuTvZUCLNmzdJnn32mZs2ayeFw6D//+Y+effZZZWdna+fOnexem09Dhgy55nJ2n8+/Tp06aciQIc7Ct23bNo0ZM0bz58+3OJl72rlzp+Lj45Wamqo777xTZ8+e1TvvvFPsCjUF0EU2b96spUuXatOmTQoMDFT79u05Q1MBpaWlad68eWrSpIkaNWqkt956SzExMZzmuACOHTumO+64w3k7JydHy5YtU6tWrSxM5b6aNm2qX3/9Ndcym82mPXv2WJTIve3fv1+DBg1yXpuyVq1aGj9+vGrUqGFxMvezadMmvf76685d7C5cuKCJEyfq73//u9XR3Na+ffuUnJwsLy8vBQUFqXbt2kpJSdHtt9/OG0D5tHDhQufHOTk5WrVqlWrVqsWutAXQunVrLV68ONcyTj5YONnZ2UpJSZHD4VDNmjWL5f9vdgF1gQsXLujo0aM6cuSIvLy8VKFCBSUkJKhhw4bq37+/1fHcTqVKldSiRQvVq1dPS5YskcPhKJb/GYtCdna2xowZowsXLsgwDDkcDh09epQCWEDfffed1RGKlSu7KQYHB0uSVq5cqSFDhmj27NkWJ3M/iYmJev/991W3bl1Jl9/VHjlyJFsFCigrK0upqamqWLGipMsnJ/vmm2/Ut29fi5O5pzZt2uS63a5dO3Xu3NmiNO6tQoUKSkpKUosWLSRJSUlJzp9T5N/58+c1bdo0bdq0Sd7e3mrSpIliY2NVpkwZq6OZigJosgEDBig5OVnBwcF69dVXnSfZyMrKUtOmTSmABfD666/L399fWVlZzgPEhwwZwqnhC+C1115Ts2bNtGXLFrVp00YrV650noUN+Xfx4kVNnTpVycnJstvtCgwMVN++fXXLLbdYHc0tZWZmOsufJD355JOaNm2ahYncl2EYzvInSX//+985droQXnvtNZ09e1apqalq3LixfvjhBzVq1MjqWMXGzz//rJMnT1odwy29/vrrGj16tOLi4iRJNWrU0Pjx4y1O5b7i4uLk7++vN998U4ZhaMGCBRo2bJgmTJhgdTRTUQBNFhgYqFGjRv3pBWCpUqX09ddfW5TKvR09elTvvPOO3nrrLbVr107dunVzXjwW+ZOdna0+ffooJydHf/vb39ShQwdmWQijRo1SmTJlNHbsWEnS3LlzNWLECL311lsWJ3MvV3b5rFevnt5//321a9dOJUqU0JIlSzhTbT79+OOPki7vPjt8+HC1a9dO3t7eWrJkCbt/FsK+ffu0YsUKJSQkqG3bturXrx8n1SmEevXqyWazOU+gU7lyZd4gL6A33nhDWVlZev755xUdHa3q1atbHcmtHT58WJMnT3bejouLU2RkpIWJXIMCaLLw8HBNmzbNuUXgkUceUb9+/XTLLbfI19fX6nhuyW636/Tp00pKStKUKVOUnp6uzMxMq2O5pTJlyigrK0t33323du/ezYvrQtq9e3euYy+GDx+u8PBwCxO5p2effdb5YvCHH37Q559/7rzPZrMpPj7ewnTu5eoXLpJyvRnB2RULrkqVKrLZbKpZs6b27dun6OhorldXCHv37rU6QrHx5Zdf6vDhw1q6dKm6deumihUrKioqynk9auRPzZo19d///te5hX/v3r26++67rQ3lAhRAk40ePZotAiZ76aWX1KFDBzVv3lx16tRRWFgYx10UUOvWrdW9e3dNmDBBHTt21Pr16zmZTiEYhqFz586pfPnyki6fKp4zLebf6tWrrY5QbHzyySdWRyiWateurdGjR6tz584aMGCATp48yeUfCiErK0sffvihDh06pGHDhmnmzJnq1q0bx/cX0F133aUXXnhBd955pz766CPnnhS4cc2bN5fNZlNmZqaWL1+uWrVqycvLSwcPHtRdd91ldTzTcRZQk13rbEzh4eH65ptvLEpU/Njtdl5kF9Dp06e1dOlSnTt3TidOnNDOnTvVtGlTzrxWQAsWLND777+vkJAQGYahNWvWqFu3bvzhLSBODW+emJiYa27xmzVrlgVp3J/dbtfWrVvVuHFjrVq1SsnJyerQoYPq1KljdTS3FB8fr8qVK2v16tWaN2+eRowYIYfDUeyOsyoKK1eu1JIlS7R9+3aFhISodevWHJ9aAMeOHfvL+68+g3pxwBZAk7FFwDyxsbGaPn26812ZP1q1apUFqdzbK6+8orp16+r2229X9erVOVagkCIjI/X777/r/PnzqlChgmJiYuTtza/Vgnr44YedH199anjkX+/evZ0fX5nllb9LyL8ePXooJCRE/v7+euKJJ/TEE09YHcmt7d69WwsXLtR//vMflSlTRuPGjSuWx1kVhcWLFysqKkoTJ07kutOFcK2CN2zYMI0ePdqCNK7HKxWTvfDCC2rXrp2aN2+ea4sA8u/Kf7oPP/xQ3333nc6cOVPs3oGxwpXdk1F4/fr1U3p6ugICAnT06FHn8ujoaAtTuS9ODW+eq8u0JDVp0kTt27dn9/kCevXVV7V+/Xr17t1bdrtdwcHBCgkJ0QMPPGB1NLdks9mUlZXlvP3bb79xjGoBTZkyxeoIxdauXbusjuAyFECTrVmzxnn9EMMwNGXKFI0dO5ZdwgrAz89PkjRp0iQdP35cAQEBuTbR//HFIvLWokULzZs3T4GBgbm2TN9+++0WpnJfBw8e1LJly6yOUWxxaviCu3JmVenynikHDhzQmTNnLEzk3ho0aKAGDRqoS5cuWrZsmd577z39+9//LtYvEF2pa9eueuGFF/Trr78qISFBSUlJ6tmzp9WxgFyK81FyFECT9OrVS3v27NHJkyf1008/OX9oPvjgA3azK6R9+/bxItskFy5c0NixY1WpUiXnMpvNxu60BXTnnXfq+PHjFGiTXDk1vHT5D2/lypX12muvWZzKPV19ZlUvLy9VqlRJw4YNszqW2xo5cqS2bNmiEiVK6KGHHtKIESP+tJUVNy48PFy//PKLtm3bptmzZ2vo0KFckgg3nTFjxlgdwWUogCZJTEzUmTNnlJCQkOuU5d7e3qpSpYqFydxfQECATp486dwiiIJbs2aNkpOT5ePjY3UUt3blBBunT59WZGSk6tWrl2uLKifaKBhODW+eSZMmacuWLXr22WfVvXt37d692+pIbu3cuXMyDEM1a9ZUQECAatWqpXLlylkdy20NGzZMmZmZmjJlihwOh7766iulpqY6L2YOWGXHjh3asmWLunTporfffls//fSTxo8fr8cff9zqaKaiAJqkbNmyKlu2rN59912roxQ7ly5dUsuWLVWnTp1cp4jmRXb+3XHHHTp79iwFsJCuPsEGzJOamqpt27YpMjJSI0aM0O7duzVy5Ejdf//9VkdzOwkJCerTp49WrFghHx8fLVq0SL169Sp2L2KKysSJEyVd3i05OTlZ3bt314ULF7R+/XqLk7mn7du359qzp3nz5mrVqpWFiYDLxowZoz59+mj58uXy8fHRwoULi+XvTgogbnqxsbFWRyg2srOzFRERodq1a+c6WxhlOn/Y9cs1hgwZovbt22vVqlU6dOiQhgwZojFjxuS6MDxujMPhUNOmTdW/f3+FhoaqevXqstvtVsdyWwcPHlRycrKSk5O1d+9ePfDAAwoODrY6ltvy9/fX4cOHnddX+/XXX1WtWjWLUwGe87uTAoibHi+2zdO9e3erIwDXlZmZqejoaMXFxSkyMlKNGzfOdaZA3LgyZcroww8/1A8//KDhw4dr1qxZuvXWW62O5bb69u2rkJAQPf/882rYsCGXdyqknJwcRUVFqXHjxvL29taWLVvk6+urrl27SuJNSVjnyu/OjRs3FuvfnRRAwINQpnEzK1GihJYvX661a9eqb9++SkpKkpeXl9Wx3NKECRM0b948TZ48WRUqVFBaWppzN0bk34IFC3Tw4EHVq1dPS5Ys0U8//aRXXnlFlStXtjqaW+rRo0eu2y+++KJFSYDcrvzunDp1arH+3WkzivM5TgEAbmPfvn2aOXOmmjVrprCwMP3jH/9Q9+7dVbduXaujwcP17dtX/v7+CgsL04ABAxQVFaUdO3Zo+vTpVkcDYLLNmzfrwIEDatu2rbZv366HHnrI6kim461VAMBNYe3atXrzzTcVFhYm6fKZLP9/e/cbU2XZwHH8dziiTGyCFprExijAObJmptTcCrQcfxKOE6Nktea0llFZuUGhL9ROraGb/ZEt/2arBbGEQ5IYYPoCS5dTY/ZGhxFqUw/JvzMBzznPC/M8knt4nme7z7mI8/28u6/7HPa73xz223Xd17Vv3z7DqQCpo6NDa9asUUNDg5YsWaJVq1bpypUrpmMBsNhnn32mLVu2aPfu3err69O6deu0Y8cO07EsxxJQAIBR5eXlcrvdam5u1rlz5wLjXq9XJ0+e5CxAGOf1etXZ2anGxkZ99NFHunz5svr7+03HAmCxvXv3qqqqSkuXLlVsbKyqq6tVUFCg5cuXm45mKQogAMCoJ598UmfPntWPP/445D1Vu91+27tCgAnLly/X0qVLlZmZqZSUFC1cuNw1uH0AAAlbSURBVFCvvfaa6VgALBYRETHkyLFx48aNyk2feAcQADAi9Pb2asKECaZjALf5888/FRsbG7j2er06dOiQMjMzDaYCYLX3339fNptNzc3NWrNmjSorK5WYmKh33nnHdDRLUQABAEY5HA7t3btX06dPl81mu+3+r7/+aiAV8G/5+fnauXOnJk2apMuXL2vDhg06c+aM6uvrTUcDYCGfz6eqqiq1tLTI5/MpPT1dhYWFGjNmdC2apAACAEYEt9utffv2qbu7e8j4K6+8YigRcENDQ4MqKiqUn5+v7du365lnntHKlSsVGRlpOhoAC1y4cGHY+9OmTQtRktAYXXUWAPCPtXLlSqWmpo66f7T451u4cKEmTJig4uJiVVRUaO7cuaYjAbBQUVGRbDab+vv75Xa7lZCQoIiICLW3tyshIUENDQ2mI1qKAggAGDGcTqfpCEBAZmZmYFmy3++X3+/XqlWrNHHiRElSU1OTyXgALNLc3CxJWr16tZYtW6bZs2dLkk6dOqXt27ebjBYUFEAAwIiwYMECff3110pPTx+y6xozgjDl888/Nx0BQAidPXs2UP4kaebMmWprazOYKDgogACAEcHj8cjpdA7ZbdFmszHLAmOOHTs27P34+PgQJQEQClOnTtWWLVuUnZ0tv9+v2tpaJSYmmo5lOTaBAQCMCLm5uaqurlZUVJTpKIAkqbS0dNj77733XoiSAAiFrq4uffjhhzp69Kgk6dFHH1VxcfGoO6KIAggAGBFefPFFrV+/XlOmTDEdBbjN4OCg2tra5PV6lZycPOq2hQdwg8fjUXt7u1JSUnTt2jWNHz/edCTL8esFABgRBgcHlZOTo+Tk5CHb6+/Zs8dgKkBqbW3Vq6++qpiYGPl8Pl25ckWffPKJHnjgAdPRAFjoyJEjWrdunbxer6qqqpSTk6NNmzZp3rx5pqNZihlAAMCIcHPJzd/NmTMnxEmAoQoLC1VaWhoofCdOnNDGjRtVXV1tOBkAKxUUFGjr1q1asWKFampqdObMGb3xxhtyuVymo1mKGUAAwIhA0cNI5fF4hsz2Pfjgg+rv7zeYCEAw+Hw+3XXXXYHr++67z2Ca4IkwHQAAAGAkmzhxohobGwPXjY2NiomJMZgIQDBMnTpVBw8elM1mU3d3tyoqKkblUUQsAQUAABjGqVOntGHDBrW3t0uSEhIS9MEHHygpKclwMgBWcrvdevfdd9XS0iK/36+5c+eqrKxMcXFxpqNZigIIAAAwjMWLF2tgYEA5OTnKz8/X3XffbToSgCA5ffq0ZsyYoZ6eHrW2tuqRRx4xHclyFEAAAID/4rffftO3336r/fv3KyYmRnl5eVqyZInpWAAsVF5ertOnT2vnzp26dOmS3nzzTc2ZM0fFxcWmo1mKAggAAPA/8Hg8ampq0q5du9Tb26sDBw6YjgTAQrm5uaqtrZXdbpckXb9+XQ6HQ3V1dYaTWYtdQAEAAIbx/fffq66uTidPnlRGRobKyso0a9Ys07EAWOz69eu6du2aoqOjJd04n3Y0ogACAAAMw+VyKS8vT5s2bVJkZKTpOACCpLCwUIsXL1ZmZqYk6fDhw1q2bJnhVNZjCSgAAACAsNfZ2anz58/r2LFjGjNmjGbPnq0ZM2aYjmU5CiAAAACAsJeVlaXvvvvOdIygYwkoAAAAgLA3ffp01dTUaObMmYqKigqMj7bD4JkBBAAAABD2br77dyubzaampiYDaYKHAggAAAAAYSLCdAAAAAAAMK2rq0tlZWV67rnndPXqVZWWlqq7u9t0LMtRAAEAAACEvbVr1+r+++/X1atXNX78eMXFxemtt94yHctyFEAAAAAAYa+jo0NPP/20IiIiNHbsWK1evVp//PGH6ViWowACAAAACHt2u109PT2y2WySpHPnzikiYvTVJTaBAQAAABD2Dh8+rM2bN+vixYt66KGHdOLECTmdTj3++OOmo1lq9FVaAAAAAPg/paWlacGCBbrnnnt08eJFPfHEE2ptbTUdy3IcBA8AAAAg7K1YsUKpqanKyMgwHSWoKIAAAAAAIMnpdJqOEHS8AwgAAAAg7FVUVOjOO+9Uenq67HZ7YHzatGkGU1mPGUAAAAAAYc/j8cjpdCo2NjYwZrPZ1NTUZDCV9SiAAAAAAMLewYMHdeTIEUVFRZmOElTsAgoAAAAg7MXHx6urq8t0jKBjBhAAAABA2BscHFROTo6Sk5MVGRkZGN+zZ4/BVNajAAIAAAAIey+99JLpCCHBLqAAAAAAECZ4BxAAAAAAwgQFEAAAAADCBAUQABD2Ojo6lJqaqqKiotvulZSUKDU1VZ2dnf/x+yUlJdqxY0cwIwIAYAkKIAAAksaNG6e2tjadP38+MObxeHT8+HGDqQAAsBYFEAAASXa7XVlZWaqrqwuMHThwQPPnz5ck+f1+bdy4UQUFBcrOzlZWVpZ+/vnn2/6O0+nU888/r76+Pg0MDMjpdMrhcGjRokUqKSlRb29vyJ4JAIC/owACAPCX/Px81dbWBq5ramrkcDgkSW1tbbp06ZIqKytVX18vh8Ohbdu2BT7r9/u1fv16XbhwQdu2bVN0dLQ+/fRT2e12ffPNN3K5XIqLi1N5eXnInwsAgJs4BxAAgL+kpaXJbrertbVVkydPVl9fn1JSUiRJSUlJev311/XVV1/p999/108//aTo6OjAd3fv3i23262amhqNHTtWkvTDDz+op6dHLS0tkm4cMjx58uTQPxgAAH+hAAIAcItFixbJ5XJp0qRJysvLC4wfOnRIW7du1QsvvKD58+crKSlJLpcrcP/hhx/WrFmzVFpaqsrKSkVGRsrn8+ntt9/WY489Jknq6+tTf39/yJ8JAICbWAIKAMAt8vLytH//ftXX1ys3Nzcw/ssvvygjI0PPPvus0tLS1NjYKK/XG7iflpamoqIi3XHHHfr4448lSfPmzdMXX3yhgYEB+Xw+rV27Vps3bw75MwEAcBMFEACAW0yZMkX33nuvEhMTFRMTExjPzs7W0aNH9dRTT8nhcCghIUEdHR3y+XyBz9hsNjmdTn355Zc6fvy4Xn75ZcXHx8vhcCg7O1t+v18lJSUmHgsAAEmSze/3+02HAAAAAAAEHzOAAAAAABAmKIAAAAAAECYogAAAAAAQJiiAAAAAABAmKIAAAAAAECYogAAAAAAQJiiAAAAAABAmKIAAAAAAECb+BeuoyF0pl52xAAAAAElFTkSuQmCC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Toyota is the make of the car which has most number of vehicles with more than 40% than the 2nd highest </a:t>
            </a:r>
            <a:r>
              <a:rPr lang="en-US" dirty="0" smtClean="0"/>
              <a:t>Nissan</a:t>
            </a:r>
          </a:p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6" y="2821861"/>
            <a:ext cx="7759492" cy="349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</a:t>
            </a:r>
            <a:r>
              <a:rPr lang="en-US" b="1" dirty="0" smtClean="0"/>
              <a:t>(2/4)</a:t>
            </a:r>
            <a:endParaRPr lang="en-IN" b="1" dirty="0"/>
          </a:p>
        </p:txBody>
      </p:sp>
      <p:sp>
        <p:nvSpPr>
          <p:cNvPr id="4" name="AutoShape 2" descr="data:image/png;base64,iVBORw0KGgoAAAANSUhEUgAAA4AAAAGTCAYAAAB56XxLAAAABHNCSVQICAgIfAhkiAAAAAlwSFlzAAALEgAACxIB0t1+/AAAADl0RVh0U29mdHdhcmUAbWF0cGxvdGxpYiB2ZXJzaW9uIDMuMC4zLCBodHRwOi8vbWF0cGxvdGxpYi5vcmcvnQurowAAIABJREFUeJzs3XlcVIX+//H3ICqWu4JZWCm5dOvmkhWYhZiBgQjmnmG7mPtNcwM1FwxN8+Zyy26Wmba4pKmVC27XEjO97rn9UsQtJM2FVJaZ8/vDr3OlNATOcBzm9Xw8fDyYM3DmPR8Q5j1nsxmGYQgAAAAAUOx5WR0AAAAAAFA0KIAAAAAA4CEogAAAAADgISiAAAAAAOAhKIAAAAAA4CEogAAAAADgISiAAACno0ePqm7dupo3b16u5TNmzNDgwYNNe5zmzZtr586dpq3vr2RkZKhTp06KiIjQihUrCr2+unXr6vTp039avmrVKo0ZM+YvvzYmJkbLli0rdIa/ylFUvvzyS8XGxlr2+ACAgvG2OgAA4Obi5eWlcePG6cEHH1StWrWsjlNoe/bs0alTp7Ry5UqXPs4TTzyhJ554wqWPAQBAYbEFEACQi4+Pj1544QUNGDBAWVlZf7p/8ODBmjFjxjVvN2/eXG+//bY6dOigsLAwzZs3T0OGDFHr1q319NNPKy0tzfl1n376qdq0aaOIiAjNnz/fuXz16tVq3769oqOj1alTJ23dulWSNGXKFL300kuKjIzUgAED/pQrKSlJ0dHRat26tTp37qwdO3bo4MGDGjp0qNLS0hQVFaVLly45P//QoUN65JFHnM/Rbrfrscce088//6zz589r8ODBevrppxUZGamxY8cqJyfH+bVTpkzR008/rebNm2vOnDmScm8RS09PV48ePdSyZUuFh4dr1qxZf8r73//+V88884zatGmjtm3bas2aNc6vffHFF9WmTRu1adNG//znP6/7vfrnP/+pNm3aKCoqyvn1L7zwgubOnev8nH/9618aO3bsn77273//u95++221a9dO4eHh+uabb9SnTx+1bNlSXbt21YULFyRJ8+fPd34/QkJC9Omnn/5pXcuWLVOLFi108OBBSdK8efP09NNPKzo6Ws8//7x+/vnn6z4HAEARMwAA+D9HjhwxGjRoYNjtdqNLly5GYmKiYRiG8cEHHxiDBg0yDMMwBg0aZHzwwQfOr7n6dkhIiDF27FjDMAzj66+/NurVq2fs2bPHMAzD6NGjh/Huu+86P2/EiBGGYRjGL7/8YgQFBRn79+83Dh06ZLRq1co4ffq0YRiGsX//fuPRRx81fv/9d2Py5MlGWFiYkZ2d/afc/+///T+jSZMmRmpqqmEYhrFhwwbj0UcfNc6fP29s3LjRiIiIuObz7dKli/Htt98ahmEYa9euNTp16mQYhmEMHjzYmDVrlmEYhpGTk2MMGDDAeP/99w3DMIw6deoYM2bMMAzDMHbv3m3cf//9RlZWlrFgwQKjW7duhmEYRs+ePY1x48YZhmEY586dMyIiIoyUlBTj2WefNb799lvjzJkzRmhoqHHkyBHnDB5//HHj2LFjxtSpU41hw4YZhmEYv//+u9GvXz/j3Llzf8pep04dY/r06YZhGMa+ffuMhx9+2Dh16pSxcuVKo23btoZhGIbdbjdCQkKMn3/++Zpf//HHHxuGYRjTp083GjZsaPzyyy+G3W432rRpYyxevNjIyMgwOnTo4Px+bN261WjQoIFhGIbz+S5ZssSIiIgwjh8/bhiGYfzwww/GM888Y1y4cMEwDMNYv3690bJly2vOHwBQ9NgFFADwJ15eXnrrrbcUHR2tpk2b5utrQ0NDJUk1atRQ1apVVa9ePUnSnXfeqbNnzzo/r1OnTpKkatWq6dFHH1VycrJKlCihkydP6vnnn3d+ns1mU2pqqiSpQYMG8vb+85+ujRs3KjAwUDVq1JAkBQUFqXLlytq1a5dsNtt1s7Zr104LFy5Uy5Yt9eWXX6pDhw6SpLVr12rnzp3OLZNXbzmUpFatWkmS7r33XmVlZSkjIyPX/Rs2bNDrr78uSSpXrpyWLl2a6/5t27YpPT1dPXv2zPU89+3bp8cee0zdunXTiRMn1KRJE/Xv31/lypW7Zv7OnTtLkurUqaOAgABt3bpVISEhSkhI0N69e5WWliZ/f//r7sobFhYm6fL3pk6dOqpWrZokyd/fX2fPntWtt96q9957T+vWrVNKSor27t3r3DIoSTt37tT69es1dOhQVa9e3Tm7w4cPO7+/knTu3DmdOXNGFStWvGYOAEDRoQACAK6pevXqGjlypAYNGqTo6GjncpvNJsMwnLezs7NzfV2pUqWcH5csWfK66/fy+t9RCA6HQ97e3rLb7QoKCsq12+OJEyfk5+enlStX6pZbbrnmuhwOx5+KnmEYysnJ+csMTz31lBITE/Xzzz/rxx9/VGJionN977zzjgICAiRdLjBXr/9KCb2y7Op5XLn/6s8/cuSIKlWq5Lxtt9sVEBCQ62Q7aWlpqly5skqWLKlVq1YpOTlZGzduVPv27fXvf/9b999//5/yX2uGJUqUUMeOHTV//nydPHkyVxH7o6tnc605/fLLL+rYsaM6dOigBx98UC1btnTuaipdLrcTJ05Uv3791KxZM/n7+8vhcCgqKspZgB0Oh06ePKkKFSpcNwcAoOhwDCAA4Lpatmypxx9/XB9//LFzWaVKlbRr1y5Jl0vLpk2bCrTuhQsXSpKOHz+u5ORkBQUFKSgoSN9//73zmLF169apdevWf9oC90dBQUH67rvvdOTIEUlScnKyTpw4ofr16//l15UuXVoREREaPHiwQkNDVaZMGUlS06ZNNXPmTBmGoaysLL366quaPXv2DT+3oKAgLViwQJJ0/vx5Pffcc0pJSXHe36BBAx0+fFg//vijpMsnqgkLC1NaWpomTJigf/3rX2rRooXi4uJ0zz336MCBA9d8nCsz3L17t1JTU53Pt3379kpKStLu3bv15JNP3nDuP9q1a5cqV66sHj16qGnTps7yZ7fbJUl33323goKCFBMTo0GDBsnhcKhp06b6+uuvdfLkSUnSZ599pueee67AGQAA5mILIADgL8XHx2vLli3O2zExMRowYIDCwsLk7++vwMDAAq03MzNTbdq0UXZ2tuLj41WzZk1J0qhRo/Taa6/JMAx5e3vr3Xff1a233vqX67rnnns0YsQI9erVS3a7XT4+Pnrvvfeuu+vk1dq3b6/Zs2frjTfecC6Li4tTQkKCIiMjlZ2drSZNmujll1++4ec2fPhwvfHGG4qMjJRhGIqNjc21Ba9y5cqaPHmyxo8fr8zMTBmGofHjx8vf31/PPfecBg8erFatWqlUqVKqW7euIiIirvk4R44cUXR0tGw2m95++23nLpZVqlTR/fffr4CAgL/cApqXRx99VPPnz1fLli1ls9n08MMPq3Llyjp8+HCuz+vevbtWr16tDz74QN26ddMrr7yiF198UTabTWXLltXUqVP/cldcAEDRsRl/3G8FAAC4tdOnT6tdu3aaM2eO89g8AAAkdgEFAKBYmTt3rsLDw/XSSy9R/gAAf8IWQAAAAADwEGwBBAAAAAAPQQEEAAAAAA9BAQQAAAAAD0EBBAAAAAAP4dbXAfztt9/lcNzc57CpUqWsTp3KsDpGscE8zcU8zcMszcU8zcU8zcU8zcMszcU8zXWzz9PLy6ZKlf76OrnX4tYF0OEwbvoCKMktMroT5mku5mkeZmku5mku5mku5mkeZmku5mmu4jhPdgEFAAAAAA9BAQQAAAAAD0EBBAAAAAAPQQEEAAAAAA9BAQQAAAAAD0EBBAAAAAAPQQEEAAAAAA9BAQQAAAAAD0EBBAAAAAAPQQEEAAAAAA/hbXWAm0m58mXkU9r8kfj6ljN1fZcyc3T+3EVT1wkAAACg+KMAXsWntLci+39ldYw8LZkYpfNWhwAAAADgdtgFFAAAAAA8BAUQAAAAADwEBRAAAAAAPAQFEAAAAAA8BAUQAAAAADwEBRAAAAAAPAQFEAAAAAA8BAUQAAAAADwEBRAAAAAAPAQFEAAAAAA8hEsL4DvvvKPw8HBFREToo48+kiRt2LBBkZGRCg0N1aRJk1z58AAAAACAq3i7asWbNm3Sxo0btXjxYuXk5Cg8PFxBQUEaOnSoPvnkE1WvXl2xsbFat26dgoODXRUDAAAAAPB/XLYF8OGHH9asWbPk7e2tU6dOyW6369y5c7rrrrtUo0YNeXt7KzIyUsuWLXNVBAAAAADAVVy6C2jJkiU1efJkRUREKCgoSCdPnpSvr6/zfj8/P6WlpbkyAgAAAADg/7hsF9Ar+vTpo1deeUXdu3dXSkqKbDab8z7DMHLdzq8qVcqaEdEt+fqWszqCZTz5ubsC8zQPszQX8zQX8zQX8zQPszQX8zRXcZynywrgzz//rKysLN17770qU6aMQkNDtWzZMpUoUcL5Oenp6fLz8yvwY5w6lSGHwzAjriT3+ganp5+3OoIlfH3LeexzdwXmaR5maS7maS7maS7maR5maS7maa6bfZ5eXrYCbRBz2S6gR48eVXx8vLKyspSVlaVVq1apU6dOOnTokA4fPiy73a6lS5fq8ccfd1UEAAAAAMBVXLYFMDg4WDt27FB0dLRKlCih0NBQRUREqHLlyurdu7cyMzMVHBysli1buioCAAAAAOAqLj0GsHfv3urdu3euZUFBQVq8eLErHxYAAAAAcA0uPQsoAAAAAODmQQEEAAAAAA9BAQQAAAAAD0EBBAAAAAAPQQEEAAAAAA9BAQQAAAAAD0EBBAAAAAAPQQEEAAAAAA9BAQQAAAAAD0EBBAAAAAAPQQEEAAAAAA9BAQQAAAAAD0EBBAAAAAAPQQEEAAAAAA9BAQQAAAAAD0EBBAAAAAAPQQEEAAAAAA9BAQQAAAAAD0EBBAAAAAAPQQEEAAAAAA9BAQQAAAAAD0EBBAAAAAAPQQEEAAAAAA9BAQQAAAAAD0EBBAAAAAAPQQEEAAAAAA9BAQQAAAAAD0EBBAAAAAAPQQEEAAAAAA9BAQQAAAAAD0EBBAAAAAAPQQEEAAAAAA/h7cqVT506Vd9++60kKTg4WAMHDtSQIUO0ZcsWlSlTRpLUq1cvPfnkk66MAQAAAACQCwvghg0b9N1332nhwoWy2Wx6+eWXtXLlSu3atUuzZ8+Wn5+fqx4aAAAAAHANLtsF1NfXV4MHD1apUqVUsmRJBQQE6Pjx4zp+/LiGDh2qyMhITZ48WQ6Hw1URAAAAAABXcdkWwNq1azs/TklJ0bfffqs5c+Zo06ZNGjFihMqVK6fY2FjNnz9fHTp0KNBjVKlS1qy4bsfXt5zVESzjyc/dFZineZiluZinuZinuZineZiluZinuYrjPF16DKAkHThwQLGxsRo4cKBq1aqladOmOe+LiYnRokWLClwAT53KkMNhmBXVrb7B6ennrY5gCV/fch773F2BeZqHWZqLeZqLeZqLeZqHWZqLeZrrZp+nl5etQBvEXHoW0C1btuj5559X//791aZNG+3bt0/Lly933m8Yhry9Xd5BAQAAAAByYQE8ceKEevbsqQkTJigiIkLS5cI3duxYnT17VtnZ2friiy84AygAAAAAFBGXbX6bMWOGMjMzlZiY6FzWqVMndevWTZ07d1ZOTo5CQ0PVqlUrV0UAAAAAAFzFZQUwPj5e8fHx17yvS5curnpYAAAAAMB1uPQYQAAAAADAzYMCCAAAAAAeggIIAAAAAB6CAggAAAAAHoICCAAAAAAeggIIAAAAAB6CAggAAAAAHoICCAAAAAAeggIIAAAAAB6CAggAAAAAHoICCAAAAAAe4oYKYEZGhiTpp59+0qJFi5Sdne3SUAAAAAAA83nn9QnvvPOOUlNT1b9/f7388su655579OOPPyohIaEo8gEAAAAATJLnFsB169ZpzJgxWrFihSIiIjRr1izt3bu3KLIBAAAAAEx0Q7uAlilTRhs2bFBgYKAkKSsry6WhAAAAAADmy7MAVqpUSW+88YZ27dqlJk2aaMKECfLz8yuKbAAAAAAAE+VZAMeNGyc/Pz9Nnz5dZcqUkc1m07hx44oiGwAAAADARHkWwKpVq+rpp5/W6dOnZbfb1blzZ1WtWrUosgEAAAAATJRnAVy7dq06deqkkSNH6tSpU4qIiFBSUlJRZAMAAAAAmCjPAjht2jTNnTtX5cuXl5+fnz799FNNnjy5KLIBAAAAAEyUZwG02+25Tvpy7733ymazuTQUAAAAAMB8eRbAMmXK6Pjx487St3nzZpUuXdrlwQAAAAAA5vLO6xP69++vF198Uenp6erYsaNSUlI0ZcqUosgGAAAAADBRngWwUaNGmjt3rrZu3SqHw6H69eurcuXKRZENAAAAAGCi6xbAFStWXHP55s2bJUmhoaGuSQQAAAAAcInrFsBPPvnkul9ks9kogAAAAADgZm6oAB45ckQ1atRQRkaGUlNT9be//a1IwgEAAAAAzJPnWUBnz56tHj16SJJ+++039e7dW/PmzXN5MAAAAACAufIsgJ9//rk+++wzSVKNGjW0aNEizZo1y+XBAAAAAADmuqELwZctW9Z5u1y5clwIHgAAAADcUJ4FsFatWpowYYKOHDmiI0eO6J133tHdd99dBNEAAAAAAGbKswCOHDlSKSkpio6OVrt27ZSSkqI33njjhlY+depURUREKCIiQuPHj5ckbdiwQZGRkQoNDdWkSZMKFR4AAAAAcOPyvBB81apVNXXq1HyveMOGDfruu++0cOFC2Ww2vfzyy1q6dKkmTJigTz75RNWrV1dsbKzWrVun4ODgAoUHAAAAANy46xbAhIQExcXFqXv37te8/7333vvLFfv6+mrw4MEqVaqUJCkgIEApKSm66667VKNGDUlSZGSkli1bRgEEAAAAgCJw3QIYFBQkSQoLCyvQimvXru38OCUlRd9++62effZZ+fr6Opf7+fkpLS2tQOsHAAAAAOTPdQtg8+bNJUlt2rSR3W5XRkaGDMPI9wMcOHBAsbGxGjhwoEqUKKGUlBTnfYZhFOqMolWqlM37k4opX99yVkewjCc/d1dgnuZhluZinuZinuZinuZhluZinuYqjvPM8xjATz/9VImJicrOzpb0v9K2Z8+ePFe+ZcsW9enTR0OHDlVERIQ2bdqk9PR05/3p6eny8/MrcPhTpzLkcOS/lF6PO32D09PPWx3BEr6+5Tz2ubsC8zQPszQX8zQX8zQX8zQPszQX8zTXzT5PLy9bgTaI5VkAZ8yYoS+++EL33ntvvlZ84sQJ9ezZU5MmTXLuTlq/fn0dOnRIhw8flr+/v5YuXaq2bdvmOzQAAAAAIP/yLIAVKlTId/mTLhfHzMxMJSYmOpd16tRJiYmJ6t27tzIzMxUcHKyWLVvme90AAAAAgPy7bgE8c+aMJKlBgwaaOXOmWrVqJW/v/316xYoV/3LF8fHxio+Pv+Z9ixcvLkhWAAAAAEAhXLcABgYGymazOU/8cvWWvBs9BhAAAAAAcPO4bgHcu3dvUeYAAAAAALiYV16f4HA4NGPGDA0ePFgZGRmaPn267HZ7UWQDAAAAAJgozwI4fvx47du3T9u3b5dhGFq/fr3efPPNosgGAAAAADBRngUwOTlZiYmJKl26tMqVK6cPP/xQ33//fVFkAwAAAACYKM8C6O3tLS+v/31aqVKlcp0NFAAAAADgHvJscnXq1NGcOXNkt9t18OBBzZw5U/Xq1SuKbAAAAAAAE+W5BTAuLk67d+/WqVOn9Mwzz+jChQsaOnRoUWQDAAAAAJgozy2AJ0+e1NixY4siCwAAAADAhfLcAvj888+rS5cu+uqrr5SVlVUUmQAAAAAALpBnAVy7dq26deumNWvWqHnz5ho1ahQXiQcAAAAAN5TnLqBeXl4KDg5WcHCwfv75Zw0ZMkSfffaZ9uzZUxT54MbKlS8jn9LmnzHW17ecqeu7lJmj8+cumrpOAAAA4GaU56vznJwcrV69Wl9++aV27Nih8PBwjR49uiiywc35lPZWZP+vrI6RpyUTo3Te6hAAAABAEcizADZt2lS1a9dWu3btNHnyZJUqVaoocgEAAAAATJZnAfz888919913F0EUAAAAAIAr5XkSGMofAAAAABQPeRZAAAAAAEDxcN0CmJSUJElc+w8AAAAAionrFsB33nlHktSxY8ciCwMAAAAAcJ3rngTm1ltvVVhYmNLS0hQZGfmn+5csWeLSYAAAAAAAc123AH7wwQfas2eP4uLiNGzYsKLMBAAAAABwgesWwLJly+qhhx7S9OnT5efnp927dysnJ0cPPPCAypYtW5QZAQAAAAAmyPM6gOfPn1dMTIyqVq0qu92utLQ0vffee2rUqFFR5AMAAAAAmCTPAjhu3DhNmDBBgYGBkqTk5GQlJiZq7ty5Lg8HAAAAADBPntcB/P33353lT5KCgoJ08eJFl4YCAAAAAJgvzwJos9l07Ngx5+2jR4+qRIkSLg0FAAAAADBfnruA9uzZUx07dlRQUJBsNpu+++47jRgxoiiyAQAAAABMlGcBbNGihWrVqqWNGzfK4XAoNjZWAQEBRZENwFXKlS8jn9J5/pfNN1/fcqau71Jmjs6fYzdxAACAm9ENvZqsVauWatWq5eosAP6CT2lvRfb/yuoYeVoyMUrnrQ4BAACAa8rzGEAAAAAAQPFAAQQAAAAAD5FnARw4cGBR5AAAAAAAuFieBXDPnj0yDKPAD5CRkaFWrVrp6NGjkqQhQ4YoNDRUUVFRioqK0sqVKwu8bgAAAADAjcvzJDB+fn6KiIhQ/fr1deuttzqXx8fH57ny7du3Kz4+XikpKc5lu3bt0uzZs+Xn51ewxAAAAACAAslzC2DDhg0VHh6uO+64QxUrVnT+uxFz587ViBEjnGXv4sWLOn78uIYOHarIyEhNnjxZDoejcM8AAAAAAHBD8twC2KtXL126dEmHDx9W7dq1lZmZqTJlytzQyhMSEnLd/vXXXxUYGKgRI0aoXLlyio2N1fz589WhQ4cCha9SpWyBvq44MPvabZ6OeZrLU+fpqc/bVZinuZinuZineZiluZinuYrjPPMsgNu3b1fPnj3l7e2tzz//XFFRUXr33XfVqFGjfD9YjRo1NG3aNOftmJgYLVq0qMAF8NSpDDkcBT8+8Y/c6Rucnn7zX2mNeZqLed7cfH3LeeTzdhXmaS7maS7maR5maS7maa6bfZ5eXrYCbRDLcxfQcePGaebMmapYsaJuu+02jR8//k9b9m7Uvn37tHz5cudtwzDk7X1D16IHAAAAABRSngXw0qVLuueee5y3g4ODZbfbC/RghmFo7NixOnv2rLKzs/XFF1/oySefLNC6AAAAAAD5k+fmN29vb509e1Y2m02SdPDgwQI/WL169dStWzd17txZOTk5Cg0NVatWrQq8PgAAAADAjcuzAL766qt69tlnlZ6ertdee03ff/+9Ro0ala8HWb16tfPjLl26qEuXLvlPCgAAAAAolDwLYEhIiGrVqqXvv/9eDodDPXv2VEBAQFFkAwAAAACYKM9jACUpJydHDodD3t7enLQFAAAAANxUngVwwYIF6tq1q3bu3KnNmzerS5cuuc7kCQAAAABwD3luzps5c6YWLlwoPz8/SdLx48cVGxursLAwl4cDAAAAAJgnzy2AJUuWdJY/Sbr99ttVsmRJl4YCAAAAAJjvulsAd+/eLUmqW7euRo0apY4dO6pEiRL68ssv1ahRoyILCAAAAAAwx3ULYO/evXPdXrt2rfNjm82m+Ph4l4UCAAAAAJjvugXw6mv3AQAAAADcX54ngUlPT9fChQt15syZXMsHDhzoslAAAAAAAPPleRKYV199VTt27JBhGLn+AQAAAADcS55bALOzszV16tSiyAIAAAAAcKE8C+B9992n/fv3q06dOkWRBwBcrlz5MvIpneevv3zz9S1n6vouZebo/LmLpq7TFZgnAADuI8+/2I0aNVJ0dLR8fX3l7f2/T1+1apVLgwGAq/iU9lZk/6+sjpGnJROjdN7qEDeAeQIA4D7yLIAzZszQhAkTdOeddxZFHgAAAACAi+RZAMuXL6/w8PCiyAIAAAAAcKE8C2BgYKDGjRun0NBQlSpVyrn8vvvuc2kwAAAAAIC58iyAS5YskSQtX77cucxms3EMIAAAAAC4mTwL4OrVq4siBwAAAADAxfIsgB999NE1l7/wwgumhwEAAAAAuE6eBXD//v3Oj7OysvTjjz8qKCjIpaEAAPBUXFfRXO4wT3eZJYDiIc/fiG+++Wau22lpaYqLi3NZIAAAPBnXVTSXO8zTXWYJoHjwyu8XVKtWTceOHXNFFgAAAACAC+XrGEDDMLRr1y5VqVLFpaEAAAAAAObL1zGAklS9enUNHDjQZYEAAAAAAK6R72MAAQAAAADu6boFcMiQIdf9IpvNprFjx7okEAAAAADANa5bAGvXrv2nZb/99ps+/vhj3XHHHS4NBQAAAAAw33UL4Isvvpjr9oYNGzRo0CBFRkYqPj7e5cEAAABw83CHaypK7nNdReYJq+T5U5eTk6OJEydq4cKFGjlypMLCwooiFwAAAG4i7nBNRcl9rqvIPGGVvyyAKSkpeu2113Trrbdq0aJFuu2224oqFwAAAADAZNe9EPyCBQvUoUMHPfnkk/rkk08ofwAAAADg5q5bAOPi4pSRkaH3339fjRo1cv5r2LChGjVqdEMrz8jIUKtWrXT06FFJl48jjIyMVGhoqCZNmmTOMwAAAAAA3JDr7gK6atWqQq14+/btio+PV0pKiiTp0qVLGjp0qD755BNVr15dsbGxWrdunYKDgwv1OAAAAACAG3PdAljYSz3MnTtXI0aM0MCBAyVJO3bs0F133aUaNWpIkiIjI7Vs2TIKIAAAAAAUEfPPPft/EhISct0+efKkfH19nbf9/PyUlpbmqocHAAAAAPyBywrgHzkcDtlsNudtwzBy3S6IKlXKFjaW2zL7Gi+ejnmai3mah1mai3mai3mah1mai3may5PnWRyfe5EVwNtuu03p6enO2+np6fLz8yvUOk+dypDDYRQ2mpM7fYPT02/+K7IwT3MIhy3QAAAgAElEQVQxT/MwS3MxT3MxT3O5yzyZpbmYp7ncYZ6u4Otb7qZ+7l5etgJtELvuWUDNVr9+fR06dEiHDx+W3W7X0qVL9fjjjxfVwwMAAACAxyuyLYClS5dWYmKievfurczMTAUHB6tly5ZF9fAAAAAA4PFcXgBXr17t/DgoKEiLFy929UMCAAAAAK6hyHYBBQAAAABYiwIIAAAAAB6CAggAAAAAHoICCAAAAAAeggIIAAAAAB6CAggAAAAAHoICCAAAAAAeggIIAAAAAB6CAggAAAAAHoICCAAAAAAeggIIAAAAAB7C2+oAAAAAAFAY5cqXkU9p86uNr285U9d3KTNH589dNHWd+UUBBAAAAODWfEp7K7L/V1bHyNOSiVE6b3EGdgEFAAAAAA9BAQQAAAAAD0EBBAAAAAAPQQEEAAAAAA9BAQQAAAAAD0EBBAAAAAAPQQEEAAAAAA9BAQQAAAAAD0EBBAAAAAAPQQEEAAAAAA9BAQQAAAAAD0EBBAAAAAAPQQEEAAAAAA9BAQQAAAAAD0EBBAAAAAAPQQEEAAAAAA9BAQQAAAAAD0EBBAAAAAAPQQEEAAAAAA/hbcWDxsTE6PTp0/L2vvzwo0aNUv369a2IAgAAAAAeo8gLoGEYSklJ0Zo1a5wFEAAAAADgekW+C+jBgwclSS+++KJat26t2bNnF3UEAAAAAPBIRb4J7ty5cwoKCtKwYcOUnZ2trl27qmbNmnr00Ufzva4qVcq6IKF78PUtZ3WEYoV5mot5modZmot5mot5modZmot5mot5msvqeRZ5AWzYsKEaNmzovN2uXTutW7euQAXw1KkMORyGadms/mbkR3r6easj5Il5mot5modZmot5mot5mstd5skszcU8zcU8zWXWPL28bAXaIFbku4Bu3rxZycnJztuGYXAsIAAAAAAUgSIvgOfPn9f48eOVmZmpjIwMLVy4UE8++WRRxwAAAAAAj1Pkm95CQkK0fft2RUdHy+Fw6Jlnnsm1SygAAAAAwDUs2feyX79+6tevnxUPDQAAAAAeq8h3AQUAAAAAWIMCCAAAAAAeggIIAAAAAB6CAggAAAAAHoICCAAAAAAeggIIAAAAAB6CAggAAAAAHoICCAAAAAAeggIIAAAAAB6CAggAAAAAHoICCAAAAAAeggIIAAAAAB6CAggAAAAAHoICCAAAAAAeggIIAAAAAB6CAggAAAAAHoICCAAAAAAeggIIAAAAAB6CAggAAAAAHoICCAAAAAAeggIIAAAAAB6CAggAAAAAHoICCAAAAAAeggIIAAAAAB6CAggAAAAAHoICCAAAAAAeggIIAAAAAB6CAggAAAAAHoICCAAAAAAeggIIAAAAAB6CAggAAAAAHsKSArhkyRKFh4crNDRUc+bMsSICAAAAAHgc76J+wLS0NE2aNElffvmlSpUqpU6dOumRRx7RPffcU9RRAAAAAMCjFPkWwA0bNigwMFAVK1bULbfcorCwMC1btqyoYwAAAACAxynyLYAnT56Ur6+v87afn5927NhRoHV5ednMiuXkV6mM6et0BVc8d1dgnuZinuZhluZinuZinuZyh3kyS3MxT3MxT3OZNc+CrsdmGIZhSoIb9O677yozM1P9+vWTJM2dO1e7du3SqFGjijIGAAAAAHicIt8F9LbbblN6errzdnp6uvz8/Io6BgAAAAB4nCIvgE2aNFFycrJOnz6tixcvasWKFXr88ceLOgYAAAAAeJwiPwawWrVq+sc//qGuXbsqOztb7dq10wMPPFDUMQAAAADA4xT5MYAAAAAAAGtYciF4AAAAAEDRowACAAAAgIegAAIAAACAh6AAAgAAAICHoAACAAAAgIegAAIAAACAh6AAAgAAAICHoAACAAAAgIegAAIAAACAh6AAAgAAAICH8LY6QHGTlZWldevW6ffff5ck2e12HT16VH379rU4GcDPZ1G4dOmSfHx8rI7hVtasWaOQkBAtWrTomvdHR0cXcSIgt59++knvvfeezp49K8MwnMtnzZplYSr3tXDhQrVp0ybXsjlz5qhLly4WJXJvp0+f1vbt22W329WgQQNVrVrV6khuq3v37oqLi1ONGjWcy5577jl9/PHHFqYyHwXQZK+99prOnj2r1NRUNW7cWD/88IMaNWpkdSy3tn79ek2aNEnnzp2TYRgyDEM2m02rVq2yOprb4efTXKtXr9akSZN08eJFGYYhh8OhixcvauPGjVZHcys7d+5USEiIfvjhh2veTwHMv3r16slms+Va5uvrq//85z8WJXJvgwYNUseOHVW7du0/zRU3bubMmcrIyNDnn3+uY8eOOZfn5ORo6dKlFMACWL9+vYYOHaoGDRrI4XBo+PDhSkhIUEhIiNXR3NL27dv10ksvadiwYXrsscckSWfPnrU4lfkogCbbt2+fVqxYoYSEBLVt21b9+vVTv379rI7l1saMGaPBgwfzh9cE/Hya680339To0aP10UcfqXv37kpKStLFixetjuV2+vTpI+nyPGGOvXv3Oj/Ozs5WUlKStm3bZmEi9+bj46Nnn33W6hhu7+6779auXbv+tLx06dJKTEy0IJH7mzRpkj799FPnFqsjR46oV69eFMACqlatmqZMmaKePXtqz5496tatW7F87UkBNFmVKlVks9lUs2ZN7du3T9HR0crOzrY6llurVKkSv8hMws+nucqVK6fAwED997//1fnz5/X6668rPDzc6lhua+3atZo2bZp+++23XLvZsbW/cEqWLKmnnnpK7733ntVR3FbTpk31ySefqGnTpipdurRz+e23325hKvfTrFkzNWvWTE899ZTuvPNOHTp0SHa7XbVr15a3Ny9JCyInJyfX7oo1atSQw+GwMJF7s9lsqlGjhj799FO9/vrr6tu3b66/R8UF/9tMVrt2bY0ePVqdO3fWgAEDdPLkyWL5g1OUHnzwQb355pt67LHHcv3hfeihhyxM5Z74+TSXj4+PDh06pICAAG3atEmBgYEU6kJISEhQXFyc7rnnnmL5jmtRuvp4SsMwdODAAV5gF8JXX30lSfroo4+cyzgUoeAuXLigsLAwVaxYUQ6HQ7/++qumTZum+vXrWx3N7dx+++2aOXOm2rVrJ0maP3++7rjjDotTua+KFStKksqWLat3331Xb7/9tpYvX25xKvPZDF79mcput2vr1q1q3LixVq1apeTkZOdxAyiYmJiYPy2z2WwcfF8AV/98rl69Whs2bFCHDh1Up04dq6O5pU2bNmnOnDl666231LlzZ6Wmpqpt27YaPHiw1dHc0tNPP60vv/zS6hjFwpAhQ3LdrlSpkjp37pxrSwFglU6dOmnIkCHOwrdt2zaNGTNG8+fPtziZ+zl16pRGjx6tjRs3yjAMBQYGKi4uTn5+flZHKzZOnjxZ7OZJATTZ6NGjNWzYsFzLBg0apHHjxlmUCJB+/PHHv7yfranmOHv2rCpUqGB1DLdz5edz3rx5Kl++vJ544olcW6v4+cy/SZMm6R//+IfVMYqNs2fP6q233lJqaqomT56scePGaciQISpfvrzV0dxS69attXjx4lzLIiMjtWTJEosSua+kpCQ1a9aMLfwm+eOJB68oblv7+WkxSVxcnI4cOaJdu3bpwIEDzuV2u13nzp2zMJn727Ztm6ZPn64LFy44z7R4/PhxrV692upobmPy5MmSpDNnzujIkSNq2LChvLy8tHXrVtWpU0eff/65xQndS0xMzF/uosjW6fy58vMpSSdOnNC+ffuct9naXzBr1qxRv3792JXWJMOGDdOjjz6qHTt26JZbbpGfn58GDBig999/3+pobqlChQpKSkpSixYtJF0uMVd2vUP+LF68WKNGjVJISIhat26tBx980OpIbs1TTjzIFkCTHD16VMeOHVNCQoLi4+Ody0uUKKGAgAB+sRVCeHi4XnrpJS1cuFAxMTFasWKFqlSpoqFDh1odze288sorio+P11133SVJOnbsmIYPH64ZM2ZYnMy9bNq0SZI0d+5c+fj4KDo6Wt7e3lq6dKkyMzM1evRoixO6P8Mw9Pvvv6ts2bJWR3FLXbt2VVpamu67775cx05zptWCubJ7cnR0tPP4ymttxcKNOXTokAYOHKjU1FRJl09cMn78eNWqVcviZO4pIyNDSUlJ+vbbb5WamqqWLVtyfd8C6tSpk0e8Kc4WQJP4+/vL399fixcv1v79+7Vp0ybl5OTokUceofwVUqlSpdS2bVsdO3ZM5cuX1/jx4xUZGWl1LLd0/PhxZ/mTLh88fvz4cQsTuaeHH35YkjRu3DgtWLDAubxBgwZ6+umnrYrl9tasWaPNmzerR48eateunU6fPq1BgwYx0wL440W2UTglSpTQ+fPnnVsEUlJS5OXlZXEq91WzZk3NmzdPFy5ckMPh4I2eQipbtqwefPBB/fLLLzpx4oS2bt1qdSS35SknHqQAmuyrr77SlClT1KJFCzkcDvXs2dP5YgYFU7p0aZ05c0Y1a9bU9u3bFRQUJLvdbnUst/S3v/1NgwYN0lNPPSXDMLRkyRI1btzY6lhuKzMzU4cOHVLNmjUlXb7OYk5OjsWp3NfUqVOVkJCgb775Rg888ICGDx+umJgYCmABtGnTRmfOnNHFixdlGIbsdruOHj1qdSy31bt3b8XExOjEiRPq0aOHtm3bprFjx1ody239cTd6m80mHx8f1apVS927d+dY6nz46KOPtHTpUmVlZal169Z6//33ddttt1kdy23t2LFDkvTTTz85lxXHQxHYBdRkUVFRmjlzpipVqiRJOn36tLp27aqlS5danMx9ffvtt5o7d66mTJmi9u3by8vLS/Xq1dPEiROtjuZ2srKyNHv2bOcujE2aNFGXLl1UokQJi5O5p++++06DBw9WtWrVZBiGTp06pYkTJ1KqC6ht27ZasGCBevbsqdatWyssLIwTQxTQlClTNHPmTOXk5KhSpUpKS0vT/fffr3nz5lkdzW2dPn1aO3bskN1uV/369VW1alWrI7mtkSNHytvbW23btpUkLV26VL/88ovuv/9+bd68WVOnTrU4oftITExUVFSU7r33XqujwI1QAE12rRcrvIApPMMwZLPZdOHCBR0+fFh169Zl95sC+Oijj9SlSxeVKlXKueytt97S66+/bmEq95aVlaX9+/fLZrOpbt26nImtEGJjY+Xv7+88lmXy5Mk6dOiQpk+fbnU0t9O8eXMtXrxYCQkJevXVV3Xw4EF9+umnnLSkgP5YSK5ssQoICFCzZs2sCeXGrnXJlytvAF19nCWuL68ZRUdHF1GS4uXYsWOKj4/XsWPHNGfOHPXv319jx46Vv7+/1dFMxSsVk9WtW1cJCQm5LshZr149i1O5tx07dmjLli3q0qWLevXqpZ9++knjx4/X448/bnU0t/PPf/5T33zzjaZOnapq1apJkjZs2GBxKvd17NgxzZ49W2fPns11umhOtFEwEydOVFJSkrp27apbbrlFNWrUUO/eva2O5Zb8/PxUtmxZ1a5dW3v37lVoaCh7TRRCamqqDh8+rIiICEnSihUrVLZsWW3ZskWbNm3SwIEDLU7oXrKzs3XgwAHnNZIPHDggh8OhS5cuKTs72+J07uGHH374y/spgAUzfPhwvfTSS5owYYKqVq2qVq1aadCgQZozZ47V0UxFATTZmDFjNGXKFA0dOtR5Qc4RI0ZYHcutjRkzRr1799by5ctVunRpLVy4UL169aIAFkDNmjUVGxurLl26KDExkV0VC6lfv35q3LixGjduXKxPF+1qa9asUUhIiJKSkiRJW7du1datW3Xrrbdq5cqVvJApgLJly2rRokW67777NHv2bPn5+enSpUtWx3Jbhw4d0pw5c5x7T3Tq1EkxMTH64osv1Lp1awpgPsXHx+uVV15RlSpV5HA4dO7cOY0fP15TpkxRVFSU1fHcwtVvNGZnZ+vQoUOy2+2qXbs2e6IUwm+//aamTZtqwoQJstls6tChQ7ErfxIF0HSzZ8/W888/zy51JnI4HHrsscfUv39/hYWFqXr16pwEpoBsNptatGghf39/9e3bV127dlXJkiWtjuW2cnJyNGjQIKtjuL2dO3cqJCTkuu9oUwDzLyEhQV9//bWio6O1Zs0aDR8+XP369bM6lts6d+6ccnJynAUwOztbFy5ckCRxJE3+PfLII0pKStL+/fvl5eWlgIAAlSxZUo0aNeLNtHzatWuX+vTpo4oVK8rhcOjXX3/VtGnTVL9+faujuSUfHx/98ssvzp/DzZs35zpsprjgGECTTZ06VUuXLtWdd96pNm3aqEWLFrzALqSYmBiFhIToww8/1Ndff62vvvpKy5cvL5bvyLja1cdWnD59Wn379tW2bdu0c+dOi5O5pzFjxqhJkyZq2rRpsfwDYZWMjAx5e3vLx8fH6ihuLTs7WwcPHpS3t7fuvvtuTvZUCLNmzdJnn32mZs2ayeFw6D//+Y+effZZZWdna+fOnexem09Dhgy55nJ2n8+/Tp06aciQIc7Ct23bNo0ZM0bz58+3OJl72rlzp+Lj45Wamqo777xTZ8+e1TvvvFPsCjUF0EU2b96spUuXatOmTQoMDFT79u05Q1MBpaWlad68eWrSpIkaNWqkt956SzExMZzmuACOHTumO+64w3k7JydHy5YtU6tWrSxM5b6aNm2qX3/9Ndcym82mPXv2WJTIve3fv1+DBg1yXpuyVq1aGj9+vGrUqGFxMvezadMmvf76685d7C5cuKCJEyfq73//u9XR3Na+ffuUnJwsLy8vBQUFqXbt2kpJSdHtt9/OG0D5tHDhQufHOTk5WrVqlWrVqsWutAXQunVrLV68ONcyTj5YONnZ2UpJSZHD4VDNmjWL5f9vdgF1gQsXLujo0aM6cuSIvLy8VKFCBSUkJKhhw4bq37+/1fHcTqVKldSiRQvVq1dPS5YskcPhKJb/GYtCdna2xowZowsXLsgwDDkcDh09epQCWEDfffed1RGKlSu7KQYHB0uSVq5cqSFDhmj27NkWJ3M/iYmJev/991W3bl1Jl9/VHjlyJFsFCigrK0upqamqWLGipMsnJ/vmm2/Ut29fi5O5pzZt2uS63a5dO3Xu3NmiNO6tQoUKSkpKUosWLSRJSUlJzp9T5N/58+c1bdo0bdq0Sd7e3mrSpIliY2NVpkwZq6OZigJosgEDBig5OVnBwcF69dVXnSfZyMrKUtOmTSmABfD666/L399fWVlZzgPEhwwZwqnhC+C1115Ts2bNtGXLFrVp00YrV650noUN+Xfx4kVNnTpVycnJstvtCgwMVN++fXXLLbdYHc0tZWZmOsufJD355JOaNm2ahYncl2EYzvInSX//+985droQXnvtNZ09e1apqalq3LixfvjhBzVq1MjqWMXGzz//rJMnT1odwy29/vrrGj16tOLi4iRJNWrU0Pjx4y1O5b7i4uLk7++vN998U4ZhaMGCBRo2bJgmTJhgdTRTUQBNFhgYqFGjRv3pBWCpUqX09ddfW5TKvR09elTvvPOO3nrrLbVr107dunVzXjwW+ZOdna0+ffooJydHf/vb39ShQwdmWQijRo1SmTJlNHbsWEnS3LlzNWLECL311lsWJ3MvV3b5rFevnt5//321a9dOJUqU0JIlSzhTbT79+OOPki7vPjt8+HC1a9dO3t7eWrJkCbt/FsK+ffu0YsUKJSQkqG3bturXrx8n1SmEevXqyWazOU+gU7lyZd4gL6A33nhDWVlZev755xUdHa3q1atbHcmtHT58WJMnT3bejouLU2RkpIWJXIMCaLLw8HBNmzbNuUXgkUceUb9+/XTLLbfI19fX6nhuyW636/Tp00pKStKUKVOUnp6uzMxMq2O5pTJlyigrK0t33323du/ezYvrQtq9e3euYy+GDx+u8PBwCxO5p2effdb5YvCHH37Q559/7rzPZrMpPj7ewnTu5eoXLpJyvRnB2RULrkqVKrLZbKpZs6b27dun6OhorldXCHv37rU6QrHx5Zdf6vDhw1q6dKm6deumihUrKioqynk9auRPzZo19d///te5hX/v3r26++67rQ3lAhRAk40ePZotAiZ76aWX1KFDBzVv3lx16tRRWFgYx10UUOvWrdW9e3dNmDBBHTt21Pr16zmZTiEYhqFz586pfPnyki6fKp4zLebf6tWrrY5QbHzyySdWRyiWateurdGjR6tz584aMGCATp48yeUfCiErK0sffvihDh06pGHDhmnmzJnq1q0bx/cX0F133aUXXnhBd955pz766CPnnhS4cc2bN5fNZlNmZqaWL1+uWrVqycvLSwcPHtRdd91ldTzTcRZQk13rbEzh4eH65ptvLEpU/Njtdl5kF9Dp06e1dOlSnTt3TidOnNDOnTvVtGlTzrxWQAsWLND777+vkJAQGYahNWvWqFu3bvzhLSBODW+emJiYa27xmzVrlgVp3J/dbtfWrVvVuHFjrVq1SsnJyerQoYPq1KljdTS3FB8fr8qVK2v16tWaN2+eRowYIYfDUeyOsyoKK1eu1JIlS7R9+3aFhISodevWHJ9aAMeOHfvL+68+g3pxwBZAk7FFwDyxsbGaPn26812ZP1q1apUFqdzbK6+8orp16+r2229X9erVOVagkCIjI/X777/r/PnzqlChgmJiYuTtza/Vgnr44YedH199anjkX+/evZ0fX5nllb9LyL8ePXooJCRE/v7+euKJJ/TEE09YHcmt7d69WwsXLtR//vMflSlTRuPGjSuWx1kVhcWLFysqKkoTJ07kutOFcK2CN2zYMI0ePdqCNK7HKxWTvfDCC2rXrp2aN2+ea4sA8u/Kf7oPP/xQ3333nc6cOVPs3oGxwpXdk1F4/fr1U3p6ugICAnT06FHn8ujoaAtTuS9ODW+eq8u0JDVp0kTt27dn9/kCevXVV7V+/Xr17t1bdrtdwcHBCgkJ0QMPPGB1NLdks9mUlZXlvP3bb79xjGoBTZkyxeoIxdauXbusjuAyFECTrVmzxnn9EMMwNGXKFI0dO5ZdwgrAz89PkjRp0iQdP35cAQEBuTbR//HFIvLWokULzZs3T4GBgbm2TN9+++0WpnJfBw8e1LJly6yOUWxxaviCu3JmVenynikHDhzQmTNnLEzk3ho0aKAGDRqoS5cuWrZsmd577z39+9//LtYvEF2pa9eueuGFF/Trr78qISFBSUlJ6tmzp9WxgFyK81FyFECT9OrVS3v27NHJkyf1008/OX9oPvjgA3azK6R9+/bxItskFy5c0NixY1WpUiXnMpvNxu60BXTnnXfq+PHjFGiTXDk1vHT5D2/lypX12muvWZzKPV19ZlUvLy9VqlRJw4YNszqW2xo5cqS2bNmiEiVK6KGHHtKIESP+tJUVNy48PFy//PKLtm3bptmzZ2vo0KFckgg3nTFjxlgdwWUogCZJTEzUmTNnlJCQkOuU5d7e3qpSpYqFydxfQECATp486dwiiIJbs2aNkpOT5ePjY3UUt3blBBunT59WZGSk6tWrl2uLKifaKBhODW+eSZMmacuWLXr22WfVvXt37d692+pIbu3cuXMyDEM1a9ZUQECAatWqpXLlylkdy20NGzZMmZmZmjJlihwOh7766iulpqY6L2YOWGXHjh3asmWLunTporfffls//fSTxo8fr8cff9zqaKaiAJqkbNmyKlu2rN59912roxQ7ly5dUsuWLVWnTp1cp4jmRXb+3XHHHTp79iwFsJCuPsEGzJOamqpt27YpMjJSI0aM0O7duzVy5Ejdf//9VkdzOwkJCerTp49WrFghHx8fLVq0SL169Sp2L2KKysSJEyVd3i05OTlZ3bt314ULF7R+/XqLk7mn7du359qzp3nz5mrVqpWFiYDLxowZoz59+mj58uXy8fHRwoULi+XvTgogbnqxsbFWRyg2srOzFRERodq1a+c6WxhlOn/Y9cs1hgwZovbt22vVqlU6dOiQhgwZojFjxuS6MDxujMPhUNOmTdW/f3+FhoaqevXqstvtVsdyWwcPHlRycrKSk5O1d+9ePfDAAwoODrY6ltvy9/fX4cOHnddX+/XXX1WtWjWLUwGe87uTAoibHi+2zdO9e3erIwDXlZmZqejoaMXFxSkyMlKNGzfOdaZA3LgyZcroww8/1A8//KDhw4dr1qxZuvXWW62O5bb69u2rkJAQPf/882rYsCGXdyqknJwcRUVFqXHjxvL29taWLVvk6+urrl27SuJNSVjnyu/OjRs3FuvfnRRAwINQpnEzK1GihJYvX661a9eqb9++SkpKkpeXl9Wx3NKECRM0b948TZ48WRUqVFBaWppzN0bk34IFC3Tw4EHVq1dPS5Ys0U8//aRXXnlFlStXtjqaW+rRo0eu2y+++KJFSYDcrvzunDp1arH+3WkzivM5TgEAbmPfvn2aOXOmmjVrprCwMP3jH/9Q9+7dVbduXaujwcP17dtX/v7+CgsL04ABAxQVFaUdO3Zo+vTpVkcDYLLNmzfrwIEDatu2rbZv366HHnrI6kim461VAMBNYe3atXrzzTcVFhYm6fKZLP9/e/cbU2XZwHH8dziiTGyCFprExijAObJmptTcCrQcfxKOE6Nktea0llFZuUGhL9ROraGb/ZEt/2arBbGEQ5IYYPoCS5dTY/ZGhxFqUw/JvzMBzznPC/M8knt4nme7z7mI8/28u6/7HPa73xz223Xd17Vv3z7DqQCpo6NDa9asUUNDg5YsWaJVq1bpypUrpmMBsNhnn32mLVu2aPfu3err69O6deu0Y8cO07EsxxJQAIBR5eXlcrvdam5u1rlz5wLjXq9XJ0+e5CxAGOf1etXZ2anGxkZ99NFHunz5svr7+03HAmCxvXv3qqqqSkuXLlVsbKyqq6tVUFCg5cuXm45mKQogAMCoJ598UmfPntWPP/445D1Vu91+27tCgAnLly/X0qVLlZmZqZSUFC1cuNw1uH0AAAlbSURBVFCvvfaa6VgALBYRETHkyLFx48aNyk2feAcQADAi9Pb2asKECaZjALf5888/FRsbG7j2er06dOiQMjMzDaYCYLX3339fNptNzc3NWrNmjSorK5WYmKh33nnHdDRLUQABAEY5HA7t3btX06dPl81mu+3+r7/+aiAV8G/5+fnauXOnJk2apMuXL2vDhg06c+aM6uvrTUcDYCGfz6eqqiq1tLTI5/MpPT1dhYWFGjNmdC2apAACAEYEt9utffv2qbu7e8j4K6+8YigRcENDQ4MqKiqUn5+v7du365lnntHKlSsVGRlpOhoAC1y4cGHY+9OmTQtRktAYXXUWAPCPtXLlSqWmpo66f7T451u4cKEmTJig4uJiVVRUaO7cuaYjAbBQUVGRbDab+vv75Xa7lZCQoIiICLW3tyshIUENDQ2mI1qKAggAGDGcTqfpCEBAZmZmYFmy3++X3+/XqlWrNHHiRElSU1OTyXgALNLc3CxJWr16tZYtW6bZs2dLkk6dOqXt27ebjBYUFEAAwIiwYMECff3110pPTx+y6xozgjDl888/Nx0BQAidPXs2UP4kaebMmWprazOYKDgogACAEcHj8cjpdA7ZbdFmszHLAmOOHTs27P34+PgQJQEQClOnTtWWLVuUnZ0tv9+v2tpaJSYmmo5lOTaBAQCMCLm5uaqurlZUVJTpKIAkqbS0dNj77733XoiSAAiFrq4uffjhhzp69Kgk6dFHH1VxcfGoO6KIAggAGBFefPFFrV+/XlOmTDEdBbjN4OCg2tra5PV6lZycPOq2hQdwg8fjUXt7u1JSUnTt2jWNHz/edCTL8esFABgRBgcHlZOTo+Tk5CHb6+/Zs8dgKkBqbW3Vq6++qpiYGPl8Pl25ckWffPKJHnjgAdPRAFjoyJEjWrdunbxer6qqqpSTk6NNmzZp3rx5pqNZihlAAMCIcHPJzd/NmTMnxEmAoQoLC1VaWhoofCdOnNDGjRtVXV1tOBkAKxUUFGjr1q1asWKFampqdObMGb3xxhtyuVymo1mKGUAAwIhA0cNI5fF4hsz2Pfjgg+rv7zeYCEAw+Hw+3XXXXYHr++67z2Ca4IkwHQAAAGAkmzhxohobGwPXjY2NiomJMZgIQDBMnTpVBw8elM1mU3d3tyoqKkblUUQsAQUAABjGqVOntGHDBrW3t0uSEhIS9MEHHygpKclwMgBWcrvdevfdd9XS0iK/36+5c+eqrKxMcXFxpqNZigIIAAAwjMWLF2tgYEA5OTnKz8/X3XffbToSgCA5ffq0ZsyYoZ6eHrW2tuqRRx4xHclyFEAAAID/4rffftO3336r/fv3KyYmRnl5eVqyZInpWAAsVF5ertOnT2vnzp26dOmS3nzzTc2ZM0fFxcWmo1mKAggAAPA/8Hg8ampq0q5du9Tb26sDBw6YjgTAQrm5uaqtrZXdbpckXb9+XQ6HQ3V1dYaTWYtdQAEAAIbx/fffq66uTidPnlRGRobKyso0a9Ys07EAWOz69eu6du2aoqOjJd04n3Y0ogACAAAMw+VyKS8vT5s2bVJkZKTpOACCpLCwUIsXL1ZmZqYk6fDhw1q2bJnhVNZjCSgAAACAsNfZ2anz58/r2LFjGjNmjGbPnq0ZM2aYjmU5CiAAAACAsJeVlaXvvvvOdIygYwkoAAAAgLA3ffp01dTUaObMmYqKigqMj7bD4JkBBAAAABD2br77dyubzaampiYDaYKHAggAAAAAYSLCdAAAAAAAMK2rq0tlZWV67rnndPXqVZWWlqq7u9t0LMtRAAEAAACEvbVr1+r+++/X1atXNX78eMXFxemtt94yHctyFEAAAAAAYa+jo0NPP/20IiIiNHbsWK1evVp//PGH6ViWowACAAAACHt2u109PT2y2WySpHPnzikiYvTVJTaBAQAAABD2Dh8+rM2bN+vixYt66KGHdOLECTmdTj3++OOmo1lq9FVaAAAAAPg/paWlacGCBbrnnnt08eJFPfHEE2ptbTUdy3IcBA8AAAAg7K1YsUKpqanKyMgwHSWoKIAAAAAAIMnpdJqOEHS8AwgAAAAg7FVUVOjOO+9Uenq67HZ7YHzatGkGU1mPGUAAAAAAYc/j8cjpdCo2NjYwZrPZ1NTUZDCV9SiAAAAAAMLewYMHdeTIEUVFRZmOElTsAgoAAAAg7MXHx6urq8t0jKBjBhAAAABA2BscHFROTo6Sk5MVGRkZGN+zZ4/BVNajAAIAAAAIey+99JLpCCHBLqAAAAAAECZ4BxAAAAAAwgQFEAAAAADCBAUQABD2Ojo6lJqaqqKiotvulZSUKDU1VZ2dnf/x+yUlJdqxY0cwIwIAYAkKIAAAksaNG6e2tjadP38+MObxeHT8+HGDqQAAsBYFEAAASXa7XVlZWaqrqwuMHThwQPPnz5ck+f1+bdy4UQUFBcrOzlZWVpZ+/vnn2/6O0+nU888/r76+Pg0MDMjpdMrhcGjRokUqKSlRb29vyJ4JAIC/owACAPCX/Px81dbWBq5ramrkcDgkSW1tbbp06ZIqKytVX18vh8Ohbdu2BT7r9/u1fv16XbhwQdu2bVN0dLQ+/fRT2e12ffPNN3K5XIqLi1N5eXnInwsAgJs4BxAAgL+kpaXJbrertbVVkydPVl9fn1JSUiRJSUlJev311/XVV1/p999/108//aTo6OjAd3fv3i23262amhqNHTtWkvTDDz+op6dHLS0tkm4cMjx58uTQPxgAAH+hAAIAcItFixbJ5XJp0qRJysvLC4wfOnRIW7du1QsvvKD58+crKSlJLpcrcP/hhx/WrFmzVFpaqsrKSkVGRsrn8+ntt9/WY489Jknq6+tTf39/yJ8JAICbWAIKAMAt8vLytH//ftXX1ys3Nzcw/ssvvygjI0PPPvus0tLS1NjYKK/XG7iflpamoqIi3XHHHfr4448lSfPmzdMXX3yhgYEB+Xw+rV27Vps3bw75MwEAcBMFEACAW0yZMkX33nuvEhMTFRMTExjPzs7W0aNH9dRTT8nhcCghIUEdHR3y+XyBz9hsNjmdTn355Zc6fvy4Xn75ZcXHx8vhcCg7O1t+v18lJSUmHgsAAEmSze/3+02HAAAAAAAEHzOAAAAAABAmKIAAAAAAECYogAAAAAAQJiiAAAAAABAmKIAAAAAAECYogAAAAAAQJiiAAAAAABAmKIAAAAAAECb+BeuoyF0pl52xAAAAAElFTkSuQmCC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From the plot it is very much evident, that the gas fuel type is the most preferred, contributing ~91% of the total.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416" y="2955745"/>
            <a:ext cx="3087709" cy="308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8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analysis </a:t>
            </a:r>
            <a:r>
              <a:rPr lang="en-US" b="1" dirty="0" smtClean="0"/>
              <a:t>(3/4)</a:t>
            </a:r>
            <a:endParaRPr lang="en-IN" b="1" dirty="0"/>
          </a:p>
        </p:txBody>
      </p:sp>
      <p:sp>
        <p:nvSpPr>
          <p:cNvPr id="4" name="AutoShape 2" descr="data:image/png;base64,iVBORw0KGgoAAAANSUhEUgAAA4AAAAGTCAYAAAB56XxLAAAABHNCSVQICAgIfAhkiAAAAAlwSFlzAAALEgAACxIB0t1+/AAAADl0RVh0U29mdHdhcmUAbWF0cGxvdGxpYiB2ZXJzaW9uIDMuMC4zLCBodHRwOi8vbWF0cGxvdGxpYi5vcmcvnQurowAAIABJREFUeJzs3XlcVIX+//H3ICqWu4JZWCm5dOvmkhWYhZiBgQjmnmG7mPtNcwM1FwxN8+Zyy26Wmba4pKmVC27XEjO97rn9UsQtJM2FVJaZ8/vDr3OlNATOcBzm9Xw8fDyYM3DmPR8Q5j1nsxmGYQgAAAAAUOx5WR0AAAAAAFA0KIAAAAAA4CEogAAAAADgISiAAAAAAOAhKIAAAAAA4CEogAAAAADgISiAAACno0ePqm7dupo3b16u5TNmzNDgwYNNe5zmzZtr586dpq3vr2RkZKhTp06KiIjQihUrCr2+unXr6vTp039avmrVKo0ZM+YvvzYmJkbLli0rdIa/ylFUvvzyS8XGxlr2+ACAgvG2OgAA4Obi5eWlcePG6cEHH1StWrWsjlNoe/bs0alTp7Ry5UqXPs4TTzyhJ554wqWPAQBAYbEFEACQi4+Pj1544QUNGDBAWVlZf7p/8ODBmjFjxjVvN2/eXG+//bY6dOigsLAwzZs3T0OGDFHr1q319NNPKy0tzfl1n376qdq0aaOIiAjNnz/fuXz16tVq3769oqOj1alTJ23dulWSNGXKFL300kuKjIzUgAED/pQrKSlJ0dHRat26tTp37qwdO3bo4MGDGjp0qNLS0hQVFaVLly45P//QoUN65JFHnM/Rbrfrscce088//6zz589r8ODBevrppxUZGamxY8cqJyfH+bVTpkzR008/rebNm2vOnDmScm8RS09PV48ePdSyZUuFh4dr1qxZf8r73//+V88884zatGmjtm3bas2aNc6vffHFF9WmTRu1adNG//znP6/7vfrnP/+pNm3aKCoqyvn1L7zwgubOnev8nH/9618aO3bsn77273//u95++221a9dO4eHh+uabb9SnTx+1bNlSXbt21YULFyRJ8+fPd34/QkJC9Omnn/5pXcuWLVOLFi108OBBSdK8efP09NNPKzo6Ws8//7x+/vnn6z4HAEARMwAA+D9HjhwxGjRoYNjtdqNLly5GYmKiYRiG8cEHHxiDBg0yDMMwBg0aZHzwwQfOr7n6dkhIiDF27FjDMAzj66+/NurVq2fs2bPHMAzD6NGjh/Huu+86P2/EiBGGYRjGL7/8YgQFBRn79+83Dh06ZLRq1co4ffq0YRiGsX//fuPRRx81fv/9d2Py5MlGWFiYkZ2d/afc/+///T+jSZMmRmpqqmEYhrFhwwbj0UcfNc6fP29s3LjRiIiIuObz7dKli/Htt98ahmEYa9euNTp16mQYhmEMHjzYmDVrlmEYhpGTk2MMGDDAeP/99w3DMIw6deoYM2bMMAzDMHbv3m3cf//9RlZWlrFgwQKjW7duhmEYRs+ePY1x48YZhmEY586dMyIiIoyUlBTj2WefNb799lvjzJkzRmhoqHHkyBHnDB5//HHj2LFjxtSpU41hw4YZhmEYv//+u9GvXz/j3Llzf8pep04dY/r06YZhGMa+ffuMhx9+2Dh16pSxcuVKo23btoZhGIbdbjdCQkKMn3/++Zpf//HHHxuGYRjTp083GjZsaPzyyy+G3W432rRpYyxevNjIyMgwOnTo4Px+bN261WjQoIFhGIbz+S5ZssSIiIgwjh8/bhiGYfzwww/GM888Y1y4cMEwDMNYv3690bJly2vOHwBQ9NgFFADwJ15eXnrrrbcUHR2tpk2b5utrQ0NDJUk1atRQ1apVVa9ePUnSnXfeqbNnzzo/r1OnTpKkatWq6dFHH1VycrJKlCihkydP6vnnn3d+ns1mU2pqqiSpQYMG8vb+85+ujRs3KjAwUDVq1JAkBQUFqXLlytq1a5dsNtt1s7Zr104LFy5Uy5Yt9eWXX6pDhw6SpLVr12rnzp3OLZNXbzmUpFatWkmS7r33XmVlZSkjIyPX/Rs2bNDrr78uSSpXrpyWLl2a6/5t27YpPT1dPXv2zPU89+3bp8cee0zdunXTiRMn1KRJE/Xv31/lypW7Zv7OnTtLkurUqaOAgABt3bpVISEhSkhI0N69e5WWliZ/f//r7sobFhYm6fL3pk6dOqpWrZokyd/fX2fPntWtt96q9957T+vWrVNKSor27t3r3DIoSTt37tT69es1dOhQVa9e3Tm7w4cPO7+/knTu3DmdOXNGFStWvGYOAEDRoQACAK6pevXqGjlypAYNGqTo6GjncpvNJsMwnLezs7NzfV2pUqWcH5csWfK66/fy+t9RCA6HQ97e3rLb7QoKCsq12+OJEyfk5+enlStX6pZbbrnmuhwOx5+KnmEYysnJ+csMTz31lBITE/Xzzz/rxx9/VGJionN977zzjgICAiRdLjBXr/9KCb2y7Op5XLn/6s8/cuSIKlWq5Lxtt9sVEBCQ62Q7aWlpqly5skqWLKlVq1YpOTlZGzduVPv27fXvf/9b999//5/yX2uGJUqUUMeOHTV//nydPHkyVxH7o6tnc605/fLLL+rYsaM6dOigBx98UC1btnTuaipdLrcTJ05Uv3791KxZM/n7+8vhcCgqKspZgB0Oh06ePKkKFSpcNwcAoOhwDCAA4Lpatmypxx9/XB9//LFzWaVKlbRr1y5Jl0vLpk2bCrTuhQsXSpKOHz+u5ORkBQUFKSgoSN9//73zmLF169apdevWf9oC90dBQUH67rvvdOTIEUlScnKyTpw4ofr16//l15UuXVoREREaPHiwQkNDVaZMGUlS06ZNNXPmTBmGoaysLL366quaPXv2DT+3oKAgLViwQJJ0/vx5Pffcc0pJSXHe36BBAx0+fFg//vijpMsnqgkLC1NaWpomTJigf/3rX2rRooXi4uJ0zz336MCBA9d8nCsz3L17t1JTU53Pt3379kpKStLu3bv15JNP3nDuP9q1a5cqV66sHj16qGnTps7yZ7fbJUl33323goKCFBMTo0GDBsnhcKhp06b6+uuvdfLkSUnSZ599pueee67AGQAA5mILIADgL8XHx2vLli3O2zExMRowYIDCwsLk7++vwMDAAq03MzNTbdq0UXZ2tuLj41WzZk1J0qhRo/Taa6/JMAx5e3vr3Xff1a233vqX67rnnns0YsQI9erVS3a7XT4+Pnrvvfeuu+vk1dq3b6/Zs2frjTfecC6Li4tTQkKCIiMjlZ2drSZNmujll1++4ec2fPhwvfHGG4qMjJRhGIqNjc21Ba9y5cqaPHmyxo8fr8zMTBmGofHjx8vf31/PPfecBg8erFatWqlUqVKqW7euIiIirvk4R44cUXR0tGw2m95++23nLpZVqlTR/fffr4CAgL/cApqXRx99VPPnz1fLli1ls9n08MMPq3Llyjp8+HCuz+vevbtWr16tDz74QN26ddMrr7yiF198UTabTWXLltXUqVP/cldcAEDRsRl/3G8FAAC4tdOnT6tdu3aaM2eO89g8AAAkdgEFAKBYmTt3rsLDw/XSSy9R/gAAf8IWQAAAAADwEGwBBAAAAAAPQQEEAAAAAA9BAQQAAAAAD0EBBAAAAAAP4dbXAfztt9/lcNzc57CpUqWsTp3KsDpGscE8zcU8zcMszcU8zcU8zcU8zcMszcU8zXWzz9PLy6ZKlf76OrnX4tYF0OEwbvoCKMktMroT5mku5mkeZmku5mku5mku5mkeZmku5mmu4jhPdgEFAAAAAA9BAQQAAAAAD0EBBAAAAAAPQQEEAAAAAA9BAQQAAAAAD0EBBAAAAAAPQQEEAAAAAA9BAQQAAAAAD0EBBAAAAAAPQQEEAAAAAA/hbXWAm0m58mXkU9r8kfj6ljN1fZcyc3T+3EVT1wkAAACg+KMAXsWntLci+39ldYw8LZkYpfNWhwAAAADgdtgFFAAAAAA8BAUQAAAAADwEBRAAAAAAPAQFEAAAAAA8BAUQAAAAADwEBRAAAAAAPAQFEAAAAAA8BAUQAAAAADwEBRAAAAAAPAQFEAAAAAA8hEsL4DvvvKPw8HBFREToo48+kiRt2LBBkZGRCg0N1aRJk1z58AAAAACAq3i7asWbNm3Sxo0btXjxYuXk5Cg8PFxBQUEaOnSoPvnkE1WvXl2xsbFat26dgoODXRUDAAAAAPB/XLYF8OGHH9asWbPk7e2tU6dOyW6369y5c7rrrrtUo0YNeXt7KzIyUsuWLXNVBAAAAADAVVy6C2jJkiU1efJkRUREKCgoSCdPnpSvr6/zfj8/P6WlpbkyAgAAAADg/7hsF9Ar+vTpo1deeUXdu3dXSkqKbDab8z7DMHLdzq8qVcqaEdEt+fqWszqCZTz5ubsC8zQPszQX8zQX8zQX8zQPszQX8zRXcZynywrgzz//rKysLN17770qU6aMQkNDtWzZMpUoUcL5Oenp6fLz8yvwY5w6lSGHwzAjriT3+ganp5+3OoIlfH3LeexzdwXmaR5maS7maS7maS7maR5maS7maa6bfZ5eXrYCbRBz2S6gR48eVXx8vLKyspSVlaVVq1apU6dOOnTokA4fPiy73a6lS5fq8ccfd1UEAAAAAMBVXLYFMDg4WDt27FB0dLRKlCih0NBQRUREqHLlyurdu7cyMzMVHBysli1buioCAAAAAOAqLj0GsHfv3urdu3euZUFBQVq8eLErHxYAAAAAcA0uPQsoAAAAAODmQQEEAAAAAA9BAQQAAAAAD0EBBAAAAAAPQQEEAAAAAA9BAQQAAAAAD0EBBAAAAAAPQQEEAAAAAA9BAQQAAAAAD0EBBAAAAAAPQQEEAAAAAA9BAQQAAAAAD0EBBAAAAAAPQQEEAAAAAA9BAQQAAAAAD0EBBAAAAAAPQQEEAAAAAA9BAQQAAAAAD0EBBAAAAAAPQQEEAAAAAA9BAQQAAAAAD0EBBAAAAAAPQQEEAAAAAA9BAQQAAAAAD0EBBAAAAAAPQQEEAAAAAA9BAQQAAAAAD0EBBAAAAAAPQQEEAAAAAA9BAQQAAAAAD0EBBAAAAAAPQQEEAAAAAA/h7cqVT506Vd9++60kKTg4WAMHDtSQIUO0ZcsWlSlTRpLUq1cvPfnkk66MAQAAAACQCwvghg0b9N1332nhwoWy2Wx6+eWXtXLlSu3atUuzZ8+Wn5+fqx4aAAAAAHANLtsF1NfXV4MHD1apUqVUsmRJBQQE6Pjx4zp+/LiGDh2qyMhITZ48WQ6Hw1URAAAAAABXcdkWwNq1azs/TklJ0bfffqs5c+Zo06ZNGjFihMqVK6fY2FjNnz9fHTp0KNBjVKlS1qy4bsfXt5zVESzjyc/dFZineZiluZinuZinuZineZiluZinuYrjPF16DKAkHThwQLGxsRo4cKBq1aqladOmOe+LiYnRokWLClwAT53KkMNhmBXVrb7B6ennrY5gCV/fch773F2BeZqHWZqLeZqLeZqLeZqHWZqLeZrrZp+nl5etQBvEXHoW0C1btuj5559X//791aZNG+3bt0/Lly933m8Yhry9Xd5BAQAAAAByYQE8ceKEevbsqQkTJigiIkLS5cI3duxYnT17VtnZ2friiy84AygAAAAAFBGXbX6bMWOGMjMzlZiY6FzWqVMndevWTZ07d1ZOTo5CQ0PVqlUrV0UAAAAAAFzFZQUwPj5e8fHx17yvS5curnpYAAAAAMB1uPQYQAAAAADAzYMCCAAAAAAeggIIAAAAAB6CAggAAAAAHoICCAAAAAAeggIIAAAAAB6CAggAAAAAHoICCAAAAAAeggIIAAAAAB6CAggAAAAAHoICCAAAAAAe4oYKYEZGhiTpp59+0qJFi5Sdne3SUAAAAAAA83nn9QnvvPOOUlNT1b9/f7388su655579OOPPyohIaEo8gEAAAAATJLnFsB169ZpzJgxWrFihSIiIjRr1izt3bu3KLIBAAAAAEx0Q7uAlilTRhs2bFBgYKAkKSsry6WhAAAAAADmy7MAVqpUSW+88YZ27dqlJk2aaMKECfLz8yuKbAAAAAAAE+VZAMeNGyc/Pz9Nnz5dZcqUkc1m07hx44oiGwAAAADARHkWwKpVq+rpp5/W6dOnZbfb1blzZ1WtWrUosgEAAAAATJRnAVy7dq06deqkkSNH6tSpU4qIiFBSUlJRZAMAAAAAmCjPAjht2jTNnTtX5cuXl5+fnz799FNNnjy5KLIBAAAAAEyUZwG02+25Tvpy7733ymazuTQUAAAAAMB8eRbAMmXK6Pjx487St3nzZpUuXdrlwQAAAAAA5vLO6xP69++vF198Uenp6erYsaNSUlI0ZcqUosgGAAAAADBRngWwUaNGmjt3rrZu3SqHw6H69eurcuXKRZENAAAAAGCi6xbAFStWXHP55s2bJUmhoaGuSQQAAAAAcInrFsBPPvnkul9ks9kogAAAAADgZm6oAB45ckQ1atRQRkaGUlNT9be//a1IwgEAAAAAzJPnWUBnz56tHj16SJJ+++039e7dW/PmzXN5MAAAAACAufIsgJ9//rk+++wzSVKNGjW0aNEizZo1y+XBAAAAAADmuqELwZctW9Z5u1y5clwIHgAAAADcUJ4FsFatWpowYYKOHDmiI0eO6J133tHdd99dBNEAAAAAAGbKswCOHDlSKSkpio6OVrt27ZSSkqI33njjhlY+depURUREKCIiQuPHj5ckbdiwQZGRkQoNDdWkSZMKFR4AAAAAcOPyvBB81apVNXXq1HyveMOGDfruu++0cOFC2Ww2vfzyy1q6dKkmTJigTz75RNWrV1dsbKzWrVun4ODgAoUHAAAAANy46xbAhIQExcXFqXv37te8/7333vvLFfv6+mrw4MEqVaqUJCkgIEApKSm66667VKNGDUlSZGSkli1bRgEEAAAAgCJw3QIYFBQkSQoLCyvQimvXru38OCUlRd9++62effZZ+fr6Opf7+fkpLS2tQOsHAAAAAOTPdQtg8+bNJUlt2rSR3W5XRkaGDMPI9wMcOHBAsbGxGjhwoEqUKKGUlBTnfYZhFOqMolWqlM37k4opX99yVkewjCc/d1dgnuZhluZinuZinuZinuZhluZinuYqjvPM8xjATz/9VImJicrOzpb0v9K2Z8+ePFe+ZcsW9enTR0OHDlVERIQ2bdqk9PR05/3p6eny8/MrcPhTpzLkcOS/lF6PO32D09PPWx3BEr6+5Tz2ubsC8zQPszQX8zQX8zQX8zQPszQX8zTXzT5PLy9bgTaI5VkAZ8yYoS+++EL33ntvvlZ84sQJ9ezZU5MmTXLuTlq/fn0dOnRIhw8flr+/v5YuXaq2bdvmOzQAAAAAIP/yLIAVKlTId/mTLhfHzMxMJSYmOpd16tRJiYmJ6t27tzIzMxUcHKyWLVvme90AAAAAgPy7bgE8c+aMJKlBgwaaOXOmWrVqJW/v/316xYoV/3LF8fHxio+Pv+Z9ixcvLkhWAAAAAEAhXLcABgYGymazOU/8cvWWvBs9BhAAAAAAcPO4bgHcu3dvUeYAAAAAALiYV16f4HA4NGPGDA0ePFgZGRmaPn267HZ7UWQDAAAAAJgozwI4fvx47du3T9u3b5dhGFq/fr3efPPNosgGAAAAADBRngUwOTlZiYmJKl26tMqVK6cPP/xQ33//fVFkAwAAAACYKM8C6O3tLS+v/31aqVKlcp0NFAAAAADgHvJscnXq1NGcOXNkt9t18OBBzZw5U/Xq1SuKbAAAAAAAE+W5BTAuLk67d+/WqVOn9Mwzz+jChQsaOnRoUWQDAAAAAJgozy2AJ0+e1NixY4siCwAAAADAhfLcAvj888+rS5cu+uqrr5SVlVUUmQAAAAAALpBnAVy7dq26deumNWvWqHnz5ho1ahQXiQcAAAAAN5TnLqBeXl4KDg5WcHCwfv75Zw0ZMkSfffaZ9uzZUxT54MbKlS8jn9LmnzHW17ecqeu7lJmj8+cumrpOAAAA4GaU56vznJwcrV69Wl9++aV27Nih8PBwjR49uiiywc35lPZWZP+vrI6RpyUTo3Te6hAAAABAEcizADZt2lS1a9dWu3btNHnyZJUqVaoocgEAAAAATJZnAfz888919913F0EUAAAAAIAr5XkSGMofAAAAABQPeRZAAAAAAEDxcN0CmJSUJElc+w8AAAAAionrFsB33nlHktSxY8ciCwMAAAAAcJ3rngTm1ltvVVhYmNLS0hQZGfmn+5csWeLSYAAAAAAAc123AH7wwQfas2eP4uLiNGzYsKLMBAAAAABwgesWwLJly+qhhx7S9OnT5efnp927dysnJ0cPPPCAypYtW5QZAQAAAAAmyPM6gOfPn1dMTIyqVq0qu92utLQ0vffee2rUqFFR5AMAAAAAmCTPAjhu3DhNmDBBgYGBkqTk5GQlJiZq7ty5Lg8HAAAAADBPntcB/P33353lT5KCgoJ08eJFl4YCAAAAAJgvzwJos9l07Ngx5+2jR4+qRIkSLg0FAAAAADBfnruA9uzZUx07dlRQUJBsNpu+++47jRgxoiiyAQAAAABMlGcBbNGihWrVqqWNGzfK4XAoNjZWAQEBRZENwFXKlS8jn9J5/pfNN1/fcqau71Jmjs6fYzdxAACAm9ENvZqsVauWatWq5eosAP6CT2lvRfb/yuoYeVoyMUrnrQ4BAACAa8rzGEAAAAAAQPFAAQQAAAAAD5FnARw4cGBR5AAAAAAAuFieBXDPnj0yDKPAD5CRkaFWrVrp6NGjkqQhQ4YoNDRUUVFRioqK0sqVKwu8bgAAAADAjcvzJDB+fn6KiIhQ/fr1deuttzqXx8fH57ny7du3Kz4+XikpKc5lu3bt0uzZs+Xn51ewxAAAAACAAslzC2DDhg0VHh6uO+64QxUrVnT+uxFz587ViBEjnGXv4sWLOn78uIYOHarIyEhNnjxZDoejcM8AAAAAAHBD8twC2KtXL126dEmHDx9W7dq1lZmZqTJlytzQyhMSEnLd/vXXXxUYGKgRI0aoXLlyio2N1fz589WhQ4cCha9SpWyBvq44MPvabZ6OeZrLU+fpqc/bVZinuZinuZineZiluZinuYrjPPMsgNu3b1fPnj3l7e2tzz//XFFRUXr33XfVqFGjfD9YjRo1NG3aNOftmJgYLVq0qMAF8NSpDDkcBT8+8Y/c6Rucnn7zX2mNeZqLed7cfH3LeeTzdhXmaS7maS7maR5maS7maa6bfZ5eXrYCbRDLcxfQcePGaebMmapYsaJuu+02jR8//k9b9m7Uvn37tHz5cudtwzDk7X1D16IHAAAAABRSngXw0qVLuueee5y3g4ODZbfbC/RghmFo7NixOnv2rLKzs/XFF1/oySefLNC6AAAAAAD5k+fmN29vb509e1Y2m02SdPDgwQI/WL169dStWzd17txZOTk5Cg0NVatWrQq8PgAAAADAjcuzAL766qt69tlnlZ6ertdee03ff/+9Ro0ala8HWb16tfPjLl26qEuXLvlPCgAAAAAolDwLYEhIiGrVqqXvv/9eDodDPXv2VEBAQFFkAwAAAACYKM9jACUpJydHDodD3t7enLQFAAAAANxUngVwwYIF6tq1q3bu3KnNmzerS5cuuc7kCQAAAABwD3luzps5c6YWLlwoPz8/SdLx48cVGxursLAwl4cDAAAAAJgnzy2AJUuWdJY/Sbr99ttVsmRJl4YCAAAAAJjvulsAd+/eLUmqW7euRo0apY4dO6pEiRL68ssv1ahRoyILCAAAAAAwx3ULYO/evXPdXrt2rfNjm82m+Ph4l4UCAAAAAJjvugXw6mv3AQAAAADcX54ngUlPT9fChQt15syZXMsHDhzoslAAAAAAAPPleRKYV199VTt27JBhGLn+AQAAAADcS55bALOzszV16tSiyAIAAAAAcKE8C+B9992n/fv3q06dOkWRBwBcrlz5MvIpneevv3zz9S1n6vouZebo/LmLpq7TFZgnAADuI8+/2I0aNVJ0dLR8fX3l7f2/T1+1apVLgwGAq/iU9lZk/6+sjpGnJROjdN7qEDeAeQIA4D7yLIAzZszQhAkTdOeddxZFHgAAAACAi+RZAMuXL6/w8PCiyAIAAAAAcKE8C2BgYKDGjRun0NBQlSpVyrn8vvvuc2kwAAAAAIC58iyAS5YskSQtX77cucxms3EMIAAAAAC4mTwL4OrVq4siBwAAAADAxfIsgB999NE1l7/wwgumhwEAAAAAuE6eBXD//v3Oj7OysvTjjz8qKCjIpaEAAPBUXFfRXO4wT3eZJYDiIc/fiG+++Wau22lpaYqLi3NZIAAAPBnXVTSXO8zTXWYJoHjwyu8XVKtWTceOHXNFFgAAAACAC+XrGEDDMLRr1y5VqVLFpaEAAAAAAObL1zGAklS9enUNHDjQZYEAAAAAAK6R72MAAQAAAADu6boFcMiQIdf9IpvNprFjx7okEAAAAADANa5bAGvXrv2nZb/99ps+/vhj3XHHHS4NBQAAAAAw33UL4Isvvpjr9oYNGzRo0CBFRkYqPj7e5cEAAABw83CHaypK7nNdReYJq+T5U5eTk6OJEydq4cKFGjlypMLCwooiFwAAAG4i7nBNRcl9rqvIPGGVvyyAKSkpeu2113Trrbdq0aJFuu2224oqFwAAAADAZNe9EPyCBQvUoUMHPfnkk/rkk08ofwAAAADg5q5bAOPi4pSRkaH3339fjRo1cv5r2LChGjVqdEMrz8jIUKtWrXT06FFJl48jjIyMVGhoqCZNmmTOMwAAAAAA3JDr7gK6atWqQq14+/btio+PV0pKiiTp0qVLGjp0qD755BNVr15dsbGxWrdunYKDgwv1OAAAAACAG3PdAljYSz3MnTtXI0aM0MCBAyVJO3bs0F133aUaNWpIkiIjI7Vs2TIKIAAAAAAUEfPPPft/EhISct0+efKkfH19nbf9/PyUlpbmqocHAAAAAPyBywrgHzkcDtlsNudtwzBy3S6IKlXKFjaW2zL7Gi+ejnmai3mah1mai3mai3mah1mai3may5PnWRyfe5EVwNtuu03p6enO2+np6fLz8yvUOk+dypDDYRQ2mpM7fYPT02/+K7IwT3MIhy3QAAAgAElEQVQxT/MwS3MxT3MxT3O5yzyZpbmYp7ncYZ6u4Otb7qZ+7l5etgJtELvuWUDNVr9+fR06dEiHDx+W3W7X0qVL9fjjjxfVwwMAAACAxyuyLYClS5dWYmKievfurczMTAUHB6tly5ZF9fAAAAAA4PFcXgBXr17t/DgoKEiLFy929UMCAAAAAK6hyHYBBQAAAABYiwIIAAAAAB6CAggAAAAAHoICCAAAAAAeggIIAAAAAB6CAggAAAAAHoICCAAAAAAeggIIAAAAAB6CAggAAAAAHoICCAAAAAAeggIIAAAAAB7C2+oAAAAAAFAY5cqXkU9p86uNr285U9d3KTNH589dNHWd+UUBBAAAAODWfEp7K7L/V1bHyNOSiVE6b3EGdgEFAAAAAA9BAQQAAAAAD0EBBAAAAAAPQQEEAAAAAA9BAQQAAAAAD0EBBAAAAAAPQQEEAAAAAA9BAQQAAAAAD0EBBAAAAAAPQQEEAAAAAA9BAQQAAAAAD0EBBAAAAAAPQQEEAAAAAA9BAQQAAAAAD0EBBAAAAAAPQQEEAAAAAA9BAQQAAAAAD0EBBAAAAAAPQQEEAAAAAA/hbcWDxsTE6PTp0/L2vvzwo0aNUv369a2IAgAAAAAeo8gLoGEYSklJ0Zo1a5wFEAAAAADgekW+C+jBgwclSS+++KJat26t2bNnF3UEAAAAAPBIRb4J7ty5cwoKCtKwYcOUnZ2trl27qmbNmnr00Ufzva4qVcq6IKF78PUtZ3WEYoV5mot5modZmot5mot5modZmot5mot5msvqeRZ5AWzYsKEaNmzovN2uXTutW7euQAXw1KkMORyGadms/mbkR3r6easj5Il5mot5modZmot5mot5mstd5skszcU8zcU8zWXWPL28bAXaIFbku4Bu3rxZycnJztuGYXAsIAAAAAAUgSIvgOfPn9f48eOVmZmpjIwMLVy4UE8++WRRxwAAAAAAj1Pkm95CQkK0fft2RUdHy+Fw6Jlnnsm1SygAAAAAwDUs2feyX79+6tevnxUPDQAAAAAeq8h3AQUAAAAAWIMCCAAAAAAeggIIAAAAAB6CAggAAAAAHoICCAAAAAAeggIIAAAAAB6CAggAAAAAHoICCAAAAAAeggIIAAAAAB6CAggAAAAAHoICCAAAAAAeggIIAAAAAB6CAggAAAAAHoICCAAAAAAeggIIAAAAAB6CAggAAAAAHoICCAAAAAAeggIIAAAAAB6CAggAAAAAHoICCAAAAAAeggIIAAAAAB6CAggAAAAAHoICCAAAAAAeggIIAAAAAB6CAggAAAAAHoICCAAAAAAeggIIAAAAAB6CAggAAAAAHoICCAAAAAAeggIIAAAAAB6CAggAAAAAHsKSArhkyRKFh4crNDRUc+bMsSICAAAAAHgc76J+wLS0NE2aNElffvmlSpUqpU6dOumRRx7RPffcU9RRAAAAAMCjFPkWwA0bNigwMFAVK1bULbfcorCwMC1btqyoYwAAAACAxynyLYAnT56Ur6+v87afn5927NhRoHV5ednMiuXkV6mM6et0BVc8d1dgnuZinuZhluZinuZinuZyh3kyS3MxT3MxT3OZNc+CrsdmGIZhSoIb9O677yozM1P9+vWTJM2dO1e7du3SqFGjijIGAAAAAHicIt8F9LbbblN6errzdnp6uvz8/Io6BgAAAAB4nCIvgE2aNFFycrJOnz6tixcvasWKFXr88ceLOgYAAAAAeJwiPwawWrVq+sc//qGuXbsqOztb7dq10wMPPFDUMQAAAADA4xT5MYAAAAAAAGtYciF4AAAAAEDRowACAAAAgIegAAIAAACAh6AAAgAAAICHoAACAAAAgIegAAIAAACAh6AAAgAAAICHoAACAAAAgIegAAIAAACAh6AAAgAAAICH8LY6QHGTlZWldevW6ffff5ck2e12HT16VH379rU4GcDPZ1G4dOmSfHx8rI7hVtasWaOQkBAtWrTomvdHR0cXcSIgt59++knvvfeezp49K8MwnMtnzZplYSr3tXDhQrVp0ybXsjlz5qhLly4WJXJvp0+f1vbt22W329WgQQNVrVrV6khuq3v37oqLi1ONGjWcy5577jl9/PHHFqYyHwXQZK+99prOnj2r1NRUNW7cWD/88IMaNWpkdSy3tn79ek2aNEnnzp2TYRgyDEM2m02rVq2yOprb4efTXKtXr9akSZN08eJFGYYhh8OhixcvauPGjVZHcys7d+5USEiIfvjhh2veTwHMv3r16slms+Va5uvrq//85z8WJXJvgwYNUseOHVW7du0/zRU3bubMmcrIyNDnn3+uY8eOOZfn5ORo6dKlFMACWL9+vYYOHaoGDRrI4XBo+PDhSkhIUEhIiNXR3NL27dv10ksvadiwYXrsscckSWfPnrU4lfkogCbbt2+fVqxYoYSEBLVt21b9+vVTv379rI7l1saMGaPBgwfzh9cE/Hya680339To0aP10UcfqXv37kpKStLFixetjuV2+vTpI+nyPGGOvXv3Oj/Ozs5WUlKStm3bZmEi9+bj46Nnn33W6hhu7+6779auXbv+tLx06dJKTEy0IJH7mzRpkj799FPnFqsjR46oV69eFMACqlatmqZMmaKePXtqz5496tatW7F87UkBNFmVKlVks9lUs2ZN7du3T9HR0crOzrY6llurVKkSv8hMws+nucqVK6fAwED997//1fnz5/X6668rPDzc6lhua+3atZo2bZp+++23XLvZsbW/cEqWLKmnnnpK7733ntVR3FbTpk31ySefqGnTpipdurRz+e23325hKvfTrFkzNWvWTE899ZTuvPNOHTp0SHa7XbVr15a3Ny9JCyInJyfX7oo1atSQw+GwMJF7s9lsqlGjhj799FO9/vrr6tu3b66/R8UF/9tMVrt2bY0ePVqdO3fWgAEDdPLkyWL5g1OUHnzwQb355pt67LHHcv3hfeihhyxM5Z74+TSXj4+PDh06pICAAG3atEmBgYEU6kJISEhQXFyc7rnnnmL5jmtRuvp4SsMwdODAAV5gF8JXX30lSfroo4+cyzgUoeAuXLigsLAwVaxYUQ6HQ7/++qumTZum+vXrWx3N7dx+++2aOXOm2rVrJ0maP3++7rjjDotTua+KFStKksqWLat3331Xb7/9tpYvX25xKvPZDF79mcput2vr1q1q3LixVq1apeTkZOdxAyiYmJiYPy2z2WwcfF8AV/98rl69Whs2bFCHDh1Up04dq6O5pU2bNmnOnDl666231LlzZ6Wmpqpt27YaPHiw1dHc0tNPP60vv/zS6hjFwpAhQ3LdrlSpkjp37pxrSwFglU6dOmnIkCHOwrdt2zaNGTNG8+fPtziZ+zl16pRGjx6tjRs3yjAMBQYGKi4uTn5+flZHKzZOnjxZ7OZJATTZ6NGjNWzYsFzLBg0apHHjxlmUCJB+/PHHv7yfranmOHv2rCpUqGB1DLdz5edz3rx5Kl++vJ544olcW6v4+cy/SZMm6R//+IfVMYqNs2fP6q233lJqaqomT56scePGaciQISpfvrzV0dxS69attXjx4lzLIiMjtWTJEosSua+kpCQ1a9aMLfwm+eOJB68oblv7+WkxSVxcnI4cOaJdu3bpwIEDzuV2u13nzp2zMJn727Ztm6ZPn64LFy44z7R4/PhxrV692upobmPy5MmSpDNnzujIkSNq2LChvLy8tHXrVtWpU0eff/65xQndS0xMzF/uosjW6fy58vMpSSdOnNC+ffuct9naXzBr1qxRv3792JXWJMOGDdOjjz6qHTt26JZbbpGfn58GDBig999/3+pobqlChQpKSkpSixYtJF0uMVd2vUP+LF68WKNGjVJISIhat26tBx980OpIbs1TTjzIFkCTHD16VMeOHVNCQoLi4+Ody0uUKKGAgAB+sRVCeHi4XnrpJS1cuFAxMTFasWKFqlSpoqFDh1odze288sorio+P11133SVJOnbsmIYPH64ZM2ZYnMy9bNq0SZI0d+5c+fj4KDo6Wt7e3lq6dKkyMzM1evRoixO6P8Mw9Pvvv6ts2bJWR3FLXbt2VVpamu67775cx05zptWCubJ7cnR0tPP4ymttxcKNOXTokAYOHKjU1FRJl09cMn78eNWqVcviZO4pIyNDSUlJ+vbbb5WamqqWLVtyfd8C6tSpk0e8Kc4WQJP4+/vL399fixcv1v79+7Vp0ybl5OTokUceofwVUqlSpdS2bVsdO3ZM5cuX1/jx4xUZGWl1LLd0/PhxZ/mTLh88fvz4cQsTuaeHH35YkjRu3DgtWLDAubxBgwZ6+umnrYrl9tasWaPNmzerR48eateunU6fPq1BgwYx0wL440W2UTglSpTQ+fPnnVsEUlJS5OXlZXEq91WzZk3NmzdPFy5ckMPh4I2eQipbtqwefPBB/fLLLzpx4oS2bt1qdSS35SknHqQAmuyrr77SlClT1KJFCzkcDvXs2dP5YgYFU7p0aZ05c0Y1a9bU9u3bFRQUJLvdbnUst/S3v/1NgwYN0lNPPSXDMLRkyRI1btzY6lhuKzMzU4cOHVLNmjUlXb7OYk5OjsWp3NfUqVOVkJCgb775Rg888ICGDx+umJgYCmABtGnTRmfOnNHFixdlGIbsdruOHj1qdSy31bt3b8XExOjEiRPq0aOHtm3bprFjx1ody239cTd6m80mHx8f1apVS927d+dY6nz46KOPtHTpUmVlZal169Z6//33ddttt1kdy23t2LFDkvTTTz85lxXHQxHYBdRkUVFRmjlzpipVqiRJOn36tLp27aqlS5danMx9ffvtt5o7d66mTJmi9u3by8vLS/Xq1dPEiROtjuZ2srKyNHv2bOcujE2aNFGXLl1UokQJi5O5p++++06DBw9WtWrVZBiGTp06pYkTJ1KqC6ht27ZasGCBevbsqdatWyssLIwTQxTQlClTNHPmTOXk5KhSpUpKS0vT/fffr3nz5lkdzW2dPn1aO3bskN1uV/369VW1alWrI7mtkSNHytvbW23btpUkLV26VL/88ovuv/9+bd68WVOnTrU4oftITExUVFSU7r33XqujwI1QAE12rRcrvIApPMMwZLPZdOHCBR0+fFh169Zl95sC+Oijj9SlSxeVKlXKueytt97S66+/bmEq95aVlaX9+/fLZrOpbt26nImtEGJjY+Xv7+88lmXy5Mk6dOiQpk+fbnU0t9O8eXMtXrxYCQkJevXVV3Xw4EF9+umnnLSkgP5YSK5ssQoICFCzZs2sCeXGrnXJlytvAF19nCWuL68ZRUdHF1GS4uXYsWOKj4/XsWPHNGfOHPXv319jx46Vv7+/1dFMxSsVk9WtW1cJCQm5LshZr149i1O5tx07dmjLli3q0qWLevXqpZ9++knjx4/X448/bnU0t/PPf/5T33zzjaZOnapq1apJkjZs2GBxKvd17NgxzZ49W2fPns11umhOtFEwEydOVFJSkrp27apbbrlFNWrUUO/eva2O5Zb8/PxUtmxZ1a5dW3v37lVoaCh7TRRCamqqDh8+rIiICEnSihUrVLZsWW3ZskWbNm3SwIEDLU7oXrKzs3XgwAHnNZIPHDggh8OhS5cuKTs72+J07uGHH374y/spgAUzfPhwvfTSS5owYYKqVq2qVq1aadCgQZozZ47V0UxFATTZmDFjNGXKFA0dOtR5Qc4RI0ZYHcutjRkzRr1799by5ctVunRpLVy4UL169aIAFkDNmjUVGxurLl26KDExkV0VC6lfv35q3LixGjduXKxPF+1qa9asUUhIiJKSkiRJW7du1datW3Xrrbdq5cqVvJApgLJly2rRokW67777NHv2bPn5+enSpUtWx3Jbhw4d0pw5c5x7T3Tq1EkxMTH64osv1Lp1awpgPsXHx+uVV15RlSpV5HA4dO7cOY0fP15TpkxRVFSU1fHcwtVvNGZnZ+vQoUOy2+2qXbs2e6IUwm+//aamTZtqwoQJstls6tChQ7ErfxIF0HSzZ8/W888/zy51JnI4HHrsscfUv39/hYWFqXr16pwEpoBsNptatGghf39/9e3bV127dlXJkiWtjuW2cnJyNGjQIKtjuL2dO3cqJCTkuu9oUwDzLyEhQV9//bWio6O1Zs0aDR8+XP369bM6lts6d+6ccnJynAUwOztbFy5ckCRxJE3+PfLII0pKStL+/fvl5eWlgIAAlSxZUo0aNeLNtHzatWuX+vTpo4oVK8rhcOjXX3/VtGnTVL9+faujuSUfHx/98ssvzp/DzZs35zpsprjgGECTTZ06VUuXLtWdd96pNm3aqEWLFrzALqSYmBiFhIToww8/1Ndff62vvvpKy5cvL5bvyLja1cdWnD59Wn379tW2bdu0c+dOi5O5pzFjxqhJkyZq2rRpsfwDYZWMjAx5e3vLx8fH6ihuLTs7WwcPHpS3t7fuvvtuTvZUCLNmzdJnn32mZs2ayeFw6D//+Y+effZZZWdna+fOnexem09Dhgy55nJ2n8+/Tp06aciQIc7Ct23bNo0ZM0bz58+3OJl72rlzp+Lj45Wamqo777xTZ8+e1TvvvFPsCjUF0EU2b96spUuXatOmTQoMDFT79u05Q1MBpaWlad68eWrSpIkaNWqkt956SzExMZzmuACOHTumO+64w3k7JydHy5YtU6tWrSxM5b6aNm2qX3/9Ndcym82mPXv2WJTIve3fv1+DBg1yXpuyVq1aGj9+vGrUqGFxMvezadMmvf76685d7C5cuKCJEyfq73//u9XR3Na+ffuUnJwsLy8vBQUFqXbt2kpJSdHtt9/OG0D5tHDhQufHOTk5WrVqlWrVqsWutAXQunVrLV68ONcyTj5YONnZ2UpJSZHD4VDNmjWL5f9vdgF1gQsXLujo0aM6cuSIvLy8VKFCBSUkJKhhw4bq37+/1fHcTqVKldSiRQvVq1dPS5YskcPhKJb/GYtCdna2xowZowsXLsgwDDkcDh09epQCWEDfffed1RGKlSu7KQYHB0uSVq5cqSFDhmj27NkWJ3M/iYmJev/991W3bl1Jl9/VHjlyJFsFCigrK0upqamqWLGipMsnJ/vmm2/Ut29fi5O5pzZt2uS63a5dO3Xu3NmiNO6tQoUKSkpKUosWLSRJSUlJzp9T5N/58+c1bdo0bdq0Sd7e3mrSpIliY2NVpkwZq6OZigJosgEDBig5OVnBwcF69dVXnSfZyMrKUtOmTSmABfD666/L399fWVlZzgPEhwwZwqnhC+C1115Ts2bNtGXLFrVp00YrV650noUN+Xfx4kVNnTpVycnJstvtCgwMVN++fXXLLbdYHc0tZWZmOsufJD355JOaNm2ahYncl2EYzvInSX//+985droQXnvtNZ09e1apqalq3LixfvjhBzVq1MjqWMXGzz//rJMnT1odwy29/vrrGj16tOLi4iRJNWrU0Pjx4y1O5b7i4uLk7++vN998U4ZhaMGCBRo2bJgmTJhgdTRTUQBNFhgYqFGjRv3pBWCpUqX09ddfW5TKvR09elTvvPOO3nrrLbVr107dunVzXjwW+ZOdna0+ffooJydHf/vb39ShQwdmWQijRo1SmTJlNHbsWEnS3LlzNWLECL311lsWJ3MvV3b5rFevnt5//321a9dOJUqU0JIlSzhTbT79+OOPki7vPjt8+HC1a9dO3t7eWrJkCbt/FsK+ffu0YsUKJSQkqG3bturXrx8n1SmEevXqyWazOU+gU7lyZd4gL6A33nhDWVlZev755xUdHa3q1atbHcmtHT58WJMnT3bejouLU2RkpIWJXIMCaLLw8HBNmzbNuUXgkUceUb9+/XTLLbfI19fX6nhuyW636/Tp00pKStKUKVOUnp6uzMxMq2O5pTJlyigrK0t33323du/ezYvrQtq9e3euYy+GDx+u8PBwCxO5p2effdb5YvCHH37Q559/7rzPZrMpPj7ewnTu5eoXLpJyvRnB2RULrkqVKrLZbKpZs6b27dun6OhorldXCHv37rU6QrHx5Zdf6vDhw1q6dKm6deumihUrKioqynk9auRPzZo19d///te5hX/v3r26++67rQ3lAhRAk40ePZotAiZ76aWX1KFDBzVv3lx16tRRWFgYx10UUOvWrdW9e3dNmDBBHTt21Pr16zmZTiEYhqFz586pfPnyki6fKp4zLebf6tWrrY5QbHzyySdWRyiWateurdGjR6tz584aMGCATp48yeUfCiErK0sffvihDh06pGHDhmnmzJnq1q0bx/cX0F133aUXXnhBd955pz766CPnnhS4cc2bN5fNZlNmZqaWL1+uWrVqycvLSwcPHtRdd91ldTzTcRZQk13rbEzh4eH65ptvLEpU/Njtdl5kF9Dp06e1dOlSnTt3TidOnNDOnTvVtGlTzrxWQAsWLND777+vkJAQGYahNWvWqFu3bvzhLSBODW+emJiYa27xmzVrlgVp3J/dbtfWrVvVuHFjrVq1SsnJyerQoYPq1KljdTS3FB8fr8qVK2v16tWaN2+eRowYIYfDUeyOsyoKK1eu1JIlS7R9+3aFhISodevWHJ9aAMeOHfvL+68+g3pxwBZAk7FFwDyxsbGaPn26812ZP1q1apUFqdzbK6+8orp16+r2229X9erVOVagkCIjI/X777/r/PnzqlChgmJiYuTtza/Vgnr44YedH199anjkX+/evZ0fX5nllb9LyL8ePXooJCRE/v7+euKJJ/TEE09YHcmt7d69WwsXLtR//vMflSlTRuPGjSuWx1kVhcWLFysqKkoTJ07kutOFcK2CN2zYMI0ePdqCNK7HKxWTvfDCC2rXrp2aN2+ea4sA8u/Kf7oPP/xQ3333nc6cOVPs3oGxwpXdk1F4/fr1U3p6ugICAnT06FHn8ujoaAtTuS9ODW+eq8u0JDVp0kTt27dn9/kCevXVV7V+/Xr17t1bdrtdwcHBCgkJ0QMPPGB1NLdks9mUlZXlvP3bb79xjGoBTZkyxeoIxdauXbusjuAyFECTrVmzxnn9EMMwNGXKFI0dO5ZdwgrAz89PkjRp0iQdP35cAQEBuTbR//HFIvLWokULzZs3T4GBgbm2TN9+++0WpnJfBw8e1LJly6yOUWxxaviCu3JmVenynikHDhzQmTNnLEzk3ho0aKAGDRqoS5cuWrZsmd577z39+9//LtYvEF2pa9eueuGFF/Trr78qISFBSUlJ6tmzp9WxgFyK81FyFECT9OrVS3v27NHJkyf1008/OX9oPvjgA3azK6R9+/bxItskFy5c0NixY1WpUiXnMpvNxu60BXTnnXfq+PHjFGiTXDk1vHT5D2/lypX12muvWZzKPV19ZlUvLy9VqlRJw4YNszqW2xo5cqS2bNmiEiVK6KGHHtKIESP+tJUVNy48PFy//PKLtm3bptmzZ2vo0KFckgg3nTFjxlgdwWUogCZJTEzUmTNnlJCQkOuU5d7e3qpSpYqFydxfQECATp486dwiiIJbs2aNkpOT5ePjY3UUt3blBBunT59WZGSk6tWrl2uLKifaKBhODW+eSZMmacuWLXr22WfVvXt37d692+pIbu3cuXMyDEM1a9ZUQECAatWqpXLlylkdy20NGzZMmZmZmjJlihwOh7766iulpqY6L2YOWGXHjh3asmWLunTporfffls//fSTxo8fr8cff9zqaKaiAJqkbNmyKlu2rN59912roxQ7ly5dUsuWLVWnTp1cp4jmRXb+3XHHHTp79iwFsJCuPsEGzJOamqpt27YpMjJSI0aM0O7duzVy5Ejdf//9VkdzOwkJCerTp49WrFghHx8fLVq0SL169Sp2L2KKysSJEyVd3i05OTlZ3bt314ULF7R+/XqLk7mn7du359qzp3nz5mrVqpWFiYDLxowZoz59+mj58uXy8fHRwoULi+XvTgogbnqxsbFWRyg2srOzFRERodq1a+c6WxhlOn/Y9cs1hgwZovbt22vVqlU6dOiQhgwZojFjxuS6MDxujMPhUNOmTdW/f3+FhoaqevXqstvtVsdyWwcPHlRycrKSk5O1d+9ePfDAAwoODrY6ltvy9/fX4cOHnddX+/XXX1WtWjWLUwGe87uTAoibHi+2zdO9e3erIwDXlZmZqejoaMXFxSkyMlKNGzfOdaZA3LgyZcroww8/1A8//KDhw4dr1qxZuvXWW62O5bb69u2rkJAQPf/882rYsCGXdyqknJwcRUVFqXHjxvL29taWLVvk6+urrl27SuJNSVjnyu/OjRs3FuvfnRRAwINQpnEzK1GihJYvX661a9eqb9++SkpKkpeXl9Wx3NKECRM0b948TZ48WRUqVFBaWppzN0bk34IFC3Tw4EHVq1dPS5Ys0U8//aRXXnlFlStXtjqaW+rRo0eu2y+++KJFSYDcrvzunDp1arH+3WkzivM5TgEAbmPfvn2aOXOmmjVrprCwMP3jH/9Q9+7dVbduXaujwcP17dtX/v7+CgsL04ABAxQVFaUdO3Zo+vTpVkcDYLLNmzfrwIEDatu2rbZv366HHnrI6kim461VAMBNYe3atXrzzTcVFhYm6fKZLP9/e/cbU2XZwHH8dziiTGyCFprExijAObJmptTcCrQcfxKOE6Nktea0llFZuUGhL9ROraGb/ZEt/2arBbGEQ5IYYPoCS5dTY/ZGhxFqUw/JvzMBzznPC/M8knt4nme7z7mI8/28u6/7HPa73xz223Xd17Vv3z7DqQCpo6NDa9asUUNDg5YsWaJVq1bpypUrpmMBsNhnn32mLVu2aPfu3err69O6deu0Y8cO07EsxxJQAIBR5eXlcrvdam5u1rlz5wLjXq9XJ0+e5CxAGOf1etXZ2anGxkZ99NFHunz5svr7+03HAmCxvXv3qqqqSkuXLlVsbKyqq6tVUFCg5cuXm45mKQogAMCoJ598UmfPntWPP/445D1Vu91+27tCgAnLly/X0qVLlZmZqZSUFC1cuNw1uH0AAAlbSURBVFCvvfaa6VgALBYRETHkyLFx48aNyk2feAcQADAi9Pb2asKECaZjALf5888/FRsbG7j2er06dOiQMjMzDaYCYLX3339fNptNzc3NWrNmjSorK5WYmKh33nnHdDRLUQABAEY5HA7t3btX06dPl81mu+3+r7/+aiAV8G/5+fnauXOnJk2apMuXL2vDhg06c+aM6uvrTUcDYCGfz6eqqiq1tLTI5/MpPT1dhYWFGjNmdC2apAACAEYEt9utffv2qbu7e8j4K6+8YigRcENDQ4MqKiqUn5+v7du365lnntHKlSsVGRlpOhoAC1y4cGHY+9OmTQtRktAYXXUWAPCPtXLlSqWmpo66f7T451u4cKEmTJig4uJiVVRUaO7cuaYjAbBQUVGRbDab+vv75Xa7lZCQoIiICLW3tyshIUENDQ2mI1qKAggAGDGcTqfpCEBAZmZmYFmy3++X3+/XqlWrNHHiRElSU1OTyXgALNLc3CxJWr16tZYtW6bZs2dLkk6dOqXt27ebjBYUFEAAwIiwYMECff3110pPTx+y6xozgjDl888/Nx0BQAidPXs2UP4kaebMmWprazOYKDgogACAEcHj8cjpdA7ZbdFmszHLAmOOHTs27P34+PgQJQEQClOnTtWWLVuUnZ0tv9+v2tpaJSYmmo5lOTaBAQCMCLm5uaqurlZUVJTpKIAkqbS0dNj77733XoiSAAiFrq4uffjhhzp69Kgk6dFHH1VxcfGoO6KIAggAGBFefPFFrV+/XlOmTDEdBbjN4OCg2tra5PV6lZycPOq2hQdwg8fjUXt7u1JSUnTt2jWNHz/edCTL8esFABgRBgcHlZOTo+Tk5CHb6+/Zs8dgKkBqbW3Vq6++qpiYGPl8Pl25ckWffPKJHnjgAdPRAFjoyJEjWrdunbxer6qqqpSTk6NNmzZp3rx5pqNZihlAAMCIcHPJzd/NmTMnxEmAoQoLC1VaWhoofCdOnNDGjRtVXV1tOBkAKxUUFGjr1q1asWKFampqdObMGb3xxhtyuVymo1mKGUAAwIhA0cNI5fF4hsz2Pfjgg+rv7zeYCEAw+Hw+3XXXXYHr++67z2Ca4IkwHQAAAGAkmzhxohobGwPXjY2NiomJMZgIQDBMnTpVBw8elM1mU3d3tyoqKkblUUQsAQUAABjGqVOntGHDBrW3t0uSEhIS9MEHHygpKclwMgBWcrvdevfdd9XS0iK/36+5c+eqrKxMcXFxpqNZigIIAAAwjMWLF2tgYEA5OTnKz8/X3XffbToSgCA5ffq0ZsyYoZ6eHrW2tuqRRx4xHclyFEAAAID/4rffftO3336r/fv3KyYmRnl5eVqyZInpWAAsVF5ertOnT2vnzp26dOmS3nzzTc2ZM0fFxcWmo1mKAggAAPA/8Hg8ampq0q5du9Tb26sDBw6YjgTAQrm5uaqtrZXdbpckXb9+XQ6HQ3V1dYaTWYtdQAEAAIbx/fffq66uTidPnlRGRobKyso0a9Ys07EAWOz69eu6du2aoqOjJd04n3Y0ogACAAAMw+VyKS8vT5s2bVJkZKTpOACCpLCwUIsXL1ZmZqYk6fDhw1q2bJnhVNZjCSgAAACAsNfZ2anz58/r2LFjGjNmjGbPnq0ZM2aYjmU5CiAAAACAsJeVlaXvvvvOdIygYwkoAAAAgLA3ffp01dTUaObMmYqKigqMj7bD4JkBBAAAABD2br77dyubzaampiYDaYKHAggAAAAAYSLCdAAAAAAAMK2rq0tlZWV67rnndPXqVZWWlqq7u9t0LMtRAAEAAACEvbVr1+r+++/X1atXNX78eMXFxemtt94yHctyFEAAAAAAYa+jo0NPP/20IiIiNHbsWK1evVp//PGH6ViWowACAAAACHt2u109PT2y2WySpHPnzikiYvTVJTaBAQAAABD2Dh8+rM2bN+vixYt66KGHdOLECTmdTj3++OOmo1lq9FVaAAAAAPg/paWlacGCBbrnnnt08eJFPfHEE2ptbTUdy3IcBA8AAAAg7K1YsUKpqanKyMgwHSWoKIAAAAAAIMnpdJqOEHS8AwgAAAAg7FVUVOjOO+9Uenq67HZ7YHzatGkGU1mPGUAAAAAAYc/j8cjpdCo2NjYwZrPZ1NTUZDCV9SiAAAAAAMLewYMHdeTIEUVFRZmOElTsAgoAAAAg7MXHx6urq8t0jKBjBhAAAABA2BscHFROTo6Sk5MVGRkZGN+zZ4/BVNajAAIAAAAIey+99JLpCCHBLqAAAAAAECZ4BxAAAAAAwgQFEAAAAADCBAUQABD2Ojo6lJqaqqKiotvulZSUKDU1VZ2dnf/x+yUlJdqxY0cwIwIAYAkKIAAAksaNG6e2tjadP38+MObxeHT8+HGDqQAAsBYFEAAASXa7XVlZWaqrqwuMHThwQPPnz5ck+f1+bdy4UQUFBcrOzlZWVpZ+/vnn2/6O0+nU888/r76+Pg0MDMjpdMrhcGjRokUqKSlRb29vyJ4JAIC/owACAPCX/Px81dbWBq5ramrkcDgkSW1tbbp06ZIqKytVX18vh8Ohbdu2BT7r9/u1fv16XbhwQdu2bVN0dLQ+/fRT2e12ffPNN3K5XIqLi1N5eXnInwsAgJs4BxAAgL+kpaXJbrertbVVkydPVl9fn1JSUiRJSUlJev311/XVV1/p999/108//aTo6OjAd3fv3i23262amhqNHTtWkvTDDz+op6dHLS0tkm4cMjx58uTQPxgAAH+hAAIAcItFixbJ5XJp0qRJysvLC4wfOnRIW7du1QsvvKD58+crKSlJLpcrcP/hhx/WrFmzVFpaqsrKSkVGRsrn8+ntt9/WY489Jknq6+tTf39/yJ8JAICbWAIKAMAt8vLytH//ftXX1ys3Nzcw/ssvvygjI0PPPvus0tLS1NjYKK/XG7iflpamoqIi3XHHHfr4448lSfPmzdMXX3yhgYEB+Xw+rV27Vps3bw75MwEAcBMFEACAW0yZMkX33nuvEhMTFRMTExjPzs7W0aNH9dRTT8nhcCghIUEdHR3y+XyBz9hsNjmdTn355Zc6fvy4Xn75ZcXHx8vhcCg7O1t+v18lJSUmHgsAAEmSze/3+02HAAAAAAAEHzOAAAAAABAmKIAAAAAAECYogAAAAAAQJiiAAAAAABAmKIAAAAAAECYogAAAAAAQJiiAAAAAABAmKIAAAAAAECb+BeuoyF0pl52xAAAAAElFTkSuQmCC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018904"/>
            <a:ext cx="10515600" cy="515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It's very evident that the </a:t>
            </a:r>
            <a:r>
              <a:rPr lang="en-US" b="1" dirty="0"/>
              <a:t>RWD cars are most expensive</a:t>
            </a:r>
            <a:r>
              <a:rPr lang="en-US" dirty="0"/>
              <a:t> and FWD is least expensive </a:t>
            </a:r>
            <a:r>
              <a:rPr lang="en-US" dirty="0" smtClean="0"/>
              <a:t>cars</a:t>
            </a:r>
            <a:endParaRPr lang="en-US" dirty="0"/>
          </a:p>
          <a:p>
            <a:r>
              <a:rPr lang="en-US" dirty="0" smtClean="0"/>
              <a:t>FWD vehicles are more in number</a:t>
            </a:r>
          </a:p>
          <a:p>
            <a:r>
              <a:rPr lang="en-US" dirty="0"/>
              <a:t>Normalized losses are distributed across different body style but the two door cars has more number of losses than the four door cars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586" y="4208731"/>
            <a:ext cx="3028406" cy="2218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01" y="4338607"/>
            <a:ext cx="3553783" cy="18383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982" y="4208731"/>
            <a:ext cx="2730361" cy="180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analysis </a:t>
            </a:r>
            <a:r>
              <a:rPr lang="en-US" b="1" dirty="0" smtClean="0"/>
              <a:t>(4/4)</a:t>
            </a:r>
            <a:endParaRPr lang="en-IN" b="1" dirty="0"/>
          </a:p>
        </p:txBody>
      </p:sp>
      <p:sp>
        <p:nvSpPr>
          <p:cNvPr id="4" name="AutoShape 2" descr="data:image/png;base64,iVBORw0KGgoAAAANSUhEUgAAA4AAAAGTCAYAAAB56XxLAAAABHNCSVQICAgIfAhkiAAAAAlwSFlzAAALEgAACxIB0t1+/AAAADl0RVh0U29mdHdhcmUAbWF0cGxvdGxpYiB2ZXJzaW9uIDMuMC4zLCBodHRwOi8vbWF0cGxvdGxpYi5vcmcvnQurowAAIABJREFUeJzs3XlcVIX+//H3ICqWu4JZWCm5dOvmkhWYhZiBgQjmnmG7mPtNcwM1FwxN8+Zyy26Wmba4pKmVC27XEjO97rn9UsQtJM2FVJaZ8/vDr3OlNATOcBzm9Xw8fDyYM3DmPR8Q5j1nsxmGYQgAAAAAUOx5WR0AAAAAAFA0KIAAAAAA4CEogAAAAADgISiAAAAAAOAhKIAAAAAA4CEogAAAAADgISiAAACno0ePqm7dupo3b16u5TNmzNDgwYNNe5zmzZtr586dpq3vr2RkZKhTp06KiIjQihUrCr2+unXr6vTp039avmrVKo0ZM+YvvzYmJkbLli0rdIa/ylFUvvzyS8XGxlr2+ACAgvG2OgAA4Obi5eWlcePG6cEHH1StWrWsjlNoe/bs0alTp7Ry5UqXPs4TTzyhJ554wqWPAQBAYbEFEACQi4+Pj1544QUNGDBAWVlZf7p/8ODBmjFjxjVvN2/eXG+//bY6dOigsLAwzZs3T0OGDFHr1q319NNPKy0tzfl1n376qdq0aaOIiAjNnz/fuXz16tVq3769oqOj1alTJ23dulWSNGXKFL300kuKjIzUgAED/pQrKSlJ0dHRat26tTp37qwdO3bo4MGDGjp0qNLS0hQVFaVLly45P//QoUN65JFHnM/Rbrfrscce088//6zz589r8ODBevrppxUZGamxY8cqJyfH+bVTpkzR008/rebNm2vOnDmScm8RS09PV48ePdSyZUuFh4dr1qxZf8r73//+V88884zatGmjtm3bas2aNc6vffHFF9WmTRu1adNG//znP6/7vfrnP/+pNm3aKCoqyvn1L7zwgubOnev8nH/9618aO3bsn77273//u95++221a9dO4eHh+uabb9SnTx+1bNlSXbt21YULFyRJ8+fPd34/QkJC9Omnn/5pXcuWLVOLFi108OBBSdK8efP09NNPKzo6Ws8//7x+/vnn6z4HAEARMwAA+D9HjhwxGjRoYNjtdqNLly5GYmKiYRiG8cEHHxiDBg0yDMMwBg0aZHzwwQfOr7n6dkhIiDF27FjDMAzj66+/NurVq2fs2bPHMAzD6NGjh/Huu+86P2/EiBGGYRjGL7/8YgQFBRn79+83Dh06ZLRq1co4ffq0YRiGsX//fuPRRx81fv/9d2Py5MlGWFiYkZ2d/afc/+///T+jSZMmRmpqqmEYhrFhwwbj0UcfNc6fP29s3LjRiIiIuObz7dKli/Htt98ahmEYa9euNTp16mQYhmEMHjzYmDVrlmEYhpGTk2MMGDDAeP/99w3DMIw6deoYM2bMMAzDMHbv3m3cf//9RlZWlrFgwQKjW7duhmEYRs+ePY1x48YZhmEY586dMyIiIoyUlBTj2WefNb799lvjzJkzRmhoqHHkyBHnDB5//HHj2LFjxtSpU41hw4YZhmEYv//+u9GvXz/j3Llzf8pep04dY/r06YZhGMa+ffuMhx9+2Dh16pSxcuVKo23btoZhGIbdbjdCQkKMn3/++Zpf//HHHxuGYRjTp083GjZsaPzyyy+G3W432rRpYyxevNjIyMgwOnTo4Px+bN261WjQoIFhGIbz+S5ZssSIiIgwjh8/bhiGYfzwww/GM888Y1y4cMEwDMNYv3690bJly2vOHwBQ9NgFFADwJ15eXnrrrbcUHR2tpk2b5utrQ0NDJUk1atRQ1apVVa9ePUnSnXfeqbNnzzo/r1OnTpKkatWq6dFHH1VycrJKlCihkydP6vnnn3d+ns1mU2pqqiSpQYMG8vb+85+ujRs3KjAwUDVq1JAkBQUFqXLlytq1a5dsNtt1s7Zr104LFy5Uy5Yt9eWXX6pDhw6SpLVr12rnzp3OLZNXbzmUpFatWkmS7r33XmVlZSkjIyPX/Rs2bNDrr78uSSpXrpyWLl2a6/5t27YpPT1dPXv2zPU89+3bp8cee0zdunXTiRMn1KRJE/Xv31/lypW7Zv7OnTtLkurUqaOAgABt3bpVISEhSkhI0N69e5WWliZ/f//r7sobFhYm6fL3pk6dOqpWrZokyd/fX2fPntWtt96q9957T+vWrVNKSor27t3r3DIoSTt37tT69es1dOhQVa9e3Tm7w4cPO7+/knTu3DmdOXNGFStWvGYOAEDRoQACAK6pevXqGjlypAYNGqTo6GjncpvNJsMwnLezs7NzfV2pUqWcH5csWfK66/fy+t9RCA6HQ97e3rLb7QoKCsq12+OJEyfk5+enlStX6pZbbrnmuhwOx5+KnmEYysnJ+csMTz31lBITE/Xzzz/rxx9/VGJionN977zzjgICAiRdLjBXr/9KCb2y7Op5XLn/6s8/cuSIKlWq5Lxtt9sVEBCQ62Q7aWlpqly5skqWLKlVq1YpOTlZGzduVPv27fXvf/9b999//5/yX2uGJUqUUMeOHTV//nydPHkyVxH7o6tnc605/fLLL+rYsaM6dOigBx98UC1btnTuaipdLrcTJ05Uv3791KxZM/n7+8vhcCgqKspZgB0Oh06ePKkKFSpcNwcAoOhwDCAA4Lpatmypxx9/XB9//LFzWaVKlbRr1y5Jl0vLpk2bCrTuhQsXSpKOHz+u5ORkBQUFKSgoSN9//73zmLF169apdevWf9oC90dBQUH67rvvdOTIEUlScnKyTpw4ofr16//l15UuXVoREREaPHiwQkNDVaZMGUlS06ZNNXPmTBmGoaysLL366quaPXv2DT+3oKAgLViwQJJ0/vx5Pffcc0pJSXHe36BBAx0+fFg//vijpMsnqgkLC1NaWpomTJigf/3rX2rRooXi4uJ0zz336MCBA9d8nCsz3L17t1JTU53Pt3379kpKStLu3bv15JNP3nDuP9q1a5cqV66sHj16qGnTps7yZ7fbJUl33323goKCFBMTo0GDBsnhcKhp06b6+uuvdfLkSUnSZ599pueee67AGQAA5mILIADgL8XHx2vLli3O2zExMRowYIDCwsLk7++vwMDAAq03MzNTbdq0UXZ2tuLj41WzZk1J0qhRo/Taa6/JMAx5e3vr3Xff1a233vqX67rnnns0YsQI9erVS3a7XT4+Pnrvvfeuu+vk1dq3b6/Zs2frjTfecC6Li4tTQkKCIiMjlZ2drSZNmujll1++4ec2fPhwvfHGG4qMjJRhGIqNjc21Ba9y5cqaPHmyxo8fr8zMTBmGofHjx8vf31/PPfecBg8erFatWqlUqVKqW7euIiIirvk4R44cUXR0tGw2m95++23nLpZVqlTR/fffr4CAgL/cApqXRx99VPPnz1fLli1ls9n08MMPq3Llyjp8+HCuz+vevbtWr16tDz74QN26ddMrr7yiF198UTabTWXLltXUqVP/cldcAEDRsRl/3G8FAAC4tdOnT6tdu3aaM2eO89g8AAAkdgEFAKBYmTt3rsLDw/XSSy9R/gAAf8IWQAAAAADwEGwBBAAAAAAPQQEEAAAAAA9BAQQAAAAAD0EBBAAAAAAP4dbXAfztt9/lcNzc57CpUqWsTp3KsDpGscE8zcU8zcMszcU8zcU8zcU8zcMszcU8zXWzz9PLy6ZKlf76OrnX4tYF0OEwbvoCKMktMroT5mku5mkeZmku5mku5mku5mkeZmku5mmu4jhPdgEFAAAAAA9BAQQAAAAAD0EBBAAAAAAPQQEEAAAAAA9BAQQAAAAAD0EBBAAAAAAPQQEEAAAAAA9BAQQAAAAAD0EBBAAAAAAPQQEEAAAAAA/hbXWAm0m58mXkU9r8kfj6ljN1fZcyc3T+3EVT1wkAAACg+KMAXsWntLci+39ldYw8LZkYpfNWhwAAAADgdtgFFAAAAAA8BAUQAAAAADwEBRAAAAAAPAQFEAAAAAA8BAUQAAAAADwEBRAAAAAAPAQFEAAAAAA8BAUQAAAAADwEBRAAAAAAPAQFEAAAAAA8hEsL4DvvvKPw8HBFREToo48+kiRt2LBBkZGRCg0N1aRJk1z58AAAAACAq3i7asWbNm3Sxo0btXjxYuXk5Cg8PFxBQUEaOnSoPvnkE1WvXl2xsbFat26dgoODXRUDAAAAAPB/XLYF8OGHH9asWbPk7e2tU6dOyW6369y5c7rrrrtUo0YNeXt7KzIyUsuWLXNVBAAAAADAVVy6C2jJkiU1efJkRUREKCgoSCdPnpSvr6/zfj8/P6WlpbkyAgAAAADg/7hsF9Ar+vTpo1deeUXdu3dXSkqKbDab8z7DMHLdzq8qVcqaEdEt+fqWszqCZTz5ubsC8zQPszQX8zQX8zQX8zQPszQX8zRXcZynywrgzz//rKysLN17770qU6aMQkNDtWzZMpUoUcL5Oenp6fLz8yvwY5w6lSGHwzAjriT3+ganp5+3OoIlfH3LeexzdwXmaR5maS7maS7maS7maR5maS7maa6bfZ5eXrYCbRBz2S6gR48eVXx8vLKyspSVlaVVq1apU6dOOnTokA4fPiy73a6lS5fq8ccfd1UEAAAAAMBVXLYFMDg4WDt27FB0dLRKlCih0NBQRUREqHLlyurdu7cyMzMVHBysli1buioCAAAAAOAqLj0GsHfv3urdu3euZUFBQVq8eLErHxYAAAAAcA0uPQsoAAAAAODmQQEEAAAAAA9BAQQAAAAAD0EBBAAAAAAPQQEEAAAAAA9BAQQAAAAAD0EBBAAAAAAPQQEEAAAAAA9BAQQAAAAAD0EBBAAAAAAPQQEEAAAAAA9BAQQAAAAAD0EBBAAAAAAPQQEEAAAAAA9BAQQAAAAAD0EBBAAAAAAPQQEEAAAAAA9BAQQAAAAAD0EBBAAAAAAPQQEEAAAAAA9BAQQAAAAAD0EBBAAAAAAPQQEEAAAAAA9BAQQAAAAAD0EBBAAAAAAPQQEEAAAAAA9BAQQAAAAAD0EBBAAAAAAPQQEEAAAAAA9BAQQAAAAAD0EBBAAAAAAPQQEEAAAAAA/h7cqVT506Vd9++60kKTg4WAMHDtSQIUO0ZcsWlSlTRpLUq1cvPfnkk66MAQAAAACQCwvghg0b9N1332nhwoWy2Wx6+eWXtXLlSu3atUuzZ8+Wn5+fqx4aAAAAAHANLtsF1NfXV4MHD1apUqVUsmRJBQQE6Pjx4zp+/LiGDh2qyMhITZ48WQ6Hw1URAAAAAABXcdkWwNq1azs/TklJ0bfffqs5c+Zo06ZNGjFihMqVK6fY2FjNnz9fHTp0KNBjVKlS1qy4bsfXt5zVESzjyc/dFZineZiluZinuZinuZineZiluZinuYrjPF16DKAkHThwQLGxsRo4cKBq1aqladOmOe+LiYnRokWLClwAT53KkMNhmBXVrb7B6ennrY5gCV/fch773F2BeZqHWZqLeZqLeZqLeZqHWZqLeZrrZp+nl5etQBvEXHoW0C1btuj5559X//791aZNG+3bt0/Lly933m8Yhry9Xd5BAQAAAAByYQE8ceKEevbsqQkTJigiIkLS5cI3duxYnT17VtnZ2friiy84AygAAAAAFBGXbX6bMWOGMjMzlZiY6FzWqVMndevWTZ07d1ZOTo5CQ0PVqlUrV0UAAAAAAFzFZQUwPj5e8fHx17yvS5curnpYAAAAAMB1uPQYQAAAAADAzYMCCAAAAAAeggIIAAAAAB6CAggAAAAAHoICCAAAAAAeggIIAAAAAB6CAggAAAAAHoICCAAAAAAeggIIAAAAAB6CAggAAAAAHoICCAAAAAAe4oYKYEZGhiTpp59+0qJFi5Sdne3SUAAAAAAA83nn9QnvvPOOUlNT1b9/f7388su655579OOPPyohIaEo8gEAAAAATJLnFsB169ZpzJgxWrFihSIiIjRr1izt3bu3KLIBAAAAAEx0Q7uAlilTRhs2bFBgYKAkKSsry6WhAAAAAADmy7MAVqpUSW+88YZ27dqlJk2aaMKECfLz8yuKbAAAAAAAE+VZAMeNGyc/Pz9Nnz5dZcqUkc1m07hx44oiGwAAAADARHkWwKpVq+rpp5/W6dOnZbfb1blzZ1WtWrUosgEAAAAATJRnAVy7dq06deqkkSNH6tSpU4qIiFBSUlJRZAMAAAAAmCjPAjht2jTNnTtX5cuXl5+fnz799FNNnjy5KLIBAAAAAEyUZwG02+25Tvpy7733ymazuTQUAAAAAMB8eRbAMmXK6Pjx487St3nzZpUuXdrlwQAAAAAA5vLO6xP69++vF198Uenp6erYsaNSUlI0ZcqUosgGAAAAADBRngWwUaNGmjt3rrZu3SqHw6H69eurcuXKRZENAAAAAGCi6xbAFStWXHP55s2bJUmhoaGuSQQAAAAAcInrFsBPPvnkul9ks9kogAAAAADgZm6oAB45ckQ1atRQRkaGUlNT9be//a1IwgEAAAAAzJPnWUBnz56tHj16SJJ+++039e7dW/PmzXN5MAAAAACAufIsgJ9//rk+++wzSVKNGjW0aNEizZo1y+XBAAAAAADmuqELwZctW9Z5u1y5clwIHgAAAADcUJ4FsFatWpowYYKOHDmiI0eO6J133tHdd99dBNEAAAAAAGbKswCOHDlSKSkpio6OVrt27ZSSkqI33njjhlY+depURUREKCIiQuPHj5ckbdiwQZGRkQoNDdWkSZMKFR4AAAAAcOPyvBB81apVNXXq1HyveMOGDfruu++0cOFC2Ww2vfzyy1q6dKkmTJigTz75RNWrV1dsbKzWrVun4ODgAoUHAAAAANy46xbAhIQExcXFqXv37te8/7333vvLFfv6+mrw4MEqVaqUJCkgIEApKSm66667VKNGDUlSZGSkli1bRgEEAAAAgCJw3QIYFBQkSQoLCyvQimvXru38OCUlRd9++62effZZ+fr6Opf7+fkpLS2tQOsHAAAAAOTPdQtg8+bNJUlt2rSR3W5XRkaGDMPI9wMcOHBAsbGxGjhwoEqUKKGUlBTnfYZhFOqMolWqlM37k4opX99yVkewjCc/d1dgnuZhluZinuZinuZinuZhluZinuYqjvPM8xjATz/9VImJicrOzpb0v9K2Z8+ePFe+ZcsW9enTR0OHDlVERIQ2bdqk9PR05/3p6eny8/MrcPhTpzLkcOS/lF6PO32D09PPWx3BEr6+5Tz2ubsC8zQPszQX8zQX8zQX8zQPszQX8zTXzT5PLy9bgTaI5VkAZ8yYoS+++EL33ntvvlZ84sQJ9ezZU5MmTXLuTlq/fn0dOnRIhw8flr+/v5YuXaq2bdvmOzQAAAAAIP/yLIAVKlTId/mTLhfHzMxMJSYmOpd16tRJiYmJ6t27tzIzMxUcHKyWLVvme90AAAAAgPy7bgE8c+aMJKlBgwaaOXOmWrVqJW/v/316xYoV/3LF8fHxio+Pv+Z9ixcvLkhWAAAAAEAhXLcABgYGymazOU/8cvWWvBs9BhAAAAAAcPO4bgHcu3dvUeYAAAAAALiYV16f4HA4NGPGDA0ePFgZGRmaPn267HZ7UWQDAAAAAJgozwI4fvx47du3T9u3b5dhGFq/fr3efPPNosgGAAAAADBRngUwOTlZiYmJKl26tMqVK6cPP/xQ33//fVFkAwAAAACYKM8C6O3tLS+v/31aqVKlcp0NFAAAAADgHvJscnXq1NGcOXNkt9t18OBBzZw5U/Xq1SuKbAAAAAAAE+W5BTAuLk67d+/WqVOn9Mwzz+jChQsaOnRoUWQDAAAAAJgozy2AJ0+e1NixY4siCwAAAADAhfLcAvj888+rS5cu+uqrr5SVlVUUmQAAAAAALpBnAVy7dq26deumNWvWqHnz5ho1ahQXiQcAAAAAN5TnLqBeXl4KDg5WcHCwfv75Zw0ZMkSfffaZ9uzZUxT54MbKlS8jn9LmnzHW17ecqeu7lJmj8+cumrpOAAAA4GaU56vznJwcrV69Wl9++aV27Nih8PBwjR49uiiywc35lPZWZP+vrI6RpyUTo3Te6hAAAABAEcizADZt2lS1a9dWu3btNHnyZJUqVaoocgEAAAAATJZnAfz888919913F0EUAAAAAIAr5XkSGMofAAAAABQPeRZAAAAAAEDxcN0CmJSUJElc+w8AAAAAionrFsB33nlHktSxY8ciCwMAAAAAcJ3rngTm1ltvVVhYmNLS0hQZGfmn+5csWeLSYAAAAAAAc123AH7wwQfas2eP4uLiNGzYsKLMBAAAAABwgesWwLJly+qhhx7S9OnT5efnp927dysnJ0cPPPCAypYtW5QZAQAAAAAmyPM6gOfPn1dMTIyqVq0qu92utLQ0vffee2rUqFFR5AMAAAAAmCTPAjhu3DhNmDBBgYGBkqTk5GQlJiZq7ty5Lg8HAAAAADBPntcB/P33353lT5KCgoJ08eJFl4YCAAAAAJgvzwJos9l07Ngx5+2jR4+qRIkSLg0FAAAAADBfnruA9uzZUx07dlRQUJBsNpu+++47jRgxoiiyAQAAAABMlGcBbNGihWrVqqWNGzfK4XAoNjZWAQEBRZENwFXKlS8jn9J5/pfNN1/fcqau71Jmjs6fYzdxAACAm9ENvZqsVauWatWq5eosAP6CT2lvRfb/yuoYeVoyMUrnrQ4BAACAa8rzGEAAAAAAQPFAAQQAAAAAD5FnARw4cGBR5AAAAAAAuFieBXDPnj0yDKPAD5CRkaFWrVrp6NGjkqQhQ4YoNDRUUVFRioqK0sqVKwu8bgAAAADAjcvzJDB+fn6KiIhQ/fr1deuttzqXx8fH57ny7du3Kz4+XikpKc5lu3bt0uzZs+Xn51ewxAAAAACAAslzC2DDhg0VHh6uO+64QxUrVnT+uxFz587ViBEjnGXv4sWLOn78uIYOHarIyEhNnjxZDoejcM8AAAAAAHBD8twC2KtXL126dEmHDx9W7dq1lZmZqTJlytzQyhMSEnLd/vXXXxUYGKgRI0aoXLlyio2N1fz589WhQ4cCha9SpWyBvq44MPvabZ6OeZrLU+fpqc/bVZinuZinuZineZiluZinuYrjPPMsgNu3b1fPnj3l7e2tzz//XFFRUXr33XfVqFGjfD9YjRo1NG3aNOftmJgYLVq0qMAF8NSpDDkcBT8+8Y/c6Rucnn7zX2mNeZqLed7cfH3LeeTzdhXmaS7maS7maR5maS7maa6bfZ5eXrYCbRDLcxfQcePGaebMmapYsaJuu+02jR8//k9b9m7Uvn37tHz5cudtwzDk7X1D16IHAAAAABRSngXw0qVLuueee5y3g4ODZbfbC/RghmFo7NixOnv2rLKzs/XFF1/oySefLNC6AAAAAAD5k+fmN29vb509e1Y2m02SdPDgwQI/WL169dStWzd17txZOTk5Cg0NVatWrQq8PgAAAADAjcuzAL766qt69tlnlZ6ertdee03ff/+9Ro0ala8HWb16tfPjLl26qEuXLvlPCgAAAAAolDwLYEhIiGrVqqXvv/9eDodDPXv2VEBAQFFkAwAAAACYKM9jACUpJydHDodD3t7enLQFAAAAANxUngVwwYIF6tq1q3bu3KnNmzerS5cuuc7kCQAAAABwD3luzps5c6YWLlwoPz8/SdLx48cVGxursLAwl4cDAAAAAJgnzy2AJUuWdJY/Sbr99ttVsmRJl4YCAAAAAJjvulsAd+/eLUmqW7euRo0apY4dO6pEiRL68ssv1ahRoyILCAAAAAAwx3ULYO/evXPdXrt2rfNjm82m+Ph4l4UCAAAAAJjvugXw6mv3AQAAAADcX54ngUlPT9fChQt15syZXMsHDhzoslAAAAAAAPPleRKYV199VTt27JBhGLn+AQAAAADcS55bALOzszV16tSiyAIAAAAAcKE8C+B9992n/fv3q06dOkWRBwBcrlz5MvIpneevv3zz9S1n6vouZebo/LmLpq7TFZgnAADuI8+/2I0aNVJ0dLR8fX3l7f2/T1+1apVLgwGAq/iU9lZk/6+sjpGnJROjdN7qEDeAeQIA4D7yLIAzZszQhAkTdOeddxZFHgAAAACAi+RZAMuXL6/w8PCiyAIAAAAAcKE8C2BgYKDGjRun0NBQlSpVyrn8vvvuc2kwAAAAAIC58iyAS5YskSQtX77cucxms3EMIAAAAAC4mTwL4OrVq4siBwAAAADAxfIsgB999NE1l7/wwgumhwEAAAAAuE6eBXD//v3Oj7OysvTjjz8qKCjIpaEAAPBUXFfRXO4wT3eZJYDiIc/fiG+++Wau22lpaYqLi3NZIAAAPBnXVTSXO8zTXWYJoHjwyu8XVKtWTceOHXNFFgAAAACAC+XrGEDDMLRr1y5VqVLFpaEAAAAAAObL1zGAklS9enUNHDjQZYEAAAAAAK6R72MAAQAAAADu6boFcMiQIdf9IpvNprFjx7okEAAAAADANa5bAGvXrv2nZb/99ps+/vhj3XHHHS4NBQAAAAAw33UL4Isvvpjr9oYNGzRo0CBFRkYqPj7e5cEAAABw83CHaypK7nNdReYJq+T5U5eTk6OJEydq4cKFGjlypMLCwooiFwAAAG4i7nBNRcl9rqvIPGGVvyyAKSkpeu2113Trrbdq0aJFuu2224oqFwAAAADAZNe9EPyCBQvUoUMHPfnkk/rkk08ofwAAAADg5q5bAOPi4pSRkaH3339fjRo1cv5r2LChGjVqdEMrz8jIUKtWrXT06FFJl48jjIyMVGhoqCZNmmTOMwAAAAAA3JDr7gK6atWqQq14+/btio+PV0pKiiTp0qVLGjp0qD755BNVr15dsbGxWrdunYKDgwv1OAAAAACAG3PdAljYSz3MnTtXI0aM0MCBAyVJO3bs0F133aUaNWpIkiIjI7Vs2TIKIAAAAAAUEfPPPft/EhISct0+efKkfH19nbf9/PyUlpbmqocHAAAAAPyBywrgHzkcDtlsNudtwzBy3S6IKlXKFjaW2zL7Gi+ejnmai3mah1mai3mai3mah1mai3may5PnWRyfe5EVwNtuu03p6enO2+np6fLz8yvUOk+dypDDYRQ2mpM7fYPT02/+K7IwT3MIhy3QAAAgAElEQVQxT/MwS3MxT3MxT3O5yzyZpbmYp7ncYZ6u4Otb7qZ+7l5etgJtELvuWUDNVr9+fR06dEiHDx+W3W7X0qVL9fjjjxfVwwMAAACAxyuyLYClS5dWYmKievfurczMTAUHB6tly5ZF9fAAAAAA4PFcXgBXr17t/DgoKEiLFy929UMCAAAAAK6hyHYBBQAAAABYiwIIAAAAAB6CAggAAAAAHoICCAAAAAAeggIIAAAAAB6CAggAAAAAHoICCAAAAAAeggIIAAAAAB6CAggAAAAAHoICCAAAAAAeggIIAAAAAB7C2+oAAAAAAFAY5cqXkU9p86uNr285U9d3KTNH589dNHWd+UUBBAAAAODWfEp7K7L/V1bHyNOSiVE6b3EGdgEFAAAAAA9BAQQAAAAAD0EBBAAAAAAPQQEEAAAAAA9BAQQAAAAAD0EBBAAAAAAPQQEEAAAAAA9BAQQAAAAAD0EBBAAAAAAPQQEEAAAAAA9BAQQAAAAAD0EBBAAAAAAPQQEEAAAAAA9BAQQAAAAAD0EBBAAAAAAPQQEEAAAAAA9BAQQAAAAAD0EBBAAAAAAPQQEEAAAAAA/hbcWDxsTE6PTp0/L2vvzwo0aNUv369a2IAgAAAAAeo8gLoGEYSklJ0Zo1a5wFEAAAAADgekW+C+jBgwclSS+++KJat26t2bNnF3UEAAAAAPBIRb4J7ty5cwoKCtKwYcOUnZ2trl27qmbNmnr00Ufzva4qVcq6IKF78PUtZ3WEYoV5mot5modZmot5mot5modZmot5mot5msvqeRZ5AWzYsKEaNmzovN2uXTutW7euQAXw1KkMORyGadms/mbkR3r6easj5Il5mot5modZmot5mot5mstd5skszcU8zcU8zWXWPL28bAXaIFbku4Bu3rxZycnJztuGYXAsIAAAAAAUgSIvgOfPn9f48eOVmZmpjIwMLVy4UE8++WRRxwAAAAAAj1Pkm95CQkK0fft2RUdHy+Fw6Jlnnsm1SygAAAAAwDUs2feyX79+6tevnxUPDQAAAAAeq8h3AQUAAAAAWIMCCAAAAAAeggIIAAAAAB6CAggAAAAAHoICCAAAAAAeggIIAAAAAB6CAggAAAAAHoICCAAAAAAeggIIAAAAAB6CAggAAAAAHoICCAAAAAAeggIIAAAAAB6CAggAAAAAHoICCAAAAAAeggIIAAAAAB6CAggAAAAAHoICCAAAAAAeggIIAAAAAB6CAggAAAAAHoICCAAAAAAeggIIAAAAAB6CAggAAAAAHoICCAAAAAAeggIIAAAAAB6CAggAAAAAHoICCAAAAAAeggIIAAAAAB6CAggAAAAAHoICCAAAAAAeggIIAAAAAB6CAggAAAAAHsKSArhkyRKFh4crNDRUc+bMsSICAAAAAHgc76J+wLS0NE2aNElffvmlSpUqpU6dOumRRx7RPffcU9RRAAAAAMCjFPkWwA0bNigwMFAVK1bULbfcorCwMC1btqyoYwAAAACAxynyLYAnT56Ur6+v87afn5927NhRoHV5ednMiuXkV6mM6et0BVc8d1dgnuZinuZhluZinuZinuZyh3kyS3MxT3MxT3OZNc+CrsdmGIZhSoIb9O677yozM1P9+vWTJM2dO1e7du3SqFGjijIGAAAAAHicIt8F9LbbblN6errzdnp6uvz8/Io6BgAAAAB4nCIvgE2aNFFycrJOnz6tixcvasWKFXr88ceLOgYAAAAAeJwiPwawWrVq+sc//qGuXbsqOztb7dq10wMPPFDUMQAAAADA4xT5MYAAAAAAAGtYciF4AAAAAEDRowACAAAAgIegAAIAAACAh6AAAgAAAICHoAACAAAAgIegAAIAAACAh6AAAgAAAICHoAACAAAAgIegAAIAAACAh6AAAgAAAICH8LY6QHGTlZWldevW6ffff5ck2e12HT16VH379rU4GcDPZ1G4dOmSfHx8rI7hVtasWaOQkBAtWrTomvdHR0cXcSIgt59++knvvfeezp49K8MwnMtnzZplYSr3tXDhQrVp0ybXsjlz5qhLly4WJXJvp0+f1vbt22W329WgQQNVrVrV6khuq3v37oqLi1ONGjWcy5577jl9/PHHFqYyHwXQZK+99prOnj2r1NRUNW7cWD/88IMaNWpkdSy3tn79ek2aNEnnzp2TYRgyDEM2m02rVq2yOprb4efTXKtXr9akSZN08eJFGYYhh8OhixcvauPGjVZHcys7d+5USEiIfvjhh2veTwHMv3r16slms+Va5uvrq//85z8WJXJvgwYNUseOHVW7du0/zRU3bubMmcrIyNDnn3+uY8eOOZfn5ORo6dKlFMACWL9+vYYOHaoGDRrI4XBo+PDhSkhIUEhIiNXR3NL27dv10ksvadiwYXrsscckSWfPnrU4lfkogCbbt2+fVqxYoYSEBLVt21b9+vVTv379rI7l1saMGaPBgwfzh9cE/Hya680339To0aP10UcfqXv37kpKStLFixetjuV2+vTpI+nyPGGOvXv3Oj/Ozs5WUlKStm3bZmEi9+bj46Nnn33W6hhu7+6779auXbv+tLx06dJKTEy0IJH7mzRpkj799FPnFqsjR46oV69eFMACqlatmqZMmaKePXtqz5496tatW7F87UkBNFmVKlVks9lUs2ZN7du3T9HR0crOzrY6llurVKkSv8hMws+nucqVK6fAwED997//1fnz5/X6668rPDzc6lhua+3atZo2bZp+++23XLvZsbW/cEqWLKmnnnpK7733ntVR3FbTpk31ySefqGnTpipdurRz+e23325hKvfTrFkzNWvWTE899ZTuvPNOHTp0SHa7XbVr15a3Ny9JCyInJyfX7oo1atSQw+GwMJF7s9lsqlGjhj799FO9/vrr6tu3b66/R8UF/9tMVrt2bY0ePVqdO3fWgAEDdPLkyWL5g1OUHnzwQb355pt67LHHcv3hfeihhyxM5Z74+TSXj4+PDh06pICAAG3atEmBgYEU6kJISEhQXFyc7rnnnmL5jmtRuvp4SsMwdODAAV5gF8JXX30lSfroo4+cyzgUoeAuXLigsLAwVaxYUQ6HQ7/++qumTZum+vXrWx3N7dx+++2aOXOm2rVrJ0maP3++7rjjDotTua+KFStKksqWLat3331Xb7/9tpYvX25xKvPZDF79mcput2vr1q1q3LixVq1apeTkZOdxAyiYmJiYPy2z2WwcfF8AV/98rl69Whs2bFCHDh1Up04dq6O5pU2bNmnOnDl666231LlzZ6Wmpqpt27YaPHiw1dHc0tNPP60vv/zS6hjFwpAhQ3LdrlSpkjp37pxrSwFglU6dOmnIkCHOwrdt2zaNGTNG8+fPtziZ+zl16pRGjx6tjRs3yjAMBQYGKi4uTn5+flZHKzZOnjxZ7OZJATTZ6NGjNWzYsFzLBg0apHHjxlmUCJB+/PHHv7yfranmOHv2rCpUqGB1DLdz5edz3rx5Kl++vJ544olcW6v4+cy/SZMm6R//+IfVMYqNs2fP6q233lJqaqomT56scePGaciQISpfvrzV0dxS69attXjx4lzLIiMjtWTJEosSua+kpCQ1a9aMLfwm+eOJB68oblv7+WkxSVxcnI4cOaJdu3bpwIEDzuV2u13nzp2zMJn727Ztm6ZPn64LFy44z7R4/PhxrV692upobmPy5MmSpDNnzujIkSNq2LChvLy8tHXrVtWpU0eff/65xQndS0xMzF/uosjW6fy58vMpSSdOnNC+ffuct9naXzBr1qxRv3792JXWJMOGDdOjjz6qHTt26JZbbpGfn58GDBig999/3+pobqlChQpKSkpSixYtJF0uMVd2vUP+LF68WKNGjVJISIhat26tBx980OpIbs1TTjzIFkCTHD16VMeOHVNCQoLi4+Ody0uUKKGAgAB+sRVCeHi4XnrpJS1cuFAxMTFasWKFqlSpoqFDh1odze288sorio+P11133SVJOnbsmIYPH64ZM2ZYnMy9bNq0SZI0d+5c+fj4KDo6Wt7e3lq6dKkyMzM1evRoixO6P8Mw9Pvvv6ts2bJWR3FLXbt2VVpamu67775cx05zptWCubJ7cnR0tPP4ymttxcKNOXTokAYOHKjU1FRJl09cMn78eNWqVcviZO4pIyNDSUlJ+vbbb5WamqqWLVtyfd8C6tSpk0e8Kc4WQJP4+/vL399fixcv1v79+7Vp0ybl5OTokUceofwVUqlSpdS2bVsdO3ZM5cuX1/jx4xUZGWl1LLd0/PhxZ/mTLh88fvz4cQsTuaeHH35YkjRu3DgtWLDAubxBgwZ6+umnrYrl9tasWaPNmzerR48eateunU6fPq1BgwYx0wL440W2UTglSpTQ+fPnnVsEUlJS5OXlZXEq91WzZk3NmzdPFy5ckMPh4I2eQipbtqwefPBB/fLLLzpx4oS2bt1qdSS35SknHqQAmuyrr77SlClT1KJFCzkcDvXs2dP5YgYFU7p0aZ05c0Y1a9bU9u3bFRQUJLvdbnUst/S3v/1NgwYN0lNPPSXDMLRkyRI1btzY6lhuKzMzU4cOHVLNmjUlXb7OYk5OjsWp3NfUqVOVkJCgb775Rg888ICGDx+umJgYCmABtGnTRmfOnNHFixdlGIbsdruOHj1qdSy31bt3b8XExOjEiRPq0aOHtm3bprFjx1ody239cTd6m80mHx8f1apVS927d+dY6nz46KOPtHTpUmVlZal169Z6//33ddttt1kdy23t2LFDkvTTTz85lxXHQxHYBdRkUVFRmjlzpipVqiRJOn36tLp27aqlS5danMx9ffvtt5o7d66mTJmi9u3by8vLS/Xq1dPEiROtjuZ2srKyNHv2bOcujE2aNFGXLl1UokQJi5O5p++++06DBw9WtWrVZBiGTp06pYkTJ1KqC6ht27ZasGCBevbsqdatWyssLIwTQxTQlClTNHPmTOXk5KhSpUpKS0vT/fffr3nz5lkdzW2dPn1aO3bskN1uV/369VW1alWrI7mtkSNHytvbW23btpUkLV26VL/88ovuv/9+bd68WVOnTrU4oftITExUVFSU7r33XqujwI1QAE12rRcrvIApPMMwZLPZdOHCBR0+fFh169Zl95sC+Oijj9SlSxeVKlXKueytt97S66+/bmEq95aVlaX9+/fLZrOpbt26nImtEGJjY+Xv7+88lmXy5Mk6dOiQpk+fbnU0t9O8eXMtXrxYCQkJevXVV3Xw4EF9+umnnLSkgP5YSK5ssQoICFCzZs2sCeXGrnXJlytvAF19nCWuL68ZRUdHF1GS4uXYsWOKj4/XsWPHNGfOHPXv319jx46Vv7+/1dFMxSsVk9WtW1cJCQm5LshZr149i1O5tx07dmjLli3q0qWLevXqpZ9++knjx4/X448/bnU0t/PPf/5T33zzjaZOnapq1apJkjZs2GBxKvd17NgxzZ49W2fPns11umhOtFEwEydOVFJSkrp27apbbrlFNWrUUO/eva2O5Zb8/PxUtmxZ1a5dW3v37lVoaCh7TRRCamqqDh8+rIiICEnSihUrVLZsWW3ZskWbNm3SwIEDLU7oXrKzs3XgwAHnNZIPHDggh8OhS5cuKTs72+J07uGHH374y/spgAUzfPhwvfTSS5owYYKqVq2qVq1aadCgQZozZ47V0UxFATTZmDFjNGXKFA0dOtR5Qc4RI0ZYHcutjRkzRr1799by5ctVunRpLVy4UL169aIAFkDNmjUVGxurLl26KDExkV0VC6lfv35q3LixGjduXKxPF+1qa9asUUhIiJKSkiRJW7du1datW3Xrrbdq5cqVvJApgLJly2rRokW67777NHv2bPn5+enSpUtWx3Jbhw4d0pw5c5x7T3Tq1EkxMTH64osv1Lp1awpgPsXHx+uVV15RlSpV5HA4dO7cOY0fP15TpkxRVFSU1fHcwtVvNGZnZ+vQoUOy2+2qXbs2e6IUwm+//aamTZtqwoQJstls6tChQ7ErfxIF0HSzZ8/W888/zy51JnI4HHrsscfUv39/hYWFqXr16pwEpoBsNptatGghf39/9e3bV127dlXJkiWtjuW2cnJyNGjQIKtjuL2dO3cqJCTkuu9oUwDzLyEhQV9//bWio6O1Zs0aDR8+XP369bM6lts6d+6ccnJynAUwOztbFy5ckCRxJE3+PfLII0pKStL+/fvl5eWlgIAAlSxZUo0aNeLNtHzatWuX+vTpo4oVK8rhcOjXX3/VtGnTVL9+faujuSUfHx/98ssvzp/DzZs35zpsprjgGECTTZ06VUuXLtWdd96pNm3aqEWLFrzALqSYmBiFhIToww8/1Ndff62vvvpKy5cvL5bvyLja1cdWnD59Wn379tW2bdu0c+dOi5O5pzFjxqhJkyZq2rRpsfwDYZWMjAx5e3vLx8fH6ihuLTs7WwcPHpS3t7fuvvtuTvZUCLNmzdJnn32mZs2ayeFw6D//+Y+effZZZWdna+fOnexem09Dhgy55nJ2n8+/Tp06aciQIc7Ct23bNo0ZM0bz58+3OJl72rlzp+Lj45Wamqo777xTZ8+e1TvvvFPsCjUF0EU2b96spUuXatOmTQoMDFT79u05Q1MBpaWlad68eWrSpIkaNWqkt956SzExMZzmuACOHTumO+64w3k7JydHy5YtU6tWrSxM5b6aNm2qX3/9Ndcym82mPXv2WJTIve3fv1+DBg1yXpuyVq1aGj9+vGrUqGFxMvezadMmvf76685d7C5cuKCJEyfq73//u9XR3Na+ffuUnJwsLy8vBQUFqXbt2kpJSdHtt9/OG0D5tHDhQufHOTk5WrVqlWrVqsWutAXQunVrLV68ONcyTj5YONnZ2UpJSZHD4VDNmjWL5f9vdgF1gQsXLujo0aM6cuSIvLy8VKFCBSUkJKhhw4bq37+/1fHcTqVKldSiRQvVq1dPS5YskcPhKJb/GYtCdna2xowZowsXLsgwDDkcDh09epQCWEDfffed1RGKlSu7KQYHB0uSVq5cqSFDhmj27NkWJ3M/iYmJev/991W3bl1Jl9/VHjlyJFsFCigrK0upqamqWLGipMsnJ/vmm2/Ut29fi5O5pzZt2uS63a5dO3Xu3NmiNO6tQoUKSkpKUosWLSRJSUlJzp9T5N/58+c1bdo0bdq0Sd7e3mrSpIliY2NVpkwZq6OZigJosgEDBig5OVnBwcF69dVXnSfZyMrKUtOmTSmABfD666/L399fWVlZzgPEhwwZwqnhC+C1115Ts2bNtGXLFrVp00YrV650noUN+Xfx4kVNnTpVycnJstvtCgwMVN++fXXLLbdYHc0tZWZmOsufJD355JOaNm2ahYncl2EYzvInSX//+985droQXnvtNZ09e1apqalq3LixfvjhBzVq1MjqWMXGzz//rJMnT1odwy29/vrrGj16tOLi4iRJNWrU0Pjx4y1O5b7i4uLk7++vN998U4ZhaMGCBRo2bJgmTJhgdTRTUQBNFhgYqFGjRv3pBWCpUqX09ddfW5TKvR09elTvvPOO3nrrLbVr107dunVzXjwW+ZOdna0+ffooJydHf/vb39ShQwdmWQijRo1SmTJlNHbsWEnS3LlzNWLECL311lsWJ3MvV3b5rFevnt5//321a9dOJUqU0JIlSzhTbT79+OOPki7vPjt8+HC1a9dO3t7eWrJkCbt/FsK+ffu0YsUKJSQkqG3bturXrx8n1SmEevXqyWazOU+gU7lyZd4gL6A33nhDWVlZev755xUdHa3q1atbHcmtHT58WJMnT3bejouLU2RkpIWJXIMCaLLw8HBNmzbNuUXgkUceUb9+/XTLLbfI19fX6nhuyW636/Tp00pKStKUKVOUnp6uzMxMq2O5pTJlyigrK0t33323du/ezYvrQtq9e3euYy+GDx+u8PBwCxO5p2effdb5YvCHH37Q559/7rzPZrMpPj7ewnTu5eoXLpJyvRnB2RULrkqVKrLZbKpZs6b27dun6OhorldXCHv37rU6QrHx5Zdf6vDhw1q6dKm6deumihUrKioqynk9auRPzZo19d///te5hX/v3r26++67rQ3lAhRAk40ePZotAiZ76aWX1KFDBzVv3lx16tRRWFgYx10UUOvWrdW9e3dNmDBBHTt21Pr16zmZTiEYhqFz586pfPnyki6fKp4zLebf6tWrrY5QbHzyySdWRyiWateurdGjR6tz584aMGCATp48yeUfCiErK0sffvihDh06pGHDhmnmzJnq1q0bx/cX0F133aUXXnhBd955pz766CPnnhS4cc2bN5fNZlNmZqaWL1+uWrVqycvLSwcPHtRdd91ldTzTcRZQk13rbEzh4eH65ptvLEpU/Njtdl5kF9Dp06e1dOlSnTt3TidOnNDOnTvVtGlTzrxWQAsWLND777+vkJAQGYahNWvWqFu3bvzhLSBODW+emJiYa27xmzVrlgVp3J/dbtfWrVvVuHFjrVq1SsnJyerQoYPq1KljdTS3FB8fr8qVK2v16tWaN2+eRowYIYfDUeyOsyoKK1eu1JIlS7R9+3aFhISodevWHJ9aAMeOHfvL+68+g3pxwBZAk7FFwDyxsbGaPn26812ZP1q1apUFqdzbK6+8orp16+r2229X9erVOVagkCIjI/X777/r/PnzqlChgmJiYuTtza/Vgnr44YedH199anjkX+/evZ0fX5nllb9LyL8ePXooJCRE/v7+euKJJ/TEE09YHcmt7d69WwsXLtR//vMflSlTRuPGjSuWx1kVhcWLFysqKkoTJ07kutOFcK2CN2zYMI0ePdqCNK7HKxWTvfDCC2rXrp2aN2+ea4sA8u/Kf7oPP/xQ3333nc6cOVPs3oGxwpXdk1F4/fr1U3p6ugICAnT06FHn8ujoaAtTuS9ODW+eq8u0JDVp0kTt27dn9/kCevXVV7V+/Xr17t1bdrtdwcHBCgkJ0QMPPGB1NLdks9mUlZXlvP3bb79xjGoBTZkyxeoIxdauXbusjuAyFECTrVmzxnn9EMMwNGXKFI0dO5ZdwgrAz89PkjRp0iQdP35cAQEBuTbR//HFIvLWokULzZs3T4GBgbm2TN9+++0WpnJfBw8e1LJly6yOUWxxaviCu3JmVenynikHDhzQmTNnLEzk3ho0aKAGDRqoS5cuWrZsmd577z39+9//LtYvEF2pa9eueuGFF/Trr78qISFBSUlJ6tmzp9WxgFyK81FyFECT9OrVS3v27NHJkyf1008/OX9oPvjgA3azK6R9+/bxItskFy5c0NixY1WpUiXnMpvNxu60BXTnnXfq+PHjFGiTXDk1vHT5D2/lypX12muvWZzKPV19ZlUvLy9VqlRJw4YNszqW2xo5cqS2bNmiEiVK6KGHHtKIESP+tJUVNy48PFy//PKLtm3bptmzZ2vo0KFckgg3nTFjxlgdwWUogCZJTEzUmTNnlJCQkOuU5d7e3qpSpYqFydxfQECATp486dwiiIJbs2aNkpOT5ePjY3UUt3blBBunT59WZGSk6tWrl2uLKifaKBhODW+eSZMmacuWLXr22WfVvXt37d692+pIbu3cuXMyDEM1a9ZUQECAatWqpXLlylkdy20NGzZMmZmZmjJlihwOh7766iulpqY6L2YOWGXHjh3asmWLunTporfffls//fSTxo8fr8cff9zqaKaiAJqkbNmyKlu2rN59912roxQ7ly5dUsuWLVWnTp1cp4jmRXb+3XHHHTp79iwFsJCuPsEGzJOamqpt27YpMjJSI0aM0O7duzVy5Ejdf//9VkdzOwkJCerTp49WrFghHx8fLVq0SL169Sp2L2KKysSJEyVd3i05OTlZ3bt314ULF7R+/XqLk7mn7du359qzp3nz5mrVqpWFiYDLxowZoz59+mj58uXy8fHRwoULi+XvTgogbnqxsbFWRyg2srOzFRERodq1a+c6WxhlOn/Y9cs1hgwZovbt22vVqlU6dOiQhgwZojFjxuS6MDxujMPhUNOmTdW/f3+FhoaqevXqstvtVsdyWwcPHlRycrKSk5O1d+9ePfDAAwoODrY6ltvy9/fX4cOHnddX+/XXX1WtWjWLUwGe87uTAoibHi+2zdO9e3erIwDXlZmZqejoaMXFxSkyMlKNGzfOdaZA3LgyZcroww8/1A8//KDhw4dr1qxZuvXWW62O5bb69u2rkJAQPf/882rYsCGXdyqknJwcRUVFqXHjxvL29taWLVvk6+urrl27SuJNSVjnyu/OjRs3FuvfnRRAwINQpnEzK1GihJYvX661a9eqb9++SkpKkpeXl9Wx3NKECRM0b948TZ48WRUqVFBaWppzN0bk34IFC3Tw4EHVq1dPS5Ys0U8//aRXXnlFlStXtjqaW+rRo0eu2y+++KJFSYDcrvzunDp1arH+3WkzivM5TgEAbmPfvn2aOXOmmjVrprCwMP3jH/9Q9+7dVbduXaujwcP17dtX/v7+CgsL04ABAxQVFaUdO3Zo+vTpVkcDYLLNmzfrwIEDatu2rbZv366HHnrI6kim461VAMBNYe3atXrzzTcVFhYm6fKZLP9/e/cbU2XZwHH8dziiTGyCFprExijAObJmptTcCrQcfxKOE6Nktea0llFZuUGhL9ROraGb/ZEt/2arBbGEQ5IYYPoCS5dTY/ZGhxFqUw/JvzMBzznPC/M8knt4nme7z7mI8/28u6/7HPa73xz223Xd17Vv3z7DqQCpo6NDa9asUUNDg5YsWaJVq1bpypUrpmMBsNhnn32mLVu2aPfu3err69O6deu0Y8cO07EsxxJQAIBR5eXlcrvdam5u1rlz5wLjXq9XJ0+e5CxAGOf1etXZ2anGxkZ99NFHunz5svr7+03HAmCxvXv3qqqqSkuXLlVsbKyqq6tVUFCg5cuXm45mKQogAMCoJ598UmfPntWPP/445D1Vu91+27tCgAnLly/X0qVLlZmZqZSUFC1cuNw1uH0AAAlbSURBVFCvvfaa6VgALBYRETHkyLFx48aNyk2feAcQADAi9Pb2asKECaZjALf5888/FRsbG7j2er06dOiQMjMzDaYCYLX3339fNptNzc3NWrNmjSorK5WYmKh33nnHdDRLUQABAEY5HA7t3btX06dPl81mu+3+r7/+aiAV8G/5+fnauXOnJk2apMuXL2vDhg06c+aM6uvrTUcDYCGfz6eqqiq1tLTI5/MpPT1dhYWFGjNmdC2apAACAEYEt9utffv2qbu7e8j4K6+8YigRcENDQ4MqKiqUn5+v7du365lnntHKlSsVGRlpOhoAC1y4cGHY+9OmTQtRktAYXXUWAPCPtXLlSqWmpo66f7T451u4cKEmTJig4uJiVVRUaO7cuaYjAbBQUVGRbDab+vv75Xa7lZCQoIiICLW3tyshIUENDQ2mI1qKAggAGDGcTqfpCEBAZmZmYFmy3++X3+/XqlWrNHHiRElSU1OTyXgALNLc3CxJWr16tZYtW6bZs2dLkk6dOqXt27ebjBYUFEAAwIiwYMECff3110pPTx+y6xozgjDl888/Nx0BQAidPXs2UP4kaebMmWprazOYKDgogACAEcHj8cjpdA7ZbdFmszHLAmOOHTs27P34+PgQJQEQClOnTtWWLVuUnZ0tv9+v2tpaJSYmmo5lOTaBAQCMCLm5uaqurlZUVJTpKIAkqbS0dNj77733XoiSAAiFrq4uffjhhzp69Kgk6dFHH1VxcfGoO6KIAggAGBFefPFFrV+/XlOmTDEdBbjN4OCg2tra5PV6lZycPOq2hQdwg8fjUXt7u1JSUnTt2jWNHz/edCTL8esFABgRBgcHlZOTo+Tk5CHb6+/Zs8dgKkBqbW3Vq6++qpiYGPl8Pl25ckWffPKJHnjgAdPRAFjoyJEjWrdunbxer6qqqpSTk6NNmzZp3rx5pqNZihlAAMCIcHPJzd/NmTMnxEmAoQoLC1VaWhoofCdOnNDGjRtVXV1tOBkAKxUUFGjr1q1asWKFampqdObMGb3xxhtyuVymo1mKGUAAwIhA0cNI5fF4hsz2Pfjgg+rv7zeYCEAw+Hw+3XXXXYHr++67z2Ca4IkwHQAAAGAkmzhxohobGwPXjY2NiomJMZgIQDBMnTpVBw8elM1mU3d3tyoqKkblUUQsAQUAABjGqVOntGHDBrW3t0uSEhIS9MEHHygpKclwMgBWcrvdevfdd9XS0iK/36+5c+eqrKxMcXFxpqNZigIIAAAwjMWLF2tgYEA5OTnKz8/X3XffbToSgCA5ffq0ZsyYoZ6eHrW2tuqRRx4xHclyFEAAAID/4rffftO3336r/fv3KyYmRnl5eVqyZInpWAAsVF5ertOnT2vnzp26dOmS3nzzTc2ZM0fFxcWmo1mKAggAAPA/8Hg8ampq0q5du9Tb26sDBw6YjgTAQrm5uaqtrZXdbpckXb9+XQ6HQ3V1dYaTWYtdQAEAAIbx/fffq66uTidPnlRGRobKyso0a9Ys07EAWOz69eu6du2aoqOjJd04n3Y0ogACAAAMw+VyKS8vT5s2bVJkZKTpOACCpLCwUIsXL1ZmZqYk6fDhw1q2bJnhVNZjCSgAAACAsNfZ2anz58/r2LFjGjNmjGbPnq0ZM2aYjmU5CiAAAACAsJeVlaXvvvvOdIygYwkoAAAAgLA3ffp01dTUaObMmYqKigqMj7bD4JkBBAAAABD2br77dyubzaampiYDaYKHAggAAAAAYSLCdAAAAAAAMK2rq0tlZWV67rnndPXqVZWWlqq7u9t0LMtRAAEAAACEvbVr1+r+++/X1atXNX78eMXFxemtt94yHctyFEAAAAAAYa+jo0NPP/20IiIiNHbsWK1evVp//PGH6ViWowACAAAACHt2u109PT2y2WySpHPnzikiYvTVJTaBAQAAABD2Dh8+rM2bN+vixYt66KGHdOLECTmdTj3++OOmo1lq9FVaAAAAAPg/paWlacGCBbrnnnt08eJFPfHEE2ptbTUdy3IcBA8AAAAg7K1YsUKpqanKyMgwHSWoKIAAAAAAIMnpdJqOEHS8AwgAAAAg7FVUVOjOO+9Uenq67HZ7YHzatGkGU1mPGUAAAAAAYc/j8cjpdCo2NjYwZrPZ1NTUZDCV9SiAAAAAAMLewYMHdeTIEUVFRZmOElTsAgoAAAAg7MXHx6urq8t0jKBjBhAAAABA2BscHFROTo6Sk5MVGRkZGN+zZ4/BVNajAAIAAAAIey+99JLpCCHBLqAAAAAAECZ4BxAAAAAAwgQFEAAAAADCBAUQABD2Ojo6lJqaqqKiotvulZSUKDU1VZ2dnf/x+yUlJdqxY0cwIwIAYAkKIAAAksaNG6e2tjadP38+MObxeHT8+HGDqQAAsBYFEAAASXa7XVlZWaqrqwuMHThwQPPnz5ck+f1+bdy4UQUFBcrOzlZWVpZ+/vnn2/6O0+nU888/r76+Pg0MDMjpdMrhcGjRokUqKSlRb29vyJ4JAIC/owACAPCX/Px81dbWBq5ramrkcDgkSW1tbbp06ZIqKytVX18vh8Ohbdu2BT7r9/u1fv16XbhwQdu2bVN0dLQ+/fRT2e12ffPNN3K5XIqLi1N5eXnInwsAgJs4BxAAgL+kpaXJbrertbVVkydPVl9fn1JSUiRJSUlJev311/XVV1/p999/108//aTo6OjAd3fv3i23262amhqNHTtWkvTDDz+op6dHLS0tkm4cMjx58uTQPxgAAH+hAAIAcItFixbJ5XJp0qRJysvLC4wfOnRIW7du1QsvvKD58+crKSlJLpcrcP/hhx/WrFmzVFpaqsrKSkVGRsrn8+ntt9/WY489Jknq6+tTf39/yJ8JAICbWAIKAMAt8vLytH//ftXX1ys3Nzcw/ssvvygjI0PPPvus0tLS1NjYKK/XG7iflpamoqIi3XHHHfr4448lSfPmzdMXX3yhgYEB+Xw+rV27Vps3bw75MwEAcBMFEACAW0yZMkX33nuvEhMTFRMTExjPzs7W0aNH9dRTT8nhcCghIUEdHR3y+XyBz9hsNjmdTn355Zc6fvy4Xn75ZcXHx8vhcCg7O1t+v18lJSUmHgsAAEmSze/3+02HAAAAAAAEHzOAAAAAABAmKIAAAAAAECYogAAAAAAQJiiAAAAAABAmKIAAAAAAECYogAAAAAAQJiiAAAAAABAmKIAAAAAAECb+BeuoyF0pl52xAAAAAElFTkSuQmCC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018904"/>
            <a:ext cx="10515600" cy="515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smtClean="0"/>
              <a:t>Relation between number of doors, insurance, and normalized losses</a:t>
            </a:r>
          </a:p>
          <a:p>
            <a:r>
              <a:rPr lang="en-US" dirty="0"/>
              <a:t>Normalized loss is the average loss payment per insured vehicle. It is calculated by many features of the cars which includes body style and number of doors.</a:t>
            </a:r>
          </a:p>
          <a:p>
            <a:r>
              <a:rPr lang="en-US" dirty="0"/>
              <a:t>Normalized losses are distributed across different body style but the two door cars has more number of losses than the four door cars.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45" y="4453790"/>
            <a:ext cx="3148155" cy="17484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698" y="4453790"/>
            <a:ext cx="3082603" cy="1683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199" y="4470061"/>
            <a:ext cx="3023020" cy="165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Summary</a:t>
            </a:r>
            <a:endParaRPr lang="en-IN" b="1" dirty="0"/>
          </a:p>
        </p:txBody>
      </p:sp>
      <p:sp>
        <p:nvSpPr>
          <p:cNvPr id="4" name="AutoShape 2" descr="data:image/png;base64,iVBORw0KGgoAAAANSUhEUgAAA4AAAAGTCAYAAAB56XxLAAAABHNCSVQICAgIfAhkiAAAAAlwSFlzAAALEgAACxIB0t1+/AAAADl0RVh0U29mdHdhcmUAbWF0cGxvdGxpYiB2ZXJzaW9uIDMuMC4zLCBodHRwOi8vbWF0cGxvdGxpYi5vcmcvnQurowAAIABJREFUeJzs3XlcVIX+//H3ICqWu4JZWCm5dOvmkhWYhZiBgQjmnmG7mPtNcwM1FwxN8+Zyy26Wmba4pKmVC27XEjO97rn9UsQtJM2FVJaZ8/vDr3OlNATOcBzm9Xw8fDyYM3DmPR8Q5j1nsxmGYQgAAAAAUOx5WR0AAAAAAFA0KIAAAAAA4CEogAAAAADgISiAAAAAAOAhKIAAAAAA4CEogAAAAADgISiAAACno0ePqm7dupo3b16u5TNmzNDgwYNNe5zmzZtr586dpq3vr2RkZKhTp06KiIjQihUrCr2+unXr6vTp039avmrVKo0ZM+YvvzYmJkbLli0rdIa/ylFUvvzyS8XGxlr2+ACAgvG2OgAA4Obi5eWlcePG6cEHH1StWrWsjlNoe/bs0alTp7Ry5UqXPs4TTzyhJ554wqWPAQBAYbEFEACQi4+Pj1544QUNGDBAWVlZf7p/8ODBmjFjxjVvN2/eXG+//bY6dOigsLAwzZs3T0OGDFHr1q319NNPKy0tzfl1n376qdq0aaOIiAjNnz/fuXz16tVq3769oqOj1alTJ23dulWSNGXKFL300kuKjIzUgAED/pQrKSlJ0dHRat26tTp37qwdO3bo4MGDGjp0qNLS0hQVFaVLly45P//QoUN65JFHnM/Rbrfrscce088//6zz589r8ODBevrppxUZGamxY8cqJyfH+bVTpkzR008/rebNm2vOnDmScm8RS09PV48ePdSyZUuFh4dr1qxZf8r73//+V88884zatGmjtm3bas2aNc6vffHFF9WmTRu1adNG//znP6/7vfrnP/+pNm3aKCoqyvn1L7zwgubOnev8nH/9618aO3bsn77273//u95++221a9dO4eHh+uabb9SnTx+1bNlSXbt21YULFyRJ8+fPd34/QkJC9Omnn/5pXcuWLVOLFi108OBBSdK8efP09NNPKzo6Ws8//7x+/vnn6z4HAEARMwAA+D9HjhwxGjRoYNjtdqNLly5GYmKiYRiG8cEHHxiDBg0yDMMwBg0aZHzwwQfOr7n6dkhIiDF27FjDMAzj66+/NurVq2fs2bPHMAzD6NGjh/Huu+86P2/EiBGGYRjGL7/8YgQFBRn79+83Dh06ZLRq1co4ffq0YRiGsX//fuPRRx81fv/9d2Py5MlGWFiYkZ2d/afc/+///T+jSZMmRmpqqmEYhrFhwwbj0UcfNc6fP29s3LjRiIiIuObz7dKli/Htt98ahmEYa9euNTp16mQYhmEMHjzYmDVrlmEYhpGTk2MMGDDAeP/99w3DMIw6deoYM2bMMAzDMHbv3m3cf//9RlZWlrFgwQKjW7duhmEYRs+ePY1x48YZhmEY586dMyIiIoyUlBTj2WefNb799lvjzJkzRmhoqHHkyBHnDB5//HHj2LFjxtSpU41hw4YZhmEYv//+u9GvXz/j3Llzf8pep04dY/r06YZhGMa+ffuMhx9+2Dh16pSxcuVKo23btoZhGIbdbjdCQkKMn3/++Zpf//HHHxuGYRjTp083GjZsaPzyyy+G3W432rRpYyxevNjIyMgwOnTo4Px+bN261WjQoIFhGIbz+S5ZssSIiIgwjh8/bhiGYfzwww/GM888Y1y4cMEwDMNYv3690bJly2vOHwBQ9NgFFADwJ15eXnrrrbcUHR2tpk2b5utrQ0NDJUk1atRQ1apVVa9ePUnSnXfeqbNnzzo/r1OnTpKkatWq6dFHH1VycrJKlCihkydP6vnnn3d+ns1mU2pqqiSpQYMG8vb+85+ujRs3KjAwUDVq1JAkBQUFqXLlytq1a5dsNtt1s7Zr104LFy5Uy5Yt9eWXX6pDhw6SpLVr12rnzp3OLZNXbzmUpFatWkmS7r33XmVlZSkjIyPX/Rs2bNDrr78uSSpXrpyWLl2a6/5t27YpPT1dPXv2zPU89+3bp8cee0zdunXTiRMn1KRJE/Xv31/lypW7Zv7OnTtLkurUqaOAgABt3bpVISEhSkhI0N69e5WWliZ/f//r7sobFhYm6fL3pk6dOqpWrZokyd/fX2fPntWtt96q9957T+vWrVNKSor27t3r3DIoSTt37tT69es1dOhQVa9e3Tm7w4cPO7+/knTu3DmdOXNGFStWvGYOAEDRoQACAK6pevXqGjlypAYNGqTo6GjncpvNJsMwnLezs7NzfV2pUqWcH5csWfK66/fy+t9RCA6HQ97e3rLb7QoKCsq12+OJEyfk5+enlStX6pZbbrnmuhwOx5+KnmEYysnJ+csMTz31lBITE/Xzzz/rxx9/VGJionN977zzjgICAiRdLjBXr/9KCb2y7Op5XLn/6s8/cuSIKlWq5Lxtt9sVEBCQ62Q7aWlpqly5skqWLKlVq1YpOTlZGzduVPv27fXvf/9b999//5/yX2uGJUqUUMeOHTV//nydPHkyVxH7o6tnc605/fLLL+rYsaM6dOigBx98UC1btnTuaipdLrcTJ05Uv3791KxZM/n7+8vhcCgqKspZgB0Oh06ePKkKFSpcNwcAoOhwDCAA4Lpatmypxx9/XB9//LFzWaVKlbRr1y5Jl0vLpk2bCrTuhQsXSpKOHz+u5ORkBQUFKSgoSN9//73zmLF169apdevWf9oC90dBQUH67rvvdOTIEUlScnKyTpw4ofr16//l15UuXVoREREaPHiwQkNDVaZMGUlS06ZNNXPmTBmGoaysLL366quaPXv2DT+3oKAgLViwQJJ0/vx5Pffcc0pJSXHe36BBAx0+fFg//vijpMsnqgkLC1NaWpomTJigf/3rX2rRooXi4uJ0zz336MCBA9d8nCsz3L17t1JTU53Pt3379kpKStLu3bv15JNP3nDuP9q1a5cqV66sHj16qGnTps7yZ7fbJUl33323goKCFBMTo0GDBsnhcKhp06b6+uuvdfLkSUnSZ599pueee67AGQAA5mILIADgL8XHx2vLli3O2zExMRowYIDCwsLk7++vwMDAAq03MzNTbdq0UXZ2tuLj41WzZk1J0qhRo/Taa6/JMAx5e3vr3Xff1a233vqX67rnnns0YsQI9erVS3a7XT4+Pnrvvfeuu+vk1dq3b6/Zs2frjTfecC6Li4tTQkKCIiMjlZ2drSZNmujll1++4ec2fPhwvfHGG4qMjJRhGIqNjc21Ba9y5cqaPHmyxo8fr8zMTBmGofHjx8vf31/PPfecBg8erFatWqlUqVKqW7euIiIirvk4R44cUXR0tGw2m95++23nLpZVqlTR/fffr4CAgL/cApqXRx99VPPnz1fLli1ls9n08MMPq3Llyjp8+HCuz+vevbtWr16tDz74QN26ddMrr7yiF198UTabTWXLltXUqVP/cldcAEDRsRl/3G8FAAC4tdOnT6tdu3aaM2eO89g8AAAkdgEFAKBYmTt3rsLDw/XSSy9R/gAAf8IWQAAAAADwEGwBBAAAAAAPQQEEAAAAAA9BAQQAAAAAD0EBBAAAAAAP4dbXAfztt9/lcNzc57CpUqWsTp3KsDpGscE8zcU8zcMszcU8zcU8zcU8zcMszcU8zXWzz9PLy6ZKlf76OrnX4tYF0OEwbvoCKMktMroT5mku5mkeZmku5mku5mku5mkeZmku5mmu4jhPdgEFAAAAAA9BAQQAAAAAD0EBBAAAAAAPQQEEAAAAAA9BAQQAAAAAD0EBBAAAAAAPQQEEAAAAAA9BAQQAAAAAD0EBBAAAAAAPQQEEAAAAAA/hbXWAm0m58mXkU9r8kfj6ljN1fZcyc3T+3EVT1wkAAACg+KMAXsWntLci+39ldYw8LZkYpfNWhwAAAADgdtgFFAAAAAA8BAUQAAAAADwEBRAAAAAAPAQFEAAAAAA8BAUQAAAAADwEBRAAAAAAPAQFEAAAAAA8BAUQAAAAADwEBRAAAAAAPAQFEAAAAAA8hEsL4DvvvKPw8HBFREToo48+kiRt2LBBkZGRCg0N1aRJk1z58AAAAACAq3i7asWbNm3Sxo0btXjxYuXk5Cg8PFxBQUEaOnSoPvnkE1WvXl2xsbFat26dgoODXRUDAAAAAPB/XLYF8OGHH9asWbPk7e2tU6dOyW6369y5c7rrrrtUo0YNeXt7KzIyUsuWLXNVBAAAAADAVVy6C2jJkiU1efJkRUREKCgoSCdPnpSvr6/zfj8/P6WlpbkyAgAAAADg/7hsF9Ar+vTpo1deeUXdu3dXSkqKbDab8z7DMHLdzq8qVcqaEdEt+fqWszqCZTz5ubsC8zQPszQX8zQX8zQX8zQPszQX8zRXcZynywrgzz//rKysLN17770qU6aMQkNDtWzZMpUoUcL5Oenp6fLz8yvwY5w6lSGHwzAjriT3+ganp5+3OoIlfH3LeexzdwXmaR5maS7maS7maS7maR5maS7maa6bfZ5eXrYCbRBz2S6gR48eVXx8vLKyspSVlaVVq1apU6dOOnTokA4fPiy73a6lS5fq8ccfd1UEAAAAAMBVXLYFMDg4WDt27FB0dLRKlCih0NBQRUREqHLlyurdu7cyMzMVHBysli1buioCAAAAAOAqLj0GsHfv3urdu3euZUFBQVq8eLErHxYAAAAAcA0uPQsoAAAAAODmQQEEAAAAAA9BAQQAAAAAD0EBBAAAAAAPQQEEAAAAAA9BAQQAAAAAD0EBBAAAAAAPQQEEAAAAAA9BAQQAAAAAD0EBBAAAAAAPQQEEAAAAAA9BAQQAAAAAD0EBBAAAAAAPQQEEAAAAAA9BAQQAAAAAD0EBBAAAAAAPQQEEAAAAAA9BAQQAAAAAD0EBBAAAAAAPQQEEAAAAAA9BAQQAAAAAD0EBBAAAAAAPQQEEAAAAAA9BAQQAAAAAD0EBBAAAAAAPQQEEAAAAAA9BAQQAAAAAD0EBBAAAAAAPQQEEAAAAAA9BAQQAAAAAD0EBBAAAAAAPQQEEAAAAAA/h7cqVT506Vd9++60kKTg4WAMHDtSQIUO0ZcsWlSlTRpLUq1cvPfnkk66MAQAAAACQCwvghg0b9N1332nhwoWy2Wx6+eWXtXLlSu3atUuzZ8+Wn5+fqx4aAAAAAHANLtsF1NfXV4MHD1apUqVUsmRJBQQE6Pjx4zp+/LiGDh2qyMhITZ48WQ6Hw1URAAAAAABXcdkWwNq1azs/TklJ0bfffqs5c+Zo06ZNGjFihMqVK6fY2FjNnz9fHTp0KNBjVKlS1qy4bsfXt5zVESzjyc/dFZineZiluZinuZinuZineZiluZinuYrjPF16DKAkHThwQLGxsRo4cKBq1aqladOmOe+LiYnRokWLClwAT53KkMNhmBXVrb7B6ennrY5gCV/fch773F2BeZqHWZqLeZqLeZqLeZqHWZqLeZrrZp+nl5etQBvEXHoW0C1btuj5559X//791aZNG+3bt0/Lly933m8Yhry9Xd5BAQAAAAByYQE8ceKEevbsqQkTJigiIkLS5cI3duxYnT17VtnZ2friiy84AygAAAAAFBGXbX6bMWOGMjMzlZiY6FzWqVMndevWTZ07d1ZOTo5CQ0PVqlUrV0UAAAAAAFzFZQUwPj5e8fHx17yvS5curnpYAAAAAMB1uPQYQAAAAADAzYMCCAAAAAAeggIIAAAAAB6CAggAAAAAHoICCAAAAAAeggIIAAAAAB6CAggAAAAAHoICCAAAAAAeggIIAAAAAB6CAggAAAAAHoICCAAAAAAe4oYKYEZGhiTpp59+0qJFi5Sdne3SUAAAAAAA83nn9QnvvPOOUlNT1b9/f7388su655579OOPPyohIaEo8gEAAAAATJLnFsB169ZpzJgxWrFihSIiIjRr1izt3bu3KLIBAAAAAEx0Q7uAlilTRhs2bFBgYKAkKSsry6WhAAAAAADmy7MAVqpUSW+88YZ27dqlJk2aaMKECfLz8yuKbAAAAAAAE+VZAMeNGyc/Pz9Nnz5dZcqUkc1m07hx44oiGwAAAADARHkWwKpVq+rpp5/W6dOnZbfb1blzZ1WtWrUosgEAAAAATJRnAVy7dq06deqkkSNH6tSpU4qIiFBSUlJRZAMAAAAAmCjPAjht2jTNnTtX5cuXl5+fnz799FNNnjy5KLIBAAAAAEyUZwG02+25Tvpy7733ymazuTQUAAAAAMB8eRbAMmXK6Pjx487St3nzZpUuXdrlwQAAAAAA5vLO6xP69++vF198Uenp6erYsaNSUlI0ZcqUosgGAAAAADBRngWwUaNGmjt3rrZu3SqHw6H69eurcuXKRZENAAAAAGCi6xbAFStWXHP55s2bJUmhoaGuSQQAAAAAcInrFsBPPvnkul9ks9kogAAAAADgZm6oAB45ckQ1atRQRkaGUlNT9be//a1IwgEAAAAAzJPnWUBnz56tHj16SJJ+++039e7dW/PmzXN5MAAAAACAufIsgJ9//rk+++wzSVKNGjW0aNEizZo1y+XBAAAAAADmuqELwZctW9Z5u1y5clwIHgAAAADcUJ4FsFatWpowYYKOHDmiI0eO6J133tHdd99dBNEAAAAAAGbKswCOHDlSKSkpio6OVrt27ZSSkqI33njjhlY+depURUREKCIiQuPHj5ckbdiwQZGRkQoNDdWkSZMKFR4AAAAAcOPyvBB81apVNXXq1HyveMOGDfruu++0cOFC2Ww2vfzyy1q6dKkmTJigTz75RNWrV1dsbKzWrVun4ODgAoUHAAAAANy46xbAhIQExcXFqXv37te8/7333vvLFfv6+mrw4MEqVaqUJCkgIEApKSm66667VKNGDUlSZGSkli1bRgEEAAAAgCJw3QIYFBQkSQoLCyvQimvXru38OCUlRd9++62effZZ+fr6Opf7+fkpLS2tQOsHAAAAAOTPdQtg8+bNJUlt2rSR3W5XRkaGDMPI9wMcOHBAsbGxGjhwoEqUKKGUlBTnfYZhFOqMolWqlM37k4opX99yVkewjCc/d1dgnuZhluZinuZinuZinuZhluZinuYqjvPM8xjATz/9VImJicrOzpb0v9K2Z8+ePFe+ZcsW9enTR0OHDlVERIQ2bdqk9PR05/3p6eny8/MrcPhTpzLkcOS/lF6PO32D09PPWx3BEr6+5Tz2ubsC8zQPszQX8zQX8zQX8zQPszQX8zTXzT5PLy9bgTaI5VkAZ8yYoS+++EL33ntvvlZ84sQJ9ezZU5MmTXLuTlq/fn0dOnRIhw8flr+/v5YuXaq2bdvmOzQAAAAAIP/yLIAVKlTId/mTLhfHzMxMJSYmOpd16tRJiYmJ6t27tzIzMxUcHKyWLVvme90AAAAAgPy7bgE8c+aMJKlBgwaaOXOmWrVqJW/v/316xYoV/3LF8fHxio+Pv+Z9ixcvLkhWAAAAAEAhXLcABgYGymazOU/8cvWWvBs9BhAAAAAAcPO4bgHcu3dvUeYAAAAAALiYV16f4HA4NGPGDA0ePFgZGRmaPn267HZ7UWQDAAAAAJgozwI4fvx47du3T9u3b5dhGFq/fr3efPPNosgGAAAAADBRngUwOTlZiYmJKl26tMqVK6cPP/xQ33//fVFkAwAAAACYKM8C6O3tLS+v/31aqVKlcp0NFAAAAADgHvJscnXq1NGcOXNkt9t18OBBzZw5U/Xq1SuKbAAAAAAAE+W5BTAuLk67d+/WqVOn9Mwzz+jChQsaOnRoUWQDAAAAAJgozy2AJ0+e1NixY4siCwAAAADAhfLcAvj888+rS5cu+uqrr5SVlVUUmQAAAAAALpBnAVy7dq26deumNWvWqHnz5ho1ahQXiQcAAAAAN5TnLqBeXl4KDg5WcHCwfv75Zw0ZMkSfffaZ9uzZUxT54MbKlS8jn9LmnzHW17ecqeu7lJmj8+cumrpOAAAA4GaU56vznJwcrV69Wl9++aV27Nih8PBwjR49uiiywc35lPZWZP+vrI6RpyUTo3Te6hAAAABAEcizADZt2lS1a9dWu3btNHnyZJUqVaoocgEAAAAATJZnAfz888919913F0EUAAAAAIAr5XkSGMofAAAAABQPeRZAAAAAAEDxcN0CmJSUJElc+w8AAAAAionrFsB33nlHktSxY8ciCwMAAAAAcJ3rngTm1ltvVVhYmNLS0hQZGfmn+5csWeLSYAAAAAAAc123AH7wwQfas2eP4uLiNGzYsKLMBAAAAABwgesWwLJly+qhhx7S9OnT5efnp927dysnJ0cPPPCAypYtW5QZAQAAAAAmyPM6gOfPn1dMTIyqVq0qu92utLQ0vffee2rUqFFR5AMAAAAAmCTPAjhu3DhNmDBBgYGBkqTk5GQlJiZq7ty5Lg8HAAAAADBPntcB/P33353lT5KCgoJ08eJFl4YCAAAAAJgvzwJos9l07Ngx5+2jR4+qRIkSLg0FAAAAADBfnruA9uzZUx07dlRQUJBsNpu+++47jRgxoiiyAQAAAABMlGcBbNGihWrVqqWNGzfK4XAoNjZWAQEBRZENwFXKlS8jn9J5/pfNN1/fcqau71Jmjs6fYzdxAACAm9ENvZqsVauWatWq5eosAP6CT2lvRfb/yuoYeVoyMUrnrQ4BAACAa8rzGEAAAAAAQPFAAQQAAAAAD5FnARw4cGBR5AAAAAAAuFieBXDPnj0yDKPAD5CRkaFWrVrp6NGjkqQhQ4YoNDRUUVFRioqK0sqVKwu8bgAAAADAjcvzJDB+fn6KiIhQ/fr1deuttzqXx8fH57ny7du3Kz4+XikpKc5lu3bt0uzZs+Xn51ewxAAAAACAAslzC2DDhg0VHh6uO+64QxUrVnT+uxFz587ViBEjnGXv4sWLOn78uIYOHarIyEhNnjxZDoejcM8AAAAAAHBD8twC2KtXL126dEmHDx9W7dq1lZmZqTJlytzQyhMSEnLd/vXXXxUYGKgRI0aoXLlyio2N1fz589WhQ4cCha9SpWyBvq44MPvabZ6OeZrLU+fpqc/bVZinuZinuZineZiluZinuYrjPPMsgNu3b1fPnj3l7e2tzz//XFFRUXr33XfVqFGjfD9YjRo1NG3aNOftmJgYLVq0qMAF8NSpDDkcBT8+8Y/c6Rucnn7zX2mNeZqLed7cfH3LeeTzdhXmaS7maS7maR5maS7maa6bfZ5eXrYCbRDLcxfQcePGaebMmapYsaJuu+02jR8//k9b9m7Uvn37tHz5cudtwzDk7X1D16IHAAAAABRSngXw0qVLuueee5y3g4ODZbfbC/RghmFo7NixOnv2rLKzs/XFF1/oySefLNC6AAAAAAD5k+fmN29vb509e1Y2m02SdPDgwQI/WL169dStWzd17txZOTk5Cg0NVatWrQq8PgAAAADAjcuzAL766qt69tlnlZ6ertdee03ff/+9Ro0ala8HWb16tfPjLl26qEuXLvlPCgAAAAAolDwLYEhIiGrVqqXvv/9eDodDPXv2VEBAQFFkAwAAAACYKM9jACUpJydHDodD3t7enLQFAAAAANxUngVwwYIF6tq1q3bu3KnNmzerS5cuuc7kCQAAAABwD3luzps5c6YWLlwoPz8/SdLx48cVGxursLAwl4cDAAAAAJgnzy2AJUuWdJY/Sbr99ttVsmRJl4YCAAAAAJjvulsAd+/eLUmqW7euRo0apY4dO6pEiRL68ssv1ahRoyILCAAAAAAwx3ULYO/evXPdXrt2rfNjm82m+Ph4l4UCAAAAAJjvugXw6mv3AQAAAADcX54ngUlPT9fChQt15syZXMsHDhzoslAAAAAAAPPleRKYV199VTt27JBhGLn+AQAAAADcS55bALOzszV16tSiyAIAAAAAcKE8C+B9992n/fv3q06dOkWRBwBcrlz5MvIpneevv3zz9S1n6vouZebo/LmLpq7TFZgnAADuI8+/2I0aNVJ0dLR8fX3l7f2/T1+1apVLgwGAq/iU9lZk/6+sjpGnJROjdN7qEDeAeQIA4D7yLIAzZszQhAkTdOeddxZFHgAAAACAi+RZAMuXL6/w8PCiyAIAAAAAcKE8C2BgYKDGjRun0NBQlSpVyrn8vvvuc2kwAAAAAIC58iyAS5YskSQtX77cucxms3EMIAAAAAC4mTwL4OrVq4siBwAAAADAxfIsgB999NE1l7/wwgumhwEAAAAAuE6eBXD//v3Oj7OysvTjjz8qKCjIpaEAAPBUXFfRXO4wT3eZJYDiIc/fiG+++Wau22lpaYqLi3NZIAAAPBnXVTSXO8zTXWYJoHjwyu8XVKtWTceOHXNFFgAAAACAC+XrGEDDMLRr1y5VqVLFpaEAAAAAAObL1zGAklS9enUNHDjQZYEAAAAAAK6R72MAAQAAAADu6boFcMiQIdf9IpvNprFjx7okEAAAAADANa5bAGvXrv2nZb/99ps+/vhj3XHHHS4NBQAAAAAw33UL4Isvvpjr9oYNGzRo0CBFRkYqPj7e5cEAAABw83CHaypK7nNdReYJq+T5U5eTk6OJEydq4cKFGjlypMLCwooiFwAAAG4i7nBNRcl9rqvIPGGVvyyAKSkpeu2113Trrbdq0aJFuu2224oqFwAAAADAZNe9EPyCBQvUoUMHPfnkk/rkk08ofwAAAADg5q5bAOPi4pSRkaH3339fjRo1cv5r2LChGjVqdEMrz8jIUKtWrXT06FFJl48jjIyMVGhoqCZNmmTOMwAAAAAA3JDr7gK6atWqQq14+/btio+PV0pKiiTp0qVLGjp0qD755BNVr15dsbGxWrdunYKDgwv1OAAAAACAG3PdAljYSz3MnTtXI0aM0MCBAyVJO3bs0F133aUaNWpIkiIjI7Vs2TIKIAAAAAAUEfPPPft/EhISct0+efKkfH19nbf9/PyUlpbmqocHAAAAAPyBywrgHzkcDtlsNudtwzBy3S6IKlXKFjaW2zL7Gi+ejnmai3mah1mai3mai3mah1mai3may5PnWRyfe5EVwNtuu03p6enO2+np6fLz8yvUOk+dypDDYRQ2mpM7fYPT02/+K7IwT3MIhy3QAAAgAElEQVQxT/MwS3MxT3MxT3O5yzyZpbmYp7ncYZ6u4Otb7qZ+7l5etgJtELvuWUDNVr9+fR06dEiHDx+W3W7X0qVL9fjjjxfVwwMAAACAxyuyLYClS5dWYmKievfurczMTAUHB6tly5ZF9fAAAAAA4PFcXgBXr17t/DgoKEiLFy929UMCAAAAAK6hyHYBBQAAAABYiwIIAAAAAB6CAggAAAAAHoICCAAAAAAeggIIAAAAAB6CAggAAAAAHoICCAAAAAAeggIIAAAAAB6CAggAAAAAHoICCAAAAAAeggIIAAAAAB7C2+oAAAAAAFAY5cqXkU9p86uNr285U9d3KTNH589dNHWd+UUBBAAAAODWfEp7K7L/V1bHyNOSiVE6b3EGdgEFAAAAAA9BAQQAAAAAD0EBBAAAAAAPQQEEAAAAAA9BAQQAAAAAD0EBBAAAAAAPQQEEAAAAAA9BAQQAAAAAD0EBBAAAAAAPQQEEAAAAAA9BAQQAAAAAD0EBBAAAAAAPQQEEAAAAAA9BAQQAAAAAD0EBBAAAAAAPQQEEAAAAAA9BAQQAAAAAD0EBBAAAAAAPQQEEAAAAAA/hbcWDxsTE6PTp0/L2vvzwo0aNUv369a2IAgAAAAAeo8gLoGEYSklJ0Zo1a5wFEAAAAADgekW+C+jBgwclSS+++KJat26t2bNnF3UEAAAAAPBIRb4J7ty5cwoKCtKwYcOUnZ2trl27qmbNmnr00Ufzva4qVcq6IKF78PUtZ3WEYoV5mot5modZmot5mot5modZmot5mot5msvqeRZ5AWzYsKEaNmzovN2uXTutW7euQAXw1KkMORyGadms/mbkR3r6easj5Il5mot5modZmot5mot5mstd5skszcU8zcU8zWXWPL28bAXaIFbku4Bu3rxZycnJztuGYXAsIAAAAAAUgSIvgOfPn9f48eOVmZmpjIwMLVy4UE8++WRRxwAAAAAAj1Pkm95CQkK0fft2RUdHy+Fw6Jlnnsm1SygAAAAAwDUs2feyX79+6tevnxUPDQAAAAAeq8h3AQUAAAAAWIMCCAAAAAAeggIIAAAAAB6CAggAAAAAHoICCAAAAAAeggIIAAAAAB6CAggAAAAAHoICCAAAAAAeggIIAAAAAB6CAggAAAAAHoICCAAAAAAeggIIAAAAAB6CAggAAAAAHoICCAAAAAAeggIIAAAAAB6CAggAAAAAHoICCAAAAAAeggIIAAAAAB6CAggAAAAAHoICCAAAAAAeggIIAAAAAB6CAggAAAAAHoICCAAAAAAeggIIAAAAAB6CAggAAAAAHoICCAAAAAAeggIIAAAAAB6CAggAAAAAHoICCAAAAAAeggIIAAAAAB6CAggAAAAAHsKSArhkyRKFh4crNDRUc+bMsSICAAAAAHgc76J+wLS0NE2aNElffvmlSpUqpU6dOumRRx7RPffcU9RRAAAAAMCjFPkWwA0bNigwMFAVK1bULbfcorCwMC1btqyoYwAAAACAxynyLYAnT56Ur6+v87afn5927NhRoHV5ednMiuXkV6mM6et0BVc8d1dgnuZinuZhluZinuZinuZyh3kyS3MxT3MxT3OZNc+CrsdmGIZhSoIb9O677yozM1P9+vWTJM2dO1e7du3SqFGjijIGAAAAAHicIt8F9LbbblN6errzdnp6uvz8/Io6BgAAAAB4nCIvgE2aNFFycrJOnz6tixcvasWKFXr88ceLOgYAAAAAeJwiPwawWrVq+sc//qGuXbsqOztb7dq10wMPPFDUMQAAAADA4xT5MYAAAAAAAGtYciF4AAAAAEDRowACAAAAgIegAAIAAACAh6AAAgAAAICHoAACAAAAgIegAAIAAACAh6AAAgAAAICHoAACAAAAgIegAAIAAACAh6AAAgAAAICH8LY6QHGTlZWldevW6ffff5ck2e12HT16VH379rU4GcDPZ1G4dOmSfHx8rI7hVtasWaOQkBAtWrTomvdHR0cXcSIgt59++knvvfeezp49K8MwnMtnzZplYSr3tXDhQrVp0ybXsjlz5qhLly4WJXJvp0+f1vbt22W329WgQQNVrVrV6khuq3v37oqLi1ONGjWcy5577jl9/PHHFqYyHwXQZK+99prOnj2r1NRUNW7cWD/88IMaNWpkdSy3tn79ek2aNEnnzp2TYRgyDEM2m02rVq2yOprb4efTXKtXr9akSZN08eJFGYYhh8OhixcvauPGjVZHcys7d+5USEiIfvjhh2veTwHMv3r16slms+Va5uvrq//85z8WJXJvgwYNUseOHVW7du0/zRU3bubMmcrIyNDnn3+uY8eOOZfn5ORo6dKlFMACWL9+vYYOHaoGDRrI4XBo+PDhSkhIUEhIiNXR3NL27dv10ksvadiwYXrsscckSWfPnrU4lfkogCbbt2+fVqxYoYSEBLVt21b9+vVTv379rI7l1saMGaPBgwfzh9cE/Hya680339To0aP10UcfqXv37kpKStLFixetjuV2+vTpI+nyPGGOvXv3Oj/Ozs5WUlKStm3bZmEi9+bj46Nnn33W6hhu7+6779auXbv+tLx06dJKTEy0IJH7mzRpkj799FPnFqsjR46oV69eFMACqlatmqZMmaKePXtqz5496tatW7F87UkBNFmVKlVks9lUs2ZN7du3T9HR0crOzrY6llurVKkSv8hMws+nucqVK6fAwED997//1fnz5/X6668rPDzc6lhua+3atZo2bZp+++23XLvZsbW/cEqWLKmnnnpK7733ntVR3FbTpk31ySefqGnTpipdurRz+e23325hKvfTrFkzNWvWTE899ZTuvPNOHTp0SHa7XbVr15a3Ny9JCyInJyfX7oo1atSQw+GwMJF7s9lsqlGjhj799FO9/vrr6tu3b66/R8UF/9tMVrt2bY0ePVqdO3fWgAEDdPLkyWL5g1OUHnzwQb355pt67LHHcv3hfeihhyxM5Z74+TSXj4+PDh06pICAAG3atEmBgYEU6kJISEhQXFyc7rnnnmL5jmtRuvp4SsMwdODAAV5gF8JXX30lSfroo4+cyzgUoeAuXLigsLAwVaxYUQ6HQ7/++qumTZum+vXrWx3N7dx+++2aOXOm2rVrJ0maP3++7rjjDotTua+KFStKksqWLat3331Xb7/9tpYvX25xKvPZDF79mcput2vr1q1q3LixVq1apeTkZOdxAyiYmJiYPy2z2WwcfF8AV/98rl69Whs2bFCHDh1Up04dq6O5pU2bNmnOnDl666231LlzZ6Wmpqpt27YaPHiw1dHc0tNPP60vv/zS6hjFwpAhQ3LdrlSpkjp37pxrSwFglU6dOmnIkCHOwrdt2zaNGTNG8+fPtziZ+zl16pRGjx6tjRs3yjAMBQYGKi4uTn5+flZHKzZOnjxZ7OZJATTZ6NGjNWzYsFzLBg0apHHjxlmUCJB+/PHHv7yfranmOHv2rCpUqGB1DLdz5edz3rx5Kl++vJ544olcW6v4+cy/SZMm6R//+IfVMYqNs2fP6q233lJqaqomT56scePGaciQISpfvrzV0dxS69attXjx4lzLIiMjtWTJEosSua+kpCQ1a9aMLfwm+eOJB68oblv7+WkxSVxcnI4cOaJdu3bpwIEDzuV2u13nzp2zMJn727Ztm6ZPn64LFy44z7R4/PhxrV692upobmPy5MmSpDNnzujIkSNq2LChvLy8tHXrVtWpU0eff/65xQndS0xMzF/uosjW6fy58vMpSSdOnNC+ffuct9naXzBr1qxRv3792JXWJMOGDdOjjz6qHTt26JZbbpGfn58GDBig999/3+pobqlChQpKSkpSixYtJF0uMVd2vUP+LF68WKNGjVJISIhat26tBx980OpIbs1TTjzIFkCTHD16VMeOHVNCQoLi4+Ody0uUKKGAgAB+sRVCeHi4XnrpJS1cuFAxMTFasWKFqlSpoqFDh1odze288sorio+P11133SVJOnbsmIYPH64ZM2ZYnMy9bNq0SZI0d+5c+fj4KDo6Wt7e3lq6dKkyMzM1evRoixO6P8Mw9Pvvv6ts2bJWR3FLXbt2VVpamu67775cx05zptWCubJ7cnR0tPP4ymttxcKNOXTokAYOHKjU1FRJl09cMn78eNWqVcviZO4pIyNDSUlJ+vbbb5WamqqWLVtyfd8C6tSpk0e8Kc4WQJP4+/vL399fixcv1v79+7Vp0ybl5OTokUceofwVUqlSpdS2bVsdO3ZM5cuX1/jx4xUZGWl1LLd0/PhxZ/mTLh88fvz4cQsTuaeHH35YkjRu3DgtWLDAubxBgwZ6+umnrYrl9tasWaPNmzerR48eateunU6fPq1BgwYx0wL440W2UTglSpTQ+fPnnVsEUlJS5OXlZXEq91WzZk3NmzdPFy5ckMPh4I2eQipbtqwefPBB/fLLLzpx4oS2bt1qdSS35SknHqQAmuyrr77SlClT1KJFCzkcDvXs2dP5YgYFU7p0aZ05c0Y1a9bU9u3bFRQUJLvdbnUst/S3v/1NgwYN0lNPPSXDMLRkyRI1btzY6lhuKzMzU4cOHVLNmjUlXb7OYk5OjsWp3NfUqVOVkJCgb775Rg888ICGDx+umJgYCmABtGnTRmfOnNHFixdlGIbsdruOHj1qdSy31bt3b8XExOjEiRPq0aOHtm3bprFjx1ody239cTd6m80mHx8f1apVS927d+dY6nz46KOPtHTpUmVlZal169Z6//33ddttt1kdy23t2LFDkvTTTz85lxXHQxHYBdRkUVFRmjlzpipVqiRJOn36tLp27aqlS5danMx9ffvtt5o7d66mTJmi9u3by8vLS/Xq1dPEiROtjuZ2srKyNHv2bOcujE2aNFGXLl1UokQJi5O5p++++06DBw9WtWrVZBiGTp06pYkTJ1KqC6ht27ZasGCBevbsqdatWyssLIwTQxTQlClTNHPmTOXk5KhSpUpKS0vT/fffr3nz5lkdzW2dPn1aO3bskN1uV/369VW1alWrI7mtkSNHytvbW23btpUkLV26VL/88ovuv/9+bd68WVOnTrU4oftITExUVFSU7r33XqujwI1QAE12rRcrvIApPMMwZLPZdOHCBR0+fFh169Zl95sC+Oijj9SlSxeVKlXKueytt97S66+/bmEq95aVlaX9+/fLZrOpbt26nImtEGJjY+Xv7+88lmXy5Mk6dOiQpk+fbnU0t9O8eXMtXrxYCQkJevXVV3Xw4EF9+umnnLSkgP5YSK5ssQoICFCzZs2sCeXGrnXJlytvAF19nCWuL68ZRUdHF1GS4uXYsWOKj4/XsWPHNGfOHPXv319jx46Vv7+/1dFMxSsVk9WtW1cJCQm5LshZr149i1O5tx07dmjLli3q0qWLevXqpZ9++knjx4/X448/bnU0t/PPf/5T33zzjaZOnapq1apJkjZs2GBxKvd17NgxzZ49W2fPns11umhOtFEwEydOVFJSkrp27apbbrlFNWrUUO/eva2O5Zb8/PxUtmxZ1a5dW3v37lVoaCh7TRRCamqqDh8+rIiICEnSihUrVLZsWW3ZskWbNm3SwIEDLU7oXrKzs3XgwAHnNZIPHDggh8OhS5cuKTs72+J07uGHH374y/spgAUzfPhwvfTSS5owYYKqVq2qVq1aadCgQZozZ47V0UxFATTZmDFjNGXKFA0dOtR5Qc4RI0ZYHcutjRkzRr1799by5ctVunRpLVy4UL169aIAFkDNmjUVGxurLl26KDExkV0VC6lfv35q3LixGjduXKxPF+1qa9asUUhIiJKSkiRJW7du1datW3Xrrbdq5cqVvJApgLJly2rRokW67777NHv2bPn5+enSpUtWx3Jbhw4d0pw5c5x7T3Tq1EkxMTH64osv1Lp1awpgPsXHx+uVV15RlSpV5HA4dO7cOY0fP15TpkxRVFSU1fHcwtVvNGZnZ+vQoUOy2+2qXbs2e6IUwm+//aamTZtqwoQJstls6tChQ7ErfxIF0HSzZ8/W888/zy51JnI4HHrsscfUv39/hYWFqXr16pwEpoBsNptatGghf39/9e3bV127dlXJkiWtjuW2cnJyNGjQIKtjuL2dO3cqJCTkuu9oUwDzLyEhQV9//bWio6O1Zs0aDR8+XP369bM6lts6d+6ccnJynAUwOztbFy5ckCRxJE3+PfLII0pKStL+/fvl5eWlgIAAlSxZUo0aNeLNtHzatWuX+vTpo4oVK8rhcOjXX3/VtGnTVL9+faujuSUfHx/98ssvzp/DzZs35zpsprjgGECTTZ06VUuXLtWdd96pNm3aqEWLFrzALqSYmBiFhIToww8/1Ndff62vvvpKy5cvL5bvyLja1cdWnD59Wn379tW2bdu0c+dOi5O5pzFjxqhJkyZq2rRpsfwDYZWMjAx5e3vLx8fH6ihuLTs7WwcPHpS3t7fuvvtuTvZUCLNmzdJnn32mZs2ayeFw6D//+Y+effZZZWdna+fOnexem09Dhgy55nJ2n8+/Tp06aciQIc7Ct23bNo0ZM0bz58+3OJl72rlzp+Lj45Wamqo777xTZ8+e1TvvvFPsCjUF0EU2b96spUuXatOmTQoMDFT79u05Q1MBpaWlad68eWrSpIkaNWqkt956SzExMZzmuACOHTumO+64w3k7JydHy5YtU6tWrSxM5b6aNm2qX3/9Ndcym82mPXv2WJTIve3fv1+DBg1yXpuyVq1aGj9+vGrUqGFxMvezadMmvf76685d7C5cuKCJEyfq73//u9XR3Na+ffuUnJwsLy8vBQUFqXbt2kpJSdHtt9/OG0D5tHDhQufHOTk5WrVqlWrVqsWutAXQunVrLV68ONcyTj5YONnZ2UpJSZHD4VDNmjWL5f9vdgF1gQsXLujo0aM6cuSIvLy8VKFCBSUkJKhhw4bq37+/1fHcTqVKldSiRQvVq1dPS5YskcPhKJb/GYtCdna2xowZowsXLsgwDDkcDh09epQCWEDfffed1RGKlSu7KQYHB0uSVq5cqSFDhmj27NkWJ3M/iYmJev/991W3bl1Jl9/VHjlyJFsFCigrK0upqamqWLGipMsnJ/vmm2/Ut29fi5O5pzZt2uS63a5dO3Xu3NmiNO6tQoUKSkpKUosWLSRJSUlJzp9T5N/58+c1bdo0bdq0Sd7e3mrSpIliY2NVpkwZq6OZigJosgEDBig5OVnBwcF69dVXnSfZyMrKUtOmTSmABfD666/L399fWVlZzgPEhwwZwqnhC+C1115Ts2bNtGXLFrVp00YrV650noUN+Xfx4kVNnTpVycnJstvtCgwMVN++fXXLLbdYHc0tZWZmOsufJD355JOaNm2ahYncl2EYzvInSX//+985droQXnvtNZ09e1apqalq3LixfvjhBzVq1MjqWMXGzz//rJMnT1odwy29/vrrGj16tOLi4iRJNWrU0Pjx4y1O5b7i4uLk7++vN998U4ZhaMGCBRo2bJgmTJhgdTRTUQBNFhgYqFGjRv3pBWCpUqX09ddfW5TKvR09elTvvPOO3nrrLbVr107dunVzXjwW+ZOdna0+ffooJydHf/vb39ShQwdmWQijRo1SmTJlNHbsWEnS3LlzNWLECL311lsWJ3MvV3b5rFevnt5//321a9dOJUqU0JIlSzhTbT79+OOPki7vPjt8+HC1a9dO3t7eWrJkCbt/FsK+ffu0YsUKJSQkqG3bturXrx8n1SmEevXqyWazOU+gU7lyZd4gL6A33nhDWVlZev755xUdHa3q1atbHcmtHT58WJMnT3bejouLU2RkpIWJXIMCaLLw8HBNmzbNuUXgkUceUb9+/XTLLbfI19fX6nhuyW636/Tp00pKStKUKVOUnp6uzMxMq2O5pTJlyigrK0t33323du/ezYvrQtq9e3euYy+GDx+u8PBwCxO5p2effdb5YvCHH37Q559/7rzPZrMpPj7ewnTu5eoXLpJyvRnB2RULrkqVKrLZbKpZs6b27dun6OhorldXCHv37rU6QrHx5Zdf6vDhw1q6dKm6deumihUrKioqynk9auRPzZo19d///te5hX/v3r26++67rQ3lAhRAk40ePZotAiZ76aWX1KFDBzVv3lx16tRRWFgYx10UUOvWrdW9e3dNmDBBHTt21Pr16zmZTiEYhqFz586pfPnyki6fKp4zLebf6tWrrY5QbHzyySdWRyiWateurdGjR6tz584aMGCATp48yeUfCiErK0sffvihDh06pGHDhmnmzJnq1q0bx/cX0F133aUXXnhBd955pz766CPnnhS4cc2bN5fNZlNmZqaWL1+uWrVqycvLSwcPHtRdd91ldTzTcRZQk13rbEzh4eH65ptvLEpU/Njtdl5kF9Dp06e1dOlSnTt3TidOnNDOnTvVtGlTzrxWQAsWLND777+vkJAQGYahNWvWqFu3bvzhLSBODW+emJiYa27xmzVrlgVp3J/dbtfWrVvVuHFjrVq1SsnJyerQoYPq1KljdTS3FB8fr8qVK2v16tWaN2+eRowYIYfDUeyOsyoKK1eu1JIlS7R9+3aFhISodevWHJ9aAMeOHfvL+68+g3pxwBZAk7FFwDyxsbGaPn26812ZP1q1apUFqdzbK6+8orp16+r2229X9erVOVagkCIjI/X777/r/PnzqlChgmJiYuTtza/Vgnr44YedH199anjkX+/evZ0fX5nllb9LyL8ePXooJCRE/v7+euKJJ/TEE09YHcmt7d69WwsXLtR//vMflSlTRuPGjSuWx1kVhcWLFysqKkoTJ07kutOFcK2CN2zYMI0ePdqCNK7HKxWTvfDCC2rXrp2aN2+ea4sA8u/Kf7oPP/xQ3333nc6cOVPs3oGxwpXdk1F4/fr1U3p6ugICAnT06FHn8ujoaAtTuS9ODW+eq8u0JDVp0kTt27dn9/kCevXVV7V+/Xr17t1bdrtdwcHBCgkJ0QMPPGB1NLdks9mUlZXlvP3bb79xjGoBTZkyxeoIxdauXbusjuAyFECTrVmzxnn9EMMwNGXKFI0dO5ZdwgrAz89PkjRp0iQdP35cAQEBuTbR//HFIvLWokULzZs3T4GBgbm2TN9+++0WpnJfBw8e1LJly6yOUWxxaviCu3JmVenynikHDhzQmTNnLEzk3ho0aKAGDRqoS5cuWrZsmd577z39+9//LtYvEF2pa9eueuGFF/Trr78qISFBSUlJ6tmzp9WxgFyK81FyFECT9OrVS3v27NHJkyf1008/OX9oPvjgA3azK6R9+/bxItskFy5c0NixY1WpUiXnMpvNxu60BXTnnXfq+PHjFGiTXDk1vHT5D2/lypX12muvWZzKPV19ZlUvLy9VqlRJw4YNszqW2xo5cqS2bNmiEiVK6KGHHtKIESP+tJUVNy48PFy//PKLtm3bptmzZ2vo0KFckgg3nTFjxlgdwWUogCZJTEzUmTNnlJCQkOuU5d7e3qpSpYqFydxfQECATp486dwiiIJbs2aNkpOT5ePjY3UUt3blBBunT59WZGSk6tWrl2uLKifaKBhODW+eSZMmacuWLXr22WfVvXt37d692+pIbu3cuXMyDEM1a9ZUQECAatWqpXLlylkdy20NGzZMmZmZmjJlihwOh7766iulpqY6L2YOWGXHjh3asmWLunTporfffls//fSTxo8fr8cff9zqaKaiAJqkbNmyKlu2rN59912roxQ7ly5dUsuWLVWnTp1cp4jmRXb+3XHHHTp79iwFsJCuPsEGzJOamqpt27YpMjJSI0aM0O7duzVy5Ejdf//9VkdzOwkJCerTp49WrFghHx8fLVq0SL169Sp2L2KKysSJEyVd3i05OTlZ3bt314ULF7R+/XqLk7mn7du359qzp3nz5mrVqpWFiYDLxowZoz59+mj58uXy8fHRwoULi+XvTgogbnqxsbFWRyg2srOzFRERodq1a+c6WxhlOn/Y9cs1hgwZovbt22vVqlU6dOiQhgwZojFjxuS6MDxujMPhUNOmTdW/f3+FhoaqevXqstvtVsdyWwcPHlRycrKSk5O1d+9ePfDAAwoODrY6ltvy9/fX4cOHnddX+/XXX1WtWjWLUwGe87uTAoibHi+2zdO9e3erIwDXlZmZqejoaMXFxSkyMlKNGzfOdaZA3LgyZcroww8/1A8//KDhw4dr1qxZuvXWW62O5bb69u2rkJAQPf/882rYsCGXdyqknJwcRUVFqXHjxvL29taWLVvk6+urrl27SuJNSVjnyu/OjRs3FuvfnRRAwINQpnEzK1GihJYvX661a9eqb9++SkpKkpeXl9Wx3NKECRM0b948TZ48WRUqVFBaWppzN0bk34IFC3Tw4EHVq1dPS5Ys0U8//aRXXnlFlStXtjqaW+rRo0eu2y+++KJFSYDcrvzunDp1arH+3WkzivM5TgEAbmPfvn2aOXOmmjVrprCwMP3jH/9Q9+7dVbduXaujwcP17dtX/v7+CgsL04ABAxQVFaUdO3Zo+vTpVkcDYLLNmzfrwIEDatu2rbZv366HHnrI6kim461VAMBNYe3atXrzzTcVFhYm6fKZLP9/e/cbU2XZwHH8dziiTGyCFprExijAObJmptTcCrQcfxKOE6Nktea0llFZuUGhL9ROraGb/ZEt/2arBbGEQ5IYYPoCS5dTY/ZGhxFqUw/JvzMBzznPC/M8knt4nme7z7mI8/28u6/7HPa73xz223Xd17Vv3z7DqQCpo6NDa9asUUNDg5YsWaJVq1bpypUrpmMBsNhnn32mLVu2aPfu3err69O6deu0Y8cO07EsxxJQAIBR5eXlcrvdam5u1rlz5wLjXq9XJ0+e5CxAGOf1etXZ2anGxkZ99NFHunz5svr7+03HAmCxvXv3qqqqSkuXLlVsbKyqq6tVUFCg5cuXm45mKQogAMCoJ598UmfPntWPP/445D1Vu91+27tCgAnLly/X0qVLlZmZqZSUFC1cuNw1uH0AAAlbSURBVFCvvfaa6VgALBYRETHkyLFx48aNyk2feAcQADAi9Pb2asKECaZjALf5888/FRsbG7j2er06dOiQMjMzDaYCYLX3339fNptNzc3NWrNmjSorK5WYmKh33nnHdDRLUQABAEY5HA7t3btX06dPl81mu+3+r7/+aiAV8G/5+fnauXOnJk2apMuXL2vDhg06c+aM6uvrTUcDYCGfz6eqqiq1tLTI5/MpPT1dhYWFGjNmdC2apAACAEYEt9utffv2qbu7e8j4K6+8YigRcENDQ4MqKiqUn5+v7du365lnntHKlSsVGRlpOhoAC1y4cGHY+9OmTQtRktAYXXUWAPCPtXLlSqWmpo66f7T451u4cKEmTJig4uJiVVRUaO7cuaYjAbBQUVGRbDab+vv75Xa7lZCQoIiICLW3tyshIUENDQ2mI1qKAggAGDGcTqfpCEBAZmZmYFmy3++X3+/XqlWrNHHiRElSU1OTyXgALNLc3CxJWr16tZYtW6bZs2dLkk6dOqXt27ebjBYUFEAAwIiwYMECff3110pPTx+y6xozgjDl888/Nx0BQAidPXs2UP4kaebMmWprazOYKDgogACAEcHj8cjpdA7ZbdFmszHLAmOOHTs27P34+PgQJQEQClOnTtWWLVuUnZ0tv9+v2tpaJSYmmo5lOTaBAQCMCLm5uaqurlZUVJTpKIAkqbS0dNj77733XoiSAAiFrq4uffjhhzp69Kgk6dFHH1VxcfGoO6KIAggAGBFefPFFrV+/XlOmTDEdBbjN4OCg2tra5PV6lZycPOq2hQdwg8fjUXt7u1JSUnTt2jWNHz/edCTL8esFABgRBgcHlZOTo+Tk5CHb6+/Zs8dgKkBqbW3Vq6++qpiYGPl8Pl25ckWffPKJHnjgAdPRAFjoyJEjWrdunbxer6qqqpSTk6NNmzZp3rx5pqNZihlAAMCIcHPJzd/NmTMnxEmAoQoLC1VaWhoofCdOnNDGjRtVXV1tOBkAKxUUFGjr1q1asWKFampqdObMGb3xxhtyuVymo1mKGUAAwIhA0cNI5fF4hsz2Pfjgg+rv7zeYCEAw+Hw+3XXXXYHr++67z2Ca4IkwHQAAAGAkmzhxohobGwPXjY2NiomJMZgIQDBMnTpVBw8elM1mU3d3tyoqKkblUUQsAQUAABjGqVOntGHDBrW3t0uSEhIS9MEHHygpKclwMgBWcrvdevfdd9XS0iK/36+5c+eqrKxMcXFxpqNZigIIAAAwjMWLF2tgYEA5OTnKz8/X3XffbToSgCA5ffq0ZsyYoZ6eHrW2tuqRRx4xHclyFEAAAID/4rffftO3336r/fv3KyYmRnl5eVqyZInpWAAsVF5ertOnT2vnzp26dOmS3nzzTc2ZM0fFxcWmo1mKAggAAPA/8Hg8ampq0q5du9Tb26sDBw6YjgTAQrm5uaqtrZXdbpckXb9+XQ6HQ3V1dYaTWYtdQAEAAIbx/fffq66uTidPnlRGRobKyso0a9Ys07EAWOz69eu6du2aoqOjJd04n3Y0ogACAAAMw+VyKS8vT5s2bVJkZKTpOACCpLCwUIsXL1ZmZqYk6fDhw1q2bJnhVNZjCSgAAACAsNfZ2anz58/r2LFjGjNmjGbPnq0ZM2aYjmU5CiAAAACAsJeVlaXvvvvOdIygYwkoAAAAgLA3ffp01dTUaObMmYqKigqMj7bD4JkBBAAAABD2br77dyubzaampiYDaYKHAggAAAAAYSLCdAAAAAAAMK2rq0tlZWV67rnndPXqVZWWlqq7u9t0LMtRAAEAAACEvbVr1+r+++/X1atXNX78eMXFxemtt94yHctyFEAAAAAAYa+jo0NPP/20IiIiNHbsWK1evVp//PGH6ViWowACAAAACHt2u109PT2y2WySpHPnzikiYvTVJTaBAQAAABD2Dh8+rM2bN+vixYt66KGHdOLECTmdTj3++OOmo1lq9FVaAAAAAPg/paWlacGCBbrnnnt08eJFPfHEE2ptbTUdy3IcBA8AAAAg7K1YsUKpqanKyMgwHSWoKIAAAAAAIMnpdJqOEHS8AwgAAAAg7FVUVOjOO+9Uenq67HZ7YHzatGkGU1mPGUAAAAAAYc/j8cjpdCo2NjYwZrPZ1NTUZDCV9SiAAAAAAMLewYMHdeTIEUVFRZmOElTsAgoAAAAg7MXHx6urq8t0jKBjBhAAAABA2BscHFROTo6Sk5MVGRkZGN+zZ4/BVNajAAIAAAAIey+99JLpCCHBLqAAAAAAECZ4BxAAAAAAwgQFEAAAAADCBAUQABD2Ojo6lJqaqqKiotvulZSUKDU1VZ2dnf/x+yUlJdqxY0cwIwIAYAkKIAAAksaNG6e2tjadP38+MObxeHT8+HGDqQAAsBYFEAAASXa7XVlZWaqrqwuMHThwQPPnz5ck+f1+bdy4UQUFBcrOzlZWVpZ+/vnn2/6O0+nU888/r76+Pg0MDMjpdMrhcGjRokUqKSlRb29vyJ4JAIC/owACAPCX/Px81dbWBq5ramrkcDgkSW1tbbp06ZIqKytVX18vh8Ohbdu2BT7r9/u1fv16XbhwQdu2bVN0dLQ+/fRT2e12ffPNN3K5XIqLi1N5eXnInwsAgJs4BxAAgL+kpaXJbrertbVVkydPVl9fn1JSUiRJSUlJev311/XVV1/p999/108//aTo6OjAd3fv3i23262amhqNHTtWkvTDDz+op6dHLS0tkm4cMjx58uTQPxgAAH+hAAIAcItFixbJ5XJp0qRJysvLC4wfOnRIW7du1QsvvKD58+crKSlJLpcrcP/hhx/WrFmzVFpaqsrKSkVGRsrn8+ntt9/WY489Jknq6+tTf39/yJ8JAICbWAIKAMAt8vLytH//ftXX1ys3Nzcw/ssvvygjI0PPPvus0tLS1NjYKK/XG7iflpamoqIi3XHHHfr4448lSfPmzdMXX3yhgYEB+Xw+rV27Vps3bw75MwEAcBMFEACAW0yZMkX33nuvEhMTFRMTExjPzs7W0aNH9dRTT8nhcCghIUEdHR3y+XyBz9hsNjmdTn355Zc6fvy4Xn75ZcXHx8vhcCg7O1t+v18lJSUmHgsAAEmSze/3+02HAAAAAAAEHzOAAAAAABAmKIAAAAAAECYogAAAAAAQJiiAAAAAABAmKIAAAAAAECYogAAAAAAQJiiAAAAAABAmKIAAAAAAECb+BeuoyF0pl52xAAAAAElFTkSuQmCC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018904"/>
            <a:ext cx="10515600" cy="515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1. Gas vehicles are more preferred than the diesel vehicles. This seems to be a major correlation in current scenario, where there is uncertainty of Diesel in the BS6 </a:t>
            </a:r>
            <a:r>
              <a:rPr lang="en-US" dirty="0" smtClean="0"/>
              <a:t>era</a:t>
            </a:r>
            <a:endParaRPr lang="en-US" dirty="0"/>
          </a:p>
          <a:p>
            <a:r>
              <a:rPr lang="en-US" dirty="0"/>
              <a:t>2. From the study it is clear that the dataset is pretty old and not major causes can be cited for the current industry decline</a:t>
            </a:r>
          </a:p>
          <a:p>
            <a:pPr marL="0" indent="0">
              <a:buNone/>
            </a:pPr>
            <a:r>
              <a:rPr lang="en-US" b="1" dirty="0"/>
              <a:t>Action </a:t>
            </a:r>
            <a:r>
              <a:rPr lang="en-US" b="1" dirty="0" smtClean="0"/>
              <a:t>point:</a:t>
            </a:r>
            <a:endParaRPr lang="en-US" b="1" dirty="0"/>
          </a:p>
          <a:p>
            <a:r>
              <a:rPr lang="en-US" dirty="0" smtClean="0"/>
              <a:t>We </a:t>
            </a:r>
            <a:r>
              <a:rPr lang="en-US" dirty="0"/>
              <a:t>need to focus more on point 1, where there are already more means to bring in electric </a:t>
            </a:r>
            <a:r>
              <a:rPr lang="en-US" dirty="0" smtClean="0"/>
              <a:t>vehicle throughout the world. </a:t>
            </a:r>
            <a:r>
              <a:rPr lang="en-US" dirty="0"/>
              <a:t>It is very evident that electric vehicles are going to rule the world, thereby overcoming the confusion around BS6 emission standards (</a:t>
            </a:r>
            <a:r>
              <a:rPr lang="en-US" dirty="0" err="1"/>
              <a:t>atleast</a:t>
            </a:r>
            <a:r>
              <a:rPr lang="en-US" dirty="0"/>
              <a:t> in India).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95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342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EDA on automobile dataset</vt:lpstr>
      <vt:lpstr>Project introduction</vt:lpstr>
      <vt:lpstr>Data analysis (1/4)</vt:lpstr>
      <vt:lpstr>Data analysis (2/4)</vt:lpstr>
      <vt:lpstr>Data analysis (3/4)</vt:lpstr>
      <vt:lpstr>Data analysis (4/4)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automobile dataset</dc:title>
  <dc:creator>Kedarnath R</dc:creator>
  <cp:lastModifiedBy>Kedarnath R</cp:lastModifiedBy>
  <cp:revision>9</cp:revision>
  <dcterms:created xsi:type="dcterms:W3CDTF">2019-09-01T16:52:30Z</dcterms:created>
  <dcterms:modified xsi:type="dcterms:W3CDTF">2019-09-01T18:02:35Z</dcterms:modified>
</cp:coreProperties>
</file>