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F144-20DF-4FE8-A087-8ACEDA0C3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DA814-9939-4F65-BB50-86B9EF8D9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2F814-DD4C-44E3-BD0D-538CBB0B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31B0-67EC-4A5D-A9BF-03D6246E479E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21970-AA0D-41AC-9184-A1A579EB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B7FDD-9401-45C7-8B4C-45E661EF0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BED-AEB3-490A-96E4-23C973E3C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32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B6D12-D6BA-4257-8F0D-B9CFF564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58E00-C2CA-47ED-A1D7-9E16B900A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E6AE2-1AD6-4D0A-8A32-409C6B07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31B0-67EC-4A5D-A9BF-03D6246E479E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00389-BF64-42E3-8A2E-B765B3AA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827C3-BBF2-4B40-8EAF-0D865A2C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BED-AEB3-490A-96E4-23C973E3C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21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CEEB16-32C6-4834-9246-29C29ED72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69C02-9069-49EB-AFD1-3BF278DE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E8155-7E73-4524-ADA2-170F19A76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31B0-67EC-4A5D-A9BF-03D6246E479E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4043E-3CEC-4BDC-90AF-604314D0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E1D9A-C10D-4AC9-87A5-DB0E9698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BED-AEB3-490A-96E4-23C973E3C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73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A04A-3EA1-4D68-A81D-71094285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11A94-5D29-4E2E-A587-C311D07CD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28D1C-8472-40FC-9360-70016B93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31B0-67EC-4A5D-A9BF-03D6246E479E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52121-8B36-4DE0-BAB7-72FC5270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F1A5B-E205-4624-9371-540D350B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BED-AEB3-490A-96E4-23C973E3C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67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EC50-9284-43BC-97D3-514FA1857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E4C15-199B-4231-A843-8BE56CEC0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12F72-AFF3-4953-989F-8501CC291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31B0-67EC-4A5D-A9BF-03D6246E479E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63B8E-4A1E-4B30-9BCF-F39F9DB0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61110-0795-43DE-B7D3-208506F8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BED-AEB3-490A-96E4-23C973E3C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75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F268-1093-4823-82F1-67A0DA1D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756D3-8BF1-45A9-8592-94A5BBAEB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71380-6FCE-4762-B919-CCC71DB3D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A6025-6B9E-4CBE-B531-60408A34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31B0-67EC-4A5D-A9BF-03D6246E479E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01877-62BA-4FC8-8998-DCC7854D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1BAF0-5F50-489F-AC1E-22C68FA0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BED-AEB3-490A-96E4-23C973E3C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50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FBB1-FECD-45A0-93FE-28481876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B2516-1515-4146-85C0-A615F1F4A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54FB0-D482-450A-9DB7-216301DDE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A21A8-9A25-4A66-A0C2-1314FB678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DD66F0-D0A5-448B-888F-F12A6BEE4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A67B7-2B7A-4D53-BA44-4572CBBF9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31B0-67EC-4A5D-A9BF-03D6246E479E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F0FD85-CCBA-4C97-80F6-CBF52F0F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B0CD65-0A6B-4E63-B38D-81145417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BED-AEB3-490A-96E4-23C973E3C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54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E5772-44B2-4E94-8B6B-A49FCE24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486C9-CD11-4C83-809C-EE2788A1B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31B0-67EC-4A5D-A9BF-03D6246E479E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201AC-72C9-4A11-991F-CFBDAC23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FBF3D-FCBD-4BEF-A45C-6D64CEF3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BED-AEB3-490A-96E4-23C973E3C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64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132A7-A67D-4920-868C-DF8C72D9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31B0-67EC-4A5D-A9BF-03D6246E479E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AF298E-7BED-4E0F-8F77-8C1DA93F1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A8FB7-B686-4580-98E3-07E7FA04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BED-AEB3-490A-96E4-23C973E3C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76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8F1E-5603-44A5-8390-ACC36F062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37448-72E7-4D5C-BFD3-BDB590518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F6426-A04A-4B60-99A3-F4A7B8772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78C48-268C-4009-A2E9-4B687B05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31B0-67EC-4A5D-A9BF-03D6246E479E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57629-E3CA-46E9-94D3-551D70771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3885B-529C-4747-B8A6-4B9F3A6E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BED-AEB3-490A-96E4-23C973E3C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95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7C1A-5855-41C2-ADC4-E9E0E148F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60759-92A7-4950-AFB8-311B9BE2E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8FB03-B72F-4CB8-9746-D653FE518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B6209-AF75-4AA4-8B60-D8FAF7C9A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31B0-67EC-4A5D-A9BF-03D6246E479E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D9E60-C42C-4615-AEDA-A8C8DB45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E7402-E6A5-4FE2-87AF-B4A2BE48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BED-AEB3-490A-96E4-23C973E3C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79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B934F-2E72-4D90-ACEF-FA712AAC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8D0B6-08E2-4F8D-8D04-AD23D4A01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CB843-EE8F-465C-A8BA-A8FC4AEEB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931B0-67EC-4A5D-A9BF-03D6246E479E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D4AF0-207B-4BA2-A938-C6C991F75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5985B-7B1E-4A33-AF99-0123ABCDA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0ABED-AEB3-490A-96E4-23C973E3C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76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0AC2F224-9B07-4633-81FE-7292F76CF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618838"/>
              </p:ext>
            </p:extLst>
          </p:nvPr>
        </p:nvGraphicFramePr>
        <p:xfrm>
          <a:off x="3415007" y="1567546"/>
          <a:ext cx="5187821" cy="3890865"/>
        </p:xfrm>
        <a:graphic>
          <a:graphicData uri="http://schemas.openxmlformats.org/drawingml/2006/table">
            <a:tbl>
              <a:tblPr/>
              <a:tblGrid>
                <a:gridCol w="5187821">
                  <a:extLst>
                    <a:ext uri="{9D8B030D-6E8A-4147-A177-3AD203B41FA5}">
                      <a16:colId xmlns:a16="http://schemas.microsoft.com/office/drawing/2014/main" val="96570222"/>
                    </a:ext>
                  </a:extLst>
                </a:gridCol>
              </a:tblGrid>
              <a:tr h="389086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067890"/>
                  </a:ext>
                </a:extLst>
              </a:tr>
            </a:tbl>
          </a:graphicData>
        </a:graphic>
      </p:graphicFrame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3B9C12E7-2B3F-40C8-A632-509550E92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98700"/>
              </p:ext>
            </p:extLst>
          </p:nvPr>
        </p:nvGraphicFramePr>
        <p:xfrm>
          <a:off x="3978469" y="1992620"/>
          <a:ext cx="4288453" cy="32613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288453">
                  <a:extLst>
                    <a:ext uri="{9D8B030D-6E8A-4147-A177-3AD203B41FA5}">
                      <a16:colId xmlns:a16="http://schemas.microsoft.com/office/drawing/2014/main" val="109447559"/>
                    </a:ext>
                  </a:extLst>
                </a:gridCol>
              </a:tblGrid>
              <a:tr h="60113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             </a:t>
                      </a:r>
                      <a:r>
                        <a:rPr lang="en-GB" sz="14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@RestController  @Component  @Autowired                                 @PostConstruct   @GetMapping</a:t>
                      </a:r>
                    </a:p>
                    <a:p>
                      <a:r>
                        <a:rPr lang="en-GB" sz="14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</a:t>
                      </a:r>
                      <a:r>
                        <a:rPr lang="en-GB" sz="1400" dirty="0">
                          <a:solidFill>
                            <a:srgbClr val="C00000"/>
                          </a:solidFill>
                        </a:rPr>
                        <a:t>  </a:t>
                      </a:r>
                      <a:r>
                        <a:rPr lang="en-GB" sz="1400" dirty="0" err="1">
                          <a:solidFill>
                            <a:srgbClr val="C00000"/>
                          </a:solidFill>
                        </a:rPr>
                        <a:t>MovieController</a:t>
                      </a:r>
                      <a:endParaRPr lang="en-GB" sz="140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93513901"/>
                  </a:ext>
                </a:extLst>
              </a:tr>
              <a:tr h="250474">
                <a:tc>
                  <a:txBody>
                    <a:bodyPr/>
                    <a:lstStyle/>
                    <a:p>
                      <a:r>
                        <a:rPr lang="en-US" sz="1400" dirty="0"/>
                        <a:t>&lt;&lt;</a:t>
                      </a:r>
                      <a:r>
                        <a:rPr lang="en-US" sz="1400" dirty="0" err="1"/>
                        <a:t>GetMapping</a:t>
                      </a:r>
                      <a:r>
                        <a:rPr lang="en-US" sz="1400" dirty="0"/>
                        <a:t>&gt;&gt;Value=“/</a:t>
                      </a:r>
                      <a:r>
                        <a:rPr lang="en-US" sz="1400" dirty="0" err="1"/>
                        <a:t>someRoute</a:t>
                      </a:r>
                      <a:r>
                        <a:rPr lang="en-US" sz="1400" dirty="0"/>
                        <a:t>”</a:t>
                      </a:r>
                    </a:p>
                    <a:p>
                      <a:r>
                        <a:rPr lang="en-US" sz="1400" dirty="0"/>
                        <a:t>#Service:</a:t>
                      </a:r>
                      <a:r>
                        <a:rPr lang="en-GB" sz="1400" dirty="0" err="1"/>
                        <a:t>MovieService</a:t>
                      </a:r>
                      <a:r>
                        <a:rPr lang="en-GB" sz="1400" dirty="0"/>
                        <a:t>&lt;&lt;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Autowired</a:t>
                      </a:r>
                      <a:r>
                        <a:rPr lang="en-GB" sz="1400" dirty="0"/>
                        <a:t>&gt;&gt;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58549797"/>
                  </a:ext>
                </a:extLst>
              </a:tr>
              <a:tr h="1653128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Initialise():void</a:t>
                      </a:r>
                    </a:p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isValidYear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():String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Welcome():String</a:t>
                      </a:r>
                    </a:p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fetchMovies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():String</a:t>
                      </a:r>
                    </a:p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fetchMoviesListByYear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():String</a:t>
                      </a:r>
                    </a:p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getMoviesByCreatedDate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():String</a:t>
                      </a:r>
                    </a:p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getMoviesByGenre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:String</a:t>
                      </a:r>
                    </a:p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getMoviesByPerson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:String</a:t>
                      </a:r>
                    </a:p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fetchMovieByName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:String</a:t>
                      </a:r>
                      <a:endParaRPr lang="en-GB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81812074"/>
                  </a:ext>
                </a:extLst>
              </a:tr>
            </a:tbl>
          </a:graphicData>
        </a:graphic>
      </p:graphicFrame>
      <p:sp>
        <p:nvSpPr>
          <p:cNvPr id="22" name="Oval 21">
            <a:extLst>
              <a:ext uri="{FF2B5EF4-FFF2-40B4-BE49-F238E27FC236}">
                <a16:creationId xmlns:a16="http://schemas.microsoft.com/office/drawing/2014/main" id="{F8080ED9-7546-4EC9-9924-22B96BB7993D}"/>
              </a:ext>
            </a:extLst>
          </p:cNvPr>
          <p:cNvSpPr/>
          <p:nvPr/>
        </p:nvSpPr>
        <p:spPr>
          <a:xfrm>
            <a:off x="5598363" y="6102222"/>
            <a:ext cx="1045034" cy="3359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Service</a:t>
            </a:r>
            <a:endParaRPr lang="en-GB" b="1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6154F41-0EFA-4338-A802-10C97DE1644C}"/>
              </a:ext>
            </a:extLst>
          </p:cNvPr>
          <p:cNvCxnSpPr>
            <a:cxnSpLocks/>
          </p:cNvCxnSpPr>
          <p:nvPr/>
        </p:nvCxnSpPr>
        <p:spPr>
          <a:xfrm flipH="1">
            <a:off x="6106880" y="5477916"/>
            <a:ext cx="15815" cy="61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Single Corner Snipped 27">
            <a:extLst>
              <a:ext uri="{FF2B5EF4-FFF2-40B4-BE49-F238E27FC236}">
                <a16:creationId xmlns:a16="http://schemas.microsoft.com/office/drawing/2014/main" id="{96515EE8-A123-4213-BF68-34842F530F2D}"/>
              </a:ext>
            </a:extLst>
          </p:cNvPr>
          <p:cNvSpPr/>
          <p:nvPr/>
        </p:nvSpPr>
        <p:spPr>
          <a:xfrm>
            <a:off x="3390643" y="1287628"/>
            <a:ext cx="1218679" cy="260413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Controllers</a:t>
            </a:r>
            <a:endParaRPr lang="en-GB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890883-9B2E-4126-9876-0D2F39A9F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87512"/>
              </p:ext>
            </p:extLst>
          </p:nvPr>
        </p:nvGraphicFramePr>
        <p:xfrm>
          <a:off x="1409963" y="713441"/>
          <a:ext cx="1314578" cy="592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578">
                  <a:extLst>
                    <a:ext uri="{9D8B030D-6E8A-4147-A177-3AD203B41FA5}">
                      <a16:colId xmlns:a16="http://schemas.microsoft.com/office/drawing/2014/main" val="2281495285"/>
                    </a:ext>
                  </a:extLst>
                </a:gridCol>
              </a:tblGrid>
              <a:tr h="592838">
                <a:tc>
                  <a:txBody>
                    <a:bodyPr/>
                    <a:lstStyle/>
                    <a:p>
                      <a:r>
                        <a:rPr lang="en-US" sz="1400" b="1" dirty="0"/>
                        <a:t>  &lt;&lt;Datatype&gt;&gt;</a:t>
                      </a:r>
                    </a:p>
                    <a:p>
                      <a:r>
                        <a:rPr lang="en-US" sz="1400" b="1" dirty="0"/>
                        <a:t>           IMDB</a:t>
                      </a:r>
                      <a:endParaRPr lang="en-GB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799307"/>
                  </a:ext>
                </a:extLst>
              </a:tr>
            </a:tbl>
          </a:graphicData>
        </a:graphic>
      </p:graphicFrame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CD572D1F-2338-4520-9A30-F4FF4DE7F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5342" y="913704"/>
            <a:ext cx="388777" cy="36458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E501AB-35BA-434D-8DFC-CBB9E30EB8E3}"/>
              </a:ext>
            </a:extLst>
          </p:cNvPr>
          <p:cNvCxnSpPr>
            <a:cxnSpLocks/>
          </p:cNvCxnSpPr>
          <p:nvPr/>
        </p:nvCxnSpPr>
        <p:spPr>
          <a:xfrm>
            <a:off x="2192694" y="1306279"/>
            <a:ext cx="0" cy="1539559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9E8F9E-66B5-4CA0-8B84-2CD5F80C6B97}"/>
              </a:ext>
            </a:extLst>
          </p:cNvPr>
          <p:cNvCxnSpPr/>
          <p:nvPr/>
        </p:nvCxnSpPr>
        <p:spPr>
          <a:xfrm>
            <a:off x="2230016" y="2845838"/>
            <a:ext cx="1160627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89094F45-61E0-4C96-B29F-5864EB057D61}"/>
              </a:ext>
            </a:extLst>
          </p:cNvPr>
          <p:cNvSpPr/>
          <p:nvPr/>
        </p:nvSpPr>
        <p:spPr>
          <a:xfrm flipH="1">
            <a:off x="2127379" y="1306284"/>
            <a:ext cx="158633" cy="10263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7150D5-942D-49F5-B1FD-E9B6DF9649CB}"/>
              </a:ext>
            </a:extLst>
          </p:cNvPr>
          <p:cNvSpPr/>
          <p:nvPr/>
        </p:nvSpPr>
        <p:spPr>
          <a:xfrm>
            <a:off x="4282389" y="145033"/>
            <a:ext cx="3135449" cy="3588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0" dirty="0">
                <a:solidFill>
                  <a:srgbClr val="137333"/>
                </a:solidFill>
                <a:effectLst/>
                <a:latin typeface="Google Sans"/>
              </a:rPr>
              <a:t>🍿 🎬 SSP Team – Movie API Challenge</a:t>
            </a:r>
          </a:p>
        </p:txBody>
      </p:sp>
    </p:spTree>
    <p:extLst>
      <p:ext uri="{BB962C8B-B14F-4D97-AF65-F5344CB8AC3E}">
        <p14:creationId xmlns:p14="http://schemas.microsoft.com/office/powerpoint/2010/main" val="263196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2B23A54-26EA-4576-928E-592650629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841935"/>
              </p:ext>
            </p:extLst>
          </p:nvPr>
        </p:nvGraphicFramePr>
        <p:xfrm>
          <a:off x="158620" y="1082347"/>
          <a:ext cx="11905862" cy="4469364"/>
        </p:xfrm>
        <a:graphic>
          <a:graphicData uri="http://schemas.openxmlformats.org/drawingml/2006/table">
            <a:tbl>
              <a:tblPr/>
              <a:tblGrid>
                <a:gridCol w="11905862">
                  <a:extLst>
                    <a:ext uri="{9D8B030D-6E8A-4147-A177-3AD203B41FA5}">
                      <a16:colId xmlns:a16="http://schemas.microsoft.com/office/drawing/2014/main" val="4110077744"/>
                    </a:ext>
                  </a:extLst>
                </a:gridCol>
              </a:tblGrid>
              <a:tr h="446936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664748"/>
                  </a:ext>
                </a:extLst>
              </a:tr>
            </a:tbl>
          </a:graphicData>
        </a:graphic>
      </p:graphicFrame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1E2595D-05A3-4F27-A2D8-23A17FD76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180113"/>
              </p:ext>
            </p:extLst>
          </p:nvPr>
        </p:nvGraphicFramePr>
        <p:xfrm>
          <a:off x="405371" y="1509667"/>
          <a:ext cx="2309838" cy="1998643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309838">
                  <a:extLst>
                    <a:ext uri="{9D8B030D-6E8A-4147-A177-3AD203B41FA5}">
                      <a16:colId xmlns:a16="http://schemas.microsoft.com/office/drawing/2014/main" val="109447559"/>
                    </a:ext>
                  </a:extLst>
                </a:gridCol>
              </a:tblGrid>
              <a:tr h="28890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             @Service</a:t>
                      </a:r>
                    </a:p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          </a:t>
                      </a:r>
                      <a:r>
                        <a:rPr lang="en-GB" sz="1400" dirty="0" err="1">
                          <a:solidFill>
                            <a:srgbClr val="C00000"/>
                          </a:solidFill>
                        </a:rPr>
                        <a:t>ConfigService</a:t>
                      </a:r>
                      <a:endParaRPr lang="en-GB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93513901"/>
                  </a:ext>
                </a:extLst>
              </a:tr>
              <a:tr h="32224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58549797"/>
                  </a:ext>
                </a:extLst>
              </a:tr>
              <a:tr h="288909">
                <a:tc>
                  <a:txBody>
                    <a:bodyPr/>
                    <a:lstStyle/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getMinimumVotes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():int</a:t>
                      </a:r>
                    </a:p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getMinimumRating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():double</a:t>
                      </a:r>
                    </a:p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getSendGridAPIKey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():String</a:t>
                      </a:r>
                    </a:p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getMailFrom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():String</a:t>
                      </a:r>
                    </a:p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getTestKey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():String</a:t>
                      </a:r>
                      <a:endParaRPr lang="en-GB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81812074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EBD807D-0BA8-4661-9C4F-A11E5599B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188604"/>
              </p:ext>
            </p:extLst>
          </p:nvPr>
        </p:nvGraphicFramePr>
        <p:xfrm>
          <a:off x="3077033" y="1662067"/>
          <a:ext cx="2484010" cy="868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484010">
                  <a:extLst>
                    <a:ext uri="{9D8B030D-6E8A-4147-A177-3AD203B41FA5}">
                      <a16:colId xmlns:a16="http://schemas.microsoft.com/office/drawing/2014/main" val="109447559"/>
                    </a:ext>
                  </a:extLst>
                </a:gridCol>
              </a:tblGrid>
              <a:tr h="2453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 &lt;&lt;Interface&gt;&gt;</a:t>
                      </a:r>
                      <a:r>
                        <a:rPr lang="en-GB" sz="1400" dirty="0" err="1">
                          <a:solidFill>
                            <a:srgbClr val="C00000"/>
                          </a:solidFill>
                        </a:rPr>
                        <a:t>EmailService</a:t>
                      </a:r>
                      <a:endParaRPr lang="en-GB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93513901"/>
                  </a:ext>
                </a:extLst>
              </a:tr>
              <a:tr h="245300">
                <a:tc>
                  <a:txBody>
                    <a:bodyPr/>
                    <a:lstStyle/>
                    <a:p>
                      <a:r>
                        <a:rPr lang="en-US" sz="1400" dirty="0"/>
                        <a:t>Void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sendEmail</a:t>
                      </a:r>
                      <a:endParaRPr lang="en-GB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58549797"/>
                  </a:ext>
                </a:extLst>
              </a:tr>
              <a:tr h="245300"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8181207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017EFB-0C19-46BE-9E85-56ECA8D23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636011"/>
              </p:ext>
            </p:extLst>
          </p:nvPr>
        </p:nvGraphicFramePr>
        <p:xfrm>
          <a:off x="3272984" y="2977679"/>
          <a:ext cx="1998810" cy="13411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998810">
                  <a:extLst>
                    <a:ext uri="{9D8B030D-6E8A-4147-A177-3AD203B41FA5}">
                      <a16:colId xmlns:a16="http://schemas.microsoft.com/office/drawing/2014/main" val="109447559"/>
                    </a:ext>
                  </a:extLst>
                </a:gridCol>
              </a:tblGrid>
              <a:tr h="4177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             @Service</a:t>
                      </a:r>
                    </a:p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          </a:t>
                      </a:r>
                      <a:r>
                        <a:rPr lang="en-GB" sz="1400" dirty="0" err="1">
                          <a:solidFill>
                            <a:srgbClr val="C00000"/>
                          </a:solidFill>
                        </a:rPr>
                        <a:t>EmailServiceImpl</a:t>
                      </a:r>
                      <a:endParaRPr lang="en-GB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93513901"/>
                  </a:ext>
                </a:extLst>
              </a:tr>
              <a:tr h="245712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58549797"/>
                  </a:ext>
                </a:extLst>
              </a:tr>
              <a:tr h="417711">
                <a:tc>
                  <a:txBody>
                    <a:bodyPr/>
                    <a:lstStyle/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isValidEmail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sendEmail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():void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81812074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9DB0B99-DD0A-4806-801F-6625551069B5}"/>
              </a:ext>
            </a:extLst>
          </p:cNvPr>
          <p:cNvCxnSpPr/>
          <p:nvPr/>
        </p:nvCxnSpPr>
        <p:spPr>
          <a:xfrm>
            <a:off x="4254759" y="2613786"/>
            <a:ext cx="0" cy="3638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EC326B09-A5AB-4669-8984-25EA32E715E8}"/>
              </a:ext>
            </a:extLst>
          </p:cNvPr>
          <p:cNvSpPr/>
          <p:nvPr/>
        </p:nvSpPr>
        <p:spPr>
          <a:xfrm flipH="1">
            <a:off x="4161455" y="2621904"/>
            <a:ext cx="158633" cy="10263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71442314-EFA1-4C00-8998-1AB891C2D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47837"/>
              </p:ext>
            </p:extLst>
          </p:nvPr>
        </p:nvGraphicFramePr>
        <p:xfrm>
          <a:off x="5767360" y="1702497"/>
          <a:ext cx="3404631" cy="19354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404631">
                  <a:extLst>
                    <a:ext uri="{9D8B030D-6E8A-4147-A177-3AD203B41FA5}">
                      <a16:colId xmlns:a16="http://schemas.microsoft.com/office/drawing/2014/main" val="109447559"/>
                    </a:ext>
                  </a:extLst>
                </a:gridCol>
              </a:tblGrid>
              <a:tr h="2453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           &lt;&lt;Interface&gt;&gt;</a:t>
                      </a:r>
                      <a:r>
                        <a:rPr lang="en-GB" sz="1400" dirty="0" err="1">
                          <a:solidFill>
                            <a:srgbClr val="C00000"/>
                          </a:solidFill>
                        </a:rPr>
                        <a:t>MovieService</a:t>
                      </a:r>
                      <a:endParaRPr lang="en-GB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93513901"/>
                  </a:ext>
                </a:extLst>
              </a:tr>
              <a:tr h="245300">
                <a:tc>
                  <a:txBody>
                    <a:bodyPr/>
                    <a:lstStyle/>
                    <a:p>
                      <a:r>
                        <a:rPr lang="en-GB" sz="1400" dirty="0"/>
                        <a:t>List&lt;Movie&gt;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fetchMovies</a:t>
                      </a:r>
                      <a:endParaRPr lang="en-GB" sz="1400" dirty="0"/>
                    </a:p>
                    <a:p>
                      <a:r>
                        <a:rPr lang="en-GB" sz="1400" dirty="0"/>
                        <a:t>List&lt;Movie&gt;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fetchMoviesListByReleaseYear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dirty="0"/>
                        <a:t>List&lt;Movie&gt;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fetchByReleaseYearBetween</a:t>
                      </a:r>
                      <a:endParaRPr lang="en-GB" sz="1400" dirty="0"/>
                    </a:p>
                    <a:p>
                      <a:r>
                        <a:rPr lang="en-GB" sz="1400" dirty="0"/>
                        <a:t>List&lt;Movie&gt;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fetchByGenre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dirty="0"/>
                        <a:t>List&lt;Movie&gt;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fetchByMovieId</a:t>
                      </a:r>
                      <a:endParaRPr lang="en-GB" sz="1400" dirty="0"/>
                    </a:p>
                    <a:p>
                      <a:r>
                        <a:rPr lang="en-GB" sz="1400" dirty="0"/>
                        <a:t>List&lt;Movie&gt;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fetchMovieByName</a:t>
                      </a:r>
                      <a:endParaRPr lang="en-GB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58549797"/>
                  </a:ext>
                </a:extLst>
              </a:tr>
              <a:tr h="245300"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81812074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A53146AB-7105-4ADF-BEF9-D04A048EE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206584"/>
              </p:ext>
            </p:extLst>
          </p:nvPr>
        </p:nvGraphicFramePr>
        <p:xfrm>
          <a:off x="6448504" y="4035144"/>
          <a:ext cx="1998810" cy="1240671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998810">
                  <a:extLst>
                    <a:ext uri="{9D8B030D-6E8A-4147-A177-3AD203B41FA5}">
                      <a16:colId xmlns:a16="http://schemas.microsoft.com/office/drawing/2014/main" val="109447559"/>
                    </a:ext>
                  </a:extLst>
                </a:gridCol>
              </a:tblGrid>
              <a:tr h="4177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             @Service</a:t>
                      </a:r>
                    </a:p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          </a:t>
                      </a:r>
                      <a:r>
                        <a:rPr lang="en-GB" sz="1400" dirty="0" err="1">
                          <a:solidFill>
                            <a:srgbClr val="C00000"/>
                          </a:solidFill>
                        </a:rPr>
                        <a:t>MovieServiceImpl</a:t>
                      </a:r>
                      <a:endParaRPr lang="en-GB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93513901"/>
                  </a:ext>
                </a:extLst>
              </a:tr>
              <a:tr h="245712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58549797"/>
                  </a:ext>
                </a:extLst>
              </a:tr>
              <a:tr h="417711">
                <a:tc>
                  <a:txBody>
                    <a:bodyPr/>
                    <a:lstStyle/>
                    <a:p>
                      <a:r>
                        <a:rPr lang="en-GB" sz="1400" dirty="0"/>
                        <a:t>List&lt;Movie&gt; 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81812074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4E851C-A0F1-41F4-A9C6-8EE289AFF866}"/>
              </a:ext>
            </a:extLst>
          </p:cNvPr>
          <p:cNvCxnSpPr/>
          <p:nvPr/>
        </p:nvCxnSpPr>
        <p:spPr>
          <a:xfrm>
            <a:off x="7430279" y="3671251"/>
            <a:ext cx="0" cy="3638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13053FB-E97C-4C71-9976-34A74C636AC4}"/>
              </a:ext>
            </a:extLst>
          </p:cNvPr>
          <p:cNvSpPr/>
          <p:nvPr/>
        </p:nvSpPr>
        <p:spPr>
          <a:xfrm flipH="1">
            <a:off x="7336975" y="3679369"/>
            <a:ext cx="158633" cy="10263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236A7654-ECA5-43C0-BD09-992B0ABEE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01575"/>
              </p:ext>
            </p:extLst>
          </p:nvPr>
        </p:nvGraphicFramePr>
        <p:xfrm>
          <a:off x="9387634" y="1674509"/>
          <a:ext cx="2484010" cy="10820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484010">
                  <a:extLst>
                    <a:ext uri="{9D8B030D-6E8A-4147-A177-3AD203B41FA5}">
                      <a16:colId xmlns:a16="http://schemas.microsoft.com/office/drawing/2014/main" val="109447559"/>
                    </a:ext>
                  </a:extLst>
                </a:gridCol>
              </a:tblGrid>
              <a:tr h="2453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 &lt;&lt;Interface&gt;&gt;</a:t>
                      </a:r>
                      <a:r>
                        <a:rPr lang="en-GB" sz="1400" dirty="0" err="1">
                          <a:solidFill>
                            <a:srgbClr val="C00000"/>
                          </a:solidFill>
                        </a:rPr>
                        <a:t>PersonService</a:t>
                      </a:r>
                      <a:endParaRPr lang="en-GB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93513901"/>
                  </a:ext>
                </a:extLst>
              </a:tr>
              <a:tr h="245300">
                <a:tc>
                  <a:txBody>
                    <a:bodyPr/>
                    <a:lstStyle/>
                    <a:p>
                      <a:r>
                        <a:rPr lang="en-GB" sz="1400" dirty="0"/>
                        <a:t>List&lt;Person&gt;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fetchByPrimaryName</a:t>
                      </a:r>
                      <a:endParaRPr lang="en-GB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58549797"/>
                  </a:ext>
                </a:extLst>
              </a:tr>
              <a:tr h="245300"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81812074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43624D6A-8EB8-4E89-88D3-94B398821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524810"/>
              </p:ext>
            </p:extLst>
          </p:nvPr>
        </p:nvGraphicFramePr>
        <p:xfrm>
          <a:off x="9583585" y="3139416"/>
          <a:ext cx="1998810" cy="11277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998810">
                  <a:extLst>
                    <a:ext uri="{9D8B030D-6E8A-4147-A177-3AD203B41FA5}">
                      <a16:colId xmlns:a16="http://schemas.microsoft.com/office/drawing/2014/main" val="109447559"/>
                    </a:ext>
                  </a:extLst>
                </a:gridCol>
              </a:tblGrid>
              <a:tr h="39011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             @Service</a:t>
                      </a:r>
                    </a:p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          Person</a:t>
                      </a:r>
                      <a:r>
                        <a:rPr lang="en-GB" sz="1400" dirty="0" err="1">
                          <a:solidFill>
                            <a:srgbClr val="C00000"/>
                          </a:solidFill>
                        </a:rPr>
                        <a:t>ServiceImpl</a:t>
                      </a:r>
                      <a:endParaRPr lang="en-GB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93513901"/>
                  </a:ext>
                </a:extLst>
              </a:tr>
              <a:tr h="229481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58549797"/>
                  </a:ext>
                </a:extLst>
              </a:tr>
              <a:tr h="229481">
                <a:tc>
                  <a:txBody>
                    <a:bodyPr/>
                    <a:lstStyle/>
                    <a:p>
                      <a:r>
                        <a:rPr lang="en-GB" sz="1400" dirty="0"/>
                        <a:t>List&lt;Person&gt;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81812074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AC8AA8-1836-4190-A250-0AF6019F014F}"/>
              </a:ext>
            </a:extLst>
          </p:cNvPr>
          <p:cNvCxnSpPr/>
          <p:nvPr/>
        </p:nvCxnSpPr>
        <p:spPr>
          <a:xfrm>
            <a:off x="10565360" y="2766193"/>
            <a:ext cx="0" cy="3638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AB99FD2-4B84-43DE-A13A-CA21DE14899B}"/>
              </a:ext>
            </a:extLst>
          </p:cNvPr>
          <p:cNvSpPr/>
          <p:nvPr/>
        </p:nvSpPr>
        <p:spPr>
          <a:xfrm flipH="1">
            <a:off x="10472056" y="2774311"/>
            <a:ext cx="158633" cy="10263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AF82B9-FE90-43B3-A153-061730159D26}"/>
              </a:ext>
            </a:extLst>
          </p:cNvPr>
          <p:cNvSpPr/>
          <p:nvPr/>
        </p:nvSpPr>
        <p:spPr>
          <a:xfrm>
            <a:off x="5570378" y="223941"/>
            <a:ext cx="1091684" cy="46435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Service</a:t>
            </a:r>
            <a:endParaRPr lang="en-GB" b="1" dirty="0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81C86F-166E-4FD6-986A-C82FD5972E21}"/>
              </a:ext>
            </a:extLst>
          </p:cNvPr>
          <p:cNvCxnSpPr>
            <a:cxnSpLocks/>
          </p:cNvCxnSpPr>
          <p:nvPr/>
        </p:nvCxnSpPr>
        <p:spPr>
          <a:xfrm>
            <a:off x="6102220" y="718460"/>
            <a:ext cx="9331" cy="335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F6C3142-658F-464A-8631-AB92FE3D4439}"/>
              </a:ext>
            </a:extLst>
          </p:cNvPr>
          <p:cNvSpPr txBox="1"/>
          <p:nvPr/>
        </p:nvSpPr>
        <p:spPr>
          <a:xfrm>
            <a:off x="4245425" y="2700876"/>
            <a:ext cx="1037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Implements</a:t>
            </a:r>
            <a:endParaRPr lang="en-GB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BC73AB-4DA8-4150-8EB6-5AB2A7EFB3B7}"/>
              </a:ext>
            </a:extLst>
          </p:cNvPr>
          <p:cNvSpPr txBox="1"/>
          <p:nvPr/>
        </p:nvSpPr>
        <p:spPr>
          <a:xfrm>
            <a:off x="7439599" y="3730358"/>
            <a:ext cx="1037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Implements</a:t>
            </a:r>
            <a:endParaRPr lang="en-GB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5CB51B-ED5F-4796-996D-CFF2F4A49487}"/>
              </a:ext>
            </a:extLst>
          </p:cNvPr>
          <p:cNvSpPr txBox="1"/>
          <p:nvPr/>
        </p:nvSpPr>
        <p:spPr>
          <a:xfrm>
            <a:off x="10528030" y="2853276"/>
            <a:ext cx="1037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Implements</a:t>
            </a:r>
            <a:endParaRPr lang="en-GB" sz="1100" dirty="0"/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2A0CC798-DC95-4246-B6A7-6BE5A48A2AD0}"/>
              </a:ext>
            </a:extLst>
          </p:cNvPr>
          <p:cNvSpPr/>
          <p:nvPr/>
        </p:nvSpPr>
        <p:spPr>
          <a:xfrm>
            <a:off x="134257" y="783771"/>
            <a:ext cx="1032072" cy="298575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Services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D8D4EE-5675-4DE4-87F7-5200D77F1B4F}"/>
              </a:ext>
            </a:extLst>
          </p:cNvPr>
          <p:cNvSpPr/>
          <p:nvPr/>
        </p:nvSpPr>
        <p:spPr>
          <a:xfrm>
            <a:off x="5601479" y="5956035"/>
            <a:ext cx="1452465" cy="4261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Repository</a:t>
            </a:r>
            <a:endParaRPr lang="en-GB" b="1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4C4666-1FA6-43C7-95B1-7F496BB148B8}"/>
              </a:ext>
            </a:extLst>
          </p:cNvPr>
          <p:cNvCxnSpPr>
            <a:cxnSpLocks/>
          </p:cNvCxnSpPr>
          <p:nvPr/>
        </p:nvCxnSpPr>
        <p:spPr>
          <a:xfrm flipH="1">
            <a:off x="6263951" y="5275815"/>
            <a:ext cx="696686" cy="6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B049BA-71D0-47E6-BECF-2039792BA479}"/>
              </a:ext>
            </a:extLst>
          </p:cNvPr>
          <p:cNvCxnSpPr>
            <a:cxnSpLocks/>
          </p:cNvCxnSpPr>
          <p:nvPr/>
        </p:nvCxnSpPr>
        <p:spPr>
          <a:xfrm flipH="1">
            <a:off x="7081939" y="4201859"/>
            <a:ext cx="3890861" cy="194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5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15C68633-2D29-494B-93C9-CF7815FD47D7}"/>
              </a:ext>
            </a:extLst>
          </p:cNvPr>
          <p:cNvSpPr/>
          <p:nvPr/>
        </p:nvSpPr>
        <p:spPr>
          <a:xfrm>
            <a:off x="1324947" y="1074664"/>
            <a:ext cx="9078686" cy="4383744"/>
          </a:xfrm>
          <a:prstGeom prst="flowChartMagneticDisk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E7B4A7A-90B8-4129-A705-649EBAF7C383}"/>
              </a:ext>
            </a:extLst>
          </p:cNvPr>
          <p:cNvSpPr/>
          <p:nvPr/>
        </p:nvSpPr>
        <p:spPr>
          <a:xfrm>
            <a:off x="4836367" y="1324608"/>
            <a:ext cx="1452467" cy="3965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Repository</a:t>
            </a:r>
            <a:endParaRPr lang="en-GB" b="1" dirty="0">
              <a:solidFill>
                <a:srgbClr val="C00000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47CA1F9-A05C-432C-81FE-EDC472883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33810"/>
              </p:ext>
            </p:extLst>
          </p:nvPr>
        </p:nvGraphicFramePr>
        <p:xfrm>
          <a:off x="2075548" y="2237455"/>
          <a:ext cx="3606797" cy="17678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606797">
                  <a:extLst>
                    <a:ext uri="{9D8B030D-6E8A-4147-A177-3AD203B41FA5}">
                      <a16:colId xmlns:a16="http://schemas.microsoft.com/office/drawing/2014/main" val="109447559"/>
                    </a:ext>
                  </a:extLst>
                </a:gridCol>
              </a:tblGrid>
              <a:tr h="28890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             &lt;&lt;Interface&gt;&gt;M</a:t>
                      </a:r>
                      <a:r>
                        <a:rPr lang="en-GB" sz="1400" dirty="0" err="1">
                          <a:solidFill>
                            <a:srgbClr val="C00000"/>
                          </a:solidFill>
                        </a:rPr>
                        <a:t>ovieRepository</a:t>
                      </a:r>
                      <a:endParaRPr lang="en-GB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93513901"/>
                  </a:ext>
                </a:extLst>
              </a:tr>
              <a:tr h="1019612">
                <a:tc>
                  <a:txBody>
                    <a:bodyPr/>
                    <a:lstStyle/>
                    <a:p>
                      <a:r>
                        <a:rPr lang="en-GB" sz="1400" dirty="0"/>
                        <a:t>+List&lt;Movie&gt;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findByReleaseYear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dirty="0"/>
                        <a:t>+List&lt;Movie&gt;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findByReleaseYearBetween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dirty="0"/>
                        <a:t>+List&lt;Movie&gt;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findByGenre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dirty="0"/>
                        <a:t>+List&lt;Movie&gt;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findByMovieId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dirty="0"/>
                        <a:t>+List&lt;Movie&gt;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findByMovieNameContaining</a:t>
                      </a:r>
                      <a:endParaRPr lang="en-GB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58549797"/>
                  </a:ext>
                </a:extLst>
              </a:tr>
              <a:tr h="288909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8181207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52B263-650A-4476-B43E-B968F9FBB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231997"/>
              </p:ext>
            </p:extLst>
          </p:nvPr>
        </p:nvGraphicFramePr>
        <p:xfrm>
          <a:off x="6049995" y="2662387"/>
          <a:ext cx="3980409" cy="9144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980409">
                  <a:extLst>
                    <a:ext uri="{9D8B030D-6E8A-4147-A177-3AD203B41FA5}">
                      <a16:colId xmlns:a16="http://schemas.microsoft.com/office/drawing/2014/main" val="109447559"/>
                    </a:ext>
                  </a:extLst>
                </a:gridCol>
              </a:tblGrid>
              <a:tr h="231392">
                <a:tc>
                  <a:txBody>
                    <a:bodyPr/>
                    <a:lstStyle/>
                    <a:p>
                      <a:r>
                        <a:rPr lang="en-US" sz="1400" dirty="0"/>
                        <a:t>                    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&lt;&lt;Interface&gt;&gt;</a:t>
                      </a:r>
                      <a:r>
                        <a:rPr lang="en-GB" sz="1400" dirty="0" err="1">
                          <a:solidFill>
                            <a:srgbClr val="C00000"/>
                          </a:solidFill>
                        </a:rPr>
                        <a:t>PersonRepository</a:t>
                      </a:r>
                      <a:endParaRPr lang="en-GB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93513901"/>
                  </a:ext>
                </a:extLst>
              </a:tr>
              <a:tr h="231392">
                <a:tc>
                  <a:txBody>
                    <a:bodyPr/>
                    <a:lstStyle/>
                    <a:p>
                      <a:r>
                        <a:rPr lang="en-GB" sz="1400" dirty="0"/>
                        <a:t>+List&lt;Person&gt;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findByPrimaryNameIgnoreCase:String</a:t>
                      </a:r>
                      <a:endParaRPr lang="en-GB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58549797"/>
                  </a:ext>
                </a:extLst>
              </a:tr>
              <a:tr h="231392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8181207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3E977E-0910-40EA-AEFA-ED4FE99BF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981657"/>
              </p:ext>
            </p:extLst>
          </p:nvPr>
        </p:nvGraphicFramePr>
        <p:xfrm>
          <a:off x="5297327" y="4475636"/>
          <a:ext cx="1262095" cy="9144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262095">
                  <a:extLst>
                    <a:ext uri="{9D8B030D-6E8A-4147-A177-3AD203B41FA5}">
                      <a16:colId xmlns:a16="http://schemas.microsoft.com/office/drawing/2014/main" val="109447559"/>
                    </a:ext>
                  </a:extLst>
                </a:gridCol>
              </a:tblGrid>
              <a:tr h="200817"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rgbClr val="C00000"/>
                          </a:solidFill>
                        </a:rPr>
                        <a:t>JpaRepository</a:t>
                      </a:r>
                      <a:endParaRPr lang="en-GB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93513901"/>
                  </a:ext>
                </a:extLst>
              </a:tr>
              <a:tr h="190369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58549797"/>
                  </a:ext>
                </a:extLst>
              </a:tr>
              <a:tr h="190369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8181207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30DE79-7D1E-42B3-BB62-829D7A4963BC}"/>
              </a:ext>
            </a:extLst>
          </p:cNvPr>
          <p:cNvCxnSpPr>
            <a:cxnSpLocks/>
          </p:cNvCxnSpPr>
          <p:nvPr/>
        </p:nvCxnSpPr>
        <p:spPr>
          <a:xfrm>
            <a:off x="4934784" y="4150277"/>
            <a:ext cx="362543" cy="56958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0FE450A5-A97D-45BB-8FC0-A932F25ED493}"/>
              </a:ext>
            </a:extLst>
          </p:cNvPr>
          <p:cNvSpPr/>
          <p:nvPr/>
        </p:nvSpPr>
        <p:spPr>
          <a:xfrm rot="19423261" flipH="1">
            <a:off x="4761160" y="4010655"/>
            <a:ext cx="158633" cy="10263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B8AC0-5E5B-442A-A115-62A050DE66EF}"/>
              </a:ext>
            </a:extLst>
          </p:cNvPr>
          <p:cNvSpPr txBox="1"/>
          <p:nvPr/>
        </p:nvSpPr>
        <p:spPr>
          <a:xfrm>
            <a:off x="6981364" y="4267305"/>
            <a:ext cx="885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Extends</a:t>
            </a:r>
            <a:endParaRPr lang="en-GB" sz="1100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64E24B5-DB7B-4C8A-A8AB-77F468A84F69}"/>
              </a:ext>
            </a:extLst>
          </p:cNvPr>
          <p:cNvSpPr/>
          <p:nvPr/>
        </p:nvSpPr>
        <p:spPr>
          <a:xfrm flipH="1">
            <a:off x="7470718" y="3561178"/>
            <a:ext cx="158633" cy="10263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DAB709-F777-4EDB-8EC0-3F795CE358DC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>
            <a:off x="6559422" y="3612497"/>
            <a:ext cx="1030271" cy="13203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986518-8DDE-492D-B2ED-6E96275BE779}"/>
              </a:ext>
            </a:extLst>
          </p:cNvPr>
          <p:cNvSpPr txBox="1"/>
          <p:nvPr/>
        </p:nvSpPr>
        <p:spPr>
          <a:xfrm>
            <a:off x="4539851" y="4298402"/>
            <a:ext cx="885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Extends</a:t>
            </a:r>
            <a:endParaRPr lang="en-GB" sz="11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277F03-25A5-48A9-8038-B34D2BA34097}"/>
              </a:ext>
            </a:extLst>
          </p:cNvPr>
          <p:cNvCxnSpPr>
            <a:cxnSpLocks/>
          </p:cNvCxnSpPr>
          <p:nvPr/>
        </p:nvCxnSpPr>
        <p:spPr>
          <a:xfrm flipH="1">
            <a:off x="4562209" y="1567276"/>
            <a:ext cx="696686" cy="6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0E7CE1-A376-4E7A-B24C-253FD4B44EEF}"/>
              </a:ext>
            </a:extLst>
          </p:cNvPr>
          <p:cNvCxnSpPr>
            <a:cxnSpLocks/>
          </p:cNvCxnSpPr>
          <p:nvPr/>
        </p:nvCxnSpPr>
        <p:spPr>
          <a:xfrm>
            <a:off x="5864290" y="1653164"/>
            <a:ext cx="1210267" cy="97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07533A8F-0A08-4011-853C-5416D321BDE4}"/>
              </a:ext>
            </a:extLst>
          </p:cNvPr>
          <p:cNvSpPr/>
          <p:nvPr/>
        </p:nvSpPr>
        <p:spPr>
          <a:xfrm>
            <a:off x="1337904" y="1017035"/>
            <a:ext cx="1153370" cy="279923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Repository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F600FA0-506E-481D-8F0A-8AD1077B0CD1}"/>
              </a:ext>
            </a:extLst>
          </p:cNvPr>
          <p:cNvSpPr/>
          <p:nvPr/>
        </p:nvSpPr>
        <p:spPr>
          <a:xfrm>
            <a:off x="5501958" y="5787743"/>
            <a:ext cx="889516" cy="3798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Entity</a:t>
            </a:r>
            <a:endParaRPr lang="en-GB" b="1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8ADC43-9216-40B1-9333-609C04AACAC8}"/>
              </a:ext>
            </a:extLst>
          </p:cNvPr>
          <p:cNvCxnSpPr/>
          <p:nvPr/>
        </p:nvCxnSpPr>
        <p:spPr>
          <a:xfrm>
            <a:off x="5934269" y="5439739"/>
            <a:ext cx="0" cy="354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26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55F606A-B583-408D-BCE0-D5EE276F9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553938"/>
              </p:ext>
            </p:extLst>
          </p:nvPr>
        </p:nvGraphicFramePr>
        <p:xfrm>
          <a:off x="1586204" y="167951"/>
          <a:ext cx="8238931" cy="6662057"/>
        </p:xfrm>
        <a:graphic>
          <a:graphicData uri="http://schemas.openxmlformats.org/drawingml/2006/table">
            <a:tbl>
              <a:tblPr/>
              <a:tblGrid>
                <a:gridCol w="8238931">
                  <a:extLst>
                    <a:ext uri="{9D8B030D-6E8A-4147-A177-3AD203B41FA5}">
                      <a16:colId xmlns:a16="http://schemas.microsoft.com/office/drawing/2014/main" val="2350978163"/>
                    </a:ext>
                  </a:extLst>
                </a:gridCol>
              </a:tblGrid>
              <a:tr h="6662057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854172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66A19662-7B85-4C6B-8632-494DE5B89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814330"/>
              </p:ext>
            </p:extLst>
          </p:nvPr>
        </p:nvGraphicFramePr>
        <p:xfrm>
          <a:off x="2196846" y="175385"/>
          <a:ext cx="2113899" cy="34747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113899">
                  <a:extLst>
                    <a:ext uri="{9D8B030D-6E8A-4147-A177-3AD203B41FA5}">
                      <a16:colId xmlns:a16="http://schemas.microsoft.com/office/drawing/2014/main" val="109447559"/>
                    </a:ext>
                  </a:extLst>
                </a:gridCol>
              </a:tblGrid>
              <a:tr h="133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@Entity</a:t>
                      </a:r>
                      <a:br>
                        <a:rPr lang="en-GB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@Getter</a:t>
                      </a:r>
                      <a:br>
                        <a:rPr lang="en-GB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@NoArgsConstructor</a:t>
                      </a:r>
                      <a:br>
                        <a:rPr lang="en-GB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@AllArgsConstructor</a:t>
                      </a:r>
                      <a:br>
                        <a:rPr lang="en-GB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@Builder</a:t>
                      </a:r>
                    </a:p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    Movie</a:t>
                      </a:r>
                      <a:endParaRPr lang="en-GB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93513901"/>
                  </a:ext>
                </a:extLst>
              </a:tr>
              <a:tr h="1744879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movieId:</a:t>
                      </a:r>
                      <a:r>
                        <a:rPr lang="en-GB" sz="1400" dirty="0" err="1"/>
                        <a:t>String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movieType:</a:t>
                      </a:r>
                      <a:r>
                        <a:rPr lang="en-GB" sz="1400" dirty="0" err="1"/>
                        <a:t>String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movieName:</a:t>
                      </a:r>
                      <a:r>
                        <a:rPr lang="en-GB" sz="1400" dirty="0" err="1"/>
                        <a:t>String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releaseYear:int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runningTime:int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movieGenre:</a:t>
                      </a:r>
                      <a:r>
                        <a:rPr lang="en-GB" sz="1400" dirty="0" err="1"/>
                        <a:t>String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averageRating:double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numberOfVotes:int</a:t>
                      </a:r>
                      <a:endParaRPr lang="en-GB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58549797"/>
                  </a:ext>
                </a:extLst>
              </a:tr>
              <a:tr h="295742">
                <a:tc>
                  <a:txBody>
                    <a:bodyPr/>
                    <a:lstStyle/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toEmailContent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():String</a:t>
                      </a:r>
                      <a:endParaRPr lang="en-GB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81812074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9ABDE28E-EF2F-4B62-9CDE-172540B33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088057"/>
              </p:ext>
            </p:extLst>
          </p:nvPr>
        </p:nvGraphicFramePr>
        <p:xfrm>
          <a:off x="2181291" y="3801878"/>
          <a:ext cx="2269410" cy="30480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269410">
                  <a:extLst>
                    <a:ext uri="{9D8B030D-6E8A-4147-A177-3AD203B41FA5}">
                      <a16:colId xmlns:a16="http://schemas.microsoft.com/office/drawing/2014/main" val="109447559"/>
                    </a:ext>
                  </a:extLst>
                </a:gridCol>
              </a:tblGrid>
              <a:tr h="1274485">
                <a:tc>
                  <a:txBody>
                    <a:bodyPr/>
                    <a:lstStyle/>
                    <a:p>
                      <a:r>
                        <a:rPr lang="en-GB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@Entity</a:t>
                      </a:r>
                      <a:br>
                        <a:rPr lang="en-GB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@Getter</a:t>
                      </a:r>
                      <a:br>
                        <a:rPr lang="en-GB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@NoArgsConstructor</a:t>
                      </a:r>
                      <a:br>
                        <a:rPr lang="en-GB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@AllArgsConstructor</a:t>
                      </a:r>
                      <a:br>
                        <a:rPr lang="en-GB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@Builder</a:t>
                      </a:r>
                    </a:p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Person</a:t>
                      </a:r>
                      <a:endParaRPr lang="en-GB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93513901"/>
                  </a:ext>
                </a:extLst>
              </a:tr>
              <a:tr h="1274485">
                <a:tc>
                  <a:txBody>
                    <a:bodyPr/>
                    <a:lstStyle/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personId:String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primaryName:String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birthyear:Integer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deathYear:Integer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primaryProfession:String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knownForMovies:String</a:t>
                      </a:r>
                      <a:endParaRPr lang="en-GB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58549797"/>
                  </a:ext>
                </a:extLst>
              </a:tr>
              <a:tr h="283219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81812074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9ABA06C0-EEF7-4EAC-A4F1-DF2821248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542637"/>
              </p:ext>
            </p:extLst>
          </p:nvPr>
        </p:nvGraphicFramePr>
        <p:xfrm>
          <a:off x="4924487" y="1036913"/>
          <a:ext cx="2204099" cy="187327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204099">
                  <a:extLst>
                    <a:ext uri="{9D8B030D-6E8A-4147-A177-3AD203B41FA5}">
                      <a16:colId xmlns:a16="http://schemas.microsoft.com/office/drawing/2014/main" val="109447559"/>
                    </a:ext>
                  </a:extLst>
                </a:gridCol>
              </a:tblGrid>
              <a:tr h="600473">
                <a:tc>
                  <a:txBody>
                    <a:bodyPr/>
                    <a:lstStyle/>
                    <a:p>
                      <a:r>
                        <a:rPr lang="en-GB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@Data</a:t>
                      </a:r>
                      <a:br>
                        <a:rPr lang="en-GB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@AllArgsConstructor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             </a:t>
                      </a:r>
                    </a:p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 </a:t>
                      </a:r>
                      <a:r>
                        <a:rPr lang="en-US" sz="1400" dirty="0" err="1">
                          <a:solidFill>
                            <a:srgbClr val="C00000"/>
                          </a:solidFill>
                        </a:rPr>
                        <a:t>ApiResponse</a:t>
                      </a:r>
                      <a:endParaRPr lang="en-GB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93513901"/>
                  </a:ext>
                </a:extLst>
              </a:tr>
              <a:tr h="836955">
                <a:tc>
                  <a:txBody>
                    <a:bodyPr/>
                    <a:lstStyle/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statusMessage:String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requestSuccessful:boolean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movies:</a:t>
                      </a:r>
                      <a:r>
                        <a:rPr lang="en-GB" sz="1400" dirty="0" err="1"/>
                        <a:t>List</a:t>
                      </a:r>
                      <a:r>
                        <a:rPr lang="en-GB" sz="1400" dirty="0"/>
                        <a:t>&lt;Movie&gt;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58549797"/>
                  </a:ext>
                </a:extLst>
              </a:tr>
              <a:tr h="250197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81812074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79C1EF-D52E-47D7-ACEF-3A839053183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310745" y="1965239"/>
            <a:ext cx="613742" cy="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DE0DA5-FD29-436E-8263-ECDD9B28A2CC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202180" y="1912745"/>
            <a:ext cx="994666" cy="86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1D0F9F-305F-4D30-886E-2BAA5E4AE20B}"/>
              </a:ext>
            </a:extLst>
          </p:cNvPr>
          <p:cNvCxnSpPr>
            <a:cxnSpLocks/>
          </p:cNvCxnSpPr>
          <p:nvPr/>
        </p:nvCxnSpPr>
        <p:spPr>
          <a:xfrm>
            <a:off x="1202180" y="3275045"/>
            <a:ext cx="960446" cy="1487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6AA1348B-D082-4E3C-B6C7-A3D1B630D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357068"/>
              </p:ext>
            </p:extLst>
          </p:nvPr>
        </p:nvGraphicFramePr>
        <p:xfrm>
          <a:off x="7881258" y="321555"/>
          <a:ext cx="1841240" cy="592861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841240">
                  <a:extLst>
                    <a:ext uri="{9D8B030D-6E8A-4147-A177-3AD203B41FA5}">
                      <a16:colId xmlns:a16="http://schemas.microsoft.com/office/drawing/2014/main" val="109447559"/>
                    </a:ext>
                  </a:extLst>
                </a:gridCol>
              </a:tblGrid>
              <a:tr h="411734">
                <a:tc>
                  <a:txBody>
                    <a:bodyPr/>
                    <a:lstStyle/>
                    <a:p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&lt;&lt;Enum&gt;Genre</a:t>
                      </a:r>
                      <a:endParaRPr lang="en-GB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13901"/>
                  </a:ext>
                </a:extLst>
              </a:tr>
              <a:tr h="1117562">
                <a:tc>
                  <a:txBody>
                    <a:bodyPr/>
                    <a:lstStyle/>
                    <a:p>
                      <a:r>
                        <a:rPr lang="en-GB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</a:p>
                    <a:p>
                      <a:r>
                        <a:rPr lang="en-GB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ADVENTURE</a:t>
                      </a:r>
                    </a:p>
                    <a:p>
                      <a:r>
                        <a:rPr lang="en-GB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ANIMATION</a:t>
                      </a:r>
                    </a:p>
                    <a:p>
                      <a:r>
                        <a:rPr lang="en-GB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BIOGRAPHY</a:t>
                      </a:r>
                    </a:p>
                    <a:p>
                      <a:r>
                        <a:rPr lang="en-GB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COMEDY</a:t>
                      </a:r>
                    </a:p>
                    <a:p>
                      <a:r>
                        <a:rPr lang="en-GB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CRIME</a:t>
                      </a:r>
                      <a:endParaRPr lang="en-GB" sz="12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DOCUMENTRY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DRAMA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FAMILY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FANTASY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HISTORY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HORROR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MUSIC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MUSICAL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MYSTERY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NEWS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ROMANCE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SCIFI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SPORT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THRILLER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WAR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WESTERN</a:t>
                      </a:r>
                      <a:endParaRPr lang="en-GB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549797"/>
                  </a:ext>
                </a:extLst>
              </a:tr>
              <a:tr h="238544">
                <a:tc>
                  <a:txBody>
                    <a:bodyPr/>
                    <a:lstStyle/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():String</a:t>
                      </a:r>
                    </a:p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isValidGenre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812074"/>
                  </a:ext>
                </a:extLst>
              </a:tr>
            </a:tbl>
          </a:graphicData>
        </a:graphic>
      </p:graphicFrame>
      <p:sp>
        <p:nvSpPr>
          <p:cNvPr id="22" name="Rectangle: Single Corner Snipped 21">
            <a:extLst>
              <a:ext uri="{FF2B5EF4-FFF2-40B4-BE49-F238E27FC236}">
                <a16:creationId xmlns:a16="http://schemas.microsoft.com/office/drawing/2014/main" id="{1DE410D0-1D46-48A2-9137-91EB19952C0A}"/>
              </a:ext>
            </a:extLst>
          </p:cNvPr>
          <p:cNvSpPr/>
          <p:nvPr/>
        </p:nvSpPr>
        <p:spPr>
          <a:xfrm>
            <a:off x="1352943" y="139957"/>
            <a:ext cx="830422" cy="381172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Entity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178C2C7-07D2-4DDD-A167-186776EA5EDA}"/>
              </a:ext>
            </a:extLst>
          </p:cNvPr>
          <p:cNvSpPr/>
          <p:nvPr/>
        </p:nvSpPr>
        <p:spPr>
          <a:xfrm>
            <a:off x="584732" y="2820611"/>
            <a:ext cx="889516" cy="3798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Entity</a:t>
            </a:r>
            <a:endParaRPr lang="en-GB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23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FC1A1F1-A1BD-4565-A5BF-378C72AD6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407024"/>
              </p:ext>
            </p:extLst>
          </p:nvPr>
        </p:nvGraphicFramePr>
        <p:xfrm>
          <a:off x="1073020" y="1239588"/>
          <a:ext cx="9890449" cy="2688600"/>
        </p:xfrm>
        <a:graphic>
          <a:graphicData uri="http://schemas.openxmlformats.org/drawingml/2006/table">
            <a:tbl>
              <a:tblPr/>
              <a:tblGrid>
                <a:gridCol w="9890449">
                  <a:extLst>
                    <a:ext uri="{9D8B030D-6E8A-4147-A177-3AD203B41FA5}">
                      <a16:colId xmlns:a16="http://schemas.microsoft.com/office/drawing/2014/main" val="720314696"/>
                    </a:ext>
                  </a:extLst>
                </a:gridCol>
              </a:tblGrid>
              <a:tr h="26886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41234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F1DD30D-8F13-4217-9FBD-A2D8F3040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583038"/>
              </p:ext>
            </p:extLst>
          </p:nvPr>
        </p:nvGraphicFramePr>
        <p:xfrm>
          <a:off x="5259629" y="1392779"/>
          <a:ext cx="1701013" cy="3519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1013">
                  <a:extLst>
                    <a:ext uri="{9D8B030D-6E8A-4147-A177-3AD203B41FA5}">
                      <a16:colId xmlns:a16="http://schemas.microsoft.com/office/drawing/2014/main" val="2281495285"/>
                    </a:ext>
                  </a:extLst>
                </a:gridCol>
              </a:tblGrid>
              <a:tr h="351983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C00000"/>
                          </a:solidFill>
                        </a:rPr>
                        <a:t>ExceptionController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799307"/>
                  </a:ext>
                </a:extLst>
              </a:tr>
            </a:tbl>
          </a:graphicData>
        </a:graphic>
      </p:graphicFrame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75B13B52-03EB-4738-A06E-668D5B327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951683"/>
              </p:ext>
            </p:extLst>
          </p:nvPr>
        </p:nvGraphicFramePr>
        <p:xfrm>
          <a:off x="1566253" y="3070196"/>
          <a:ext cx="3938809" cy="620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938809">
                  <a:extLst>
                    <a:ext uri="{9D8B030D-6E8A-4147-A177-3AD203B41FA5}">
                      <a16:colId xmlns:a16="http://schemas.microsoft.com/office/drawing/2014/main" val="3134042258"/>
                    </a:ext>
                  </a:extLst>
                </a:gridCol>
              </a:tblGrid>
              <a:tr h="310380">
                <a:tc>
                  <a:txBody>
                    <a:bodyPr/>
                    <a:lstStyle/>
                    <a:p>
                      <a:r>
                        <a:rPr lang="en-GB" sz="1400" dirty="0" err="1"/>
                        <a:t>Error.exceptions.NoRecommendationsException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334812"/>
                  </a:ext>
                </a:extLst>
              </a:tr>
              <a:tr h="310380">
                <a:tc>
                  <a:txBody>
                    <a:bodyPr/>
                    <a:lstStyle/>
                    <a:p>
                      <a:r>
                        <a:rPr lang="en-GB" sz="1400" dirty="0"/>
                        <a:t>-</a:t>
                      </a:r>
                      <a:r>
                        <a:rPr lang="en-GB" sz="1400" dirty="0" err="1"/>
                        <a:t>Message:String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696490"/>
                  </a:ext>
                </a:extLst>
              </a:tr>
            </a:tbl>
          </a:graphicData>
        </a:graphic>
      </p:graphicFrame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9936AD53-CB9C-4046-85C2-8701D6AC6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165558"/>
              </p:ext>
            </p:extLst>
          </p:nvPr>
        </p:nvGraphicFramePr>
        <p:xfrm>
          <a:off x="3537082" y="2493462"/>
          <a:ext cx="1370817" cy="3048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370817">
                  <a:extLst>
                    <a:ext uri="{9D8B030D-6E8A-4147-A177-3AD203B41FA5}">
                      <a16:colId xmlns:a16="http://schemas.microsoft.com/office/drawing/2014/main" val="139689226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Error.</a:t>
                      </a:r>
                      <a:r>
                        <a:rPr lang="en-GB" sz="1400" dirty="0">
                          <a:solidFill>
                            <a:srgbClr val="C00000"/>
                          </a:solidFill>
                        </a:rPr>
                        <a:t> 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646983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621C91C5-9A7A-4BFA-8B21-07E644BFF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541349"/>
              </p:ext>
            </p:extLst>
          </p:nvPr>
        </p:nvGraphicFramePr>
        <p:xfrm>
          <a:off x="6203181" y="3245785"/>
          <a:ext cx="4415058" cy="3048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15058">
                  <a:extLst>
                    <a:ext uri="{9D8B030D-6E8A-4147-A177-3AD203B41FA5}">
                      <a16:colId xmlns:a16="http://schemas.microsoft.com/office/drawing/2014/main" val="3134042258"/>
                    </a:ext>
                  </a:extLst>
                </a:gridCol>
              </a:tblGrid>
              <a:tr h="208937">
                <a:tc>
                  <a:txBody>
                    <a:bodyPr/>
                    <a:lstStyle/>
                    <a:p>
                      <a:r>
                        <a:rPr lang="en-GB" sz="1400" dirty="0" err="1"/>
                        <a:t>Error.exceptions</a:t>
                      </a:r>
                      <a:r>
                        <a:rPr lang="en-GB" sz="1400" dirty="0"/>
                        <a:t>. </a:t>
                      </a:r>
                      <a:r>
                        <a:rPr lang="en-GB" sz="1400" dirty="0" err="1"/>
                        <a:t>RestResponseEntityExceptionHandler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3348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B2F4FAF-6647-4149-B2F2-527E20AB7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500095"/>
              </p:ext>
            </p:extLst>
          </p:nvPr>
        </p:nvGraphicFramePr>
        <p:xfrm>
          <a:off x="7188465" y="2515228"/>
          <a:ext cx="3112531" cy="3048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112531">
                  <a:extLst>
                    <a:ext uri="{9D8B030D-6E8A-4147-A177-3AD203B41FA5}">
                      <a16:colId xmlns:a16="http://schemas.microsoft.com/office/drawing/2014/main" val="139689226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Error.</a:t>
                      </a:r>
                      <a:r>
                        <a:rPr lang="en-GB" sz="14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rgbClr val="C00000"/>
                          </a:solidFill>
                        </a:rPr>
                        <a:t>ResponseEntityExceptionHandler</a:t>
                      </a:r>
                      <a:endParaRPr lang="en-GB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646983"/>
                  </a:ext>
                </a:extLst>
              </a:tr>
            </a:tbl>
          </a:graphicData>
        </a:graphic>
      </p:graphicFrame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E39A69F9-00B6-4DBB-86D4-E0A7A2923CFB}"/>
              </a:ext>
            </a:extLst>
          </p:cNvPr>
          <p:cNvSpPr/>
          <p:nvPr/>
        </p:nvSpPr>
        <p:spPr>
          <a:xfrm>
            <a:off x="1054363" y="858416"/>
            <a:ext cx="1838127" cy="381172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Exception Handler</a:t>
            </a:r>
            <a:endParaRPr lang="en-GB" sz="1600" b="1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146E17-050D-4F46-AE3D-CB8B4CDDF430}"/>
              </a:ext>
            </a:extLst>
          </p:cNvPr>
          <p:cNvCxnSpPr/>
          <p:nvPr/>
        </p:nvCxnSpPr>
        <p:spPr>
          <a:xfrm flipH="1">
            <a:off x="4404049" y="1614128"/>
            <a:ext cx="1101013" cy="879334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4565DE-9D07-4152-AD14-9F07574FE319}"/>
              </a:ext>
            </a:extLst>
          </p:cNvPr>
          <p:cNvCxnSpPr/>
          <p:nvPr/>
        </p:nvCxnSpPr>
        <p:spPr>
          <a:xfrm>
            <a:off x="6802016" y="1614128"/>
            <a:ext cx="1175657" cy="90110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80320B7-BF8B-43E9-96A2-158D90B70422}"/>
              </a:ext>
            </a:extLst>
          </p:cNvPr>
          <p:cNvCxnSpPr>
            <a:endCxn id="3" idx="0"/>
          </p:cNvCxnSpPr>
          <p:nvPr/>
        </p:nvCxnSpPr>
        <p:spPr>
          <a:xfrm flipH="1">
            <a:off x="3535657" y="2798262"/>
            <a:ext cx="439184" cy="27193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E664E8-E73F-466F-B7DE-009A30319739}"/>
              </a:ext>
            </a:extLst>
          </p:cNvPr>
          <p:cNvCxnSpPr/>
          <p:nvPr/>
        </p:nvCxnSpPr>
        <p:spPr>
          <a:xfrm>
            <a:off x="8229600" y="2820028"/>
            <a:ext cx="522514" cy="425757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E817FAC1-CD0C-4085-981F-232458A6A757}"/>
              </a:ext>
            </a:extLst>
          </p:cNvPr>
          <p:cNvSpPr/>
          <p:nvPr/>
        </p:nvSpPr>
        <p:spPr>
          <a:xfrm rot="13823727">
            <a:off x="4419985" y="2369975"/>
            <a:ext cx="149290" cy="1141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07EEECE-2A72-4DCD-98C7-CC2D34B29C69}"/>
              </a:ext>
            </a:extLst>
          </p:cNvPr>
          <p:cNvSpPr/>
          <p:nvPr/>
        </p:nvSpPr>
        <p:spPr>
          <a:xfrm rot="13823727">
            <a:off x="3574008" y="2979577"/>
            <a:ext cx="149290" cy="1141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DED70C6-3D68-4AB7-9BC1-01AAF67B2D5F}"/>
              </a:ext>
            </a:extLst>
          </p:cNvPr>
          <p:cNvSpPr/>
          <p:nvPr/>
        </p:nvSpPr>
        <p:spPr>
          <a:xfrm rot="14941701">
            <a:off x="7841595" y="2411495"/>
            <a:ext cx="149290" cy="1141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F718A9-700D-41AD-93B9-C6B9FE569754}"/>
              </a:ext>
            </a:extLst>
          </p:cNvPr>
          <p:cNvSpPr/>
          <p:nvPr/>
        </p:nvSpPr>
        <p:spPr>
          <a:xfrm rot="837796">
            <a:off x="8621872" y="3110204"/>
            <a:ext cx="149290" cy="1141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68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417</Words>
  <Application>Microsoft Office PowerPoint</Application>
  <PresentationFormat>Widescreen</PresentationFormat>
  <Paragraphs>109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 Kannan Natarajan</dc:creator>
  <cp:lastModifiedBy>Selva Kannan Natarajan</cp:lastModifiedBy>
  <cp:revision>73</cp:revision>
  <dcterms:created xsi:type="dcterms:W3CDTF">2022-03-08T23:09:51Z</dcterms:created>
  <dcterms:modified xsi:type="dcterms:W3CDTF">2022-03-09T15:10:47Z</dcterms:modified>
</cp:coreProperties>
</file>