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0" d="100"/>
          <a:sy n="70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0429-7854-4AEB-BB4B-B04AB3E68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BD5DD-9ACF-4451-BC08-9D36C3C89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2C4C4-0223-4EC9-B70E-87E3DE5F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962F-411D-44C3-8090-174CFCA15F6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D7F32-B5FC-413D-A4F0-DE7629996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CCB91-BCD2-4A87-8262-52CD1CB0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75B1-77FF-4E14-A589-DCEFF01C1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3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AE57D-6F0D-44A8-88DC-3FE937B2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BC782-8C40-4C1A-9C9C-E0C0EF7C5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AEFD9-4307-4EBC-BEE7-60F71BB99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962F-411D-44C3-8090-174CFCA15F6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0DC4D-6557-4ED9-92A2-BF2F5A36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D07CE-A463-4623-A3EA-4BBA0B06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75B1-77FF-4E14-A589-DCEFF01C1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7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FEFA4C-F4D6-4873-AF72-B63F99070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64569-994D-42D0-BEE8-6F72D2DA5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72DCB-30C8-4D4E-8908-29EE598F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962F-411D-44C3-8090-174CFCA15F6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B51C2-DC5D-447D-987A-4F362F2A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5FC1B-48D1-4804-AA0F-EE1B9231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75B1-77FF-4E14-A589-DCEFF01C1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5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6908-ED24-4060-B3FD-62A8BDB4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52871-FEE0-418A-8D0D-98E318E0A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3BB77-BB29-49C3-A393-563416779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962F-411D-44C3-8090-174CFCA15F6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AAC0A-D2D1-4C0F-8BCA-FF6C7310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8915D-D0DE-42CA-ABA1-A8FF7968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75B1-77FF-4E14-A589-DCEFF01C1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4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A0F7-761B-47C9-A59C-FFF2BE982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B9C43-A292-45ED-92AA-FBD49F07A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4FE0A-DC09-4EFD-B3CD-F6BF9867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962F-411D-44C3-8090-174CFCA15F6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7890A-FC3A-4FC0-B965-F544DE2B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DFF48-4E1A-466E-AB2A-CD3FEFFAC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75B1-77FF-4E14-A589-DCEFF01C1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6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40D5-2296-4DB8-A0DD-66772FDD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AE6AF-8569-42C8-B71F-B6C779A36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CA347-581A-47AB-990E-43B525EB0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3B1EA-67DA-4B89-BB03-2A466342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962F-411D-44C3-8090-174CFCA15F6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69B2C-BCB0-47FB-8E3E-9191DF57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2EFEA-D237-4BB8-90C7-7FF74FD5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75B1-77FF-4E14-A589-DCEFF01C1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4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9DB87-3A40-435D-8C0B-231D6F634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92B43-F26C-4250-B425-CDDBEC181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17737-3379-4DE5-84EA-DAA30385C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E6892-C54F-4B06-B497-860FE9441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3DA911-DCC1-476C-9F77-10832D0C6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80BC21-CBEA-4B33-90A6-0FA18515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962F-411D-44C3-8090-174CFCA15F6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52E3FA-C449-4023-8940-EFEAA995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959B41-A3DD-4D0C-8E93-09A099643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75B1-77FF-4E14-A589-DCEFF01C1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5BDC7-794C-4658-9628-875BAC70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A62861-9803-488B-A838-B25321F92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962F-411D-44C3-8090-174CFCA15F6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0022F-8DF8-4DBE-A71E-0C571275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BE3D8-C969-416E-AC1D-2FE821BE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75B1-77FF-4E14-A589-DCEFF01C1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6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6ADA9-8AF6-49A3-B70D-0A6500C2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962F-411D-44C3-8090-174CFCA15F6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B6F2F-D2FB-478A-8AAD-6C4DB0FE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53E2D-359A-496B-834B-63B95796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75B1-77FF-4E14-A589-DCEFF01C1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6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6036-45AE-4A31-BED4-B06454359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BC268-DC63-40EA-925A-F45E5F50A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52C89-2E48-4A1C-9839-FE5B98B8D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A2318-AD2F-4F97-9CBD-B5E99EB4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962F-411D-44C3-8090-174CFCA15F6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5D6A2-A9F1-4F79-BBC1-D4413902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47925-7C8B-4836-B27C-5745C49A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75B1-77FF-4E14-A589-DCEFF01C1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4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6605-C04C-4E5A-A63D-9388887AA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02B3F1-C576-4E12-9D79-59BBBE584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3215D-7EB3-428B-963A-B5479397B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1C71C-8344-4424-B18F-515754280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4962F-411D-44C3-8090-174CFCA15F6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9E973-09E0-432C-844A-5E8D148F6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06274-2881-46D2-B501-71AB3ED8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475B1-77FF-4E14-A589-DCEFF01C1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9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A0845-41F6-4DA3-B85A-DE85F1C29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5E056-CA1C-4246-AC9D-7F812DC14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B35D0-53DA-4A8A-BD73-BE77F1F9C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4962F-411D-44C3-8090-174CFCA15F63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0A6CA-67EE-4968-9DF3-D0D3D5854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EE4F3-171B-4AA6-8B20-9A0CC7089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475B1-77FF-4E14-A589-DCEFF01C1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8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367A26-9974-403A-AB24-947001B9B8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557"/>
          <a:stretch/>
        </p:blipFill>
        <p:spPr>
          <a:xfrm>
            <a:off x="693684" y="0"/>
            <a:ext cx="4939861" cy="67020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E20BCB-F0C6-4FFF-AE35-62F4F6B5F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9049" y="733479"/>
            <a:ext cx="5728137" cy="2104313"/>
          </a:xfrm>
        </p:spPr>
        <p:txBody>
          <a:bodyPr anchor="t">
            <a:normAutofit/>
          </a:bodyPr>
          <a:lstStyle/>
          <a:p>
            <a:pPr algn="r"/>
            <a:r>
              <a:rPr lang="en-US" b="1" dirty="0"/>
              <a:t>A/B Testing : </a:t>
            </a:r>
            <a:br>
              <a:rPr lang="en-US" b="1" dirty="0"/>
            </a:br>
            <a:r>
              <a:rPr lang="en-US" b="1" dirty="0"/>
              <a:t>Daily use mask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C63D8-A769-4C65-AA81-6282174B8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1213" y="3321698"/>
            <a:ext cx="4298731" cy="287940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Abadi" panose="020B0604020104020204" pitchFamily="34" charset="0"/>
              </a:rPr>
              <a:t>Group 2</a:t>
            </a:r>
            <a:r>
              <a:rPr lang="th-TH" dirty="0">
                <a:latin typeface="Abadi" panose="020B0604020104020204" pitchFamily="34" charset="0"/>
              </a:rPr>
              <a:t> </a:t>
            </a:r>
            <a:r>
              <a:rPr lang="en-US" dirty="0">
                <a:latin typeface="Abadi" panose="020B0604020104020204" pitchFamily="34" charset="0"/>
              </a:rPr>
              <a:t>: Member</a:t>
            </a:r>
          </a:p>
          <a:p>
            <a:pPr algn="r"/>
            <a:r>
              <a:rPr lang="th-TH" dirty="0">
                <a:latin typeface="Abadi" panose="020B0604020104020204" pitchFamily="34" charset="0"/>
              </a:rPr>
              <a:t>ธนกาญจน์ ว่องลีลาเศรษฐ์</a:t>
            </a:r>
            <a:endParaRPr lang="en-US" dirty="0">
              <a:latin typeface="Abadi" panose="020B0604020104020204" pitchFamily="34" charset="0"/>
            </a:endParaRPr>
          </a:p>
          <a:p>
            <a:pPr algn="r"/>
            <a:r>
              <a:rPr lang="th-TH" dirty="0">
                <a:latin typeface="Abadi" panose="020B0604020104020204" pitchFamily="34" charset="0"/>
              </a:rPr>
              <a:t>กิตติศักดิ์ </a:t>
            </a:r>
            <a:r>
              <a:rPr lang="th-TH" dirty="0" err="1">
                <a:latin typeface="Abadi" panose="020B0604020104020204" pitchFamily="34" charset="0"/>
              </a:rPr>
              <a:t>สุภัท</a:t>
            </a:r>
            <a:r>
              <a:rPr lang="th-TH" dirty="0">
                <a:latin typeface="Abadi" panose="020B0604020104020204" pitchFamily="34" charset="0"/>
              </a:rPr>
              <a:t>ธร</a:t>
            </a:r>
          </a:p>
          <a:p>
            <a:pPr algn="r"/>
            <a:r>
              <a:rPr lang="th-TH" dirty="0">
                <a:latin typeface="Abadi" panose="020B0604020104020204" pitchFamily="34" charset="0"/>
              </a:rPr>
              <a:t>ศรีสุดา วงศ์วรรุจ</a:t>
            </a:r>
          </a:p>
          <a:p>
            <a:pPr algn="r"/>
            <a:r>
              <a:rPr lang="th-TH" dirty="0">
                <a:latin typeface="Abadi" panose="020B0604020104020204" pitchFamily="34" charset="0"/>
              </a:rPr>
              <a:t>สิริรัตน์ เอก</a:t>
            </a:r>
            <a:r>
              <a:rPr lang="th-TH" dirty="0" smtClean="0">
                <a:latin typeface="Abadi" panose="020B0604020104020204" pitchFamily="34" charset="0"/>
              </a:rPr>
              <a:t>หทัยกุล</a:t>
            </a:r>
            <a:endParaRPr lang="th-TH" dirty="0">
              <a:latin typeface="Abadi" panose="020B0604020104020204" pitchFamily="34" charset="0"/>
            </a:endParaRPr>
          </a:p>
          <a:p>
            <a:pPr algn="r"/>
            <a:r>
              <a:rPr lang="th-TH" b="0" i="0" dirty="0" err="1">
                <a:effectLst/>
                <a:latin typeface="Segoe UI" panose="020B0502040204020203" pitchFamily="34" charset="0"/>
              </a:rPr>
              <a:t>วั</a:t>
            </a:r>
            <a:r>
              <a:rPr lang="th-TH" b="0" i="0" dirty="0">
                <a:effectLst/>
                <a:latin typeface="Segoe UI" panose="020B0502040204020203" pitchFamily="34" charset="0"/>
              </a:rPr>
              <a:t>ชรพันธุ์ วัชรางกูรพิพัฒน์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84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0F03-C4FC-400D-83EC-45D17A81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123" y="632755"/>
            <a:ext cx="4087306" cy="875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Survey :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43E8F082-BA38-4542-A04D-8BE2C6292E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" r="-1" b="-1"/>
          <a:stretch/>
        </p:blipFill>
        <p:spPr>
          <a:xfrm>
            <a:off x="1" y="10"/>
            <a:ext cx="7031420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8CEEBDC-EDB8-438E-965C-DC9C3A4ADB23}"/>
              </a:ext>
            </a:extLst>
          </p:cNvPr>
          <p:cNvSpPr txBox="1">
            <a:spLocks/>
          </p:cNvSpPr>
          <p:nvPr/>
        </p:nvSpPr>
        <p:spPr>
          <a:xfrm>
            <a:off x="7364123" y="1718215"/>
            <a:ext cx="4672367" cy="1426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What is your preference of daily used mask</a:t>
            </a:r>
            <a:r>
              <a:rPr lang="th-TH" sz="3600" b="1" dirty="0"/>
              <a:t> </a:t>
            </a:r>
            <a:r>
              <a:rPr lang="en-US" sz="3600" b="1" dirty="0"/>
              <a:t>?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D5BE85-4D3C-4E98-9399-DF059FDB7468}"/>
              </a:ext>
            </a:extLst>
          </p:cNvPr>
          <p:cNvSpPr txBox="1">
            <a:spLocks/>
          </p:cNvSpPr>
          <p:nvPr/>
        </p:nvSpPr>
        <p:spPr>
          <a:xfrm>
            <a:off x="7364123" y="2873829"/>
            <a:ext cx="4672367" cy="14262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accent6"/>
                </a:solidFill>
              </a:rPr>
              <a:t>1)  Reusable mask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accent2"/>
                </a:solidFill>
              </a:rPr>
              <a:t>2)  Surgical mask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CEEBDC-EDB8-438E-965C-DC9C3A4ADB23}"/>
              </a:ext>
            </a:extLst>
          </p:cNvPr>
          <p:cNvSpPr txBox="1">
            <a:spLocks/>
          </p:cNvSpPr>
          <p:nvPr/>
        </p:nvSpPr>
        <p:spPr>
          <a:xfrm>
            <a:off x="6820006" y="4697459"/>
            <a:ext cx="4672367" cy="142620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What is your </a:t>
            </a:r>
            <a:r>
              <a:rPr lang="en-US" sz="3200" b="1" dirty="0" smtClean="0"/>
              <a:t>sex?</a:t>
            </a:r>
            <a:endParaRPr lang="en-US" sz="3000" b="1" dirty="0" smtClean="0"/>
          </a:p>
          <a:p>
            <a:pPr marL="463550" indent="-455613">
              <a:spcBef>
                <a:spcPts val="600"/>
              </a:spcBef>
              <a:spcAft>
                <a:spcPts val="600"/>
              </a:spcAft>
              <a:buAutoNum type="arabicParenR"/>
            </a:pPr>
            <a:r>
              <a:rPr lang="en-US" sz="28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Male</a:t>
            </a:r>
          </a:p>
          <a:p>
            <a:pPr marL="463550" indent="-455613">
              <a:buAutoNum type="arabicParenR"/>
            </a:pPr>
            <a:r>
              <a:rPr 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Female</a:t>
            </a:r>
            <a:r>
              <a:rPr 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endParaRPr lang="en-US" sz="2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740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8AB498FE-F7ED-4842-A4D0-5EBF757051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r="-2" b="-2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24D9091-7D63-4CA1-8255-CDC1CAB22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329" y="576771"/>
            <a:ext cx="4087306" cy="875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 :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C77EB88-F5E2-475A-9BC4-F13766C75B31}"/>
              </a:ext>
            </a:extLst>
          </p:cNvPr>
          <p:cNvSpPr txBox="1">
            <a:spLocks/>
          </p:cNvSpPr>
          <p:nvPr/>
        </p:nvSpPr>
        <p:spPr>
          <a:xfrm>
            <a:off x="5890622" y="2963179"/>
            <a:ext cx="5464835" cy="2033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6000" b="1" dirty="0">
                <a:solidFill>
                  <a:schemeClr val="accent2"/>
                </a:solidFill>
                <a:latin typeface="Charlemagne Std" panose="04020705060702020204" pitchFamily="82" charset="0"/>
              </a:rPr>
              <a:t>Surgical mask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C84943-530B-4A10-AF2E-CA2B804D57BB}"/>
              </a:ext>
            </a:extLst>
          </p:cNvPr>
          <p:cNvSpPr txBox="1">
            <a:spLocks/>
          </p:cNvSpPr>
          <p:nvPr/>
        </p:nvSpPr>
        <p:spPr>
          <a:xfrm>
            <a:off x="6095999" y="1451929"/>
            <a:ext cx="5054083" cy="1426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The most popular type of daily used mask is</a:t>
            </a:r>
          </a:p>
        </p:txBody>
      </p:sp>
    </p:spTree>
    <p:extLst>
      <p:ext uri="{BB962C8B-B14F-4D97-AF65-F5344CB8AC3E}">
        <p14:creationId xmlns:p14="http://schemas.microsoft.com/office/powerpoint/2010/main" val="1275787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8AB498FE-F7ED-4842-A4D0-5EBF757051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r="-2" b="-2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24D9091-7D63-4CA1-8255-CDC1CAB22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576771"/>
            <a:ext cx="4087306" cy="8751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 : Sex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C77EB88-F5E2-475A-9BC4-F13766C75B31}"/>
              </a:ext>
            </a:extLst>
          </p:cNvPr>
          <p:cNvSpPr txBox="1">
            <a:spLocks/>
          </p:cNvSpPr>
          <p:nvPr/>
        </p:nvSpPr>
        <p:spPr>
          <a:xfrm>
            <a:off x="6095999" y="3004034"/>
            <a:ext cx="5753879" cy="26181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ea typeface="+mj-ea"/>
                <a:cs typeface="+mj-cs"/>
              </a:rPr>
              <a:t>Surgical mask  -&gt;</a:t>
            </a:r>
            <a:r>
              <a:rPr kumimoji="0" lang="en-US" sz="3200" b="1" i="0" u="none" strike="noStrike" kern="1200" cap="none" spc="0" normalizeH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ea typeface="+mj-ea"/>
                <a:cs typeface="+mj-cs"/>
              </a:rPr>
              <a:t>  77%  (n = 60)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ED7D31"/>
                </a:solidFill>
              </a:rPr>
              <a:t>     </a:t>
            </a:r>
            <a:r>
              <a:rPr lang="en-US" sz="3200" b="1" dirty="0"/>
              <a:t>of which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</a:rPr>
              <a:t>	male   	26   persons (76%)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/>
              <a:t>	female  	34   persons (77%)</a:t>
            </a:r>
            <a:endParaRPr kumimoji="0" lang="en-US" sz="2800" b="1" i="0" u="none" strike="noStrike" kern="1200" cap="none" spc="0" normalizeH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ED5BB35-6D43-413E-A5D9-3B0A291B919D}"/>
              </a:ext>
            </a:extLst>
          </p:cNvPr>
          <p:cNvSpPr txBox="1">
            <a:spLocks/>
          </p:cNvSpPr>
          <p:nvPr/>
        </p:nvSpPr>
        <p:spPr>
          <a:xfrm>
            <a:off x="6095999" y="1451929"/>
            <a:ext cx="5753879" cy="1977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Sample size (n) = 78</a:t>
            </a:r>
          </a:p>
          <a:p>
            <a:r>
              <a:rPr lang="en-US" sz="3600" b="1" dirty="0"/>
              <a:t>	</a:t>
            </a:r>
            <a:r>
              <a:rPr lang="en-US" sz="2800" b="1" dirty="0"/>
              <a:t>male		34   persons</a:t>
            </a:r>
          </a:p>
          <a:p>
            <a:r>
              <a:rPr lang="en-US" sz="3200" b="1" dirty="0"/>
              <a:t>	</a:t>
            </a:r>
            <a:r>
              <a:rPr lang="en-US" sz="2800" b="1" dirty="0"/>
              <a:t>female	44   persons</a:t>
            </a:r>
            <a:endParaRPr lang="en-US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504345-BF65-45A1-BF36-9BB2B5310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104" y="5047914"/>
            <a:ext cx="3988705" cy="15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45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8AB498FE-F7ED-4842-A4D0-5EBF757051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8" r="-2" b="-2"/>
          <a:stretch/>
        </p:blipFill>
        <p:spPr>
          <a:xfrm>
            <a:off x="2" y="-2"/>
            <a:ext cx="5342707" cy="5551906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24D9091-7D63-4CA1-8255-CDC1CAB22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8" y="576771"/>
            <a:ext cx="5753880" cy="8751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 : </a:t>
            </a:r>
            <a:r>
              <a:rPr lang="en-US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Chi-square</a:t>
            </a:r>
            <a:r>
              <a:rPr lang="th-TH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  <a:endParaRPr lang="en-US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516" y="3307942"/>
            <a:ext cx="3414036" cy="11755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518" y="1998773"/>
            <a:ext cx="3414034" cy="11755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2980" y="4564648"/>
            <a:ext cx="2617877" cy="962914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AED5BB35-6D43-413E-A5D9-3B0A291B919D}"/>
              </a:ext>
            </a:extLst>
          </p:cNvPr>
          <p:cNvSpPr txBox="1">
            <a:spLocks/>
          </p:cNvSpPr>
          <p:nvPr/>
        </p:nvSpPr>
        <p:spPr>
          <a:xfrm>
            <a:off x="5798013" y="1341644"/>
            <a:ext cx="5801804" cy="62158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/>
              <a:t>H0 : </a:t>
            </a:r>
            <a:r>
              <a:rPr lang="en-US" sz="2000" b="1" dirty="0"/>
              <a:t>Sex and type of mask are </a:t>
            </a:r>
            <a:r>
              <a:rPr lang="en-US" sz="2000" b="1" dirty="0"/>
              <a:t>independent</a:t>
            </a:r>
          </a:p>
          <a:p>
            <a:r>
              <a:rPr lang="en-US" sz="2000" b="1" dirty="0" smtClean="0"/>
              <a:t>H1 : </a:t>
            </a:r>
            <a:r>
              <a:rPr lang="en-US" sz="2000" b="1" dirty="0"/>
              <a:t>Sex and type of mask are dependent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6552" y="4564648"/>
            <a:ext cx="1957513" cy="962914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9C77EB88-F5E2-475A-9BC4-F13766C75B31}"/>
              </a:ext>
            </a:extLst>
          </p:cNvPr>
          <p:cNvSpPr txBox="1">
            <a:spLocks/>
          </p:cNvSpPr>
          <p:nvPr/>
        </p:nvSpPr>
        <p:spPr>
          <a:xfrm>
            <a:off x="3785591" y="5711052"/>
            <a:ext cx="6220558" cy="8890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en-US" sz="1800" b="1" dirty="0">
                <a:solidFill>
                  <a:srgbClr val="ED7D31"/>
                </a:solidFill>
              </a:rPr>
              <a:t>Chi-square(Cal.) &lt; Chi-square(critical</a:t>
            </a:r>
            <a:r>
              <a:rPr lang="en-US" sz="1800" b="1" dirty="0" smtClean="0">
                <a:solidFill>
                  <a:srgbClr val="ED7D31"/>
                </a:solidFill>
              </a:rPr>
              <a:t>)</a:t>
            </a:r>
          </a:p>
          <a:p>
            <a:pPr lvl="0">
              <a:lnSpc>
                <a:spcPct val="100000"/>
              </a:lnSpc>
              <a:defRPr/>
            </a:pPr>
            <a:r>
              <a:rPr lang="en-US" sz="2000" b="1" dirty="0">
                <a:solidFill>
                  <a:srgbClr val="ED7D31"/>
                </a:solidFill>
              </a:rPr>
              <a:t>P-value = </a:t>
            </a:r>
            <a:r>
              <a:rPr lang="en-US" sz="2000" b="1" dirty="0" smtClean="0">
                <a:solidFill>
                  <a:srgbClr val="ED7D31"/>
                </a:solidFill>
              </a:rPr>
              <a:t>0.934 </a:t>
            </a:r>
            <a:r>
              <a:rPr lang="en-US" sz="2000" b="1" dirty="0">
                <a:solidFill>
                  <a:srgbClr val="ED7D31"/>
                </a:solidFill>
              </a:rPr>
              <a:t>&gt; </a:t>
            </a:r>
            <a:r>
              <a:rPr lang="en-US" sz="2000" b="1" dirty="0" smtClean="0">
                <a:solidFill>
                  <a:srgbClr val="ED7D31"/>
                </a:solidFill>
              </a:rPr>
              <a:t>0.05</a:t>
            </a:r>
          </a:p>
          <a:p>
            <a:pPr lvl="0">
              <a:lnSpc>
                <a:spcPct val="100000"/>
              </a:lnSpc>
              <a:defRPr/>
            </a:pPr>
            <a:r>
              <a:rPr lang="en-US" sz="2000" b="1" dirty="0">
                <a:solidFill>
                  <a:srgbClr val="FFFF00"/>
                </a:solidFill>
              </a:rPr>
              <a:t>Do not reject </a:t>
            </a:r>
            <a:r>
              <a:rPr lang="en-US" sz="2000" b="1" dirty="0" smtClean="0">
                <a:solidFill>
                  <a:srgbClr val="FFFF00"/>
                </a:solidFill>
              </a:rPr>
              <a:t>H0 </a:t>
            </a:r>
            <a:r>
              <a:rPr lang="en-US" sz="2000" b="1" dirty="0">
                <a:solidFill>
                  <a:srgbClr val="FFFF00"/>
                </a:solidFill>
              </a:rPr>
              <a:t>=&gt; Sex and type of mask are independent</a:t>
            </a:r>
          </a:p>
        </p:txBody>
      </p:sp>
    </p:spTree>
    <p:extLst>
      <p:ext uri="{BB962C8B-B14F-4D97-AF65-F5344CB8AC3E}">
        <p14:creationId xmlns:p14="http://schemas.microsoft.com/office/powerpoint/2010/main" val="1387165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2B9508BB8480CA4CACAC52449E05BF28" ma:contentTypeVersion="4" ma:contentTypeDescription="สร้างเอกสารใหม่" ma:contentTypeScope="" ma:versionID="e8d7d839f7fbcf0b6c77ff3a6c85757f">
  <xsd:schema xmlns:xsd="http://www.w3.org/2001/XMLSchema" xmlns:xs="http://www.w3.org/2001/XMLSchema" xmlns:p="http://schemas.microsoft.com/office/2006/metadata/properties" xmlns:ns2="036badbf-7eff-4736-a528-e35ae344a17b" xmlns:ns3="9f71110c-dba0-42dc-a374-0f1f1a7b2308" targetNamespace="http://schemas.microsoft.com/office/2006/metadata/properties" ma:root="true" ma:fieldsID="fcdddd5b400a332e6717a23ee1c8d38d" ns2:_="" ns3:_="">
    <xsd:import namespace="036badbf-7eff-4736-a528-e35ae344a17b"/>
    <xsd:import namespace="9f71110c-dba0-42dc-a374-0f1f1a7b23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6badbf-7eff-4736-a528-e35ae344a1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71110c-dba0-42dc-a374-0f1f1a7b23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แชร์กับ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แชร์พร้อมกับรายละเอียด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B11F76-B381-4EB1-897D-15DCF29FB8E5}"/>
</file>

<file path=customXml/itemProps2.xml><?xml version="1.0" encoding="utf-8"?>
<ds:datastoreItem xmlns:ds="http://schemas.openxmlformats.org/officeDocument/2006/customXml" ds:itemID="{262314BD-670D-4F55-8352-D558E826EFA0}"/>
</file>

<file path=customXml/itemProps3.xml><?xml version="1.0" encoding="utf-8"?>
<ds:datastoreItem xmlns:ds="http://schemas.openxmlformats.org/officeDocument/2006/customXml" ds:itemID="{3D3FDEDD-3B5C-4EA6-B55D-EDC2B1BA2033}"/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138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Abadi</vt:lpstr>
      <vt:lpstr>Angsana New</vt:lpstr>
      <vt:lpstr>Arial</vt:lpstr>
      <vt:lpstr>Calibri</vt:lpstr>
      <vt:lpstr>Calibri Light</vt:lpstr>
      <vt:lpstr>Charlemagne Std</vt:lpstr>
      <vt:lpstr>Cordia New</vt:lpstr>
      <vt:lpstr>Segoe UI</vt:lpstr>
      <vt:lpstr>Office Theme</vt:lpstr>
      <vt:lpstr>A/B Testing :  Daily use mask</vt:lpstr>
      <vt:lpstr>Survey :</vt:lpstr>
      <vt:lpstr>Results :</vt:lpstr>
      <vt:lpstr>Results : Sex</vt:lpstr>
      <vt:lpstr>Results : Chi-square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A/B Testing :  Daily use mask</dc:title>
  <dc:creator>Wong GuNKuN</dc:creator>
  <cp:lastModifiedBy>Sirirat Ekhathaikul</cp:lastModifiedBy>
  <cp:revision>6</cp:revision>
  <dcterms:created xsi:type="dcterms:W3CDTF">2021-04-17T03:58:20Z</dcterms:created>
  <dcterms:modified xsi:type="dcterms:W3CDTF">2021-04-22T15:02:47Z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0x0101002B9508BB8480CA4CACAC52449E05BF28</vt:lpwstr>
  </property>
</Properties>
</file>