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66CC"/>
    <a:srgbClr val="FF00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044C-8E9F-4436-A2C2-19D8D43DB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08E30-AD3C-4177-865E-25C135BD1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B5FC5-3C36-4F99-AA2F-AE7DFB9D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June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586FD-03DF-4C63-B734-FAD43321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C8342-99F6-4FAC-AF7F-5B72D7FB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8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6745-A3CF-41B0-9539-809B8521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EA827-C355-4D94-8EBE-D75F1392A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D0AE0-B2C2-4312-B25D-D079CAFF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20,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9702E-AA44-44BE-8811-F3773212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FAFD7-BF86-4860-B8AA-E77F8C6A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50518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3E2A3-EDAE-4C8D-8011-971BA97C1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7B3BB-DB6B-4389-9738-A1AE7199C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70D38-EE15-4DBF-BB91-752F9287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20,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B6242-68A5-49A8-ADA9-AB44D51F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906F-9766-4C56-A391-2901200F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46397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3FDD-F725-40EC-BA4B-B8E910B8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C345-CDAD-4003-A707-4F7EA1EF8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50E56-7CEC-4696-8AD4-937C7577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20,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4D48D-38FD-4387-AC78-D1122F35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B2270-01CC-42B8-9CDC-CB9265F1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61635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41F7-081F-4227-9CD8-517B77A4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AFB3C-6E19-4ABE-8497-72003D7E6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B0C1F-FA54-4231-97ED-426AC7B4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20,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A031B-1C51-4150-8E06-2F2C934B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3E9F2-A882-4377-8CD4-4EEDE6E1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21828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769B-542B-4D46-8B63-64C39C02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FB97-CB6F-48EE-B1C8-9697FF799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046B7-BD22-4A13-AD68-11F0DD483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8481D-7CFC-47A7-966E-D3BCF6F8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20, 2021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E8835-4965-4D56-806D-BD7CF671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D6D90-35E3-4030-A2D0-A74B4F79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51897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AE62-F34C-4FEF-AD31-48F83903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5D759-80D2-436A-89B5-3F7F57515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CA75B-8667-4BA7-8B48-36EB3E213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04C0B-37AF-451B-95AE-CC01B881E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F5764-ED31-4C2D-AF69-3ABE692D8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B4CF2-AA21-4076-8D98-F2FB01D9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20, 2021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CF990-D1FC-48DC-B122-1F5E1430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C41C4-7100-45F8-8F05-ACCE045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86319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8241-3F71-4D36-B702-A9002413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F7D1D-D550-4636-8229-682D9F4D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20, 2021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9E193-61FC-4EE8-8E20-EDB47CFD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EE53C-CEEA-4ABA-9192-53A35591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0382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E5E76-8170-4E58-BABC-49A08903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20,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4ABE5-4DDF-45F7-9052-851A9960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E36B8-F985-443D-A008-BABF5E59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18727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CC24-2F3B-4314-8E93-B44D135B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73CA-DBA0-4245-940D-B26A2A9C0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0112C-AEF6-4E52-B9A2-95F1FCDC2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E93C9-19B1-426C-9483-8AFA0D33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20, 2021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29C73-5C1B-4C95-9049-DE11F218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52F6F-976C-4E63-9FC7-8D0D3AF1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04913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0283-E25F-4883-ADE1-AE9243DD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76BB7-11C9-4EEC-8303-F745D3772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606D5-0A86-4A8B-9AEE-FA517773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B24F8-9FB7-4B72-BA44-C2AA1693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June 20, 2021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665E4-9561-4A1F-917A-5793AC95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7AB7E-F71D-48BB-A7AA-E618AC79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4948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BA446-AE9C-4CB3-B390-6F7D5B46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EAF1A-C45D-493F-8F73-422D20BE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2943D-8816-416F-ABF8-5054E20BC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June 20,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EDDC3-7FE8-4CC8-962D-5A9909441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EE04A-9FAA-4DEC-B6FE-CED8C59DE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898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7221C8F-5A18-4E00-BFD8-6BF1577E175E}"/>
              </a:ext>
            </a:extLst>
          </p:cNvPr>
          <p:cNvGrpSpPr/>
          <p:nvPr/>
        </p:nvGrpSpPr>
        <p:grpSpPr>
          <a:xfrm>
            <a:off x="-3367" y="-14360"/>
            <a:ext cx="12195367" cy="1643634"/>
            <a:chOff x="-3367" y="-14361"/>
            <a:chExt cx="12195367" cy="186562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73ECD0C-66AD-43E0-B1E2-86B1EB77F6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53160"/>
            <a:stretch/>
          </p:blipFill>
          <p:spPr>
            <a:xfrm>
              <a:off x="10732367" y="-14361"/>
              <a:ext cx="1459633" cy="18478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C2C6BDB-CD8F-49C0-A683-E86C1DFAA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7439890" y="-3180"/>
              <a:ext cx="3292477" cy="18478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C0AD12-F117-4C54-8835-1B346668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4957682" y="3412"/>
              <a:ext cx="3292477" cy="18478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565110B-9B38-44CD-96AE-DACA75AF0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2478841" y="3412"/>
              <a:ext cx="3292477" cy="18478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32BBBD-A479-46CF-8CC9-64E590211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-3367" y="3412"/>
              <a:ext cx="3292477" cy="18478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46A03C-E754-4913-8F86-EC9345E08CF4}"/>
                </a:ext>
              </a:extLst>
            </p:cNvPr>
            <p:cNvSpPr txBox="1"/>
            <p:nvPr/>
          </p:nvSpPr>
          <p:spPr>
            <a:xfrm>
              <a:off x="0" y="118661"/>
              <a:ext cx="1219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glow rad="228600">
                      <a:schemeClr val="tx1">
                        <a:alpha val="40000"/>
                      </a:schemeClr>
                    </a:glo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CUSTOMER JOURNEY</a:t>
              </a:r>
              <a:endParaRPr lang="th-TH" sz="3600" b="1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Aharoni" panose="02010803020104030203" pitchFamily="2" charset="-79"/>
              </a:endParaRPr>
            </a:p>
          </p:txBody>
        </p:sp>
      </p:grp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43BFAAA-AE1E-425A-9F90-E6B219AC5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88895"/>
              </p:ext>
            </p:extLst>
          </p:nvPr>
        </p:nvGraphicFramePr>
        <p:xfrm>
          <a:off x="0" y="879542"/>
          <a:ext cx="12191999" cy="570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152">
                  <a:extLst>
                    <a:ext uri="{9D8B030D-6E8A-4147-A177-3AD203B41FA5}">
                      <a16:colId xmlns:a16="http://schemas.microsoft.com/office/drawing/2014/main" val="3555346120"/>
                    </a:ext>
                  </a:extLst>
                </a:gridCol>
                <a:gridCol w="2142699">
                  <a:extLst>
                    <a:ext uri="{9D8B030D-6E8A-4147-A177-3AD203B41FA5}">
                      <a16:colId xmlns:a16="http://schemas.microsoft.com/office/drawing/2014/main" val="222078761"/>
                    </a:ext>
                  </a:extLst>
                </a:gridCol>
                <a:gridCol w="3179928">
                  <a:extLst>
                    <a:ext uri="{9D8B030D-6E8A-4147-A177-3AD203B41FA5}">
                      <a16:colId xmlns:a16="http://schemas.microsoft.com/office/drawing/2014/main" val="2834727556"/>
                    </a:ext>
                  </a:extLst>
                </a:gridCol>
                <a:gridCol w="2361063">
                  <a:extLst>
                    <a:ext uri="{9D8B030D-6E8A-4147-A177-3AD203B41FA5}">
                      <a16:colId xmlns:a16="http://schemas.microsoft.com/office/drawing/2014/main" val="3537424167"/>
                    </a:ext>
                  </a:extLst>
                </a:gridCol>
                <a:gridCol w="2693157">
                  <a:extLst>
                    <a:ext uri="{9D8B030D-6E8A-4147-A177-3AD203B41FA5}">
                      <a16:colId xmlns:a16="http://schemas.microsoft.com/office/drawing/2014/main" val="77373792"/>
                    </a:ext>
                  </a:extLst>
                </a:gridCol>
              </a:tblGrid>
              <a:tr h="5758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Channels</a:t>
                      </a:r>
                      <a:endParaRPr lang="th-TH" dirty="0"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Aharoni" panose="02010803020104030203" pitchFamily="2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Aharoni" panose="02010803020104030203" pitchFamily="2" charset="-79"/>
                        </a:rPr>
                        <a:t>Aware</a:t>
                      </a:r>
                      <a:endParaRPr lang="th-TH" dirty="0"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haroni" panose="02010803020104030203" pitchFamily="2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glow rad="228600">
                              <a:srgbClr val="00B050">
                                <a:alpha val="40000"/>
                              </a:srgbClr>
                            </a:glow>
                          </a:effectLst>
                          <a:latin typeface="Aharoni" panose="02010803020104030203" pitchFamily="2" charset="-79"/>
                        </a:rPr>
                        <a:t>Interest</a:t>
                      </a:r>
                      <a:endParaRPr lang="th-TH" dirty="0">
                        <a:effectLst>
                          <a:glow rad="228600">
                            <a:srgbClr val="00B050">
                              <a:alpha val="40000"/>
                            </a:srgbClr>
                          </a:glow>
                        </a:effectLst>
                        <a:latin typeface="Aharoni" panose="02010803020104030203" pitchFamily="2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>
                            <a:glow rad="228600">
                              <a:schemeClr val="tx2">
                                <a:lumMod val="75000"/>
                                <a:alpha val="40000"/>
                              </a:schemeClr>
                            </a:glow>
                          </a:effectLst>
                          <a:latin typeface="Aharoni" panose="02010803020104030203" pitchFamily="2" charset="-79"/>
                          <a:ea typeface="+mn-ea"/>
                          <a:cs typeface="+mn-cs"/>
                        </a:rPr>
                        <a:t>Purchase</a:t>
                      </a:r>
                      <a:endParaRPr lang="th-TH" sz="2800" b="1" kern="1200" dirty="0">
                        <a:solidFill>
                          <a:schemeClr val="lt1"/>
                        </a:solidFill>
                        <a:effectLst>
                          <a:glow rad="228600">
                            <a:schemeClr val="tx2">
                              <a:lumMod val="75000"/>
                              <a:alpha val="40000"/>
                            </a:schemeClr>
                          </a:glow>
                        </a:effectLst>
                        <a:latin typeface="Aharoni" panose="02010803020104030203" pitchFamily="2" charset="-79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glow rad="228600">
                              <a:schemeClr val="accent4">
                                <a:lumMod val="75000"/>
                                <a:alpha val="40000"/>
                              </a:schemeClr>
                            </a:glow>
                          </a:effectLst>
                          <a:latin typeface="Aharoni" panose="02010803020104030203" pitchFamily="2" charset="-79"/>
                        </a:rPr>
                        <a:t>Re-Purchase</a:t>
                      </a:r>
                      <a:endParaRPr lang="th-TH" dirty="0">
                        <a:effectLst>
                          <a:glow rad="228600">
                            <a:schemeClr val="accent4">
                              <a:lumMod val="75000"/>
                              <a:alpha val="40000"/>
                            </a:schemeClr>
                          </a:glow>
                        </a:effectLst>
                        <a:latin typeface="Aharoni" panose="02010803020104030203" pitchFamily="2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932706"/>
                  </a:ext>
                </a:extLst>
              </a:tr>
              <a:tr h="6732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Aharoni" panose="02010803020104030203" pitchFamily="2" charset="-79"/>
                          <a:ea typeface="+mn-ea"/>
                          <a:cs typeface="+mn-cs"/>
                        </a:rPr>
                        <a:t>YouTube</a:t>
                      </a:r>
                      <a:endParaRPr lang="th-TH" sz="2800" b="1" kern="1200" dirty="0">
                        <a:solidFill>
                          <a:schemeClr val="lt1"/>
                        </a:solidFill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haroni" panose="02010803020104030203" pitchFamily="2" charset="-79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หาข้อมูลรีวิวจาก </a:t>
                      </a:r>
                      <a:r>
                        <a:rPr 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Beauty </a:t>
                      </a:r>
                      <a:endParaRPr lang="th-TH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ea typeface="+mn-ea"/>
                        <a:cs typeface="Leelawadee" panose="020B0502040204020203" pitchFamily="34" charset="-34"/>
                      </a:endParaRPr>
                    </a:p>
                    <a:p>
                      <a:pPr algn="r"/>
                      <a:r>
                        <a:rPr 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Blogger </a:t>
                      </a:r>
                      <a:r>
                        <a:rPr lang="th-TH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ทั้งในและต่างประเทศ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046504"/>
                  </a:ext>
                </a:extLst>
              </a:tr>
              <a:tr h="8787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>
                            <a:glow rad="228600">
                              <a:srgbClr val="00B050">
                                <a:alpha val="40000"/>
                              </a:srgbClr>
                            </a:glow>
                          </a:effectLst>
                          <a:latin typeface="Aharoni" panose="02010803020104030203" pitchFamily="2" charset="-79"/>
                          <a:ea typeface="+mn-ea"/>
                          <a:cs typeface="+mn-cs"/>
                        </a:rPr>
                        <a:t>Google</a:t>
                      </a:r>
                      <a:endParaRPr lang="th-TH" sz="2800" b="1" kern="1200" dirty="0">
                        <a:solidFill>
                          <a:schemeClr val="lt1"/>
                        </a:solidFill>
                        <a:effectLst>
                          <a:glow rad="228600">
                            <a:srgbClr val="00B050">
                              <a:alpha val="40000"/>
                            </a:srgbClr>
                          </a:glow>
                        </a:effectLst>
                        <a:latin typeface="Aharoni" panose="02010803020104030203" pitchFamily="2" charset="-79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เช็คโปรโมชั่นตาม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Web Official</a:t>
                      </a:r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</a:p>
                    <a:p>
                      <a:pPr algn="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และ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Web E-Commerce </a:t>
                      </a:r>
                      <a:endParaRPr lang="th-TH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  <a:p>
                      <a:pPr algn="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ต่างประเทศที่ส่งไทย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349397"/>
                  </a:ext>
                </a:extLst>
              </a:tr>
              <a:tr h="156459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>
                            <a:glow rad="228600">
                              <a:schemeClr val="tx2">
                                <a:lumMod val="75000"/>
                                <a:alpha val="40000"/>
                              </a:schemeClr>
                            </a:glow>
                          </a:effectLst>
                          <a:latin typeface="Aharoni" panose="02010803020104030203" pitchFamily="2" charset="-79"/>
                          <a:ea typeface="+mn-ea"/>
                          <a:cs typeface="+mn-cs"/>
                        </a:rPr>
                        <a:t>Facebook</a:t>
                      </a:r>
                      <a:endParaRPr lang="th-TH" sz="2800" b="1" kern="1200" dirty="0">
                        <a:solidFill>
                          <a:schemeClr val="lt1"/>
                        </a:solidFill>
                        <a:effectLst>
                          <a:glow rad="228600">
                            <a:schemeClr val="tx2">
                              <a:lumMod val="75000"/>
                              <a:alpha val="40000"/>
                            </a:schemeClr>
                          </a:glow>
                        </a:effectLst>
                        <a:latin typeface="Aharoni" panose="02010803020104030203" pitchFamily="2" charset="-79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เห็นกระแสรีวิวบรัชออนรุ่นใหม่ ในกลุ่ม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FB “</a:t>
                      </a:r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ริวิวเครื่องสำอาง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”</a:t>
                      </a:r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ว่าใช้ดีและเป็น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limited edition</a:t>
                      </a:r>
                      <a:endParaRPr lang="th-TH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เช็คราคาตามกลุ่มแม่ค้ารับหิ้วเครื่องสำอางต่างประเทศ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สั่งซื้อกับแม่ค้าในกลุ่มรับหิ้วที่น่าเชื่อถือ  มีลูกค้ารายอื่นซื้อเป็นจำนวนมาก  เพราะเทียบแล้วราคาโปรโมชั่นของต่างประเทศถูกกว่าแหล่งอื่นมากกว่า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30% </a:t>
                      </a:r>
                      <a:endParaRPr lang="th-TH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  <a:p>
                      <a:pPr algn="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แต่ต้องรอสินค้า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3 </a:t>
                      </a:r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สัปดาห์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828471"/>
                  </a:ext>
                </a:extLst>
              </a:tr>
              <a:tr h="10645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Web Official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เข้าไปเช็คสี เช็ครุ่นแต่ก็ไม่แน่ใจว่าสีไหนเหมาะกับตัวเอง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145482"/>
                  </a:ext>
                </a:extLst>
              </a:tr>
              <a:tr h="8617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>
                            <a:glow rad="228600">
                              <a:srgbClr val="FF99CC"/>
                            </a:glow>
                          </a:effectLst>
                          <a:latin typeface="Aharoni" panose="02010803020104030203" pitchFamily="2" charset="-79"/>
                          <a:ea typeface="+mn-ea"/>
                          <a:cs typeface="+mn-cs"/>
                        </a:rPr>
                        <a:t>Store</a:t>
                      </a:r>
                      <a:endParaRPr lang="th-TH" sz="2800" b="1" kern="1200" dirty="0">
                        <a:solidFill>
                          <a:schemeClr val="lt1"/>
                        </a:solidFill>
                        <a:effectLst>
                          <a:glow rad="228600">
                            <a:srgbClr val="FF99CC"/>
                          </a:glow>
                        </a:effectLst>
                        <a:latin typeface="Aharoni" panose="02010803020104030203" pitchFamily="2" charset="-79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ไปขอลอง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Test </a:t>
                      </a:r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สีของจริงที่เข้ากับ</a:t>
                      </a:r>
                    </a:p>
                    <a:p>
                      <a:pPr algn="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ตัวเอง  และสอบถามโปรโมชั่น</a:t>
                      </a:r>
                    </a:p>
                    <a:p>
                      <a:pPr algn="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หน้าเคาท์เตอร์เพื่อเปรียบเทียบ </a:t>
                      </a:r>
                    </a:p>
                    <a:p>
                      <a:pPr algn="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แต่กลัว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BA </a:t>
                      </a:r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คะยั้นคะยอให้ซื้อของ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ใช้แล้วชอบจึงติดตาม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limited edition </a:t>
                      </a:r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รุ่นใหม่ๆของ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Brand </a:t>
                      </a:r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ที่ออกมาในปีถัดและเปลี่ยนไปซื้อตามเคาท์เตอร์ไทยเวลามีโปรใหญ่ประจำปี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71275"/>
                  </a:ext>
                </a:extLst>
              </a:tr>
            </a:tbl>
          </a:graphicData>
        </a:graphic>
      </p:graphicFrame>
      <p:pic>
        <p:nvPicPr>
          <p:cNvPr id="23" name="Graphic 22" descr="Sad face outline outline">
            <a:extLst>
              <a:ext uri="{FF2B5EF4-FFF2-40B4-BE49-F238E27FC236}">
                <a16:creationId xmlns:a16="http://schemas.microsoft.com/office/drawing/2014/main" id="{E3191727-F12C-49C5-8B16-A2A553948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9469" y="5988872"/>
            <a:ext cx="540000" cy="540000"/>
          </a:xfrm>
          <a:prstGeom prst="rect">
            <a:avLst/>
          </a:prstGeom>
        </p:spPr>
      </p:pic>
      <p:pic>
        <p:nvPicPr>
          <p:cNvPr id="25" name="Graphic 24" descr="Confused face outline outline">
            <a:extLst>
              <a:ext uri="{FF2B5EF4-FFF2-40B4-BE49-F238E27FC236}">
                <a16:creationId xmlns:a16="http://schemas.microsoft.com/office/drawing/2014/main" id="{6738B635-6DE2-4629-92CB-AEE379DE4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49469" y="5130077"/>
            <a:ext cx="540000" cy="540000"/>
          </a:xfrm>
          <a:prstGeom prst="rect">
            <a:avLst/>
          </a:prstGeom>
        </p:spPr>
      </p:pic>
      <p:pic>
        <p:nvPicPr>
          <p:cNvPr id="27" name="Graphic 26" descr="Expressionless face outline outline">
            <a:extLst>
              <a:ext uri="{FF2B5EF4-FFF2-40B4-BE49-F238E27FC236}">
                <a16:creationId xmlns:a16="http://schemas.microsoft.com/office/drawing/2014/main" id="{0BFC5E2B-8713-4924-A1A5-B855FBFDE0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28946" y="4008449"/>
            <a:ext cx="540000" cy="540000"/>
          </a:xfrm>
          <a:prstGeom prst="rect">
            <a:avLst/>
          </a:prstGeom>
        </p:spPr>
      </p:pic>
      <p:pic>
        <p:nvPicPr>
          <p:cNvPr id="31" name="Graphic 30" descr="In love face outline outline">
            <a:extLst>
              <a:ext uri="{FF2B5EF4-FFF2-40B4-BE49-F238E27FC236}">
                <a16:creationId xmlns:a16="http://schemas.microsoft.com/office/drawing/2014/main" id="{93F4D0DB-705E-415E-BB69-11D6DF8A4B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7075" y="4008449"/>
            <a:ext cx="540000" cy="540000"/>
          </a:xfrm>
          <a:prstGeom prst="rect">
            <a:avLst/>
          </a:prstGeom>
        </p:spPr>
      </p:pic>
      <p:pic>
        <p:nvPicPr>
          <p:cNvPr id="32" name="Graphic 31" descr="In love face outline outline">
            <a:extLst>
              <a:ext uri="{FF2B5EF4-FFF2-40B4-BE49-F238E27FC236}">
                <a16:creationId xmlns:a16="http://schemas.microsoft.com/office/drawing/2014/main" id="{5B3E7682-F984-485A-AFBB-C2CD40388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51940" y="1440059"/>
            <a:ext cx="540000" cy="540000"/>
          </a:xfrm>
          <a:prstGeom prst="rect">
            <a:avLst/>
          </a:prstGeom>
        </p:spPr>
      </p:pic>
      <p:pic>
        <p:nvPicPr>
          <p:cNvPr id="33" name="Graphic 32" descr="In love face outline outline">
            <a:extLst>
              <a:ext uri="{FF2B5EF4-FFF2-40B4-BE49-F238E27FC236}">
                <a16:creationId xmlns:a16="http://schemas.microsoft.com/office/drawing/2014/main" id="{E945EF3A-2F50-4585-86BF-EE30943D1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49469" y="4008449"/>
            <a:ext cx="540000" cy="540000"/>
          </a:xfrm>
          <a:prstGeom prst="rect">
            <a:avLst/>
          </a:prstGeom>
        </p:spPr>
      </p:pic>
      <p:pic>
        <p:nvPicPr>
          <p:cNvPr id="34" name="Graphic 33" descr="In love face outline outline">
            <a:extLst>
              <a:ext uri="{FF2B5EF4-FFF2-40B4-BE49-F238E27FC236}">
                <a16:creationId xmlns:a16="http://schemas.microsoft.com/office/drawing/2014/main" id="{F83654F3-E52F-40AF-BE06-B76C39644D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51940" y="2224550"/>
            <a:ext cx="540000" cy="540000"/>
          </a:xfrm>
          <a:prstGeom prst="rect">
            <a:avLst/>
          </a:prstGeom>
        </p:spPr>
      </p:pic>
      <p:pic>
        <p:nvPicPr>
          <p:cNvPr id="36" name="Graphic 35" descr="In love face outline outline">
            <a:extLst>
              <a:ext uri="{FF2B5EF4-FFF2-40B4-BE49-F238E27FC236}">
                <a16:creationId xmlns:a16="http://schemas.microsoft.com/office/drawing/2014/main" id="{177334B3-DEE1-413B-8A32-2F8903E6B4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83543" y="5631309"/>
            <a:ext cx="540000" cy="540000"/>
          </a:xfrm>
          <a:prstGeom prst="rect">
            <a:avLst/>
          </a:prstGeom>
        </p:spPr>
      </p:pic>
      <p:pic>
        <p:nvPicPr>
          <p:cNvPr id="46" name="Graphic 45" descr="Arrow: Counter-clockwise curve with solid fill">
            <a:extLst>
              <a:ext uri="{FF2B5EF4-FFF2-40B4-BE49-F238E27FC236}">
                <a16:creationId xmlns:a16="http://schemas.microsoft.com/office/drawing/2014/main" id="{CE4AB893-986B-4DA4-B19E-4A7B2F871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751772" flipH="1">
            <a:off x="9133977" y="4309548"/>
            <a:ext cx="1239133" cy="1310465"/>
          </a:xfrm>
          <a:prstGeom prst="rect">
            <a:avLst/>
          </a:prstGeom>
        </p:spPr>
      </p:pic>
      <p:pic>
        <p:nvPicPr>
          <p:cNvPr id="48" name="Graphic 47" descr="Arrow: Straight with solid fill">
            <a:extLst>
              <a:ext uri="{FF2B5EF4-FFF2-40B4-BE49-F238E27FC236}">
                <a16:creationId xmlns:a16="http://schemas.microsoft.com/office/drawing/2014/main" id="{EC4133D8-BC93-45EE-A4E2-51B9D031EE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4493495" y="1793957"/>
            <a:ext cx="362190" cy="663018"/>
          </a:xfrm>
          <a:prstGeom prst="rect">
            <a:avLst/>
          </a:prstGeom>
        </p:spPr>
      </p:pic>
      <p:pic>
        <p:nvPicPr>
          <p:cNvPr id="52" name="Graphic 51" descr="Arrow: Slight curve with solid fill">
            <a:extLst>
              <a:ext uri="{FF2B5EF4-FFF2-40B4-BE49-F238E27FC236}">
                <a16:creationId xmlns:a16="http://schemas.microsoft.com/office/drawing/2014/main" id="{A74BDD40-3BFC-4481-A7E5-E9FEDEF6F3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7225319">
            <a:off x="6545293" y="4846540"/>
            <a:ext cx="1898329" cy="1140183"/>
          </a:xfrm>
          <a:prstGeom prst="rect">
            <a:avLst/>
          </a:prstGeom>
        </p:spPr>
      </p:pic>
      <p:pic>
        <p:nvPicPr>
          <p:cNvPr id="54" name="Graphic 53" descr="Arrow: Clockwise curve with solid fill">
            <a:extLst>
              <a:ext uri="{FF2B5EF4-FFF2-40B4-BE49-F238E27FC236}">
                <a16:creationId xmlns:a16="http://schemas.microsoft.com/office/drawing/2014/main" id="{A37766E5-BDBA-4FFB-859F-0328A650F5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573372">
            <a:off x="2875916" y="1468170"/>
            <a:ext cx="1044252" cy="2186355"/>
          </a:xfrm>
          <a:prstGeom prst="rect">
            <a:avLst/>
          </a:prstGeom>
        </p:spPr>
      </p:pic>
      <p:pic>
        <p:nvPicPr>
          <p:cNvPr id="56" name="Graphic 55" descr="Arrow: Straight with solid fill">
            <a:extLst>
              <a:ext uri="{FF2B5EF4-FFF2-40B4-BE49-F238E27FC236}">
                <a16:creationId xmlns:a16="http://schemas.microsoft.com/office/drawing/2014/main" id="{8F9F2D65-6467-4230-806C-5D198F89E5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4490677" y="2667202"/>
            <a:ext cx="362190" cy="663018"/>
          </a:xfrm>
          <a:prstGeom prst="rect">
            <a:avLst/>
          </a:prstGeom>
        </p:spPr>
      </p:pic>
      <p:pic>
        <p:nvPicPr>
          <p:cNvPr id="57" name="Graphic 56" descr="Arrow: Straight with solid fill">
            <a:extLst>
              <a:ext uri="{FF2B5EF4-FFF2-40B4-BE49-F238E27FC236}">
                <a16:creationId xmlns:a16="http://schemas.microsoft.com/office/drawing/2014/main" id="{EF9F6522-5EBA-41A9-B08F-F3EE7F22CA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4483960" y="4216940"/>
            <a:ext cx="362190" cy="663018"/>
          </a:xfrm>
          <a:prstGeom prst="rect">
            <a:avLst/>
          </a:prstGeom>
        </p:spPr>
      </p:pic>
      <p:pic>
        <p:nvPicPr>
          <p:cNvPr id="58" name="Graphic 57" descr="Arrow: Straight with solid fill">
            <a:extLst>
              <a:ext uri="{FF2B5EF4-FFF2-40B4-BE49-F238E27FC236}">
                <a16:creationId xmlns:a16="http://schemas.microsoft.com/office/drawing/2014/main" id="{73EEE43E-5D16-4749-85AF-86679DC4C0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4491972" y="5296298"/>
            <a:ext cx="362190" cy="6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6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7221C8F-5A18-4E00-BFD8-6BF1577E175E}"/>
              </a:ext>
            </a:extLst>
          </p:cNvPr>
          <p:cNvGrpSpPr/>
          <p:nvPr/>
        </p:nvGrpSpPr>
        <p:grpSpPr>
          <a:xfrm>
            <a:off x="-3367" y="-14360"/>
            <a:ext cx="12195367" cy="1643634"/>
            <a:chOff x="-3367" y="-14361"/>
            <a:chExt cx="12195367" cy="186562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73ECD0C-66AD-43E0-B1E2-86B1EB77F6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l="53160"/>
            <a:stretch/>
          </p:blipFill>
          <p:spPr>
            <a:xfrm>
              <a:off x="10732367" y="-14361"/>
              <a:ext cx="1459633" cy="18478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C2C6BDB-CD8F-49C0-A683-E86C1DFAA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7439890" y="-3180"/>
              <a:ext cx="3292477" cy="18478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C0AD12-F117-4C54-8835-1B346668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4957682" y="3412"/>
              <a:ext cx="3292477" cy="18478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565110B-9B38-44CD-96AE-DACA75AF0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2478841" y="3412"/>
              <a:ext cx="3292477" cy="18478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32BBBD-A479-46CF-8CC9-64E590211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-3367" y="3412"/>
              <a:ext cx="3292477" cy="18478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46A03C-E754-4913-8F86-EC9345E08CF4}"/>
                </a:ext>
              </a:extLst>
            </p:cNvPr>
            <p:cNvSpPr txBox="1"/>
            <p:nvPr/>
          </p:nvSpPr>
          <p:spPr>
            <a:xfrm>
              <a:off x="0" y="118661"/>
              <a:ext cx="12192000" cy="733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228600">
                      <a:prstClr val="black">
                        <a:alpha val="40000"/>
                      </a:prstClr>
                    </a:glow>
                  </a:effectLst>
                  <a:uLnTx/>
                  <a:uFillTx/>
                  <a:latin typeface="Aharoni" panose="02010803020104030203" pitchFamily="2" charset="-79"/>
                  <a:ea typeface="+mn-ea"/>
                  <a:cs typeface="Aharoni" panose="02010803020104030203" pitchFamily="2" charset="-79"/>
                </a:rPr>
                <a:t>Fixing Customer Journey with Data Analytics</a:t>
              </a:r>
              <a:endPara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228600">
                    <a:prstClr val="black">
                      <a:alpha val="40000"/>
                    </a:prstClr>
                  </a:glow>
                </a:effectLst>
                <a:uLnTx/>
                <a:uFillTx/>
                <a:latin typeface="Aharoni" panose="02010803020104030203" pitchFamily="2" charset="-79"/>
                <a:ea typeface="+mn-ea"/>
                <a:cs typeface="Cordia New" panose="020B0304020202020204" pitchFamily="34" charset="-34"/>
              </a:endParaRPr>
            </a:p>
          </p:txBody>
        </p:sp>
      </p:grp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43BFAAA-AE1E-425A-9F90-E6B219AC5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47331"/>
              </p:ext>
            </p:extLst>
          </p:nvPr>
        </p:nvGraphicFramePr>
        <p:xfrm>
          <a:off x="0" y="879542"/>
          <a:ext cx="12191999" cy="570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152">
                  <a:extLst>
                    <a:ext uri="{9D8B030D-6E8A-4147-A177-3AD203B41FA5}">
                      <a16:colId xmlns:a16="http://schemas.microsoft.com/office/drawing/2014/main" val="3555346120"/>
                    </a:ext>
                  </a:extLst>
                </a:gridCol>
                <a:gridCol w="2142699">
                  <a:extLst>
                    <a:ext uri="{9D8B030D-6E8A-4147-A177-3AD203B41FA5}">
                      <a16:colId xmlns:a16="http://schemas.microsoft.com/office/drawing/2014/main" val="222078761"/>
                    </a:ext>
                  </a:extLst>
                </a:gridCol>
                <a:gridCol w="3179928">
                  <a:extLst>
                    <a:ext uri="{9D8B030D-6E8A-4147-A177-3AD203B41FA5}">
                      <a16:colId xmlns:a16="http://schemas.microsoft.com/office/drawing/2014/main" val="2834727556"/>
                    </a:ext>
                  </a:extLst>
                </a:gridCol>
                <a:gridCol w="2361063">
                  <a:extLst>
                    <a:ext uri="{9D8B030D-6E8A-4147-A177-3AD203B41FA5}">
                      <a16:colId xmlns:a16="http://schemas.microsoft.com/office/drawing/2014/main" val="3537424167"/>
                    </a:ext>
                  </a:extLst>
                </a:gridCol>
                <a:gridCol w="2693157">
                  <a:extLst>
                    <a:ext uri="{9D8B030D-6E8A-4147-A177-3AD203B41FA5}">
                      <a16:colId xmlns:a16="http://schemas.microsoft.com/office/drawing/2014/main" val="77373792"/>
                    </a:ext>
                  </a:extLst>
                </a:gridCol>
              </a:tblGrid>
              <a:tr h="5758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Channels</a:t>
                      </a:r>
                      <a:endParaRPr lang="th-TH" dirty="0"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Aharoni" panose="02010803020104030203" pitchFamily="2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Aharoni" panose="02010803020104030203" pitchFamily="2" charset="-79"/>
                        </a:rPr>
                        <a:t>Aware</a:t>
                      </a:r>
                      <a:endParaRPr lang="th-TH" dirty="0"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haroni" panose="02010803020104030203" pitchFamily="2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glow rad="228600">
                              <a:srgbClr val="00B050">
                                <a:alpha val="40000"/>
                              </a:srgbClr>
                            </a:glow>
                          </a:effectLst>
                          <a:latin typeface="Aharoni" panose="02010803020104030203" pitchFamily="2" charset="-79"/>
                        </a:rPr>
                        <a:t>Interest</a:t>
                      </a:r>
                      <a:endParaRPr lang="th-TH" dirty="0">
                        <a:effectLst>
                          <a:glow rad="228600">
                            <a:srgbClr val="00B050">
                              <a:alpha val="40000"/>
                            </a:srgbClr>
                          </a:glow>
                        </a:effectLst>
                        <a:latin typeface="Aharoni" panose="02010803020104030203" pitchFamily="2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>
                            <a:glow rad="228600">
                              <a:schemeClr val="tx2">
                                <a:lumMod val="75000"/>
                                <a:alpha val="40000"/>
                              </a:schemeClr>
                            </a:glow>
                          </a:effectLst>
                          <a:latin typeface="Aharoni" panose="02010803020104030203" pitchFamily="2" charset="-79"/>
                          <a:ea typeface="+mn-ea"/>
                          <a:cs typeface="+mn-cs"/>
                        </a:rPr>
                        <a:t>Purchase</a:t>
                      </a:r>
                      <a:endParaRPr lang="th-TH" sz="2800" b="1" kern="1200" dirty="0">
                        <a:solidFill>
                          <a:schemeClr val="lt1"/>
                        </a:solidFill>
                        <a:effectLst>
                          <a:glow rad="228600">
                            <a:schemeClr val="tx2">
                              <a:lumMod val="75000"/>
                              <a:alpha val="40000"/>
                            </a:schemeClr>
                          </a:glow>
                        </a:effectLst>
                        <a:latin typeface="Aharoni" panose="02010803020104030203" pitchFamily="2" charset="-79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>
                            <a:glow rad="228600">
                              <a:schemeClr val="accent4">
                                <a:lumMod val="75000"/>
                                <a:alpha val="40000"/>
                              </a:schemeClr>
                            </a:glow>
                          </a:effectLst>
                          <a:latin typeface="Aharoni" panose="02010803020104030203" pitchFamily="2" charset="-79"/>
                        </a:rPr>
                        <a:t>Re-Purchase</a:t>
                      </a:r>
                      <a:endParaRPr lang="th-TH" dirty="0">
                        <a:effectLst>
                          <a:glow rad="228600">
                            <a:schemeClr val="accent4">
                              <a:lumMod val="75000"/>
                              <a:alpha val="40000"/>
                            </a:schemeClr>
                          </a:glow>
                        </a:effectLst>
                        <a:latin typeface="Aharoni" panose="02010803020104030203" pitchFamily="2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932706"/>
                  </a:ext>
                </a:extLst>
              </a:tr>
              <a:tr h="6732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Aharoni" panose="02010803020104030203" pitchFamily="2" charset="-79"/>
                          <a:ea typeface="+mn-ea"/>
                          <a:cs typeface="+mn-cs"/>
                        </a:rPr>
                        <a:t>YouTube</a:t>
                      </a:r>
                      <a:endParaRPr lang="th-TH" sz="2800" b="1" kern="1200" dirty="0">
                        <a:solidFill>
                          <a:schemeClr val="lt1"/>
                        </a:solidFill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Aharoni" panose="02010803020104030203" pitchFamily="2" charset="-79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หาข้อมูลรีวิวจาก </a:t>
                      </a:r>
                      <a:r>
                        <a:rPr 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Beauty </a:t>
                      </a:r>
                      <a:endParaRPr lang="th-TH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ea typeface="+mn-ea"/>
                        <a:cs typeface="Leelawadee" panose="020B0502040204020203" pitchFamily="34" charset="-34"/>
                      </a:endParaRPr>
                    </a:p>
                    <a:p>
                      <a:pPr algn="r"/>
                      <a:r>
                        <a:rPr 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Blogger </a:t>
                      </a:r>
                      <a:r>
                        <a:rPr lang="th-TH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ทั้งในและต่างประเทศ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046504"/>
                  </a:ext>
                </a:extLst>
              </a:tr>
              <a:tr h="8787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>
                            <a:glow rad="228600">
                              <a:srgbClr val="00B050">
                                <a:alpha val="40000"/>
                              </a:srgbClr>
                            </a:glow>
                          </a:effectLst>
                          <a:latin typeface="Aharoni" panose="02010803020104030203" pitchFamily="2" charset="-79"/>
                          <a:ea typeface="+mn-ea"/>
                          <a:cs typeface="+mn-cs"/>
                        </a:rPr>
                        <a:t>Google</a:t>
                      </a:r>
                      <a:endParaRPr lang="th-TH" sz="2800" b="1" kern="1200" dirty="0">
                        <a:solidFill>
                          <a:schemeClr val="lt1"/>
                        </a:solidFill>
                        <a:effectLst>
                          <a:glow rad="228600">
                            <a:srgbClr val="00B050">
                              <a:alpha val="40000"/>
                            </a:srgbClr>
                          </a:glow>
                        </a:effectLst>
                        <a:latin typeface="Aharoni" panose="02010803020104030203" pitchFamily="2" charset="-79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เช็คโปรโมชั่นตาม 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Web E-Commerce </a:t>
                      </a:r>
                      <a:endParaRPr lang="th-TH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  <a:p>
                      <a:pPr algn="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ทั้งในต่างประเทศและในไทย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349397"/>
                  </a:ext>
                </a:extLst>
              </a:tr>
              <a:tr h="156459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>
                            <a:glow rad="228600">
                              <a:schemeClr val="tx2">
                                <a:lumMod val="75000"/>
                                <a:alpha val="40000"/>
                              </a:schemeClr>
                            </a:glow>
                          </a:effectLst>
                          <a:latin typeface="Aharoni" panose="02010803020104030203" pitchFamily="2" charset="-79"/>
                          <a:ea typeface="+mn-ea"/>
                          <a:cs typeface="+mn-cs"/>
                        </a:rPr>
                        <a:t>Facebook</a:t>
                      </a:r>
                      <a:endParaRPr lang="th-TH" sz="2800" b="1" kern="1200" dirty="0">
                        <a:solidFill>
                          <a:schemeClr val="lt1"/>
                        </a:solidFill>
                        <a:effectLst>
                          <a:glow rad="228600">
                            <a:schemeClr val="tx2">
                              <a:lumMod val="75000"/>
                              <a:alpha val="40000"/>
                            </a:schemeClr>
                          </a:glow>
                        </a:effectLst>
                        <a:latin typeface="Aharoni" panose="02010803020104030203" pitchFamily="2" charset="-79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เห็นกระแสรีวิวบรัชออนรุ่นใหม่ ในกลุ่ม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FB “</a:t>
                      </a:r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ริวิวเครื่องสำอาง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”</a:t>
                      </a:r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ว่าใช้ดีและเป็น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limited edition</a:t>
                      </a:r>
                      <a:endParaRPr lang="th-TH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เช็คราคาตามกลุ่มแม่ค้ารับหิ้วเครื่องสำอางต่างประเทศ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สั่งซื้อกับแม่ค้าในกลุ่มรับหิ้วที่น่าเชื่อถือ  มีลูกค้ารายอื่นซื้อเป็นจำนวนมาก  เพราะเทียบแล้วราคาโปรโมชั่นของต่างประเทศถูกกว่าแหล่งอื่นมากกว่า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30% </a:t>
                      </a:r>
                      <a:endParaRPr lang="th-TH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  <a:p>
                      <a:pPr algn="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แต่ต้องรอสินค้า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3 </a:t>
                      </a:r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สัปดาห์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828471"/>
                  </a:ext>
                </a:extLst>
              </a:tr>
              <a:tr h="10645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rPr>
                        <a:t>Web Official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เข้าไปเช็คสี เช็ครุ่นแต่ก็ไม่แน่ใจว่าสีไหนเหมาะกับตัวเอง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145482"/>
                  </a:ext>
                </a:extLst>
              </a:tr>
              <a:tr h="8617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>
                            <a:glow rad="228600">
                              <a:srgbClr val="FF99CC"/>
                            </a:glow>
                          </a:effectLst>
                          <a:latin typeface="Aharoni" panose="02010803020104030203" pitchFamily="2" charset="-79"/>
                          <a:ea typeface="+mn-ea"/>
                          <a:cs typeface="+mn-cs"/>
                        </a:rPr>
                        <a:t>Store</a:t>
                      </a:r>
                      <a:endParaRPr lang="th-TH" sz="2800" b="1" kern="1200" dirty="0">
                        <a:solidFill>
                          <a:schemeClr val="lt1"/>
                        </a:solidFill>
                        <a:effectLst>
                          <a:glow rad="228600">
                            <a:srgbClr val="FF99CC"/>
                          </a:glow>
                        </a:effectLst>
                        <a:latin typeface="Aharoni" panose="02010803020104030203" pitchFamily="2" charset="-79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ไปขอลอง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Test </a:t>
                      </a:r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สีของจริงที่เข้ากับ</a:t>
                      </a:r>
                    </a:p>
                    <a:p>
                      <a:pPr algn="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ตัวเอง  และสอบถามโปรโมชั่น</a:t>
                      </a:r>
                    </a:p>
                    <a:p>
                      <a:pPr algn="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หน้าเคาท์เตอร์เพื่อเปรียบเทียบ </a:t>
                      </a:r>
                    </a:p>
                    <a:p>
                      <a:pPr algn="r"/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แต่กลัว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BA </a:t>
                      </a:r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คะยั้นคะยอให้ซื้อของ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ใช้แล้วชอบจึงติดตาม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limited edition </a:t>
                      </a:r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รุ่นใหม่ๆของ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Brand </a:t>
                      </a:r>
                      <a:r>
                        <a:rPr lang="th-TH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ที่ออกมาในปีถัดและเปลี่ยนไปซื้อตามเคาท์เตอร์ไทยเวลามีโปรใหญ่ประจำปี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71275"/>
                  </a:ext>
                </a:extLst>
              </a:tr>
            </a:tbl>
          </a:graphicData>
        </a:graphic>
      </p:graphicFrame>
      <p:pic>
        <p:nvPicPr>
          <p:cNvPr id="23" name="Graphic 22" descr="Sad face outline outline">
            <a:extLst>
              <a:ext uri="{FF2B5EF4-FFF2-40B4-BE49-F238E27FC236}">
                <a16:creationId xmlns:a16="http://schemas.microsoft.com/office/drawing/2014/main" id="{E3191727-F12C-49C5-8B16-A2A553948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9469" y="5988872"/>
            <a:ext cx="540000" cy="540000"/>
          </a:xfrm>
          <a:prstGeom prst="rect">
            <a:avLst/>
          </a:prstGeom>
        </p:spPr>
      </p:pic>
      <p:pic>
        <p:nvPicPr>
          <p:cNvPr id="25" name="Graphic 24" descr="Confused face outline outline">
            <a:extLst>
              <a:ext uri="{FF2B5EF4-FFF2-40B4-BE49-F238E27FC236}">
                <a16:creationId xmlns:a16="http://schemas.microsoft.com/office/drawing/2014/main" id="{6738B635-6DE2-4629-92CB-AEE379DE4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49469" y="5130077"/>
            <a:ext cx="540000" cy="540000"/>
          </a:xfrm>
          <a:prstGeom prst="rect">
            <a:avLst/>
          </a:prstGeom>
        </p:spPr>
      </p:pic>
      <p:pic>
        <p:nvPicPr>
          <p:cNvPr id="27" name="Graphic 26" descr="Expressionless face outline outline">
            <a:extLst>
              <a:ext uri="{FF2B5EF4-FFF2-40B4-BE49-F238E27FC236}">
                <a16:creationId xmlns:a16="http://schemas.microsoft.com/office/drawing/2014/main" id="{0BFC5E2B-8713-4924-A1A5-B855FBFDE0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28946" y="4008449"/>
            <a:ext cx="540000" cy="540000"/>
          </a:xfrm>
          <a:prstGeom prst="rect">
            <a:avLst/>
          </a:prstGeom>
        </p:spPr>
      </p:pic>
      <p:pic>
        <p:nvPicPr>
          <p:cNvPr id="31" name="Graphic 30" descr="In love face outline outline">
            <a:extLst>
              <a:ext uri="{FF2B5EF4-FFF2-40B4-BE49-F238E27FC236}">
                <a16:creationId xmlns:a16="http://schemas.microsoft.com/office/drawing/2014/main" id="{93F4D0DB-705E-415E-BB69-11D6DF8A4B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7075" y="4008449"/>
            <a:ext cx="540000" cy="540000"/>
          </a:xfrm>
          <a:prstGeom prst="rect">
            <a:avLst/>
          </a:prstGeom>
        </p:spPr>
      </p:pic>
      <p:pic>
        <p:nvPicPr>
          <p:cNvPr id="32" name="Graphic 31" descr="In love face outline outline">
            <a:extLst>
              <a:ext uri="{FF2B5EF4-FFF2-40B4-BE49-F238E27FC236}">
                <a16:creationId xmlns:a16="http://schemas.microsoft.com/office/drawing/2014/main" id="{5B3E7682-F984-485A-AFBB-C2CD40388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51940" y="1440059"/>
            <a:ext cx="540000" cy="540000"/>
          </a:xfrm>
          <a:prstGeom prst="rect">
            <a:avLst/>
          </a:prstGeom>
        </p:spPr>
      </p:pic>
      <p:pic>
        <p:nvPicPr>
          <p:cNvPr id="33" name="Graphic 32" descr="In love face outline outline">
            <a:extLst>
              <a:ext uri="{FF2B5EF4-FFF2-40B4-BE49-F238E27FC236}">
                <a16:creationId xmlns:a16="http://schemas.microsoft.com/office/drawing/2014/main" id="{E945EF3A-2F50-4585-86BF-EE30943D1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49469" y="4008449"/>
            <a:ext cx="540000" cy="540000"/>
          </a:xfrm>
          <a:prstGeom prst="rect">
            <a:avLst/>
          </a:prstGeom>
        </p:spPr>
      </p:pic>
      <p:pic>
        <p:nvPicPr>
          <p:cNvPr id="34" name="Graphic 33" descr="In love face outline outline">
            <a:extLst>
              <a:ext uri="{FF2B5EF4-FFF2-40B4-BE49-F238E27FC236}">
                <a16:creationId xmlns:a16="http://schemas.microsoft.com/office/drawing/2014/main" id="{F83654F3-E52F-40AF-BE06-B76C39644D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51940" y="2224550"/>
            <a:ext cx="540000" cy="540000"/>
          </a:xfrm>
          <a:prstGeom prst="rect">
            <a:avLst/>
          </a:prstGeom>
        </p:spPr>
      </p:pic>
      <p:pic>
        <p:nvPicPr>
          <p:cNvPr id="36" name="Graphic 35" descr="In love face outline outline">
            <a:extLst>
              <a:ext uri="{FF2B5EF4-FFF2-40B4-BE49-F238E27FC236}">
                <a16:creationId xmlns:a16="http://schemas.microsoft.com/office/drawing/2014/main" id="{177334B3-DEE1-413B-8A32-2F8903E6B4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83543" y="5631309"/>
            <a:ext cx="540000" cy="540000"/>
          </a:xfrm>
          <a:prstGeom prst="rect">
            <a:avLst/>
          </a:prstGeom>
        </p:spPr>
      </p:pic>
      <p:pic>
        <p:nvPicPr>
          <p:cNvPr id="46" name="Graphic 45" descr="Arrow: Counter-clockwise curve with solid fill">
            <a:extLst>
              <a:ext uri="{FF2B5EF4-FFF2-40B4-BE49-F238E27FC236}">
                <a16:creationId xmlns:a16="http://schemas.microsoft.com/office/drawing/2014/main" id="{CE4AB893-986B-4DA4-B19E-4A7B2F871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751772" flipH="1">
            <a:off x="9133977" y="4309548"/>
            <a:ext cx="1239133" cy="1310465"/>
          </a:xfrm>
          <a:prstGeom prst="rect">
            <a:avLst/>
          </a:prstGeom>
        </p:spPr>
      </p:pic>
      <p:pic>
        <p:nvPicPr>
          <p:cNvPr id="48" name="Graphic 47" descr="Arrow: Straight with solid fill">
            <a:extLst>
              <a:ext uri="{FF2B5EF4-FFF2-40B4-BE49-F238E27FC236}">
                <a16:creationId xmlns:a16="http://schemas.microsoft.com/office/drawing/2014/main" id="{EC4133D8-BC93-45EE-A4E2-51B9D031EE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4493495" y="1793957"/>
            <a:ext cx="362190" cy="663018"/>
          </a:xfrm>
          <a:prstGeom prst="rect">
            <a:avLst/>
          </a:prstGeom>
        </p:spPr>
      </p:pic>
      <p:pic>
        <p:nvPicPr>
          <p:cNvPr id="52" name="Graphic 51" descr="Arrow: Slight curve with solid fill">
            <a:extLst>
              <a:ext uri="{FF2B5EF4-FFF2-40B4-BE49-F238E27FC236}">
                <a16:creationId xmlns:a16="http://schemas.microsoft.com/office/drawing/2014/main" id="{A74BDD40-3BFC-4481-A7E5-E9FEDEF6F3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7225319">
            <a:off x="6545293" y="4846540"/>
            <a:ext cx="1898329" cy="1140183"/>
          </a:xfrm>
          <a:prstGeom prst="rect">
            <a:avLst/>
          </a:prstGeom>
        </p:spPr>
      </p:pic>
      <p:pic>
        <p:nvPicPr>
          <p:cNvPr id="54" name="Graphic 53" descr="Arrow: Clockwise curve with solid fill">
            <a:extLst>
              <a:ext uri="{FF2B5EF4-FFF2-40B4-BE49-F238E27FC236}">
                <a16:creationId xmlns:a16="http://schemas.microsoft.com/office/drawing/2014/main" id="{A37766E5-BDBA-4FFB-859F-0328A650F5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573372">
            <a:off x="2875916" y="1468170"/>
            <a:ext cx="1044252" cy="2186355"/>
          </a:xfrm>
          <a:prstGeom prst="rect">
            <a:avLst/>
          </a:prstGeom>
        </p:spPr>
      </p:pic>
      <p:pic>
        <p:nvPicPr>
          <p:cNvPr id="56" name="Graphic 55" descr="Arrow: Straight with solid fill">
            <a:extLst>
              <a:ext uri="{FF2B5EF4-FFF2-40B4-BE49-F238E27FC236}">
                <a16:creationId xmlns:a16="http://schemas.microsoft.com/office/drawing/2014/main" id="{8F9F2D65-6467-4230-806C-5D198F89E5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4490677" y="2667202"/>
            <a:ext cx="362190" cy="663018"/>
          </a:xfrm>
          <a:prstGeom prst="rect">
            <a:avLst/>
          </a:prstGeom>
        </p:spPr>
      </p:pic>
      <p:pic>
        <p:nvPicPr>
          <p:cNvPr id="57" name="Graphic 56" descr="Arrow: Straight with solid fill">
            <a:extLst>
              <a:ext uri="{FF2B5EF4-FFF2-40B4-BE49-F238E27FC236}">
                <a16:creationId xmlns:a16="http://schemas.microsoft.com/office/drawing/2014/main" id="{EF9F6522-5EBA-41A9-B08F-F3EE7F22CA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4483960" y="4216940"/>
            <a:ext cx="362190" cy="663018"/>
          </a:xfrm>
          <a:prstGeom prst="rect">
            <a:avLst/>
          </a:prstGeom>
        </p:spPr>
      </p:pic>
      <p:pic>
        <p:nvPicPr>
          <p:cNvPr id="58" name="Graphic 57" descr="Arrow: Straight with solid fill">
            <a:extLst>
              <a:ext uri="{FF2B5EF4-FFF2-40B4-BE49-F238E27FC236}">
                <a16:creationId xmlns:a16="http://schemas.microsoft.com/office/drawing/2014/main" id="{73EEE43E-5D16-4749-85AF-86679DC4C0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4491972" y="5296298"/>
            <a:ext cx="362190" cy="663018"/>
          </a:xfrm>
          <a:prstGeom prst="rect">
            <a:avLst/>
          </a:prstGeom>
        </p:spPr>
      </p:pic>
      <p:sp>
        <p:nvSpPr>
          <p:cNvPr id="2" name="Callout: Line 1">
            <a:extLst>
              <a:ext uri="{FF2B5EF4-FFF2-40B4-BE49-F238E27FC236}">
                <a16:creationId xmlns:a16="http://schemas.microsoft.com/office/drawing/2014/main" id="{534C4E1D-3241-459D-9593-4EF7A8C8CC87}"/>
              </a:ext>
            </a:extLst>
          </p:cNvPr>
          <p:cNvSpPr/>
          <p:nvPr/>
        </p:nvSpPr>
        <p:spPr>
          <a:xfrm>
            <a:off x="1987826" y="4548450"/>
            <a:ext cx="1894820" cy="1719828"/>
          </a:xfrm>
          <a:prstGeom prst="borderCallout1">
            <a:avLst>
              <a:gd name="adj1" fmla="val 5848"/>
              <a:gd name="adj2" fmla="val 102374"/>
              <a:gd name="adj3" fmla="val 15687"/>
              <a:gd name="adj4" fmla="val 116024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วิเคราะห์เทียบสีผิวของลูกค้าที่ซื้อไปใช้จริงว่าเลือกเฉดสีไหนแล้วทำเป็น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Recommend color </a:t>
            </a:r>
            <a:r>
              <a:rPr kumimoji="0" lang="th-TH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ใน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Web</a:t>
            </a:r>
            <a:endParaRPr kumimoji="0" lang="th-TH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*</a:t>
            </a:r>
            <a:r>
              <a:rPr kumimoji="0" lang="th-TH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เก็บข้อมูลสีผิวลูกค้าในโปรไฟล์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Account</a:t>
            </a:r>
            <a:endParaRPr kumimoji="0" lang="th-TH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5D7623E8-F65A-452B-98F7-B3944282EE05}"/>
              </a:ext>
            </a:extLst>
          </p:cNvPr>
          <p:cNvSpPr/>
          <p:nvPr/>
        </p:nvSpPr>
        <p:spPr>
          <a:xfrm>
            <a:off x="10204174" y="4341849"/>
            <a:ext cx="1894820" cy="775852"/>
          </a:xfrm>
          <a:prstGeom prst="borderCallout1">
            <a:avLst>
              <a:gd name="adj1" fmla="val 109539"/>
              <a:gd name="adj2" fmla="val 49920"/>
              <a:gd name="adj3" fmla="val 157597"/>
              <a:gd name="adj4" fmla="val 4608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500" dirty="0">
                <a:solidFill>
                  <a:prstClr val="black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ทำ </a:t>
            </a:r>
            <a:r>
              <a:rPr lang="en-US" sz="1500" dirty="0">
                <a:solidFill>
                  <a:prstClr val="black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EDM </a:t>
            </a:r>
            <a:r>
              <a:rPr lang="th-TH" sz="1500" dirty="0">
                <a:solidFill>
                  <a:prstClr val="black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แจ้งโปรโมชั่นเพื่อกระตุ้นให้ลูกค้าที่สนใจสินค้ากลับมาซื้อซ้ำ</a:t>
            </a:r>
            <a:endParaRPr kumimoji="0" lang="th-TH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10074634-7E22-4231-AD5A-59D12B41C12B}"/>
              </a:ext>
            </a:extLst>
          </p:cNvPr>
          <p:cNvSpPr/>
          <p:nvPr/>
        </p:nvSpPr>
        <p:spPr>
          <a:xfrm>
            <a:off x="7439890" y="2463631"/>
            <a:ext cx="1894820" cy="386066"/>
          </a:xfrm>
          <a:prstGeom prst="borderCallout1">
            <a:avLst>
              <a:gd name="adj1" fmla="val 104432"/>
              <a:gd name="adj2" fmla="val 33134"/>
              <a:gd name="adj3" fmla="val 172112"/>
              <a:gd name="adj4" fmla="val 35595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500" dirty="0">
                <a:solidFill>
                  <a:prstClr val="black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ใช้ </a:t>
            </a:r>
            <a:r>
              <a:rPr lang="en-US" sz="1500" dirty="0">
                <a:solidFill>
                  <a:prstClr val="black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Facebook Insight </a:t>
            </a:r>
            <a:endParaRPr kumimoji="0" lang="th-TH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77029ECD-F7ED-4C9A-9418-8A6A8E756618}"/>
              </a:ext>
            </a:extLst>
          </p:cNvPr>
          <p:cNvSpPr/>
          <p:nvPr/>
        </p:nvSpPr>
        <p:spPr>
          <a:xfrm>
            <a:off x="7160517" y="1875943"/>
            <a:ext cx="1894820" cy="362191"/>
          </a:xfrm>
          <a:prstGeom prst="borderCallout1">
            <a:avLst>
              <a:gd name="adj1" fmla="val 49514"/>
              <a:gd name="adj2" fmla="val -436"/>
              <a:gd name="adj3" fmla="val 105366"/>
              <a:gd name="adj4" fmla="val -18258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ใช้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Google Analytics</a:t>
            </a:r>
            <a:endParaRPr kumimoji="0" lang="th-TH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3015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402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Leelawadee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Srisuda Wongvoraruj</dc:creator>
  <cp:lastModifiedBy>ศรีสุดา วงศ์วรรุจ</cp:lastModifiedBy>
  <cp:revision>18</cp:revision>
  <dcterms:created xsi:type="dcterms:W3CDTF">2021-06-19T11:49:58Z</dcterms:created>
  <dcterms:modified xsi:type="dcterms:W3CDTF">2021-06-20T06:12:44Z</dcterms:modified>
</cp:coreProperties>
</file>