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F4776"/>
    <a:srgbClr val="1D5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220C-6224-4EB1-886B-586236C72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5AF33-BC77-4FE8-8371-B91A24C4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8D79-BE09-4175-86A1-1C4B4399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AB20-A17C-49F5-BC65-8EC8FAF4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232D-EA92-4E24-8108-B44ED38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E4DC-6690-4004-BB3B-44081D71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DC373-2A67-4222-B228-F9D3C9ACE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371A-779F-4978-A078-D4B8D7D2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C2EB-E50F-4EF5-995E-D8927202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FE7B-1B46-4183-8034-06B03FBD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938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6372C-3C93-4784-9033-97F7CF873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8140-3E4F-47C6-874B-32DD8F731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5050-DCBA-4E03-BAB6-42BAF183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50BE-1BF9-4560-B41D-4A5FB90B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01A2-D3F1-468E-A1B9-759AB1B3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8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FB6F-F036-41E3-A8FD-15F4AD4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7C55-F79E-4BEF-94DC-C90AA80C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4FED-E750-4EA7-8232-E9DF6DB6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DFF8-E3F3-4D38-852F-6FA9552B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A0FD-19F0-488F-A83E-7038D6FD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964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4EE8-2BD1-4673-AAFA-D1A99CBE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8B35A-DA25-4C45-91FB-1279C6B4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F759-7C9E-4B11-8917-FFC60509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7BA17-B581-4E56-8F0E-4EC1099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26D6-5E88-4858-968F-11EACE5F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871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BE18-AD27-4DCA-8A70-FB75ADC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75A0-37E6-435B-B9DD-328A737D6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D3A93-B476-430E-A599-EF25199C1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2191-15F5-45A6-90CC-0FDA4E0D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D3A9-B209-4529-8E08-626DAA24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CD82-D115-435B-9BEC-8D287C1C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80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7A13-43CD-475C-9337-10B19874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861A3-A4A1-4E16-BFB9-85450E366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7A8CB-F691-43CA-B24B-1F024CE04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6A316-C1B4-4C81-88CD-5EE57A00F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B496A-C0E7-466F-B75A-BBF5AD11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26343-1ECD-4302-B592-592F2AB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98D68-2947-4FA6-9AC6-72919FBC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1CAAD-A592-4BFD-95C6-EAD4336F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500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E035-FD00-4E9D-AE02-E83DA46A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44D5E-BE5E-4E39-8342-0ACF497E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50211-72D6-4F30-8BED-64A31DA5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8D21-8F2B-4EB7-9B16-C65FFD91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85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FE373-2086-4BC5-AB74-D7F11417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D449F-EA5F-406F-B9CF-8A682F38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9F41C-9557-4E95-B781-5A7951E6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340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A3C0-18AE-4B95-BB39-0EF275D1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5D0C-EC3A-42B5-AE5E-7AA3C1B0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4187B-6F7E-447C-A70B-7711A129B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7F8EA-0B7F-4461-9FE3-8B36BA51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7D88F-473E-4BA4-8B99-F4F492EA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A0A7F-8453-42A5-BE75-29EBD1CF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3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093D-9B74-4A41-A6B3-9160F161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952ED-849E-4B28-8E1B-AA9907EEF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AF3C9-2914-48A5-BCC3-AEF1DE11C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F1EC-AFAF-4B7E-A267-95755458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5478-263D-4F78-9579-4134A297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DF6E-7DED-496C-919B-C1754E0F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700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6AE52-7CBB-420D-B89D-3596912B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6CFA5-494D-4F67-A2AF-D6ED251C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9849-9B8A-4A87-947C-149567B15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50EA-70A9-47D0-BC3B-0625745D9F98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8040-8608-412C-A43F-44DA56E2D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51B2-ABCB-49B4-9285-CFAE5EE97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4D35-DCF4-485B-9E7B-5FE08DD30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885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9A43B-AB2C-4889-AEBE-4BF9D0A35A2C}"/>
              </a:ext>
            </a:extLst>
          </p:cNvPr>
          <p:cNvSpPr txBox="1"/>
          <p:nvPr/>
        </p:nvSpPr>
        <p:spPr>
          <a:xfrm>
            <a:off x="2003384" y="7487"/>
            <a:ext cx="3820640" cy="766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rgbClr val="0F4776"/>
                </a:solidFill>
                <a:latin typeface="Bahnschrift SemiCondensed" panose="020B0502040204020203" pitchFamily="34" charset="0"/>
                <a:ea typeface="+mj-ea"/>
                <a:cs typeface="+mj-cs"/>
              </a:rPr>
              <a:t>JOB TO BE DONE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4D36C-417B-4BB0-B037-C72AA5648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7" r="27217"/>
          <a:stretch/>
        </p:blipFill>
        <p:spPr>
          <a:xfrm>
            <a:off x="6998746" y="0"/>
            <a:ext cx="5194202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CA81C8-7800-4800-8652-7E7A1A5637D0}"/>
              </a:ext>
            </a:extLst>
          </p:cNvPr>
          <p:cNvSpPr txBox="1"/>
          <p:nvPr/>
        </p:nvSpPr>
        <p:spPr>
          <a:xfrm>
            <a:off x="1390398" y="1560647"/>
            <a:ext cx="477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Manage my personal income tax without tax knowledge.</a:t>
            </a:r>
            <a:endParaRPr lang="th-TH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798DB6-EE4E-4E2A-A7B2-4FE6F85F1492}"/>
              </a:ext>
            </a:extLst>
          </p:cNvPr>
          <p:cNvSpPr/>
          <p:nvPr/>
        </p:nvSpPr>
        <p:spPr>
          <a:xfrm>
            <a:off x="1390398" y="1337680"/>
            <a:ext cx="4770783" cy="1275548"/>
          </a:xfrm>
          <a:prstGeom prst="roundRect">
            <a:avLst/>
          </a:prstGeom>
          <a:noFill/>
          <a:ln w="28575">
            <a:solidFill>
              <a:srgbClr val="1D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31DF3-D892-487C-B5C7-9A8084560888}"/>
              </a:ext>
            </a:extLst>
          </p:cNvPr>
          <p:cNvSpPr txBox="1"/>
          <p:nvPr/>
        </p:nvSpPr>
        <p:spPr>
          <a:xfrm>
            <a:off x="2674926" y="1125206"/>
            <a:ext cx="22017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Job Statement</a:t>
            </a:r>
            <a:endParaRPr lang="th-TH" sz="24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57520-354E-4488-85A9-146B39C16F2B}"/>
              </a:ext>
            </a:extLst>
          </p:cNvPr>
          <p:cNvSpPr txBox="1"/>
          <p:nvPr/>
        </p:nvSpPr>
        <p:spPr>
          <a:xfrm>
            <a:off x="84406" y="3264839"/>
            <a:ext cx="2461846" cy="432000"/>
          </a:xfrm>
          <a:prstGeom prst="rect">
            <a:avLst/>
          </a:prstGeom>
          <a:solidFill>
            <a:srgbClr val="0F4776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th-TH"/>
            </a:defPPr>
            <a:lvl1pPr algn="ctr">
              <a:defRPr sz="2400">
                <a:solidFill>
                  <a:schemeClr val="bg1"/>
                </a:solidFill>
                <a:latin typeface="Bahnschrift SemiCondensed" panose="020B0502040204020203" pitchFamily="34" charset="0"/>
              </a:defRPr>
            </a:lvl1pPr>
          </a:lstStyle>
          <a:p>
            <a:r>
              <a:rPr lang="en-US" dirty="0"/>
              <a:t>Functional Job</a:t>
            </a:r>
            <a:endParaRPr lang="th-T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D4E8D-E477-4825-A388-FCC90899F05F}"/>
              </a:ext>
            </a:extLst>
          </p:cNvPr>
          <p:cNvSpPr txBox="1"/>
          <p:nvPr/>
        </p:nvSpPr>
        <p:spPr>
          <a:xfrm>
            <a:off x="2681757" y="3292639"/>
            <a:ext cx="2273431" cy="3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0F47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F4776"/>
                </a:solidFill>
                <a:latin typeface="Bahnschrift SemiCondensed" panose="020B0502040204020203" pitchFamily="34" charset="0"/>
              </a:rPr>
              <a:t>Emotional Job</a:t>
            </a:r>
            <a:endParaRPr lang="th-TH" sz="2400" dirty="0">
              <a:solidFill>
                <a:srgbClr val="0F4776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79923-1FA8-4211-9456-DC9C41CE0E3B}"/>
              </a:ext>
            </a:extLst>
          </p:cNvPr>
          <p:cNvSpPr txBox="1"/>
          <p:nvPr/>
        </p:nvSpPr>
        <p:spPr>
          <a:xfrm>
            <a:off x="5203516" y="3278104"/>
            <a:ext cx="1873766" cy="432000"/>
          </a:xfrm>
          <a:prstGeom prst="rect">
            <a:avLst/>
          </a:prstGeom>
          <a:solidFill>
            <a:srgbClr val="0F4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Social Job</a:t>
            </a:r>
            <a:endParaRPr lang="th-TH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70C51E1-5379-4A1B-B4FA-C487338DA786}"/>
              </a:ext>
            </a:extLst>
          </p:cNvPr>
          <p:cNvSpPr/>
          <p:nvPr/>
        </p:nvSpPr>
        <p:spPr>
          <a:xfrm rot="16200000">
            <a:off x="1462334" y="2586840"/>
            <a:ext cx="1301864" cy="1354640"/>
          </a:xfrm>
          <a:prstGeom prst="arc">
            <a:avLst/>
          </a:prstGeom>
          <a:ln w="28575">
            <a:solidFill>
              <a:srgbClr val="0F4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E91180-3CD0-410F-A3B8-085FD595A01B}"/>
              </a:ext>
            </a:extLst>
          </p:cNvPr>
          <p:cNvCxnSpPr>
            <a:cxnSpLocks/>
          </p:cNvCxnSpPr>
          <p:nvPr/>
        </p:nvCxnSpPr>
        <p:spPr>
          <a:xfrm>
            <a:off x="3775790" y="2599159"/>
            <a:ext cx="0" cy="684000"/>
          </a:xfrm>
          <a:prstGeom prst="line">
            <a:avLst/>
          </a:prstGeom>
          <a:ln w="28575">
            <a:solidFill>
              <a:srgbClr val="0F4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4E5948-D465-4A69-9FD8-7E4618266A15}"/>
              </a:ext>
            </a:extLst>
          </p:cNvPr>
          <p:cNvSpPr txBox="1"/>
          <p:nvPr/>
        </p:nvSpPr>
        <p:spPr>
          <a:xfrm>
            <a:off x="3048" y="3832507"/>
            <a:ext cx="2543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thaiDist">
              <a:buFont typeface="Wingdings" panose="05000000000000000000" pitchFamily="2" charset="2"/>
              <a:buChar char="q"/>
            </a:pPr>
            <a:r>
              <a:rPr lang="th-TH" sz="1600" dirty="0">
                <a:solidFill>
                  <a:srgbClr val="76717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ลดการเสียเวลาหาข้อมูลเพื่อมาใช้ลดภาษีเพราะในแต่ละปีรัฐบาลออกมาตรการประหยัดภาษีหลากหลายรูปแบบ</a:t>
            </a:r>
          </a:p>
          <a:p>
            <a:pPr marL="285750" indent="-285750" algn="thaiDist">
              <a:buFont typeface="Wingdings" panose="05000000000000000000" pitchFamily="2" charset="2"/>
              <a:buChar char="q"/>
            </a:pPr>
            <a:r>
              <a:rPr lang="th-TH" sz="1600" dirty="0">
                <a:solidFill>
                  <a:srgbClr val="76717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ลดปัญหาการลืมใช้สิทธิประโยชน์ทางภาษีที่มี</a:t>
            </a:r>
          </a:p>
          <a:p>
            <a:pPr marL="285750" indent="-285750" algn="thaiDist">
              <a:buFont typeface="Wingdings" panose="05000000000000000000" pitchFamily="2" charset="2"/>
              <a:buChar char="q"/>
            </a:pPr>
            <a:r>
              <a:rPr lang="th-TH" sz="1600" dirty="0">
                <a:solidFill>
                  <a:srgbClr val="76717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เพิ่มประสิทธิภาพในการบริหารจัดการด้านการเงิน</a:t>
            </a:r>
            <a:endParaRPr lang="en-US" sz="1600" dirty="0">
              <a:solidFill>
                <a:srgbClr val="76717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8F3B67-13AB-4937-AB7F-06D3F2F74F22}"/>
              </a:ext>
            </a:extLst>
          </p:cNvPr>
          <p:cNvSpPr txBox="1"/>
          <p:nvPr/>
        </p:nvSpPr>
        <p:spPr>
          <a:xfrm>
            <a:off x="2591799" y="3832507"/>
            <a:ext cx="2468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thaiDist">
              <a:buFont typeface="Wingdings" panose="05000000000000000000" pitchFamily="2" charset="2"/>
              <a:buChar char="q"/>
            </a:pPr>
            <a:r>
              <a:rPr lang="th-TH" sz="1600" dirty="0">
                <a:solidFill>
                  <a:srgbClr val="76717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ลดโอกาสชำระภาษีล่าช้าจนเกิดค่าปรับ</a:t>
            </a:r>
          </a:p>
          <a:p>
            <a:pPr marL="285750" indent="-285750" algn="thaiDist">
              <a:buFont typeface="Wingdings" panose="05000000000000000000" pitchFamily="2" charset="2"/>
              <a:buChar char="q"/>
            </a:pPr>
            <a:r>
              <a:rPr lang="th-TH" sz="1600" dirty="0">
                <a:solidFill>
                  <a:srgbClr val="76717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ลดโอกาสการขาดข้อมูล</a:t>
            </a:r>
            <a:r>
              <a:rPr lang="en-US" sz="1600" dirty="0">
                <a:solidFill>
                  <a:srgbClr val="76717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th-TH" sz="1600" dirty="0">
                <a:solidFill>
                  <a:srgbClr val="76717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ความรู้ทางภาษี  ทำให้เสียสิทธิประโยชน์ทางภาษี</a:t>
            </a:r>
          </a:p>
          <a:p>
            <a:pPr marL="285750" indent="-285750" algn="thaiDist">
              <a:buFont typeface="Wingdings" panose="05000000000000000000" pitchFamily="2" charset="2"/>
              <a:buChar char="q"/>
            </a:pPr>
            <a:r>
              <a:rPr lang="th-TH" sz="1600" dirty="0">
                <a:solidFill>
                  <a:srgbClr val="76717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ประหยัดภาษีได้มากขึ้น มีเงินเหลือมากขึ้น</a:t>
            </a:r>
          </a:p>
          <a:p>
            <a:pPr marL="285750" indent="-285750" algn="thaiDist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76717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10DABE-BDAB-4B62-8777-A993A951749E}"/>
              </a:ext>
            </a:extLst>
          </p:cNvPr>
          <p:cNvSpPr txBox="1"/>
          <p:nvPr/>
        </p:nvSpPr>
        <p:spPr>
          <a:xfrm>
            <a:off x="5105565" y="3847283"/>
            <a:ext cx="2209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thaiDist">
              <a:buFont typeface="Wingdings" panose="05000000000000000000" pitchFamily="2" charset="2"/>
              <a:buChar char="q"/>
            </a:pPr>
            <a:r>
              <a:rPr lang="th-TH" sz="1600" dirty="0">
                <a:solidFill>
                  <a:srgbClr val="76717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การชำระภาษีอย่างถูกต้องช่วยให้รัฐบาลสามารถนำมาใช้ในการปรับปรุงสาธารณูปโภคให้ดีขึ้นได้</a:t>
            </a:r>
          </a:p>
          <a:p>
            <a:pPr marL="285750" indent="-285750" algn="thaiDist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76717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EF470B3-5D62-43E2-B8E9-197777D89091}"/>
              </a:ext>
            </a:extLst>
          </p:cNvPr>
          <p:cNvSpPr/>
          <p:nvPr/>
        </p:nvSpPr>
        <p:spPr>
          <a:xfrm>
            <a:off x="4893440" y="2613227"/>
            <a:ext cx="1301864" cy="1354640"/>
          </a:xfrm>
          <a:prstGeom prst="arc">
            <a:avLst/>
          </a:prstGeom>
          <a:ln w="28575">
            <a:solidFill>
              <a:srgbClr val="0F4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8BFBF5-73D8-4DB3-8709-51E71B8AC387}"/>
              </a:ext>
            </a:extLst>
          </p:cNvPr>
          <p:cNvCxnSpPr/>
          <p:nvPr/>
        </p:nvCxnSpPr>
        <p:spPr>
          <a:xfrm>
            <a:off x="84406" y="6676056"/>
            <a:ext cx="7498080" cy="0"/>
          </a:xfrm>
          <a:prstGeom prst="line">
            <a:avLst/>
          </a:prstGeom>
          <a:ln w="28575">
            <a:solidFill>
              <a:srgbClr val="7671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AC8469-FDE9-4250-947B-F5ECFBC2CB8E}"/>
              </a:ext>
            </a:extLst>
          </p:cNvPr>
          <p:cNvSpPr txBox="1"/>
          <p:nvPr/>
        </p:nvSpPr>
        <p:spPr>
          <a:xfrm>
            <a:off x="2509682" y="6488669"/>
            <a:ext cx="33434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67171"/>
                </a:solidFill>
                <a:latin typeface="Bahnschrift SemiCondensed" panose="020B0502040204020203" pitchFamily="34" charset="0"/>
              </a:rPr>
              <a:t>Srisuda Wongvoraruj 6220422067</a:t>
            </a:r>
            <a:endParaRPr lang="th-TH" sz="1800" dirty="0">
              <a:solidFill>
                <a:srgbClr val="76717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9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SemiCondensed</vt:lpstr>
      <vt:lpstr>Calibri</vt:lpstr>
      <vt:lpstr>Calibri Light</vt:lpstr>
      <vt:lpstr>Leelawadee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Srisuda Wongvoraruj</dc:creator>
  <cp:lastModifiedBy>Srisuda Wongvoraruj</cp:lastModifiedBy>
  <cp:revision>11</cp:revision>
  <dcterms:created xsi:type="dcterms:W3CDTF">2021-06-18T22:12:47Z</dcterms:created>
  <dcterms:modified xsi:type="dcterms:W3CDTF">2021-06-19T04:26:17Z</dcterms:modified>
</cp:coreProperties>
</file>