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34F841-016E-C648-883F-6E81FB7D04AE}" v="268" dt="2024-12-02T16:41:53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/>
    <p:restoredTop sz="94656"/>
  </p:normalViewPr>
  <p:slideViewPr>
    <p:cSldViewPr snapToGrid="0">
      <p:cViewPr varScale="1">
        <p:scale>
          <a:sx n="112" d="100"/>
          <a:sy n="112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0EA93-DED5-1E40-93E5-8691D1CBFD2C}" type="datetimeFigureOut">
              <a:rPr lang="en-US" smtClean="0"/>
              <a:t>12/8/24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E65BB-C7B0-B642-BBAF-E8FA8AE1C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34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MNDs are </a:t>
            </a: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characterized by the destruction of neurons associated activity such as walking </a:t>
            </a:r>
            <a:r>
              <a:rPr lang="en-US" sz="1200" baseline="30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[3]</a:t>
            </a: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Other clinical analyses and diagnostic tests </a:t>
            </a: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time-consuming and misunderstood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ability to understand and diagnose NDDs in a non-invasive, quick, and easy way is </a:t>
            </a:r>
            <a:r>
              <a:rPr lang="en-US" sz="12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critically important</a:t>
            </a: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E65BB-C7B0-B642-BBAF-E8FA8AE1C0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95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FA1D-689C-8D4C-98DD-195E1CB698B3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44D3CF3-7216-624E-A451-FE0EEEC9C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FA1D-689C-8D4C-98DD-195E1CB698B3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4D3CF3-7216-624E-A451-FE0EEEC9C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2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FA1D-689C-8D4C-98DD-195E1CB698B3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4D3CF3-7216-624E-A451-FE0EEEC9C4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3884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FA1D-689C-8D4C-98DD-195E1CB698B3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4D3CF3-7216-624E-A451-FE0EEEC9C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75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FA1D-689C-8D4C-98DD-195E1CB698B3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4D3CF3-7216-624E-A451-FE0EEEC9C44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6543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FA1D-689C-8D4C-98DD-195E1CB698B3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4D3CF3-7216-624E-A451-FE0EEEC9C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87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FA1D-689C-8D4C-98DD-195E1CB698B3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3CF3-7216-624E-A451-FE0EEEC9C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58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FA1D-689C-8D4C-98DD-195E1CB698B3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3CF3-7216-624E-A451-FE0EEEC9C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8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FA1D-689C-8D4C-98DD-195E1CB698B3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3CF3-7216-624E-A451-FE0EEEC9C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0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FA1D-689C-8D4C-98DD-195E1CB698B3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4D3CF3-7216-624E-A451-FE0EEEC9C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6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FA1D-689C-8D4C-98DD-195E1CB698B3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4D3CF3-7216-624E-A451-FE0EEEC9C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FA1D-689C-8D4C-98DD-195E1CB698B3}" type="datetimeFigureOut">
              <a:rPr lang="en-US" smtClean="0"/>
              <a:t>12/8/24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4D3CF3-7216-624E-A451-FE0EEEC9C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7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FA1D-689C-8D4C-98DD-195E1CB698B3}" type="datetimeFigureOut">
              <a:rPr lang="en-US" smtClean="0"/>
              <a:t>12/8/24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3CF3-7216-624E-A451-FE0EEEC9C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7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FA1D-689C-8D4C-98DD-195E1CB698B3}" type="datetimeFigureOut">
              <a:rPr lang="en-US" smtClean="0"/>
              <a:t>12/8/24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3CF3-7216-624E-A451-FE0EEEC9C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5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FA1D-689C-8D4C-98DD-195E1CB698B3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3CF3-7216-624E-A451-FE0EEEC9C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8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FA1D-689C-8D4C-98DD-195E1CB698B3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4D3CF3-7216-624E-A451-FE0EEEC9C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2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5FA1D-689C-8D4C-98DD-195E1CB698B3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44D3CF3-7216-624E-A451-FE0EEEC9C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9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A04C-099B-23A9-0D32-788ACFED2F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/>
              <a:t>Developing a Machine Learning Algorithm to Classify Neurodegenerative Diseases Based on Gait Parameters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54123-FA24-3709-41F2-E9299998C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Group 11: Julianna Gonzalez, </a:t>
            </a:r>
            <a:r>
              <a:rPr lang="en-US" err="1"/>
              <a:t>Araana</a:t>
            </a:r>
            <a:r>
              <a:rPr lang="en-US"/>
              <a:t> Mondal, Shravani Kulkarni, Shriya Jhaveri, and Mai-Ly Thompson</a:t>
            </a:r>
          </a:p>
        </p:txBody>
      </p:sp>
    </p:spTree>
    <p:extLst>
      <p:ext uri="{BB962C8B-B14F-4D97-AF65-F5344CB8AC3E}">
        <p14:creationId xmlns:p14="http://schemas.microsoft.com/office/powerpoint/2010/main" val="164586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9E48-9832-D517-A1F5-35DF9EBD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728F9-735A-32FD-3786-2B34BB63D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>
                <a:latin typeface="Calibri" panose="020F0502020204030204" pitchFamily="34" charset="0"/>
                <a:cs typeface="Times New Roman" panose="02020603050405020304" pitchFamily="18" charset="0"/>
              </a:rPr>
              <a:t>There is a need for accurate, non-invasive, and efficient methods to support potential diagnoses and monitoring of various neurodegenerative diseases. </a:t>
            </a:r>
          </a:p>
          <a:p>
            <a:pPr algn="just">
              <a:lnSpc>
                <a:spcPct val="150000"/>
              </a:lnSpc>
            </a:pPr>
            <a:r>
              <a:rPr lang="en-US">
                <a:latin typeface="Calibri" panose="020F0502020204030204" pitchFamily="34" charset="0"/>
                <a:cs typeface="Times New Roman" panose="02020603050405020304" pitchFamily="18" charset="0"/>
              </a:rPr>
              <a:t>The project aims to further improve the classification and differentiation between the NDDs using gait parameters.</a:t>
            </a:r>
          </a:p>
          <a:p>
            <a:pPr algn="just">
              <a:lnSpc>
                <a:spcPct val="150000"/>
              </a:lnSpc>
            </a:pPr>
            <a:r>
              <a:rPr lang="en-US">
                <a:latin typeface="Calibri" panose="020F0502020204030204" pitchFamily="34" charset="0"/>
                <a:cs typeface="Times New Roman" panose="02020603050405020304" pitchFamily="18" charset="0"/>
              </a:rPr>
              <a:t>A machine learning classification algorithm was developed using </a:t>
            </a:r>
            <a:r>
              <a:rPr lang="en-US" err="1">
                <a:latin typeface="Calibri" panose="020F0502020204030204" pitchFamily="34" charset="0"/>
                <a:cs typeface="Times New Roman" panose="02020603050405020304" pitchFamily="18" charset="0"/>
              </a:rPr>
              <a:t>MLPClassifier</a:t>
            </a:r>
            <a:r>
              <a:rPr lang="en-US">
                <a:latin typeface="Calibri" panose="020F0502020204030204" pitchFamily="34" charset="0"/>
                <a:cs typeface="Times New Roman" panose="02020603050405020304" pitchFamily="18" charset="0"/>
              </a:rPr>
              <a:t> and Cursor, an AI code generation program.</a:t>
            </a:r>
          </a:p>
        </p:txBody>
      </p:sp>
    </p:spTree>
    <p:extLst>
      <p:ext uri="{BB962C8B-B14F-4D97-AF65-F5344CB8AC3E}">
        <p14:creationId xmlns:p14="http://schemas.microsoft.com/office/powerpoint/2010/main" val="417174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BA9F2-2438-8183-0EEF-61420A3A0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EDDF8-C0A1-2AF4-09A9-EC79E1CDD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943CE-E104-A8A7-FD00-EB724B2D0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4623"/>
            <a:ext cx="8915400" cy="4321063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>
                <a:latin typeface="Calibri" panose="020F0502020204030204" pitchFamily="34" charset="0"/>
                <a:cs typeface="Times New Roman" panose="02020603050405020304" pitchFamily="18" charset="0"/>
              </a:rPr>
              <a:t>Dire need for efficient and non-invasive methods that can be used to diagnose and monitor neurodegenerative diseases like:</a:t>
            </a:r>
          </a:p>
          <a:p>
            <a:pPr lvl="1"/>
            <a:r>
              <a:rPr lang="en-US"/>
              <a:t>Amyotrophic Lateral Sclerosis (ALS)</a:t>
            </a:r>
          </a:p>
          <a:p>
            <a:pPr lvl="1"/>
            <a:r>
              <a:rPr lang="en-US"/>
              <a:t>Parkinson's Disease</a:t>
            </a:r>
          </a:p>
          <a:p>
            <a:pPr lvl="1"/>
            <a:r>
              <a:rPr lang="en-US"/>
              <a:t>Huntington's Disease</a:t>
            </a:r>
          </a:p>
          <a:p>
            <a:pPr lvl="1"/>
            <a:endParaRPr lang="en-US"/>
          </a:p>
          <a:p>
            <a:pPr algn="just">
              <a:lnSpc>
                <a:spcPct val="150000"/>
              </a:lnSpc>
            </a:pPr>
            <a:r>
              <a:rPr lang="en-US">
                <a:latin typeface="Calibri" panose="020F0502020204030204" pitchFamily="34" charset="0"/>
                <a:cs typeface="Times New Roman" panose="02020603050405020304" pitchFamily="18" charset="0"/>
              </a:rPr>
              <a:t>Our program will aim to distinguish between these neurodegenerative diseases using different gait parameters and a novel approach: Scikit-learn </a:t>
            </a:r>
            <a:r>
              <a:rPr lang="en-US" err="1">
                <a:latin typeface="Calibri" panose="020F0502020204030204" pitchFamily="34" charset="0"/>
                <a:cs typeface="Times New Roman" panose="02020603050405020304" pitchFamily="18" charset="0"/>
              </a:rPr>
              <a:t>MLPClassifier</a:t>
            </a:r>
            <a:r>
              <a:rPr lang="en-US">
                <a:latin typeface="Calibri" panose="020F0502020204030204" pitchFamily="34" charset="0"/>
                <a:cs typeface="Times New Roman" panose="02020603050405020304" pitchFamily="18" charset="0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63042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0D30E-030A-A5AD-A370-9D459CFFA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5F6B-04EC-B2E2-9B73-64764F11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DE9E2-6E4B-D9C0-F588-EA2ED4A1E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27355"/>
            <a:ext cx="8915400" cy="490653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Neurogenerative diseases (NDDs) affect millions of people worldwide </a:t>
            </a:r>
            <a:r>
              <a:rPr lang="en-US" sz="1800" baseline="30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ALS, Parkinson’s and Huntington’s disease are motor neuron diseases (MNDs) </a:t>
            </a:r>
            <a:r>
              <a:rPr lang="en-US" sz="1800" baseline="30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[2]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</a:p>
          <a:p>
            <a:pPr algn="just">
              <a:lnSpc>
                <a:spcPct val="150000"/>
              </a:lnSpc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Electromyography, nerve conduction studies, magnetic resonance imaging, blood and urine tests, and muscle biopsies are other clinical analyses and diagnostic tests to detect NDDs </a:t>
            </a:r>
            <a:r>
              <a:rPr lang="en-US" sz="1800" baseline="30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[3] </a:t>
            </a:r>
          </a:p>
          <a:p>
            <a:pPr algn="just">
              <a:lnSpc>
                <a:spcPct val="150000"/>
              </a:lnSpc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ability to understand and diagnose NDDs in a non-invasive, quick, and easy way is </a:t>
            </a:r>
            <a:r>
              <a:rPr lang="en-US" sz="18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critically important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Upon training our machine learning model, it can be helpful in diagnosing NDDs by looking at gait dynamic metrics from patient data and </a:t>
            </a:r>
            <a:r>
              <a:rPr lang="en-US" sz="1800" u="sng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automatically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classifying which NDD the patient most likely has. This </a:t>
            </a:r>
            <a:r>
              <a:rPr lang="en-US" sz="1800" u="sng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reduces the time to diagnosis 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allows for earlier medical interventions to occur.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CC482-9AAE-D44D-7840-AA6E39B94CB8}"/>
              </a:ext>
            </a:extLst>
          </p:cNvPr>
          <p:cNvSpPr txBox="1">
            <a:spLocks/>
          </p:cNvSpPr>
          <p:nvPr/>
        </p:nvSpPr>
        <p:spPr>
          <a:xfrm>
            <a:off x="2589212" y="6430295"/>
            <a:ext cx="3124202" cy="42770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Aft>
                <a:spcPts val="0"/>
              </a:spcAft>
              <a:buNone/>
            </a:pPr>
            <a:r>
              <a:rPr lang="en-US" sz="7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[1]	"Neurodegenerative Diseases." National Institutes of Health. </a:t>
            </a:r>
          </a:p>
          <a:p>
            <a:pPr marL="0" marR="0" indent="0">
              <a:spcAft>
                <a:spcPts val="0"/>
              </a:spcAft>
              <a:buNone/>
            </a:pPr>
            <a:r>
              <a:rPr lang="en-US" sz="7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[2]	"Motor Neuron Diseases." National Institutes of Health. </a:t>
            </a:r>
          </a:p>
          <a:p>
            <a:pPr marL="0" marR="0" indent="0">
              <a:spcAft>
                <a:spcPts val="0"/>
              </a:spcAft>
              <a:buNone/>
            </a:pPr>
            <a:r>
              <a:rPr lang="en-US" sz="7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[3]	"Amyotrophic Lateral Sclerosis." National Institutes of Health</a:t>
            </a:r>
          </a:p>
        </p:txBody>
      </p:sp>
    </p:spTree>
    <p:extLst>
      <p:ext uri="{BB962C8B-B14F-4D97-AF65-F5344CB8AC3E}">
        <p14:creationId xmlns:p14="http://schemas.microsoft.com/office/powerpoint/2010/main" val="1955472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66209-39BF-2137-4200-DFBE814B5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75C3-EDAE-992F-DAF3-9C3F9D58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8AADD-0388-32B8-45BC-2F3BC5D7F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212" y="1263600"/>
            <a:ext cx="8915400" cy="329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/>
              <a:t>Open Access database sourced from Hausdorff et al study, </a:t>
            </a:r>
            <a:r>
              <a:rPr lang="en-US" err="1"/>
              <a:t>Physionet</a:t>
            </a:r>
            <a:endParaRPr lang="en-US"/>
          </a:p>
          <a:p>
            <a:r>
              <a:rPr lang="en-US"/>
              <a:t>Data consisted of control patients (n=16) and patients afflicted with ALS (n=13), Parkinson's (n=15), and Huntington's disease (n=20)</a:t>
            </a:r>
          </a:p>
          <a:p>
            <a:r>
              <a:rPr lang="en-US">
                <a:solidFill>
                  <a:srgbClr val="212529"/>
                </a:solidFill>
                <a:ea typeface="+mn-lt"/>
                <a:cs typeface="+mn-lt"/>
              </a:rPr>
              <a:t>Raw data obtained using force-sensitive resistors</a:t>
            </a:r>
            <a:endParaRPr lang="en-US"/>
          </a:p>
          <a:p>
            <a:r>
              <a:rPr lang="en-US">
                <a:solidFill>
                  <a:srgbClr val="212529"/>
                </a:solidFill>
              </a:rPr>
              <a:t>Stride-to-stride measures derived from this data</a:t>
            </a:r>
          </a:p>
          <a:p>
            <a:r>
              <a:rPr lang="en-US">
                <a:solidFill>
                  <a:srgbClr val="212529"/>
                </a:solidFill>
              </a:rPr>
              <a:t>Goal is to analyze disease patterns on gait and force asymmetry and create an accurate predictive model</a:t>
            </a:r>
          </a:p>
          <a:p>
            <a:endParaRPr lang="en-US">
              <a:solidFill>
                <a:srgbClr val="212529"/>
              </a:solidFill>
            </a:endParaRPr>
          </a:p>
          <a:p>
            <a:endParaRPr lang="en-US"/>
          </a:p>
          <a:p>
            <a:endParaRPr lang="en-US"/>
          </a:p>
        </p:txBody>
      </p:sp>
      <p:pic>
        <p:nvPicPr>
          <p:cNvPr id="4" name="Picture 3" descr="A diagram of a human skeleton&#10;&#10;Description automatically generated">
            <a:extLst>
              <a:ext uri="{FF2B5EF4-FFF2-40B4-BE49-F238E27FC236}">
                <a16:creationId xmlns:a16="http://schemas.microsoft.com/office/drawing/2014/main" id="{4F7F1FBD-409E-A12C-2C29-C753DD4A1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73" y="4362632"/>
            <a:ext cx="5103091" cy="2319889"/>
          </a:xfrm>
          <a:prstGeom prst="rect">
            <a:avLst/>
          </a:prstGeom>
        </p:spPr>
      </p:pic>
      <p:pic>
        <p:nvPicPr>
          <p:cNvPr id="5" name="Picture 4" descr="A close-up of a shoe&#10;&#10;Description automatically generated">
            <a:extLst>
              <a:ext uri="{FF2B5EF4-FFF2-40B4-BE49-F238E27FC236}">
                <a16:creationId xmlns:a16="http://schemas.microsoft.com/office/drawing/2014/main" id="{B958EDF3-E4EB-8723-9CD2-22C630E11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966" y="4431056"/>
            <a:ext cx="4526733" cy="217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4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331E3-A834-E771-308B-71B3FA4C5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8CF9-646D-07FA-D153-168AE66CF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5477"/>
          </a:xfrm>
        </p:spPr>
        <p:txBody>
          <a:bodyPr/>
          <a:lstStyle/>
          <a:p>
            <a:r>
              <a:rPr lang="en-US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1EFDD-D769-4FB7-5C9C-42FC2C96A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89587"/>
            <a:ext cx="8915400" cy="4965642"/>
          </a:xfrm>
        </p:spPr>
        <p:txBody>
          <a:bodyPr>
            <a:normAutofit fontScale="92500"/>
          </a:bodyPr>
          <a:lstStyle/>
          <a:p>
            <a:r>
              <a:rPr lang="en-US"/>
              <a:t>The model is a </a:t>
            </a:r>
            <a:r>
              <a:rPr lang="en-US" b="1" u="sng"/>
              <a:t>classifier</a:t>
            </a:r>
            <a:r>
              <a:rPr lang="en-US"/>
              <a:t> that uses </a:t>
            </a:r>
            <a:r>
              <a:rPr lang="en-US" b="1" u="sng"/>
              <a:t>supervised learning</a:t>
            </a:r>
          </a:p>
          <a:p>
            <a:endParaRPr lang="en-US" b="1" u="sng"/>
          </a:p>
          <a:p>
            <a:endParaRPr lang="en-US" b="1" u="sng"/>
          </a:p>
          <a:p>
            <a:endParaRPr lang="en-US" b="1" u="sng"/>
          </a:p>
          <a:p>
            <a:endParaRPr lang="en-US" b="1" u="sng"/>
          </a:p>
          <a:p>
            <a:endParaRPr lang="en-US" b="1" u="sng"/>
          </a:p>
          <a:p>
            <a:endParaRPr lang="en-US" b="1" u="sng"/>
          </a:p>
          <a:p>
            <a:endParaRPr lang="en-US" b="1" u="sng"/>
          </a:p>
          <a:p>
            <a:pPr lvl="1"/>
            <a:r>
              <a:rPr lang="en-US"/>
              <a:t>We first split the data into training and testing datasets </a:t>
            </a:r>
          </a:p>
          <a:p>
            <a:pPr lvl="1"/>
            <a:r>
              <a:rPr lang="en-US"/>
              <a:t>We then used the </a:t>
            </a:r>
            <a:r>
              <a:rPr lang="en-US" err="1"/>
              <a:t>MLPClassifier</a:t>
            </a:r>
            <a:r>
              <a:rPr lang="en-US"/>
              <a:t> function to create and train a neural network model</a:t>
            </a:r>
          </a:p>
          <a:p>
            <a:pPr lvl="1"/>
            <a:r>
              <a:rPr lang="en-US"/>
              <a:t>We had the model make predictions and then tuned the parameters to increase the accuracy</a:t>
            </a:r>
          </a:p>
          <a:p>
            <a:pPr lvl="1"/>
            <a:r>
              <a:rPr lang="en-US"/>
              <a:t>We ran the model four times: All 4 labels, ALS vs Control, Huntington’s vs Control, and Parkinson’s vs Control</a:t>
            </a:r>
          </a:p>
          <a:p>
            <a:endParaRPr lang="en-US"/>
          </a:p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FB6EDC-9C09-8BA8-6509-99BAF47A7EC4}"/>
              </a:ext>
            </a:extLst>
          </p:cNvPr>
          <p:cNvGrpSpPr/>
          <p:nvPr/>
        </p:nvGrpSpPr>
        <p:grpSpPr>
          <a:xfrm>
            <a:off x="3074129" y="1751468"/>
            <a:ext cx="5842905" cy="2767708"/>
            <a:chOff x="6119315" y="1977874"/>
            <a:chExt cx="5385297" cy="265127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2B4001C-B6A0-EA0C-4086-44F0090DE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6547" r="4649"/>
            <a:stretch/>
          </p:blipFill>
          <p:spPr>
            <a:xfrm>
              <a:off x="6119315" y="1977874"/>
              <a:ext cx="5385297" cy="265127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FCE8EA1-13CF-FBEE-433B-D72D193D22A4}"/>
                </a:ext>
              </a:extLst>
            </p:cNvPr>
            <p:cNvSpPr txBox="1"/>
            <p:nvPr/>
          </p:nvSpPr>
          <p:spPr>
            <a:xfrm>
              <a:off x="6307308" y="3798878"/>
              <a:ext cx="525780" cy="18790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/>
                <a:t>ALS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C43657-B566-AFC6-42E8-DB0624CC89AC}"/>
                </a:ext>
              </a:extLst>
            </p:cNvPr>
            <p:cNvSpPr txBox="1"/>
            <p:nvPr/>
          </p:nvSpPr>
          <p:spPr>
            <a:xfrm>
              <a:off x="6784022" y="3798878"/>
              <a:ext cx="525780" cy="18790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/>
                <a:t>Control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5F7EE8-104D-391F-E4ED-1C98B24115BB}"/>
                </a:ext>
              </a:extLst>
            </p:cNvPr>
            <p:cNvSpPr txBox="1"/>
            <p:nvPr/>
          </p:nvSpPr>
          <p:spPr>
            <a:xfrm>
              <a:off x="6777782" y="4214014"/>
              <a:ext cx="670976" cy="18790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/>
                <a:t>Parkinson’s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8D0EFD-5048-C81B-2E03-1CC22608DFC9}"/>
                </a:ext>
              </a:extLst>
            </p:cNvPr>
            <p:cNvSpPr txBox="1"/>
            <p:nvPr/>
          </p:nvSpPr>
          <p:spPr>
            <a:xfrm>
              <a:off x="6234710" y="4214014"/>
              <a:ext cx="670976" cy="18790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/>
                <a:t>Huntington’s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718E73-0EEF-556C-C046-469B79662E4A}"/>
                </a:ext>
              </a:extLst>
            </p:cNvPr>
            <p:cNvSpPr txBox="1"/>
            <p:nvPr/>
          </p:nvSpPr>
          <p:spPr>
            <a:xfrm>
              <a:off x="10881705" y="3308170"/>
              <a:ext cx="525780" cy="18790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/>
                <a:t>Control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2AB202-440C-5F03-46CD-0164956FB8FD}"/>
                </a:ext>
              </a:extLst>
            </p:cNvPr>
            <p:cNvSpPr txBox="1"/>
            <p:nvPr/>
          </p:nvSpPr>
          <p:spPr>
            <a:xfrm>
              <a:off x="10833636" y="2819883"/>
              <a:ext cx="670976" cy="18790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/>
                <a:t>Huntington’s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946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A0496B-1917-07B8-BC7D-12D9450D4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F266F0D-9297-4AB4-923F-B472FCA32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E5217-E0DA-17F9-B903-D4BB9DBC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/>
              <a:t>Results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BCBA1E-CBAC-4DC0-847C-C300D9E8C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352E2B33-42EF-5994-97E5-C46879D6C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Visualized Results using Confusion Matrix Plot</a:t>
            </a:r>
          </a:p>
          <a:p>
            <a:r>
              <a:rPr lang="en-US"/>
              <a:t>Individual Confusion Matrix: most accurate in distinguishing Parkinson's vs. Control (0.85 accuracy), least accurate in distinguishing Huntington's vs. Control (0.75 accuracy)</a:t>
            </a:r>
          </a:p>
          <a:p>
            <a:r>
              <a:rPr lang="en-US"/>
              <a:t>Model has low accuracy in distinguishing between all 4 conditions (0.46 accuracy)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B5838C6-3346-4D1D-9907-612364EA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040" y="645106"/>
            <a:ext cx="5451627" cy="524774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50EA08B5-5F79-B9F8-A883-C1B549826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231" y="1040086"/>
            <a:ext cx="2483190" cy="2073463"/>
          </a:xfrm>
          <a:prstGeom prst="rect">
            <a:avLst/>
          </a:prstGeom>
        </p:spPr>
      </p:pic>
      <p:pic>
        <p:nvPicPr>
          <p:cNvPr id="6" name="Picture 5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DFAA7C7E-D4DC-F007-74E0-91AE19F5C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793" y="1049398"/>
            <a:ext cx="2483190" cy="2054839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57A045-B4E7-2D8F-C0B2-8A21429D1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642" y="3600952"/>
            <a:ext cx="2475779" cy="2030138"/>
          </a:xfrm>
          <a:prstGeom prst="rect">
            <a:avLst/>
          </a:prstGeom>
        </p:spPr>
      </p:pic>
      <p:pic>
        <p:nvPicPr>
          <p:cNvPr id="5" name="Picture 4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114CAA69-F45B-C8DB-1E4E-2DFFE52E3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4793" y="3619520"/>
            <a:ext cx="2475779" cy="1993001"/>
          </a:xfrm>
          <a:prstGeom prst="rect">
            <a:avLst/>
          </a:prstGeom>
        </p:spPr>
      </p:pic>
      <p:sp>
        <p:nvSpPr>
          <p:cNvPr id="46" name="Freeform 12">
            <a:extLst>
              <a:ext uri="{FF2B5EF4-FFF2-40B4-BE49-F238E27FC236}">
                <a16:creationId xmlns:a16="http://schemas.microsoft.com/office/drawing/2014/main" id="{F289475C-4CA6-4150-965E-1DFFEED35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522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1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6C7C98"/>
      </a:accent1>
      <a:accent2>
        <a:srgbClr val="6C9198"/>
      </a:accent2>
      <a:accent3>
        <a:srgbClr val="68B098"/>
      </a:accent3>
      <a:accent4>
        <a:srgbClr val="6C92A3"/>
      </a:accent4>
      <a:accent5>
        <a:srgbClr val="6C7B98"/>
      </a:accent5>
      <a:accent6>
        <a:srgbClr val="6D7BB9"/>
      </a:accent6>
      <a:hlink>
        <a:srgbClr val="6C7BD2"/>
      </a:hlink>
      <a:folHlink>
        <a:srgbClr val="6C98C9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B3AAAB2FDBD542B5E2821C4D174AEC" ma:contentTypeVersion="4" ma:contentTypeDescription="Create a new document." ma:contentTypeScope="" ma:versionID="43c34b0119acad6994af781ede5c00fd">
  <xsd:schema xmlns:xsd="http://www.w3.org/2001/XMLSchema" xmlns:xs="http://www.w3.org/2001/XMLSchema" xmlns:p="http://schemas.microsoft.com/office/2006/metadata/properties" xmlns:ns2="cdc3ee36-047c-4ad3-9022-d26f29586b02" targetNamespace="http://schemas.microsoft.com/office/2006/metadata/properties" ma:root="true" ma:fieldsID="79fe2095b8ac9997bed5b5c650d0483e" ns2:_="">
    <xsd:import namespace="cdc3ee36-047c-4ad3-9022-d26f29586b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c3ee36-047c-4ad3-9022-d26f29586b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1588E7-4021-4D43-BB57-DAAE791AC505}">
  <ds:schemaRefs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  <ds:schemaRef ds:uri="cdc3ee36-047c-4ad3-9022-d26f29586b02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2752821-A6ED-43EF-B0BE-92FF58541921}">
  <ds:schemaRefs>
    <ds:schemaRef ds:uri="cdc3ee36-047c-4ad3-9022-d26f29586b0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CC8160B-60C5-48FA-87BE-7676807FFF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562</Words>
  <Application>Microsoft Macintosh PowerPoint</Application>
  <PresentationFormat>Widescreen</PresentationFormat>
  <Paragraphs>58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</vt:lpstr>
      <vt:lpstr>Century Gothic</vt:lpstr>
      <vt:lpstr>Wingdings 3</vt:lpstr>
      <vt:lpstr>Wisp</vt:lpstr>
      <vt:lpstr>Developing a Machine Learning Algorithm to Classify Neurodegenerative Diseases Based on Gait Parameters </vt:lpstr>
      <vt:lpstr>Project Overview</vt:lpstr>
      <vt:lpstr>Problem</vt:lpstr>
      <vt:lpstr>Significance</vt:lpstr>
      <vt:lpstr>Data</vt:lpstr>
      <vt:lpstr>Methodology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Thompson,Mai-Ly A</dc:creator>
  <cp:lastModifiedBy>mailyannthompson@gmail.com</cp:lastModifiedBy>
  <cp:revision>2</cp:revision>
  <dcterms:created xsi:type="dcterms:W3CDTF">2024-11-14T19:36:53Z</dcterms:created>
  <dcterms:modified xsi:type="dcterms:W3CDTF">2024-12-08T19:55:51Z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0x0101007EB3AAAB2FDBD542B5E2821C4D174AEC</vt:lpwstr>
  </property>
</Properties>
</file>