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80" r:id="rId3"/>
    <p:sldId id="278" r:id="rId4"/>
    <p:sldId id="283" r:id="rId5"/>
    <p:sldId id="292" r:id="rId6"/>
    <p:sldId id="299" r:id="rId7"/>
    <p:sldId id="293" r:id="rId8"/>
    <p:sldId id="300" r:id="rId9"/>
    <p:sldId id="301" r:id="rId10"/>
    <p:sldId id="302" r:id="rId11"/>
    <p:sldId id="303" r:id="rId12"/>
    <p:sldId id="288" r:id="rId13"/>
    <p:sldId id="294" r:id="rId14"/>
    <p:sldId id="304" r:id="rId15"/>
    <p:sldId id="305" r:id="rId16"/>
    <p:sldId id="314" r:id="rId17"/>
    <p:sldId id="306" r:id="rId18"/>
    <p:sldId id="308" r:id="rId19"/>
    <p:sldId id="289" r:id="rId20"/>
    <p:sldId id="295" r:id="rId21"/>
    <p:sldId id="309" r:id="rId22"/>
    <p:sldId id="310" r:id="rId23"/>
    <p:sldId id="290" r:id="rId24"/>
    <p:sldId id="296" r:id="rId25"/>
    <p:sldId id="330" r:id="rId26"/>
    <p:sldId id="311" r:id="rId27"/>
    <p:sldId id="315" r:id="rId28"/>
    <p:sldId id="331" r:id="rId29"/>
    <p:sldId id="291" r:id="rId30"/>
    <p:sldId id="297" r:id="rId31"/>
    <p:sldId id="312" r:id="rId32"/>
    <p:sldId id="313" r:id="rId33"/>
    <p:sldId id="276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90CD"/>
    <a:srgbClr val="909196"/>
    <a:srgbClr val="F4A000"/>
    <a:srgbClr val="B83B05"/>
    <a:srgbClr val="DECD01"/>
    <a:srgbClr val="72BB2B"/>
    <a:srgbClr val="01A0A4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2A1B8-E99C-4A99-8C85-A3000EDBE7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198C6-28EB-4461-8CBD-1833D71116E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FA5A3-823A-40F2-BB61-6284EFBF4D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B5410-03DB-48DB-AB16-006272F49F6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2D66EB6-73F7-4F16-8E55-D30DB2DF4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9531-C957-4DCC-AF33-60E7A8F21D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85FB-630B-439E-94D2-3EE6E9DCD2A3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4091"/>
            <a:ext cx="9144000" cy="193909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860740" y="6664091"/>
            <a:ext cx="38884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至诚于中  业成于孚  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9531-C957-4DCC-AF33-60E7A8F21D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85FB-630B-439E-94D2-3EE6E9DCD2A3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4091"/>
            <a:ext cx="9144000" cy="193909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860740" y="6664091"/>
            <a:ext cx="38884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至诚于中  业成于孚  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09531-C957-4DCC-AF33-60E7A8F21D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785FB-630B-439E-94D2-3EE6E9DCD2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0" y="4046398"/>
            <a:ext cx="9144000" cy="39878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细宋简" pitchFamily="49" charset="-122"/>
              </a:rPr>
              <a:t>刘晓萌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细宋简" pitchFamily="49" charset="-122"/>
              </a:rPr>
              <a:t>|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细宋简" pitchFamily="49" charset="-122"/>
              </a:rPr>
              <a:t>2020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细宋简" pitchFamily="49" charset="-122"/>
              </a:rPr>
              <a:t>年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细宋简" pitchFamily="49" charset="-122"/>
              </a:rPr>
              <a:t>2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细宋简" pitchFamily="49" charset="-122"/>
              </a:rPr>
              <a:t>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细宋简" pitchFamily="49" charset="-122"/>
              </a:rPr>
              <a:t>13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细宋简" pitchFamily="49" charset="-122"/>
              </a:rPr>
              <a:t>日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细宋简" pitchFamily="49" charset="-122"/>
            </a:endParaRP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33324" y="2758647"/>
            <a:ext cx="914400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Linux内核开发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第一讲：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5487" y="6381328"/>
            <a:ext cx="48683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中孚信息股份有限公司 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www.zhongfu.net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5536" y="913709"/>
            <a:ext cx="3163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保障国家信息安全  创造员工幸福家园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20272" y="6381328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股票代码：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300659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 bwMode="auto">
          <a:xfrm>
            <a:off x="457200" y="459581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、Linux内核进程管理和调度</a:t>
            </a:r>
            <a:endParaRPr lang="zh-CN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 bwMode="auto">
          <a:xfrm>
            <a:off x="964359" y="2348880"/>
            <a:ext cx="7700963" cy="3312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3700"/>
              </a:lnSpc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提供抢占式的多任务模式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IO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消耗型和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消耗型，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更倾向于前者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完全公平调度算法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3700"/>
              </a:lnSpc>
              <a:defRPr/>
            </a:pP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时间片，动态优先级</a:t>
            </a:r>
            <a:endParaRPr lang="zh-CN" altLang="en-US" sz="17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3700"/>
              </a:lnSpc>
              <a:defRPr/>
            </a:pP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允许每个进程运行一段时间，循环轮转，选择运行最少的</a:t>
            </a:r>
            <a:endParaRPr lang="en-US" altLang="zh-CN" sz="17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schedule()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可以实现手动调度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09700" y="1275556"/>
            <a:ext cx="16052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 eaLnBrk="1" hangingPunct="1"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进程调度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99489" y="1340768"/>
            <a:ext cx="398255" cy="398255"/>
            <a:chOff x="1720176" y="2642750"/>
            <a:chExt cx="398255" cy="398255"/>
          </a:xfrm>
        </p:grpSpPr>
        <p:sp>
          <p:nvSpPr>
            <p:cNvPr id="9" name="椭圆 8"/>
            <p:cNvSpPr/>
            <p:nvPr/>
          </p:nvSpPr>
          <p:spPr>
            <a:xfrm>
              <a:off x="1720176" y="2642750"/>
              <a:ext cx="398255" cy="398255"/>
            </a:xfrm>
            <a:prstGeom prst="ellipse">
              <a:avLst/>
            </a:prstGeom>
            <a:solidFill>
              <a:srgbClr val="52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燕尾形 9"/>
            <p:cNvSpPr/>
            <p:nvPr/>
          </p:nvSpPr>
          <p:spPr>
            <a:xfrm>
              <a:off x="1835720" y="2733877"/>
              <a:ext cx="216000" cy="216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71775" y="3236962"/>
            <a:ext cx="6121400" cy="6451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原子数；自旋锁；读写锁；互斥锁；信号量；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其它</a:t>
            </a:r>
            <a:r>
              <a:rPr 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同步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方式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867025" y="3135362"/>
            <a:ext cx="618648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915816" y="2460674"/>
            <a:ext cx="5410304" cy="645160"/>
            <a:chOff x="2915816" y="2460674"/>
            <a:chExt cx="5410304" cy="645160"/>
          </a:xfrm>
        </p:grpSpPr>
        <p:sp>
          <p:nvSpPr>
            <p:cNvPr id="7" name="矩形 6"/>
            <p:cNvSpPr/>
            <p:nvPr/>
          </p:nvSpPr>
          <p:spPr bwMode="auto">
            <a:xfrm>
              <a:off x="3790950" y="2460674"/>
              <a:ext cx="4535170" cy="645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Linux内核并发与同步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915816" y="2569019"/>
              <a:ext cx="820763" cy="429420"/>
              <a:chOff x="2970187" y="2569019"/>
              <a:chExt cx="820763" cy="429420"/>
            </a:xfrm>
          </p:grpSpPr>
          <p:pic>
            <p:nvPicPr>
              <p:cNvPr id="13" name="Picture 2" descr="C:\Users\X\Desktop\vi项目\1.png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74243" y="2569020"/>
                <a:ext cx="316707" cy="429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3" descr="C:\Users\X\Desktop\vi项目\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22215" y="2569019"/>
                <a:ext cx="316707" cy="429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4" descr="C:\Users\X\Desktop\vi项目\3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0187" y="2569020"/>
                <a:ext cx="316707" cy="429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 bwMode="auto">
          <a:xfrm>
            <a:off x="457200" y="459581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、Linux内核并发与同步</a:t>
            </a:r>
            <a:endParaRPr lang="zh-CN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 bwMode="auto">
          <a:xfrm>
            <a:off x="964359" y="2348880"/>
            <a:ext cx="7700963" cy="3312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3700"/>
              </a:lnSpc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位的原子数其实就是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volatile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修饰后的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位的原子数只能使用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SPARC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架构造成的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通用性限制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64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位的原子数其实就是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volatile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修饰后的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long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原子位操作的操作对象是普通的内存地址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09700" y="1275556"/>
            <a:ext cx="1960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内核原子数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99489" y="1340768"/>
            <a:ext cx="398255" cy="398255"/>
            <a:chOff x="1720176" y="2642750"/>
            <a:chExt cx="398255" cy="398255"/>
          </a:xfrm>
        </p:grpSpPr>
        <p:sp>
          <p:nvSpPr>
            <p:cNvPr id="9" name="椭圆 8"/>
            <p:cNvSpPr/>
            <p:nvPr/>
          </p:nvSpPr>
          <p:spPr>
            <a:xfrm>
              <a:off x="1720176" y="2642750"/>
              <a:ext cx="398255" cy="398255"/>
            </a:xfrm>
            <a:prstGeom prst="ellipse">
              <a:avLst/>
            </a:prstGeom>
            <a:solidFill>
              <a:srgbClr val="52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燕尾形 9"/>
            <p:cNvSpPr/>
            <p:nvPr/>
          </p:nvSpPr>
          <p:spPr>
            <a:xfrm>
              <a:off x="1835720" y="2733877"/>
              <a:ext cx="216000" cy="216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 bwMode="auto">
          <a:xfrm>
            <a:off x="457200" y="459581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、Linux内核并发与同步</a:t>
            </a:r>
            <a:endParaRPr lang="zh-CN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 bwMode="auto">
          <a:xfrm>
            <a:off x="964359" y="2348880"/>
            <a:ext cx="7700963" cy="3312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自旋锁的初衷，在短期内进行轻量级加锁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自旋锁不应该被长期持有，不能用于可能睡眠的场景中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自旋锁是不可递归的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自旋锁可以使用在中断处理程序中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尽量针对数据加锁，而不是针对代码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09700" y="1275556"/>
            <a:ext cx="12496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自旋锁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99489" y="1340768"/>
            <a:ext cx="398255" cy="398255"/>
            <a:chOff x="1720176" y="2642750"/>
            <a:chExt cx="398255" cy="398255"/>
          </a:xfrm>
        </p:grpSpPr>
        <p:sp>
          <p:nvSpPr>
            <p:cNvPr id="9" name="椭圆 8"/>
            <p:cNvSpPr/>
            <p:nvPr/>
          </p:nvSpPr>
          <p:spPr>
            <a:xfrm>
              <a:off x="1720176" y="2642750"/>
              <a:ext cx="398255" cy="398255"/>
            </a:xfrm>
            <a:prstGeom prst="ellipse">
              <a:avLst/>
            </a:prstGeom>
            <a:solidFill>
              <a:srgbClr val="52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燕尾形 9"/>
            <p:cNvSpPr/>
            <p:nvPr/>
          </p:nvSpPr>
          <p:spPr>
            <a:xfrm>
              <a:off x="1835720" y="2733877"/>
              <a:ext cx="216000" cy="216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 bwMode="auto">
          <a:xfrm>
            <a:off x="457200" y="459581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、Linux内核并发与同步</a:t>
            </a:r>
            <a:endParaRPr lang="zh-CN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 bwMode="auto">
          <a:xfrm>
            <a:off x="964359" y="2348880"/>
            <a:ext cx="7700963" cy="3312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读写锁也是一种自旋锁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适用于读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写，生产者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消费者模式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读写锁更加照顾读者，但应注意避免大量读者必定使写者处于饥饿状态的情况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09700" y="1275556"/>
            <a:ext cx="12496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读写锁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99489" y="1340768"/>
            <a:ext cx="398255" cy="398255"/>
            <a:chOff x="1720176" y="2642750"/>
            <a:chExt cx="398255" cy="398255"/>
          </a:xfrm>
        </p:grpSpPr>
        <p:sp>
          <p:nvSpPr>
            <p:cNvPr id="9" name="椭圆 8"/>
            <p:cNvSpPr/>
            <p:nvPr/>
          </p:nvSpPr>
          <p:spPr>
            <a:xfrm>
              <a:off x="1720176" y="2642750"/>
              <a:ext cx="398255" cy="398255"/>
            </a:xfrm>
            <a:prstGeom prst="ellipse">
              <a:avLst/>
            </a:prstGeom>
            <a:solidFill>
              <a:srgbClr val="52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燕尾形 9"/>
            <p:cNvSpPr/>
            <p:nvPr/>
          </p:nvSpPr>
          <p:spPr>
            <a:xfrm>
              <a:off x="1835720" y="2733877"/>
              <a:ext cx="216000" cy="216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 bwMode="auto">
          <a:xfrm>
            <a:off x="457200" y="459581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、Linux内核并发与同步</a:t>
            </a:r>
            <a:endParaRPr lang="zh-CN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 bwMode="auto">
          <a:xfrm>
            <a:off x="964359" y="2348880"/>
            <a:ext cx="7700963" cy="3312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是一种内核睡眠锁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3700"/>
              </a:lnSpc>
              <a:defRPr/>
            </a:pP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进程试图获取已被占用的信号量时，将被放入等待队列，然后被睡眠</a:t>
            </a:r>
            <a:endParaRPr lang="en-US" altLang="zh-CN" sz="17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适用于需要长期占有锁的场景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不适用于中断上下文等不可调度的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计数信号量，二值信号量，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读写信号量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09700" y="1275556"/>
            <a:ext cx="12496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信号量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99489" y="1340768"/>
            <a:ext cx="398255" cy="398255"/>
            <a:chOff x="1720176" y="2642750"/>
            <a:chExt cx="398255" cy="398255"/>
          </a:xfrm>
        </p:grpSpPr>
        <p:sp>
          <p:nvSpPr>
            <p:cNvPr id="9" name="椭圆 8"/>
            <p:cNvSpPr/>
            <p:nvPr/>
          </p:nvSpPr>
          <p:spPr>
            <a:xfrm>
              <a:off x="1720176" y="2642750"/>
              <a:ext cx="398255" cy="398255"/>
            </a:xfrm>
            <a:prstGeom prst="ellipse">
              <a:avLst/>
            </a:prstGeom>
            <a:solidFill>
              <a:srgbClr val="52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燕尾形 9"/>
            <p:cNvSpPr/>
            <p:nvPr/>
          </p:nvSpPr>
          <p:spPr>
            <a:xfrm>
              <a:off x="1835720" y="2733877"/>
              <a:ext cx="216000" cy="216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 bwMode="auto">
          <a:xfrm>
            <a:off x="457200" y="459581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、Linux内核并发与同步</a:t>
            </a:r>
            <a:endParaRPr lang="zh-CN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 bwMode="auto">
          <a:xfrm>
            <a:off x="964359" y="2348880"/>
            <a:ext cx="7700963" cy="3312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可以理解为使用计数为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的信号量，但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与信号量不同的实现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进程持有互斥锁时，不可以退出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不能在中断处理和下半部中使用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持有互斥锁的进程是可以睡眠的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互斥锁不可以被拷贝，手动赋值初始化，重复初始化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09700" y="1275556"/>
            <a:ext cx="12496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互斥锁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99489" y="1340768"/>
            <a:ext cx="398255" cy="398255"/>
            <a:chOff x="1720176" y="2642750"/>
            <a:chExt cx="398255" cy="398255"/>
          </a:xfrm>
        </p:grpSpPr>
        <p:sp>
          <p:nvSpPr>
            <p:cNvPr id="9" name="椭圆 8"/>
            <p:cNvSpPr/>
            <p:nvPr/>
          </p:nvSpPr>
          <p:spPr>
            <a:xfrm>
              <a:off x="1720176" y="2642750"/>
              <a:ext cx="398255" cy="398255"/>
            </a:xfrm>
            <a:prstGeom prst="ellipse">
              <a:avLst/>
            </a:prstGeom>
            <a:solidFill>
              <a:srgbClr val="52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燕尾形 9"/>
            <p:cNvSpPr/>
            <p:nvPr/>
          </p:nvSpPr>
          <p:spPr>
            <a:xfrm>
              <a:off x="1835720" y="2733877"/>
              <a:ext cx="216000" cy="216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 bwMode="auto">
          <a:xfrm>
            <a:off x="457200" y="459581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、Linux内核并发与同步</a:t>
            </a:r>
            <a:endParaRPr lang="zh-CN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 bwMode="auto">
          <a:xfrm>
            <a:off x="964359" y="2348880"/>
            <a:ext cx="7700963" cy="3312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完成变量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3700"/>
              </a:lnSpc>
              <a:defRPr/>
            </a:pP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init_completion() wait_for_completion() complete()</a:t>
            </a:r>
            <a:endParaRPr lang="en-US" altLang="zh-CN" sz="17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大内核锁，可睡眠，可递归，不适用中断上下文，不推荐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顺序锁，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jiffies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禁止抢占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顺序和屏障，保证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下读写操作的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执行顺序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09700" y="1275556"/>
            <a:ext cx="23164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其它同步方式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99489" y="1340768"/>
            <a:ext cx="398255" cy="398255"/>
            <a:chOff x="1720176" y="2642750"/>
            <a:chExt cx="398255" cy="398255"/>
          </a:xfrm>
        </p:grpSpPr>
        <p:sp>
          <p:nvSpPr>
            <p:cNvPr id="9" name="椭圆 8"/>
            <p:cNvSpPr/>
            <p:nvPr/>
          </p:nvSpPr>
          <p:spPr>
            <a:xfrm>
              <a:off x="1720176" y="2642750"/>
              <a:ext cx="398255" cy="398255"/>
            </a:xfrm>
            <a:prstGeom prst="ellipse">
              <a:avLst/>
            </a:prstGeom>
            <a:solidFill>
              <a:srgbClr val="52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燕尾形 9"/>
            <p:cNvSpPr/>
            <p:nvPr/>
          </p:nvSpPr>
          <p:spPr>
            <a:xfrm>
              <a:off x="1835720" y="2733877"/>
              <a:ext cx="216000" cy="216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71775" y="3236962"/>
            <a:ext cx="6121400" cy="9220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内核时间相关的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内核定时器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内核中的延迟执行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867025" y="3135362"/>
            <a:ext cx="618648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915816" y="2460674"/>
            <a:ext cx="4953104" cy="645160"/>
            <a:chOff x="2915816" y="2460674"/>
            <a:chExt cx="4953104" cy="645160"/>
          </a:xfrm>
        </p:grpSpPr>
        <p:sp>
          <p:nvSpPr>
            <p:cNvPr id="7" name="矩形 6"/>
            <p:cNvSpPr/>
            <p:nvPr/>
          </p:nvSpPr>
          <p:spPr bwMode="auto">
            <a:xfrm>
              <a:off x="3790950" y="2460674"/>
              <a:ext cx="4077970" cy="645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Linux内核时间管理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915816" y="2569019"/>
              <a:ext cx="820763" cy="429420"/>
              <a:chOff x="2970187" y="2569019"/>
              <a:chExt cx="820763" cy="429420"/>
            </a:xfrm>
          </p:grpSpPr>
          <p:pic>
            <p:nvPicPr>
              <p:cNvPr id="13" name="Picture 2" descr="C:\Users\X\Desktop\vi项目\1.png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74243" y="2569020"/>
                <a:ext cx="316707" cy="429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3" descr="C:\Users\X\Desktop\vi项目\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22215" y="2569019"/>
                <a:ext cx="316707" cy="429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4" descr="C:\Users\X\Desktop\vi项目\3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0187" y="2569020"/>
                <a:ext cx="316707" cy="429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 bwMode="auto">
          <a:xfrm>
            <a:off x="457200" y="459581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、Linux内核时间管理</a:t>
            </a:r>
            <a:endParaRPr lang="zh-CN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 bwMode="auto">
          <a:xfrm>
            <a:off x="964359" y="2348880"/>
            <a:ext cx="7700963" cy="3312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3700"/>
              </a:lnSpc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HZ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：节拍率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3700"/>
              </a:lnSpc>
              <a:defRPr/>
            </a:pP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值不确定，因平台不同而不同，但</a:t>
            </a: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1HZ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一般可以代指</a:t>
            </a: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17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jiffies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：系统启动以来产生的节拍的总数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3700"/>
              </a:lnSpc>
              <a:defRPr/>
            </a:pP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jiffies/HZ 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系统启动以来的秒数</a:t>
            </a:r>
            <a:endParaRPr lang="zh-CN" altLang="en-US" sz="17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3700"/>
              </a:lnSpc>
              <a:defRPr/>
            </a:pP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jiffies 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可能会有回绕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09700" y="1275556"/>
            <a:ext cx="40944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内核时间相关的基本概念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99489" y="1340768"/>
            <a:ext cx="398255" cy="398255"/>
            <a:chOff x="1720176" y="2642750"/>
            <a:chExt cx="398255" cy="398255"/>
          </a:xfrm>
        </p:grpSpPr>
        <p:sp>
          <p:nvSpPr>
            <p:cNvPr id="9" name="椭圆 8"/>
            <p:cNvSpPr/>
            <p:nvPr/>
          </p:nvSpPr>
          <p:spPr>
            <a:xfrm>
              <a:off x="1720176" y="2642750"/>
              <a:ext cx="398255" cy="398255"/>
            </a:xfrm>
            <a:prstGeom prst="ellipse">
              <a:avLst/>
            </a:prstGeom>
            <a:solidFill>
              <a:srgbClr val="52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燕尾形 9"/>
            <p:cNvSpPr/>
            <p:nvPr/>
          </p:nvSpPr>
          <p:spPr>
            <a:xfrm>
              <a:off x="1835720" y="2733877"/>
              <a:ext cx="216000" cy="216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57064" y="2297528"/>
            <a:ext cx="3840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标题一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Linux内核开发特点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82960" y="2886387"/>
            <a:ext cx="4754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标题二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Linux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内核进程管理和调度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157064" y="3475246"/>
            <a:ext cx="4145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标题三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内核并发与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同步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57064" y="4064105"/>
            <a:ext cx="3840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标题四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内核时间管理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182960" y="4652965"/>
            <a:ext cx="4450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标题五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内核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动态内存申请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691680" y="2583677"/>
            <a:ext cx="4032448" cy="227626"/>
            <a:chOff x="1722052" y="2921177"/>
            <a:chExt cx="4032448" cy="227626"/>
          </a:xfrm>
        </p:grpSpPr>
        <p:cxnSp>
          <p:nvCxnSpPr>
            <p:cNvPr id="47" name="直接连接符 46"/>
            <p:cNvCxnSpPr/>
            <p:nvPr/>
          </p:nvCxnSpPr>
          <p:spPr>
            <a:xfrm>
              <a:off x="1949678" y="3148803"/>
              <a:ext cx="38048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/>
            <p:cNvSpPr/>
            <p:nvPr/>
          </p:nvSpPr>
          <p:spPr>
            <a:xfrm>
              <a:off x="1722052" y="2921177"/>
              <a:ext cx="227626" cy="227626"/>
            </a:xfrm>
            <a:custGeom>
              <a:avLst/>
              <a:gdLst>
                <a:gd name="connsiteX0" fmla="*/ 0 w 725276"/>
                <a:gd name="connsiteY0" fmla="*/ 362638 h 725276"/>
                <a:gd name="connsiteX1" fmla="*/ 362638 w 725276"/>
                <a:gd name="connsiteY1" fmla="*/ 0 h 725276"/>
                <a:gd name="connsiteX2" fmla="*/ 725276 w 725276"/>
                <a:gd name="connsiteY2" fmla="*/ 362638 h 725276"/>
                <a:gd name="connsiteX3" fmla="*/ 362638 w 725276"/>
                <a:gd name="connsiteY3" fmla="*/ 725276 h 725276"/>
                <a:gd name="connsiteX4" fmla="*/ 0 w 725276"/>
                <a:gd name="connsiteY4" fmla="*/ 362638 h 725276"/>
                <a:gd name="connsiteX0-1" fmla="*/ 725276 w 816716"/>
                <a:gd name="connsiteY0-2" fmla="*/ 362638 h 725276"/>
                <a:gd name="connsiteX1-3" fmla="*/ 362638 w 816716"/>
                <a:gd name="connsiteY1-4" fmla="*/ 725276 h 725276"/>
                <a:gd name="connsiteX2-5" fmla="*/ 0 w 816716"/>
                <a:gd name="connsiteY2-6" fmla="*/ 362638 h 725276"/>
                <a:gd name="connsiteX3-7" fmla="*/ 362638 w 816716"/>
                <a:gd name="connsiteY3-8" fmla="*/ 0 h 725276"/>
                <a:gd name="connsiteX4-9" fmla="*/ 816716 w 816716"/>
                <a:gd name="connsiteY4-10" fmla="*/ 454078 h 725276"/>
                <a:gd name="connsiteX0-11" fmla="*/ 725276 w 725276"/>
                <a:gd name="connsiteY0-12" fmla="*/ 362638 h 725276"/>
                <a:gd name="connsiteX1-13" fmla="*/ 362638 w 725276"/>
                <a:gd name="connsiteY1-14" fmla="*/ 725276 h 725276"/>
                <a:gd name="connsiteX2-15" fmla="*/ 0 w 725276"/>
                <a:gd name="connsiteY2-16" fmla="*/ 362638 h 725276"/>
                <a:gd name="connsiteX3-17" fmla="*/ 362638 w 725276"/>
                <a:gd name="connsiteY3-18" fmla="*/ 0 h 725276"/>
                <a:gd name="connsiteX0-19" fmla="*/ 362638 w 362638"/>
                <a:gd name="connsiteY0-20" fmla="*/ 725276 h 725276"/>
                <a:gd name="connsiteX1-21" fmla="*/ 0 w 362638"/>
                <a:gd name="connsiteY1-22" fmla="*/ 362638 h 725276"/>
                <a:gd name="connsiteX2-23" fmla="*/ 362638 w 362638"/>
                <a:gd name="connsiteY2-24" fmla="*/ 0 h 725276"/>
                <a:gd name="connsiteX0-25" fmla="*/ 362638 w 362638"/>
                <a:gd name="connsiteY0-26" fmla="*/ 362638 h 362638"/>
                <a:gd name="connsiteX1-27" fmla="*/ 0 w 362638"/>
                <a:gd name="connsiteY1-28" fmla="*/ 0 h 3626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62638" h="362638">
                  <a:moveTo>
                    <a:pt x="362638" y="362638"/>
                  </a:moveTo>
                  <a:cubicBezTo>
                    <a:pt x="162359" y="362638"/>
                    <a:pt x="0" y="200279"/>
                    <a:pt x="0" y="0"/>
                  </a:cubicBezTo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691680" y="4297036"/>
            <a:ext cx="2647996" cy="227626"/>
            <a:chOff x="1722052" y="2921177"/>
            <a:chExt cx="2647996" cy="227626"/>
          </a:xfrm>
        </p:grpSpPr>
        <p:cxnSp>
          <p:nvCxnSpPr>
            <p:cNvPr id="52" name="直接连接符 51"/>
            <p:cNvCxnSpPr/>
            <p:nvPr/>
          </p:nvCxnSpPr>
          <p:spPr>
            <a:xfrm flipV="1">
              <a:off x="1949678" y="3148604"/>
              <a:ext cx="2420370" cy="19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48"/>
            <p:cNvSpPr/>
            <p:nvPr/>
          </p:nvSpPr>
          <p:spPr>
            <a:xfrm>
              <a:off x="1722052" y="2921177"/>
              <a:ext cx="227626" cy="227626"/>
            </a:xfrm>
            <a:custGeom>
              <a:avLst/>
              <a:gdLst>
                <a:gd name="connsiteX0" fmla="*/ 0 w 725276"/>
                <a:gd name="connsiteY0" fmla="*/ 362638 h 725276"/>
                <a:gd name="connsiteX1" fmla="*/ 362638 w 725276"/>
                <a:gd name="connsiteY1" fmla="*/ 0 h 725276"/>
                <a:gd name="connsiteX2" fmla="*/ 725276 w 725276"/>
                <a:gd name="connsiteY2" fmla="*/ 362638 h 725276"/>
                <a:gd name="connsiteX3" fmla="*/ 362638 w 725276"/>
                <a:gd name="connsiteY3" fmla="*/ 725276 h 725276"/>
                <a:gd name="connsiteX4" fmla="*/ 0 w 725276"/>
                <a:gd name="connsiteY4" fmla="*/ 362638 h 725276"/>
                <a:gd name="connsiteX0-1" fmla="*/ 725276 w 816716"/>
                <a:gd name="connsiteY0-2" fmla="*/ 362638 h 725276"/>
                <a:gd name="connsiteX1-3" fmla="*/ 362638 w 816716"/>
                <a:gd name="connsiteY1-4" fmla="*/ 725276 h 725276"/>
                <a:gd name="connsiteX2-5" fmla="*/ 0 w 816716"/>
                <a:gd name="connsiteY2-6" fmla="*/ 362638 h 725276"/>
                <a:gd name="connsiteX3-7" fmla="*/ 362638 w 816716"/>
                <a:gd name="connsiteY3-8" fmla="*/ 0 h 725276"/>
                <a:gd name="connsiteX4-9" fmla="*/ 816716 w 816716"/>
                <a:gd name="connsiteY4-10" fmla="*/ 454078 h 725276"/>
                <a:gd name="connsiteX0-11" fmla="*/ 725276 w 725276"/>
                <a:gd name="connsiteY0-12" fmla="*/ 362638 h 725276"/>
                <a:gd name="connsiteX1-13" fmla="*/ 362638 w 725276"/>
                <a:gd name="connsiteY1-14" fmla="*/ 725276 h 725276"/>
                <a:gd name="connsiteX2-15" fmla="*/ 0 w 725276"/>
                <a:gd name="connsiteY2-16" fmla="*/ 362638 h 725276"/>
                <a:gd name="connsiteX3-17" fmla="*/ 362638 w 725276"/>
                <a:gd name="connsiteY3-18" fmla="*/ 0 h 725276"/>
                <a:gd name="connsiteX0-19" fmla="*/ 362638 w 362638"/>
                <a:gd name="connsiteY0-20" fmla="*/ 725276 h 725276"/>
                <a:gd name="connsiteX1-21" fmla="*/ 0 w 362638"/>
                <a:gd name="connsiteY1-22" fmla="*/ 362638 h 725276"/>
                <a:gd name="connsiteX2-23" fmla="*/ 362638 w 362638"/>
                <a:gd name="connsiteY2-24" fmla="*/ 0 h 725276"/>
                <a:gd name="connsiteX0-25" fmla="*/ 362638 w 362638"/>
                <a:gd name="connsiteY0-26" fmla="*/ 362638 h 362638"/>
                <a:gd name="connsiteX1-27" fmla="*/ 0 w 362638"/>
                <a:gd name="connsiteY1-28" fmla="*/ 0 h 3626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62638" h="362638">
                  <a:moveTo>
                    <a:pt x="362638" y="362638"/>
                  </a:moveTo>
                  <a:cubicBezTo>
                    <a:pt x="162359" y="362638"/>
                    <a:pt x="0" y="200279"/>
                    <a:pt x="0" y="0"/>
                  </a:cubicBezTo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691680" y="3740477"/>
            <a:ext cx="3545429" cy="227626"/>
            <a:chOff x="1722052" y="2921177"/>
            <a:chExt cx="3545429" cy="227626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1949678" y="3148803"/>
              <a:ext cx="331780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48"/>
            <p:cNvSpPr/>
            <p:nvPr/>
          </p:nvSpPr>
          <p:spPr>
            <a:xfrm>
              <a:off x="1722052" y="2921177"/>
              <a:ext cx="227626" cy="227626"/>
            </a:xfrm>
            <a:custGeom>
              <a:avLst/>
              <a:gdLst>
                <a:gd name="connsiteX0" fmla="*/ 0 w 725276"/>
                <a:gd name="connsiteY0" fmla="*/ 362638 h 725276"/>
                <a:gd name="connsiteX1" fmla="*/ 362638 w 725276"/>
                <a:gd name="connsiteY1" fmla="*/ 0 h 725276"/>
                <a:gd name="connsiteX2" fmla="*/ 725276 w 725276"/>
                <a:gd name="connsiteY2" fmla="*/ 362638 h 725276"/>
                <a:gd name="connsiteX3" fmla="*/ 362638 w 725276"/>
                <a:gd name="connsiteY3" fmla="*/ 725276 h 725276"/>
                <a:gd name="connsiteX4" fmla="*/ 0 w 725276"/>
                <a:gd name="connsiteY4" fmla="*/ 362638 h 725276"/>
                <a:gd name="connsiteX0-1" fmla="*/ 725276 w 816716"/>
                <a:gd name="connsiteY0-2" fmla="*/ 362638 h 725276"/>
                <a:gd name="connsiteX1-3" fmla="*/ 362638 w 816716"/>
                <a:gd name="connsiteY1-4" fmla="*/ 725276 h 725276"/>
                <a:gd name="connsiteX2-5" fmla="*/ 0 w 816716"/>
                <a:gd name="connsiteY2-6" fmla="*/ 362638 h 725276"/>
                <a:gd name="connsiteX3-7" fmla="*/ 362638 w 816716"/>
                <a:gd name="connsiteY3-8" fmla="*/ 0 h 725276"/>
                <a:gd name="connsiteX4-9" fmla="*/ 816716 w 816716"/>
                <a:gd name="connsiteY4-10" fmla="*/ 454078 h 725276"/>
                <a:gd name="connsiteX0-11" fmla="*/ 725276 w 725276"/>
                <a:gd name="connsiteY0-12" fmla="*/ 362638 h 725276"/>
                <a:gd name="connsiteX1-13" fmla="*/ 362638 w 725276"/>
                <a:gd name="connsiteY1-14" fmla="*/ 725276 h 725276"/>
                <a:gd name="connsiteX2-15" fmla="*/ 0 w 725276"/>
                <a:gd name="connsiteY2-16" fmla="*/ 362638 h 725276"/>
                <a:gd name="connsiteX3-17" fmla="*/ 362638 w 725276"/>
                <a:gd name="connsiteY3-18" fmla="*/ 0 h 725276"/>
                <a:gd name="connsiteX0-19" fmla="*/ 362638 w 362638"/>
                <a:gd name="connsiteY0-20" fmla="*/ 725276 h 725276"/>
                <a:gd name="connsiteX1-21" fmla="*/ 0 w 362638"/>
                <a:gd name="connsiteY1-22" fmla="*/ 362638 h 725276"/>
                <a:gd name="connsiteX2-23" fmla="*/ 362638 w 362638"/>
                <a:gd name="connsiteY2-24" fmla="*/ 0 h 725276"/>
                <a:gd name="connsiteX0-25" fmla="*/ 362638 w 362638"/>
                <a:gd name="connsiteY0-26" fmla="*/ 362638 h 362638"/>
                <a:gd name="connsiteX1-27" fmla="*/ 0 w 362638"/>
                <a:gd name="connsiteY1-28" fmla="*/ 0 h 3626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62638" h="362638">
                  <a:moveTo>
                    <a:pt x="362638" y="362638"/>
                  </a:moveTo>
                  <a:cubicBezTo>
                    <a:pt x="162359" y="362638"/>
                    <a:pt x="0" y="200279"/>
                    <a:pt x="0" y="0"/>
                  </a:cubicBezTo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691045" y="3201278"/>
            <a:ext cx="5879650" cy="227626"/>
            <a:chOff x="1722052" y="2921177"/>
            <a:chExt cx="5879650" cy="227626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1949678" y="3148803"/>
              <a:ext cx="565202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48"/>
            <p:cNvSpPr/>
            <p:nvPr/>
          </p:nvSpPr>
          <p:spPr>
            <a:xfrm>
              <a:off x="1722052" y="2921177"/>
              <a:ext cx="227626" cy="227626"/>
            </a:xfrm>
            <a:custGeom>
              <a:avLst/>
              <a:gdLst>
                <a:gd name="connsiteX0" fmla="*/ 0 w 725276"/>
                <a:gd name="connsiteY0" fmla="*/ 362638 h 725276"/>
                <a:gd name="connsiteX1" fmla="*/ 362638 w 725276"/>
                <a:gd name="connsiteY1" fmla="*/ 0 h 725276"/>
                <a:gd name="connsiteX2" fmla="*/ 725276 w 725276"/>
                <a:gd name="connsiteY2" fmla="*/ 362638 h 725276"/>
                <a:gd name="connsiteX3" fmla="*/ 362638 w 725276"/>
                <a:gd name="connsiteY3" fmla="*/ 725276 h 725276"/>
                <a:gd name="connsiteX4" fmla="*/ 0 w 725276"/>
                <a:gd name="connsiteY4" fmla="*/ 362638 h 725276"/>
                <a:gd name="connsiteX0-1" fmla="*/ 725276 w 816716"/>
                <a:gd name="connsiteY0-2" fmla="*/ 362638 h 725276"/>
                <a:gd name="connsiteX1-3" fmla="*/ 362638 w 816716"/>
                <a:gd name="connsiteY1-4" fmla="*/ 725276 h 725276"/>
                <a:gd name="connsiteX2-5" fmla="*/ 0 w 816716"/>
                <a:gd name="connsiteY2-6" fmla="*/ 362638 h 725276"/>
                <a:gd name="connsiteX3-7" fmla="*/ 362638 w 816716"/>
                <a:gd name="connsiteY3-8" fmla="*/ 0 h 725276"/>
                <a:gd name="connsiteX4-9" fmla="*/ 816716 w 816716"/>
                <a:gd name="connsiteY4-10" fmla="*/ 454078 h 725276"/>
                <a:gd name="connsiteX0-11" fmla="*/ 725276 w 725276"/>
                <a:gd name="connsiteY0-12" fmla="*/ 362638 h 725276"/>
                <a:gd name="connsiteX1-13" fmla="*/ 362638 w 725276"/>
                <a:gd name="connsiteY1-14" fmla="*/ 725276 h 725276"/>
                <a:gd name="connsiteX2-15" fmla="*/ 0 w 725276"/>
                <a:gd name="connsiteY2-16" fmla="*/ 362638 h 725276"/>
                <a:gd name="connsiteX3-17" fmla="*/ 362638 w 725276"/>
                <a:gd name="connsiteY3-18" fmla="*/ 0 h 725276"/>
                <a:gd name="connsiteX0-19" fmla="*/ 362638 w 362638"/>
                <a:gd name="connsiteY0-20" fmla="*/ 725276 h 725276"/>
                <a:gd name="connsiteX1-21" fmla="*/ 0 w 362638"/>
                <a:gd name="connsiteY1-22" fmla="*/ 362638 h 725276"/>
                <a:gd name="connsiteX2-23" fmla="*/ 362638 w 362638"/>
                <a:gd name="connsiteY2-24" fmla="*/ 0 h 725276"/>
                <a:gd name="connsiteX0-25" fmla="*/ 362638 w 362638"/>
                <a:gd name="connsiteY0-26" fmla="*/ 362638 h 362638"/>
                <a:gd name="connsiteX1-27" fmla="*/ 0 w 362638"/>
                <a:gd name="connsiteY1-28" fmla="*/ 0 h 3626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62638" h="362638">
                  <a:moveTo>
                    <a:pt x="362638" y="362638"/>
                  </a:moveTo>
                  <a:cubicBezTo>
                    <a:pt x="162359" y="362638"/>
                    <a:pt x="0" y="200279"/>
                    <a:pt x="0" y="0"/>
                  </a:cubicBezTo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1" name="直接连接符 60"/>
          <p:cNvCxnSpPr/>
          <p:nvPr/>
        </p:nvCxnSpPr>
        <p:spPr>
          <a:xfrm>
            <a:off x="1919306" y="5124905"/>
            <a:ext cx="40928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48"/>
          <p:cNvSpPr/>
          <p:nvPr/>
        </p:nvSpPr>
        <p:spPr>
          <a:xfrm>
            <a:off x="1691680" y="4897279"/>
            <a:ext cx="227626" cy="227626"/>
          </a:xfrm>
          <a:custGeom>
            <a:avLst/>
            <a:gdLst>
              <a:gd name="connsiteX0" fmla="*/ 0 w 725276"/>
              <a:gd name="connsiteY0" fmla="*/ 362638 h 725276"/>
              <a:gd name="connsiteX1" fmla="*/ 362638 w 725276"/>
              <a:gd name="connsiteY1" fmla="*/ 0 h 725276"/>
              <a:gd name="connsiteX2" fmla="*/ 725276 w 725276"/>
              <a:gd name="connsiteY2" fmla="*/ 362638 h 725276"/>
              <a:gd name="connsiteX3" fmla="*/ 362638 w 725276"/>
              <a:gd name="connsiteY3" fmla="*/ 725276 h 725276"/>
              <a:gd name="connsiteX4" fmla="*/ 0 w 725276"/>
              <a:gd name="connsiteY4" fmla="*/ 362638 h 725276"/>
              <a:gd name="connsiteX0-1" fmla="*/ 725276 w 816716"/>
              <a:gd name="connsiteY0-2" fmla="*/ 362638 h 725276"/>
              <a:gd name="connsiteX1-3" fmla="*/ 362638 w 816716"/>
              <a:gd name="connsiteY1-4" fmla="*/ 725276 h 725276"/>
              <a:gd name="connsiteX2-5" fmla="*/ 0 w 816716"/>
              <a:gd name="connsiteY2-6" fmla="*/ 362638 h 725276"/>
              <a:gd name="connsiteX3-7" fmla="*/ 362638 w 816716"/>
              <a:gd name="connsiteY3-8" fmla="*/ 0 h 725276"/>
              <a:gd name="connsiteX4-9" fmla="*/ 816716 w 816716"/>
              <a:gd name="connsiteY4-10" fmla="*/ 454078 h 725276"/>
              <a:gd name="connsiteX0-11" fmla="*/ 725276 w 725276"/>
              <a:gd name="connsiteY0-12" fmla="*/ 362638 h 725276"/>
              <a:gd name="connsiteX1-13" fmla="*/ 362638 w 725276"/>
              <a:gd name="connsiteY1-14" fmla="*/ 725276 h 725276"/>
              <a:gd name="connsiteX2-15" fmla="*/ 0 w 725276"/>
              <a:gd name="connsiteY2-16" fmla="*/ 362638 h 725276"/>
              <a:gd name="connsiteX3-17" fmla="*/ 362638 w 725276"/>
              <a:gd name="connsiteY3-18" fmla="*/ 0 h 725276"/>
              <a:gd name="connsiteX0-19" fmla="*/ 362638 w 362638"/>
              <a:gd name="connsiteY0-20" fmla="*/ 725276 h 725276"/>
              <a:gd name="connsiteX1-21" fmla="*/ 0 w 362638"/>
              <a:gd name="connsiteY1-22" fmla="*/ 362638 h 725276"/>
              <a:gd name="connsiteX2-23" fmla="*/ 362638 w 362638"/>
              <a:gd name="connsiteY2-24" fmla="*/ 0 h 725276"/>
              <a:gd name="connsiteX0-25" fmla="*/ 362638 w 362638"/>
              <a:gd name="connsiteY0-26" fmla="*/ 362638 h 362638"/>
              <a:gd name="connsiteX1-27" fmla="*/ 0 w 362638"/>
              <a:gd name="connsiteY1-28" fmla="*/ 0 h 3626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62638" h="362638">
                <a:moveTo>
                  <a:pt x="362638" y="362638"/>
                </a:moveTo>
                <a:cubicBezTo>
                  <a:pt x="162359" y="362638"/>
                  <a:pt x="0" y="200279"/>
                  <a:pt x="0" y="0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pic>
        <p:nvPicPr>
          <p:cNvPr id="1026" name="Picture 2" descr="C:\Users\X\Desktop\的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6" b="27206"/>
          <a:stretch>
            <a:fillRect/>
          </a:stretch>
        </p:blipFill>
        <p:spPr bwMode="auto">
          <a:xfrm>
            <a:off x="1240392" y="1072515"/>
            <a:ext cx="2035175" cy="86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1720176" y="2375374"/>
            <a:ext cx="398255" cy="398255"/>
            <a:chOff x="1720176" y="2642750"/>
            <a:chExt cx="398255" cy="398255"/>
          </a:xfrm>
        </p:grpSpPr>
        <p:sp>
          <p:nvSpPr>
            <p:cNvPr id="38" name="椭圆 37"/>
            <p:cNvSpPr/>
            <p:nvPr/>
          </p:nvSpPr>
          <p:spPr>
            <a:xfrm>
              <a:off x="1720176" y="2642750"/>
              <a:ext cx="398255" cy="398255"/>
            </a:xfrm>
            <a:prstGeom prst="ellipse">
              <a:avLst/>
            </a:prstGeom>
            <a:solidFill>
              <a:srgbClr val="52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9" name="燕尾形 38"/>
            <p:cNvSpPr/>
            <p:nvPr/>
          </p:nvSpPr>
          <p:spPr>
            <a:xfrm>
              <a:off x="1835720" y="2733877"/>
              <a:ext cx="216000" cy="216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720176" y="2974593"/>
            <a:ext cx="398255" cy="398255"/>
            <a:chOff x="1720176" y="2642750"/>
            <a:chExt cx="398255" cy="398255"/>
          </a:xfrm>
        </p:grpSpPr>
        <p:sp>
          <p:nvSpPr>
            <p:cNvPr id="69" name="椭圆 68"/>
            <p:cNvSpPr/>
            <p:nvPr/>
          </p:nvSpPr>
          <p:spPr>
            <a:xfrm>
              <a:off x="1720176" y="2642750"/>
              <a:ext cx="398255" cy="398255"/>
            </a:xfrm>
            <a:prstGeom prst="ellipse">
              <a:avLst/>
            </a:prstGeom>
            <a:solidFill>
              <a:srgbClr val="01A0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0" name="燕尾形 69"/>
            <p:cNvSpPr/>
            <p:nvPr/>
          </p:nvSpPr>
          <p:spPr>
            <a:xfrm>
              <a:off x="1835720" y="2733877"/>
              <a:ext cx="216000" cy="216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720176" y="3541349"/>
            <a:ext cx="398255" cy="398255"/>
            <a:chOff x="1720176" y="2642750"/>
            <a:chExt cx="398255" cy="398255"/>
          </a:xfrm>
        </p:grpSpPr>
        <p:sp>
          <p:nvSpPr>
            <p:cNvPr id="72" name="椭圆 71"/>
            <p:cNvSpPr/>
            <p:nvPr/>
          </p:nvSpPr>
          <p:spPr>
            <a:xfrm>
              <a:off x="1720176" y="2642750"/>
              <a:ext cx="398255" cy="398255"/>
            </a:xfrm>
            <a:prstGeom prst="ellipse">
              <a:avLst/>
            </a:prstGeom>
            <a:solidFill>
              <a:srgbClr val="72BB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3" name="燕尾形 72"/>
            <p:cNvSpPr/>
            <p:nvPr/>
          </p:nvSpPr>
          <p:spPr>
            <a:xfrm>
              <a:off x="1835720" y="2733877"/>
              <a:ext cx="216000" cy="216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1720176" y="4119750"/>
            <a:ext cx="398255" cy="398255"/>
            <a:chOff x="1720176" y="2642750"/>
            <a:chExt cx="398255" cy="398255"/>
          </a:xfrm>
        </p:grpSpPr>
        <p:sp>
          <p:nvSpPr>
            <p:cNvPr id="75" name="椭圆 74"/>
            <p:cNvSpPr/>
            <p:nvPr/>
          </p:nvSpPr>
          <p:spPr>
            <a:xfrm>
              <a:off x="1720176" y="2642750"/>
              <a:ext cx="398255" cy="398255"/>
            </a:xfrm>
            <a:prstGeom prst="ellipse">
              <a:avLst/>
            </a:prstGeom>
            <a:solidFill>
              <a:srgbClr val="DEC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6" name="燕尾形 75"/>
            <p:cNvSpPr/>
            <p:nvPr/>
          </p:nvSpPr>
          <p:spPr>
            <a:xfrm>
              <a:off x="1835720" y="2733877"/>
              <a:ext cx="216000" cy="216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720176" y="4698151"/>
            <a:ext cx="398255" cy="398255"/>
            <a:chOff x="1720176" y="2642750"/>
            <a:chExt cx="398255" cy="398255"/>
          </a:xfrm>
        </p:grpSpPr>
        <p:sp>
          <p:nvSpPr>
            <p:cNvPr id="78" name="椭圆 77"/>
            <p:cNvSpPr/>
            <p:nvPr/>
          </p:nvSpPr>
          <p:spPr>
            <a:xfrm>
              <a:off x="1720176" y="2642750"/>
              <a:ext cx="398255" cy="398255"/>
            </a:xfrm>
            <a:prstGeom prst="ellipse">
              <a:avLst/>
            </a:prstGeom>
            <a:solidFill>
              <a:srgbClr val="F4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9" name="燕尾形 78"/>
            <p:cNvSpPr/>
            <p:nvPr/>
          </p:nvSpPr>
          <p:spPr>
            <a:xfrm>
              <a:off x="1835720" y="2733877"/>
              <a:ext cx="216000" cy="216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2182960" y="5209809"/>
            <a:ext cx="4145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标题六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Linux内核模块的调试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691680" y="5454123"/>
            <a:ext cx="2275758" cy="227626"/>
            <a:chOff x="1722052" y="2921177"/>
            <a:chExt cx="2275758" cy="227626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1949678" y="3148803"/>
              <a:ext cx="204813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椭圆 48"/>
            <p:cNvSpPr/>
            <p:nvPr/>
          </p:nvSpPr>
          <p:spPr>
            <a:xfrm>
              <a:off x="1722052" y="2921177"/>
              <a:ext cx="227626" cy="227626"/>
            </a:xfrm>
            <a:custGeom>
              <a:avLst/>
              <a:gdLst>
                <a:gd name="connsiteX0" fmla="*/ 0 w 725276"/>
                <a:gd name="connsiteY0" fmla="*/ 362638 h 725276"/>
                <a:gd name="connsiteX1" fmla="*/ 362638 w 725276"/>
                <a:gd name="connsiteY1" fmla="*/ 0 h 725276"/>
                <a:gd name="connsiteX2" fmla="*/ 725276 w 725276"/>
                <a:gd name="connsiteY2" fmla="*/ 362638 h 725276"/>
                <a:gd name="connsiteX3" fmla="*/ 362638 w 725276"/>
                <a:gd name="connsiteY3" fmla="*/ 725276 h 725276"/>
                <a:gd name="connsiteX4" fmla="*/ 0 w 725276"/>
                <a:gd name="connsiteY4" fmla="*/ 362638 h 725276"/>
                <a:gd name="connsiteX0-1" fmla="*/ 725276 w 816716"/>
                <a:gd name="connsiteY0-2" fmla="*/ 362638 h 725276"/>
                <a:gd name="connsiteX1-3" fmla="*/ 362638 w 816716"/>
                <a:gd name="connsiteY1-4" fmla="*/ 725276 h 725276"/>
                <a:gd name="connsiteX2-5" fmla="*/ 0 w 816716"/>
                <a:gd name="connsiteY2-6" fmla="*/ 362638 h 725276"/>
                <a:gd name="connsiteX3-7" fmla="*/ 362638 w 816716"/>
                <a:gd name="connsiteY3-8" fmla="*/ 0 h 725276"/>
                <a:gd name="connsiteX4-9" fmla="*/ 816716 w 816716"/>
                <a:gd name="connsiteY4-10" fmla="*/ 454078 h 725276"/>
                <a:gd name="connsiteX0-11" fmla="*/ 725276 w 725276"/>
                <a:gd name="connsiteY0-12" fmla="*/ 362638 h 725276"/>
                <a:gd name="connsiteX1-13" fmla="*/ 362638 w 725276"/>
                <a:gd name="connsiteY1-14" fmla="*/ 725276 h 725276"/>
                <a:gd name="connsiteX2-15" fmla="*/ 0 w 725276"/>
                <a:gd name="connsiteY2-16" fmla="*/ 362638 h 725276"/>
                <a:gd name="connsiteX3-17" fmla="*/ 362638 w 725276"/>
                <a:gd name="connsiteY3-18" fmla="*/ 0 h 725276"/>
                <a:gd name="connsiteX0-19" fmla="*/ 362638 w 362638"/>
                <a:gd name="connsiteY0-20" fmla="*/ 725276 h 725276"/>
                <a:gd name="connsiteX1-21" fmla="*/ 0 w 362638"/>
                <a:gd name="connsiteY1-22" fmla="*/ 362638 h 725276"/>
                <a:gd name="connsiteX2-23" fmla="*/ 362638 w 362638"/>
                <a:gd name="connsiteY2-24" fmla="*/ 0 h 725276"/>
                <a:gd name="connsiteX0-25" fmla="*/ 362638 w 362638"/>
                <a:gd name="connsiteY0-26" fmla="*/ 362638 h 362638"/>
                <a:gd name="connsiteX1-27" fmla="*/ 0 w 362638"/>
                <a:gd name="connsiteY1-28" fmla="*/ 0 h 3626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62638" h="362638">
                  <a:moveTo>
                    <a:pt x="362638" y="362638"/>
                  </a:moveTo>
                  <a:cubicBezTo>
                    <a:pt x="162359" y="362638"/>
                    <a:pt x="0" y="200279"/>
                    <a:pt x="0" y="0"/>
                  </a:cubicBezTo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720176" y="5254995"/>
            <a:ext cx="398255" cy="398255"/>
            <a:chOff x="1720176" y="2642750"/>
            <a:chExt cx="398255" cy="398255"/>
          </a:xfrm>
        </p:grpSpPr>
        <p:sp>
          <p:nvSpPr>
            <p:cNvPr id="45" name="椭圆 44"/>
            <p:cNvSpPr/>
            <p:nvPr/>
          </p:nvSpPr>
          <p:spPr>
            <a:xfrm>
              <a:off x="1720176" y="2642750"/>
              <a:ext cx="398255" cy="398255"/>
            </a:xfrm>
            <a:prstGeom prst="ellipse">
              <a:avLst/>
            </a:prstGeom>
            <a:solidFill>
              <a:srgbClr val="B83B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6" name="燕尾形 45"/>
            <p:cNvSpPr/>
            <p:nvPr/>
          </p:nvSpPr>
          <p:spPr>
            <a:xfrm>
              <a:off x="1835720" y="2733877"/>
              <a:ext cx="216000" cy="216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 bwMode="auto">
          <a:xfrm>
            <a:off x="457200" y="459581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、Linux内核时间管理</a:t>
            </a:r>
            <a:endParaRPr lang="zh-CN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 bwMode="auto">
          <a:xfrm>
            <a:off x="964565" y="2348865"/>
            <a:ext cx="7701280" cy="397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定时器的调用接口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3700"/>
              </a:lnSpc>
              <a:defRPr/>
            </a:pP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init_timer() add_timer() mod_timer() del_timer() del_timer_sync()</a:t>
            </a:r>
            <a:endParaRPr lang="zh-CN" altLang="en-US" sz="17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定时器的超时时间是以节拍为单位的绝对计数值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定时器无法保证超时后立即执行制定代码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定时器的删除需要考虑多处理器，调用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del_timer_sync()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取代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del_timer()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，但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del_timer_sync()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不能在中断上下文中使用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不能简单的把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mod_timer()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del_timer()-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手动修改参数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-add_timer()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09700" y="1275556"/>
            <a:ext cx="1960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内核定时器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99489" y="1340768"/>
            <a:ext cx="398255" cy="398255"/>
            <a:chOff x="1720176" y="2642750"/>
            <a:chExt cx="398255" cy="398255"/>
          </a:xfrm>
        </p:grpSpPr>
        <p:sp>
          <p:nvSpPr>
            <p:cNvPr id="9" name="椭圆 8"/>
            <p:cNvSpPr/>
            <p:nvPr/>
          </p:nvSpPr>
          <p:spPr>
            <a:xfrm>
              <a:off x="1720176" y="2642750"/>
              <a:ext cx="398255" cy="398255"/>
            </a:xfrm>
            <a:prstGeom prst="ellipse">
              <a:avLst/>
            </a:prstGeom>
            <a:solidFill>
              <a:srgbClr val="52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燕尾形 9"/>
            <p:cNvSpPr/>
            <p:nvPr/>
          </p:nvSpPr>
          <p:spPr>
            <a:xfrm>
              <a:off x="1835720" y="2733877"/>
              <a:ext cx="216000" cy="216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 bwMode="auto">
          <a:xfrm>
            <a:off x="457200" y="459581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、Linux内核时间管理</a:t>
            </a:r>
            <a:endParaRPr lang="zh-CN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 bwMode="auto">
          <a:xfrm>
            <a:off x="964359" y="2348880"/>
            <a:ext cx="7700963" cy="3312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忙等待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3700"/>
              </a:lnSpc>
              <a:defRPr/>
            </a:pP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节拍为单位的绝对计数值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循环检测机制，进行等待延迟</a:t>
            </a:r>
            <a:endParaRPr lang="en-US" altLang="zh-CN" sz="17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短延迟（小于节拍率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3700"/>
              </a:lnSpc>
              <a:defRPr/>
            </a:pP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udelay() ndelay() mdelay()</a:t>
            </a:r>
            <a:endParaRPr lang="en-US" altLang="zh-CN" sz="17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schedule_timeout()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3700"/>
              </a:lnSpc>
              <a:defRPr/>
            </a:pP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基于定时器实现的睡眠等待延迟</a:t>
            </a:r>
            <a:endParaRPr lang="en-US" altLang="zh-CN" sz="17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09700" y="1275556"/>
            <a:ext cx="30276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内核中的延迟执行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99489" y="1340768"/>
            <a:ext cx="398255" cy="398255"/>
            <a:chOff x="1720176" y="2642750"/>
            <a:chExt cx="398255" cy="398255"/>
          </a:xfrm>
        </p:grpSpPr>
        <p:sp>
          <p:nvSpPr>
            <p:cNvPr id="9" name="椭圆 8"/>
            <p:cNvSpPr/>
            <p:nvPr/>
          </p:nvSpPr>
          <p:spPr>
            <a:xfrm>
              <a:off x="1720176" y="2642750"/>
              <a:ext cx="398255" cy="398255"/>
            </a:xfrm>
            <a:prstGeom prst="ellipse">
              <a:avLst/>
            </a:prstGeom>
            <a:solidFill>
              <a:srgbClr val="52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燕尾形 9"/>
            <p:cNvSpPr/>
            <p:nvPr/>
          </p:nvSpPr>
          <p:spPr>
            <a:xfrm>
              <a:off x="1835720" y="2733877"/>
              <a:ext cx="216000" cy="216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71775" y="3236962"/>
            <a:ext cx="6121400" cy="11988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内核中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管理相关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内核中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内存</a:t>
            </a:r>
            <a:r>
              <a:rPr 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分配</a:t>
            </a:r>
            <a:r>
              <a:rPr 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的概念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常用的内存申请函数简介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867025" y="3135362"/>
            <a:ext cx="618648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915816" y="2460674"/>
            <a:ext cx="5867504" cy="645160"/>
            <a:chOff x="2915816" y="2460674"/>
            <a:chExt cx="5867504" cy="645160"/>
          </a:xfrm>
        </p:grpSpPr>
        <p:sp>
          <p:nvSpPr>
            <p:cNvPr id="7" name="矩形 6"/>
            <p:cNvSpPr/>
            <p:nvPr/>
          </p:nvSpPr>
          <p:spPr bwMode="auto">
            <a:xfrm>
              <a:off x="3790950" y="2460674"/>
              <a:ext cx="4992370" cy="645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Linux内核动态内存申请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915816" y="2569019"/>
              <a:ext cx="820763" cy="429420"/>
              <a:chOff x="2970187" y="2569019"/>
              <a:chExt cx="820763" cy="429420"/>
            </a:xfrm>
          </p:grpSpPr>
          <p:pic>
            <p:nvPicPr>
              <p:cNvPr id="13" name="Picture 2" descr="C:\Users\X\Desktop\vi项目\1.png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74243" y="2569020"/>
                <a:ext cx="316707" cy="429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3" descr="C:\Users\X\Desktop\vi项目\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22215" y="2569019"/>
                <a:ext cx="316707" cy="429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4" descr="C:\Users\X\Desktop\vi项目\3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0187" y="2569020"/>
                <a:ext cx="316707" cy="429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 bwMode="auto">
          <a:xfrm>
            <a:off x="457200" y="459581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、Linux内核动态内存申请</a:t>
            </a:r>
            <a:endParaRPr lang="zh-CN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 bwMode="auto">
          <a:xfrm>
            <a:off x="964359" y="2348880"/>
            <a:ext cx="7700963" cy="3312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页：在内核中物理页是内存管理单元的基本单位，在内核中用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page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结构体描述系统中的每个物理页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区：内核不可能对所有的页一视同仁，对于不同地址上的内存有着不同的用途，所以内核把页划分为不同的区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3700"/>
              </a:lnSpc>
              <a:defRPr/>
            </a:pP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ZONE_DMA,ZONE_DMA32,ZONE_NORMAL,ZONE_HIGHEM</a:t>
            </a:r>
            <a:endParaRPr lang="en-US" altLang="zh-CN" sz="17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内核中通过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zone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结构体描述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09700" y="1275556"/>
            <a:ext cx="4450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内核中内存管理相关的概念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99489" y="1340768"/>
            <a:ext cx="398255" cy="398255"/>
            <a:chOff x="1720176" y="2642750"/>
            <a:chExt cx="398255" cy="398255"/>
          </a:xfrm>
        </p:grpSpPr>
        <p:sp>
          <p:nvSpPr>
            <p:cNvPr id="9" name="椭圆 8"/>
            <p:cNvSpPr/>
            <p:nvPr/>
          </p:nvSpPr>
          <p:spPr>
            <a:xfrm>
              <a:off x="1720176" y="2642750"/>
              <a:ext cx="398255" cy="398255"/>
            </a:xfrm>
            <a:prstGeom prst="ellipse">
              <a:avLst/>
            </a:prstGeom>
            <a:solidFill>
              <a:srgbClr val="52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燕尾形 9"/>
            <p:cNvSpPr/>
            <p:nvPr/>
          </p:nvSpPr>
          <p:spPr>
            <a:xfrm>
              <a:off x="1835720" y="2733877"/>
              <a:ext cx="216000" cy="216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 bwMode="auto">
          <a:xfrm>
            <a:off x="457200" y="459581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、Linux内核动态内存申请</a:t>
            </a:r>
            <a:endParaRPr lang="zh-CN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 bwMode="auto">
          <a:xfrm>
            <a:off x="964359" y="2348880"/>
            <a:ext cx="7700963" cy="3312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分配原则：减少碎片，提高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内存利用率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分配模式：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3700"/>
              </a:lnSpc>
              <a:defRPr/>
            </a:pP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二进制整数分配（</a:t>
            </a: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buddy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7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3700"/>
              </a:lnSpc>
              <a:defRPr/>
            </a:pP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等长内存块</a:t>
            </a: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分配（</a:t>
            </a: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slab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7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09700" y="1275556"/>
            <a:ext cx="4450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内核中内存分配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相关的概念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99489" y="1340768"/>
            <a:ext cx="398255" cy="398255"/>
            <a:chOff x="1720176" y="2642750"/>
            <a:chExt cx="398255" cy="398255"/>
          </a:xfrm>
        </p:grpSpPr>
        <p:sp>
          <p:nvSpPr>
            <p:cNvPr id="9" name="椭圆 8"/>
            <p:cNvSpPr/>
            <p:nvPr/>
          </p:nvSpPr>
          <p:spPr>
            <a:xfrm>
              <a:off x="1720176" y="2642750"/>
              <a:ext cx="398255" cy="398255"/>
            </a:xfrm>
            <a:prstGeom prst="ellipse">
              <a:avLst/>
            </a:prstGeom>
            <a:solidFill>
              <a:srgbClr val="52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燕尾形 9"/>
            <p:cNvSpPr/>
            <p:nvPr/>
          </p:nvSpPr>
          <p:spPr>
            <a:xfrm>
              <a:off x="1835720" y="2733877"/>
              <a:ext cx="216000" cy="216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 bwMode="auto">
          <a:xfrm>
            <a:off x="457200" y="459581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、Linux内核动态内存申请</a:t>
            </a:r>
            <a:endParaRPr lang="zh-CN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 bwMode="auto">
          <a:xfrm>
            <a:off x="964359" y="2348880"/>
            <a:ext cx="7700963" cy="3312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3700"/>
              </a:lnSpc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alloc_pages()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,__get_free_pages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获取多个连续页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alloc_page(),__get_free_page()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仅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获取一页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get_zeroed_page()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获取空白页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alloc_page(s)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函数返回页描述，需要调用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page_address()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返回页逻辑地址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__free_pages(),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free_pages(),free_page()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释放申请的页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09700" y="1275556"/>
            <a:ext cx="40944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常用的内存申请函数简介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99489" y="1340768"/>
            <a:ext cx="398255" cy="398255"/>
            <a:chOff x="1720176" y="2642750"/>
            <a:chExt cx="398255" cy="398255"/>
          </a:xfrm>
        </p:grpSpPr>
        <p:sp>
          <p:nvSpPr>
            <p:cNvPr id="9" name="椭圆 8"/>
            <p:cNvSpPr/>
            <p:nvPr/>
          </p:nvSpPr>
          <p:spPr>
            <a:xfrm>
              <a:off x="1720176" y="2642750"/>
              <a:ext cx="398255" cy="398255"/>
            </a:xfrm>
            <a:prstGeom prst="ellipse">
              <a:avLst/>
            </a:prstGeom>
            <a:solidFill>
              <a:srgbClr val="52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燕尾形 9"/>
            <p:cNvSpPr/>
            <p:nvPr/>
          </p:nvSpPr>
          <p:spPr>
            <a:xfrm>
              <a:off x="1835720" y="2733877"/>
              <a:ext cx="216000" cy="216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 bwMode="auto">
          <a:xfrm>
            <a:off x="457200" y="459581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、Linux内核动态内存申请</a:t>
            </a:r>
            <a:endParaRPr lang="zh-CN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 bwMode="auto">
          <a:xfrm>
            <a:off x="964565" y="2348865"/>
            <a:ext cx="7701280" cy="3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3700"/>
              </a:lnSpc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kmalloc(),kfree()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3700"/>
              </a:lnSpc>
              <a:defRPr/>
            </a:pP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kmalloc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与应用层</a:t>
            </a: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malloc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相似，多了 </a:t>
            </a: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gfp_mask 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zh-CN" altLang="en-US" sz="17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3700"/>
              </a:lnSpc>
              <a:defRPr/>
            </a:pP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gfp_mask 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参数可以为行为修饰符，区修饰符，类型</a:t>
            </a:r>
            <a:endParaRPr lang="zh-CN" altLang="en-US" sz="17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eaLnBrk="1" hangingPunct="1">
              <a:lnSpc>
                <a:spcPts val="3700"/>
              </a:lnSpc>
              <a:defRPr/>
            </a:pP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物理连续，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性能好</a:t>
            </a:r>
            <a:endParaRPr lang="zh-CN" altLang="en-US" sz="17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vmalloc(),vfree()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eaLnBrk="1" hangingPunct="1">
              <a:lnSpc>
                <a:spcPts val="3700"/>
              </a:lnSpc>
              <a:defRPr/>
            </a:pP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类似于应用层</a:t>
            </a: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malloc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，虚拟地址连续，可分配量大</a:t>
            </a:r>
            <a:endParaRPr lang="zh-CN" altLang="en-US" sz="17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eaLnBrk="1" hangingPunct="1">
              <a:lnSpc>
                <a:spcPts val="3700"/>
              </a:lnSpc>
              <a:defRPr/>
            </a:pP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以页为基础单位分配，分配大小为能满足分配要求的最小页数加一页</a:t>
            </a:r>
            <a:endParaRPr lang="zh-CN" altLang="en-US" sz="17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09700" y="1275556"/>
            <a:ext cx="40944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常用的内存申请函数简介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99489" y="1340768"/>
            <a:ext cx="398255" cy="398255"/>
            <a:chOff x="1720176" y="2642750"/>
            <a:chExt cx="398255" cy="398255"/>
          </a:xfrm>
        </p:grpSpPr>
        <p:sp>
          <p:nvSpPr>
            <p:cNvPr id="9" name="椭圆 8"/>
            <p:cNvSpPr/>
            <p:nvPr/>
          </p:nvSpPr>
          <p:spPr>
            <a:xfrm>
              <a:off x="1720176" y="2642750"/>
              <a:ext cx="398255" cy="398255"/>
            </a:xfrm>
            <a:prstGeom prst="ellipse">
              <a:avLst/>
            </a:prstGeom>
            <a:solidFill>
              <a:srgbClr val="52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燕尾形 9"/>
            <p:cNvSpPr/>
            <p:nvPr/>
          </p:nvSpPr>
          <p:spPr>
            <a:xfrm>
              <a:off x="1835720" y="2733877"/>
              <a:ext cx="216000" cy="216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 bwMode="auto">
          <a:xfrm>
            <a:off x="457200" y="459581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、Linux内核动态内存申请</a:t>
            </a:r>
            <a:endParaRPr lang="zh-CN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 bwMode="auto">
          <a:xfrm>
            <a:off x="964565" y="2348865"/>
            <a:ext cx="7701280" cy="3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3700"/>
              </a:lnSpc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kmem_cache_create,kmem_cache_alloc,kmem_cache_free,kmem_cache_destroy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3700"/>
              </a:lnSpc>
              <a:defRPr/>
            </a:pP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kmem_cache_create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提前从</a:t>
            </a: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slab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申请</a:t>
            </a: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cache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，但不会提前分配内存</a:t>
            </a:r>
            <a:endParaRPr lang="en-US" altLang="zh-CN" sz="17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eaLnBrk="1" hangingPunct="1">
              <a:lnSpc>
                <a:spcPts val="3700"/>
              </a:lnSpc>
              <a:defRPr/>
            </a:pP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kmem_cache_alloc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不需要标注长度，申请</a:t>
            </a: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cache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的时候已经写明</a:t>
            </a:r>
            <a:endParaRPr lang="en-US" altLang="zh-CN" sz="17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eaLnBrk="1" hangingPunct="1">
              <a:lnSpc>
                <a:spcPts val="3700"/>
              </a:lnSpc>
              <a:defRPr/>
            </a:pP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kmem_cache_alloc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kmalloc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只是分配位置不同，</a:t>
            </a: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gfp_mask 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参数含义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相同</a:t>
            </a:r>
            <a:endParaRPr lang="zh-CN" altLang="en-US" sz="17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endParaRPr lang="zh-CN" altLang="en-US" sz="17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09700" y="1275556"/>
            <a:ext cx="40944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常用的内存申请函数简介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99489" y="1340768"/>
            <a:ext cx="398255" cy="398255"/>
            <a:chOff x="1720176" y="2642750"/>
            <a:chExt cx="398255" cy="398255"/>
          </a:xfrm>
        </p:grpSpPr>
        <p:sp>
          <p:nvSpPr>
            <p:cNvPr id="9" name="椭圆 8"/>
            <p:cNvSpPr/>
            <p:nvPr/>
          </p:nvSpPr>
          <p:spPr>
            <a:xfrm>
              <a:off x="1720176" y="2642750"/>
              <a:ext cx="398255" cy="398255"/>
            </a:xfrm>
            <a:prstGeom prst="ellipse">
              <a:avLst/>
            </a:prstGeom>
            <a:solidFill>
              <a:srgbClr val="52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燕尾形 9"/>
            <p:cNvSpPr/>
            <p:nvPr/>
          </p:nvSpPr>
          <p:spPr>
            <a:xfrm>
              <a:off x="1835720" y="2733877"/>
              <a:ext cx="216000" cy="216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71775" y="3236962"/>
            <a:ext cx="6121400" cy="9220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常用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的调试方法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OOPS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。。。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867025" y="3135362"/>
            <a:ext cx="618648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915816" y="2460674"/>
            <a:ext cx="5410304" cy="645160"/>
            <a:chOff x="2915816" y="2460674"/>
            <a:chExt cx="5410304" cy="645160"/>
          </a:xfrm>
        </p:grpSpPr>
        <p:sp>
          <p:nvSpPr>
            <p:cNvPr id="7" name="矩形 6"/>
            <p:cNvSpPr/>
            <p:nvPr/>
          </p:nvSpPr>
          <p:spPr bwMode="auto">
            <a:xfrm>
              <a:off x="3790950" y="2460674"/>
              <a:ext cx="4535170" cy="645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Linux内核模块的调试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915816" y="2569019"/>
              <a:ext cx="820763" cy="429420"/>
              <a:chOff x="2970187" y="2569019"/>
              <a:chExt cx="820763" cy="429420"/>
            </a:xfrm>
          </p:grpSpPr>
          <p:pic>
            <p:nvPicPr>
              <p:cNvPr id="13" name="Picture 2" descr="C:\Users\X\Desktop\vi项目\1.png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74243" y="2569020"/>
                <a:ext cx="316707" cy="429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3" descr="C:\Users\X\Desktop\vi项目\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22215" y="2569019"/>
                <a:ext cx="316707" cy="429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4" descr="C:\Users\X\Desktop\vi项目\3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0187" y="2569020"/>
                <a:ext cx="316707" cy="429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 bwMode="auto">
          <a:xfrm>
            <a:off x="457200" y="459581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六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、Linux内核模块的调试</a:t>
            </a:r>
            <a:endParaRPr lang="zh-CN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 bwMode="auto">
          <a:xfrm>
            <a:off x="964359" y="2348880"/>
            <a:ext cx="7700963" cy="3312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打印日志（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printk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的转变）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内核调试配置选项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kgdb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保证代码的健壮性是最主要的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对于内核模块开发而言，可以通过屏蔽代码方式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09700" y="1275556"/>
            <a:ext cx="40944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内核模块常用的调试方法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99489" y="1340768"/>
            <a:ext cx="398255" cy="398255"/>
            <a:chOff x="1720176" y="2642750"/>
            <a:chExt cx="398255" cy="398255"/>
          </a:xfrm>
        </p:grpSpPr>
        <p:sp>
          <p:nvSpPr>
            <p:cNvPr id="9" name="椭圆 8"/>
            <p:cNvSpPr/>
            <p:nvPr/>
          </p:nvSpPr>
          <p:spPr>
            <a:xfrm>
              <a:off x="1720176" y="2642750"/>
              <a:ext cx="398255" cy="398255"/>
            </a:xfrm>
            <a:prstGeom prst="ellipse">
              <a:avLst/>
            </a:prstGeom>
            <a:solidFill>
              <a:srgbClr val="52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燕尾形 9"/>
            <p:cNvSpPr/>
            <p:nvPr/>
          </p:nvSpPr>
          <p:spPr>
            <a:xfrm>
              <a:off x="1835720" y="2733877"/>
              <a:ext cx="216000" cy="216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71775" y="3236962"/>
            <a:ext cx="61214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内核不同于用户空间的特点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867025" y="3135362"/>
            <a:ext cx="618648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915816" y="2460674"/>
            <a:ext cx="4953104" cy="645160"/>
            <a:chOff x="2915816" y="2460674"/>
            <a:chExt cx="4953104" cy="645160"/>
          </a:xfrm>
        </p:grpSpPr>
        <p:sp>
          <p:nvSpPr>
            <p:cNvPr id="7" name="矩形 6"/>
            <p:cNvSpPr/>
            <p:nvPr/>
          </p:nvSpPr>
          <p:spPr bwMode="auto">
            <a:xfrm>
              <a:off x="3790950" y="2460674"/>
              <a:ext cx="4077970" cy="645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</a:t>
              </a: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内核开发特点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915816" y="2569019"/>
              <a:ext cx="820763" cy="429420"/>
              <a:chOff x="2970187" y="2569019"/>
              <a:chExt cx="820763" cy="429420"/>
            </a:xfrm>
          </p:grpSpPr>
          <p:pic>
            <p:nvPicPr>
              <p:cNvPr id="13" name="Picture 2" descr="C:\Users\X\Desktop\vi项目\1.png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74243" y="2569020"/>
                <a:ext cx="316707" cy="429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3" descr="C:\Users\X\Desktop\vi项目\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22215" y="2569019"/>
                <a:ext cx="316707" cy="429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4" descr="C:\Users\X\Desktop\vi项目\3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0187" y="2569020"/>
                <a:ext cx="316707" cy="429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 bwMode="auto">
          <a:xfrm>
            <a:off x="457200" y="459581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六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、Linux内核模块的调试</a:t>
            </a:r>
            <a:endParaRPr lang="zh-CN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 bwMode="auto">
          <a:xfrm>
            <a:off x="964359" y="2348880"/>
            <a:ext cx="7700963" cy="3312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内核告知用户已经发生不幸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可以通过编程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主动打印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OOPS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OOPS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通常意味着当前内核已经不再稳定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可能会打印出调用堆栈，但有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可能是不准确的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需要了解系统的寄存器配置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必要情况下需要反编译内核模块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09700" y="1275556"/>
            <a:ext cx="16052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OOPS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99489" y="1340768"/>
            <a:ext cx="398255" cy="398255"/>
            <a:chOff x="1720176" y="2642750"/>
            <a:chExt cx="398255" cy="398255"/>
          </a:xfrm>
        </p:grpSpPr>
        <p:sp>
          <p:nvSpPr>
            <p:cNvPr id="9" name="椭圆 8"/>
            <p:cNvSpPr/>
            <p:nvPr/>
          </p:nvSpPr>
          <p:spPr>
            <a:xfrm>
              <a:off x="1720176" y="2642750"/>
              <a:ext cx="398255" cy="398255"/>
            </a:xfrm>
            <a:prstGeom prst="ellipse">
              <a:avLst/>
            </a:prstGeom>
            <a:solidFill>
              <a:srgbClr val="52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燕尾形 9"/>
            <p:cNvSpPr/>
            <p:nvPr/>
          </p:nvSpPr>
          <p:spPr>
            <a:xfrm>
              <a:off x="1835720" y="2733877"/>
              <a:ext cx="216000" cy="216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71775" y="3236962"/>
            <a:ext cx="6121400" cy="11988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内核与应用层的数据交互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Linux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HOOK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的实现和应用场景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Linux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内核文件系统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Linux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内核模块资源管理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867025" y="3135362"/>
            <a:ext cx="618648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915816" y="2460674"/>
            <a:ext cx="2886814" cy="645160"/>
            <a:chOff x="2915816" y="2460674"/>
            <a:chExt cx="2886814" cy="645160"/>
          </a:xfrm>
        </p:grpSpPr>
        <p:sp>
          <p:nvSpPr>
            <p:cNvPr id="7" name="矩形 6"/>
            <p:cNvSpPr/>
            <p:nvPr/>
          </p:nvSpPr>
          <p:spPr bwMode="auto">
            <a:xfrm>
              <a:off x="3790950" y="2460674"/>
              <a:ext cx="2011680" cy="645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后续内容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915816" y="2569019"/>
              <a:ext cx="820763" cy="429420"/>
              <a:chOff x="2970187" y="2569019"/>
              <a:chExt cx="820763" cy="429420"/>
            </a:xfrm>
          </p:grpSpPr>
          <p:pic>
            <p:nvPicPr>
              <p:cNvPr id="13" name="Picture 2" descr="C:\Users\X\Desktop\vi项目\1.png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74243" y="2569020"/>
                <a:ext cx="316707" cy="429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3" descr="C:\Users\X\Desktop\vi项目\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22215" y="2569019"/>
                <a:ext cx="316707" cy="429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4" descr="C:\Users\X\Desktop\vi项目\3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0187" y="2569020"/>
                <a:ext cx="316707" cy="429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9" t="-451" r="32765" b="88738"/>
          <a:stretch>
            <a:fillRect/>
          </a:stretch>
        </p:blipFill>
        <p:spPr bwMode="auto">
          <a:xfrm>
            <a:off x="0" y="4260545"/>
            <a:ext cx="9144000" cy="2596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TextBox 5"/>
          <p:cNvSpPr txBox="1">
            <a:spLocks noChangeArrowheads="1"/>
          </p:cNvSpPr>
          <p:nvPr/>
        </p:nvSpPr>
        <p:spPr bwMode="auto">
          <a:xfrm>
            <a:off x="611560" y="2038489"/>
            <a:ext cx="8558088" cy="124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4500"/>
              </a:lnSpc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请各位同事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、领导予以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ts val="4500"/>
              </a:lnSpc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指导、支持！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1" name="Picture 3" descr="C:\Users\X\Desktop\vi项目\2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237312"/>
            <a:ext cx="1477204" cy="32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 bwMode="auto">
          <a:xfrm>
            <a:off x="457200" y="459581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一、Linux内核开发特点</a:t>
            </a:r>
            <a:endParaRPr lang="zh-CN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 bwMode="auto">
          <a:xfrm>
            <a:off x="964359" y="2348880"/>
            <a:ext cx="7700963" cy="3312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3700"/>
              </a:lnSpc>
              <a:defRPr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不能访问标准C库（libc）</a:t>
            </a: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标准的C头文件，必须使用GNU C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无用户空间针对进程的内存保护机制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难以执行浮点运算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每个进程只有很小的定长堆栈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进行任何操作都需要考虑同步和并发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需要深度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考虑可移植性的问题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09700" y="1275556"/>
            <a:ext cx="30276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开发中的注意事项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99489" y="1340768"/>
            <a:ext cx="398255" cy="398255"/>
            <a:chOff x="1720176" y="2642750"/>
            <a:chExt cx="398255" cy="398255"/>
          </a:xfrm>
        </p:grpSpPr>
        <p:sp>
          <p:nvSpPr>
            <p:cNvPr id="9" name="椭圆 8"/>
            <p:cNvSpPr/>
            <p:nvPr/>
          </p:nvSpPr>
          <p:spPr>
            <a:xfrm>
              <a:off x="1720176" y="2642750"/>
              <a:ext cx="398255" cy="398255"/>
            </a:xfrm>
            <a:prstGeom prst="ellipse">
              <a:avLst/>
            </a:prstGeom>
            <a:solidFill>
              <a:srgbClr val="52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燕尾形 9"/>
            <p:cNvSpPr/>
            <p:nvPr/>
          </p:nvSpPr>
          <p:spPr>
            <a:xfrm>
              <a:off x="1835720" y="2733877"/>
              <a:ext cx="216000" cy="216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71775" y="3236962"/>
            <a:ext cx="6121400" cy="14763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进程描述</a:t>
            </a:r>
            <a:r>
              <a:rPr 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状态；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进程上下文的概念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进程（线程）的创建、终结和最终回收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内核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线程；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进程调度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867025" y="3135362"/>
            <a:ext cx="618648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915816" y="2460674"/>
            <a:ext cx="6068164" cy="645160"/>
            <a:chOff x="2915816" y="2460674"/>
            <a:chExt cx="6068164" cy="645160"/>
          </a:xfrm>
        </p:grpSpPr>
        <p:sp>
          <p:nvSpPr>
            <p:cNvPr id="7" name="矩形 6"/>
            <p:cNvSpPr/>
            <p:nvPr/>
          </p:nvSpPr>
          <p:spPr bwMode="auto">
            <a:xfrm>
              <a:off x="3790950" y="2460674"/>
              <a:ext cx="5193030" cy="645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</a:t>
              </a: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内核进程管理和调度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915816" y="2569019"/>
              <a:ext cx="820763" cy="429420"/>
              <a:chOff x="2970187" y="2569019"/>
              <a:chExt cx="820763" cy="429420"/>
            </a:xfrm>
          </p:grpSpPr>
          <p:pic>
            <p:nvPicPr>
              <p:cNvPr id="13" name="Picture 2" descr="C:\Users\X\Desktop\vi项目\1.png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74243" y="2569020"/>
                <a:ext cx="316707" cy="429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3" descr="C:\Users\X\Desktop\vi项目\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22215" y="2569019"/>
                <a:ext cx="316707" cy="429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4" descr="C:\Users\X\Desktop\vi项目\3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0187" y="2569020"/>
                <a:ext cx="316707" cy="429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 bwMode="auto">
          <a:xfrm>
            <a:off x="457200" y="459581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、Linux内核进程管理和调度</a:t>
            </a:r>
            <a:endParaRPr lang="zh-CN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 bwMode="auto">
          <a:xfrm>
            <a:off x="964359" y="2348880"/>
            <a:ext cx="7700963" cy="3312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进程在内核中通过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task_struct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结构体描述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而言，线程只是一种特殊的进程，没有进行特殊区分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进程状态：运行（正在运行和等待运行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）、可中断睡眠、不可中断睡眠、被跟踪、停止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可中断睡眠和不可中断睡眠的主要区别在于是否响应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信号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09700" y="1275556"/>
            <a:ext cx="33832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进程描述和进程状态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99489" y="1340768"/>
            <a:ext cx="398255" cy="398255"/>
            <a:chOff x="1720176" y="2642750"/>
            <a:chExt cx="398255" cy="398255"/>
          </a:xfrm>
        </p:grpSpPr>
        <p:sp>
          <p:nvSpPr>
            <p:cNvPr id="9" name="椭圆 8"/>
            <p:cNvSpPr/>
            <p:nvPr/>
          </p:nvSpPr>
          <p:spPr>
            <a:xfrm>
              <a:off x="1720176" y="2642750"/>
              <a:ext cx="398255" cy="398255"/>
            </a:xfrm>
            <a:prstGeom prst="ellipse">
              <a:avLst/>
            </a:prstGeom>
            <a:solidFill>
              <a:srgbClr val="52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燕尾形 9"/>
            <p:cNvSpPr/>
            <p:nvPr/>
          </p:nvSpPr>
          <p:spPr>
            <a:xfrm>
              <a:off x="1835720" y="2733877"/>
              <a:ext cx="216000" cy="216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 bwMode="auto">
          <a:xfrm>
            <a:off x="457200" y="459581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、Linux内核进程管理和调度</a:t>
            </a:r>
            <a:endParaRPr lang="zh-CN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 bwMode="auto">
          <a:xfrm>
            <a:off x="964359" y="2348880"/>
            <a:ext cx="7700963" cy="3312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进程可以通过执行系统调用或者触发某个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异常而由用户空间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陷入内核空间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应用进程陷入内核空间时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，由内核代表应用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进程执行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应用进程被内核代表执行时，是处于当前应用进程的上下文的，在此上下文中的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宏是有效的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09700" y="1275556"/>
            <a:ext cx="30276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进程上下文的概念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99489" y="1340768"/>
            <a:ext cx="398255" cy="398255"/>
            <a:chOff x="1720176" y="2642750"/>
            <a:chExt cx="398255" cy="398255"/>
          </a:xfrm>
        </p:grpSpPr>
        <p:sp>
          <p:nvSpPr>
            <p:cNvPr id="9" name="椭圆 8"/>
            <p:cNvSpPr/>
            <p:nvPr/>
          </p:nvSpPr>
          <p:spPr>
            <a:xfrm>
              <a:off x="1720176" y="2642750"/>
              <a:ext cx="398255" cy="398255"/>
            </a:xfrm>
            <a:prstGeom prst="ellipse">
              <a:avLst/>
            </a:prstGeom>
            <a:solidFill>
              <a:srgbClr val="52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燕尾形 9"/>
            <p:cNvSpPr/>
            <p:nvPr/>
          </p:nvSpPr>
          <p:spPr>
            <a:xfrm>
              <a:off x="1835720" y="2733877"/>
              <a:ext cx="216000" cy="216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 bwMode="auto">
          <a:xfrm>
            <a:off x="457200" y="459581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、Linux内核进程管理和调度</a:t>
            </a:r>
            <a:endParaRPr lang="zh-CN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 bwMode="auto">
          <a:xfrm>
            <a:off x="964565" y="2348865"/>
            <a:ext cx="7701280" cy="3893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3700"/>
              </a:lnSpc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fork()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拷贝当前进程创建子进程，父子进程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PPID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3700"/>
              </a:lnSpc>
              <a:defRPr/>
            </a:pP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fork()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vfork()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__clone()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均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调用</a:t>
            </a: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clone()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，由</a:t>
            </a: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clone()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调用</a:t>
            </a: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do_fork()</a:t>
            </a:r>
            <a:endParaRPr lang="en-US" altLang="zh-CN" sz="17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eaLnBrk="1" hangingPunct="1">
              <a:lnSpc>
                <a:spcPts val="3700"/>
              </a:lnSpc>
              <a:defRPr/>
            </a:pP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vfork()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不拷贝父进程的页表项，作为父进程的一个特殊线程存在</a:t>
            </a:r>
            <a:endParaRPr lang="zh-CN" altLang="en-US" sz="17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exec()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读取可执行文件并将其载入地址空间开始运行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线程的创建与进程的创建调用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参数不同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exit()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设置进程描述中的退出标记，等待父进程回收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wait()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回收子进程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09700" y="1275556"/>
            <a:ext cx="6228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 eaLnBrk="1" hangingPunct="1"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进程（线程）的创建、终结和最终回收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99489" y="1340768"/>
            <a:ext cx="398255" cy="398255"/>
            <a:chOff x="1720176" y="2642750"/>
            <a:chExt cx="398255" cy="398255"/>
          </a:xfrm>
        </p:grpSpPr>
        <p:sp>
          <p:nvSpPr>
            <p:cNvPr id="9" name="椭圆 8"/>
            <p:cNvSpPr/>
            <p:nvPr/>
          </p:nvSpPr>
          <p:spPr>
            <a:xfrm>
              <a:off x="1720176" y="2642750"/>
              <a:ext cx="398255" cy="398255"/>
            </a:xfrm>
            <a:prstGeom prst="ellipse">
              <a:avLst/>
            </a:prstGeom>
            <a:solidFill>
              <a:srgbClr val="52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燕尾形 9"/>
            <p:cNvSpPr/>
            <p:nvPr/>
          </p:nvSpPr>
          <p:spPr>
            <a:xfrm>
              <a:off x="1835720" y="2733877"/>
              <a:ext cx="216000" cy="216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 bwMode="auto">
          <a:xfrm>
            <a:off x="457200" y="459581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、Linux内核进程管理和调度</a:t>
            </a:r>
            <a:endParaRPr lang="zh-CN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 bwMode="auto">
          <a:xfrm>
            <a:off x="964359" y="2348880"/>
            <a:ext cx="7700963" cy="3312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需要在后台执行一些操作时创建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kthread_create()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同样需要调用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clone()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kthread_create()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调用完成之后需要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wake_up_process()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直接调用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kthread_run()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也可以创建内核线程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内核线程可以主动调用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do_exit()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退出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内核其它部分可以调用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kthread_stop()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退出内核线程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09700" y="1275556"/>
            <a:ext cx="16052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 eaLnBrk="1" hangingPunct="1"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内核线程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99489" y="1340768"/>
            <a:ext cx="398255" cy="398255"/>
            <a:chOff x="1720176" y="2642750"/>
            <a:chExt cx="398255" cy="398255"/>
          </a:xfrm>
        </p:grpSpPr>
        <p:sp>
          <p:nvSpPr>
            <p:cNvPr id="9" name="椭圆 8"/>
            <p:cNvSpPr/>
            <p:nvPr/>
          </p:nvSpPr>
          <p:spPr>
            <a:xfrm>
              <a:off x="1720176" y="2642750"/>
              <a:ext cx="398255" cy="398255"/>
            </a:xfrm>
            <a:prstGeom prst="ellipse">
              <a:avLst/>
            </a:prstGeom>
            <a:solidFill>
              <a:srgbClr val="52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燕尾形 9"/>
            <p:cNvSpPr/>
            <p:nvPr/>
          </p:nvSpPr>
          <p:spPr>
            <a:xfrm>
              <a:off x="1835720" y="2733877"/>
              <a:ext cx="216000" cy="216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3805</Words>
  <Application>WPS 演示</Application>
  <PresentationFormat>全屏显示(4:3)</PresentationFormat>
  <Paragraphs>293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经典细宋简</vt:lpstr>
      <vt:lpstr>黑体</vt:lpstr>
      <vt:lpstr>Calibri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</dc:creator>
  <cp:lastModifiedBy>have_fun</cp:lastModifiedBy>
  <cp:revision>89</cp:revision>
  <dcterms:created xsi:type="dcterms:W3CDTF">2013-11-28T03:07:00Z</dcterms:created>
  <dcterms:modified xsi:type="dcterms:W3CDTF">2020-08-09T09:26:47Z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2052-11.1.0.9662</vt:lpwstr>
  </property>
</Properties>
</file>