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0" r:id="rId3"/>
    <p:sldId id="278" r:id="rId4"/>
    <p:sldId id="283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27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0CD"/>
    <a:srgbClr val="909196"/>
    <a:srgbClr val="F4A000"/>
    <a:srgbClr val="B83B05"/>
    <a:srgbClr val="DECD01"/>
    <a:srgbClr val="72BB2B"/>
    <a:srgbClr val="01A0A4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2A1B8-E99C-4A99-8C85-A3000EDBE7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198C6-28EB-4461-8CBD-1833D71116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FA5A3-823A-40F2-BB61-6284EFBF4D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5410-03DB-48DB-AB16-006272F49F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D66EB6-73F7-4F16-8E55-D30DB2DF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9531-C957-4DCC-AF33-60E7A8F2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85FB-630B-439E-94D2-3EE6E9DCD2A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91"/>
            <a:ext cx="9144000" cy="193909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860740" y="6664091"/>
            <a:ext cx="3888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至诚于中  业成于孚  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9531-C957-4DCC-AF33-60E7A8F2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85FB-630B-439E-94D2-3EE6E9DCD2A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91"/>
            <a:ext cx="9144000" cy="193909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860740" y="6664091"/>
            <a:ext cx="3888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至诚于中  业成于孚  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9531-C957-4DCC-AF33-60E7A8F2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85FB-630B-439E-94D2-3EE6E9DCD2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0" y="4046398"/>
            <a:ext cx="9144000" cy="39878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刘晓萌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| 2020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细宋简" pitchFamily="49" charset="-122"/>
              </a:rPr>
              <a:t>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细宋简" pitchFamily="49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3324" y="2758647"/>
            <a:ext cx="91440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Linux内核开发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讲：与应用层的数据交互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487" y="6381328"/>
            <a:ext cx="486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中孚信息股份有限公司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www.zhongfu.net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913709"/>
            <a:ext cx="3133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保障国家网络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  创造员工幸福家园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272" y="638132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股票代码：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300659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内核系统调用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定义内核系统调用实现</a:t>
            </a:r>
            <a:endParaRPr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添加系统调用号</a:t>
            </a:r>
            <a:endParaRPr 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系统调用表中添加对应项</a:t>
            </a:r>
            <a:endParaRPr 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特殊指出：在内核模块中增加系统调用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init_module 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函数中将没有使用的系统调用表项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重定向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到已实现的新系统调用函数即可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系统调用的扩展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关于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的说明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用户态的接口和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数据结构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内核常用接口和数据结构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的缺陷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5525239" cy="645160"/>
            <a:chOff x="2915816" y="2460674"/>
            <a:chExt cx="5525239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4650105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</a:t>
              </a: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netlink</a:t>
              </a: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netlink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Netlink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是一种套接字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（AF_NETLINK）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，一种特殊的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IPC</a:t>
            </a:r>
            <a:endParaRPr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实现用户进程与内核进程通信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Netlink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可以实现双向通信，可以由内核首先发起</a:t>
            </a:r>
            <a:endParaRPr 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在应用层可以使用通用的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是异步的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支持多播，是类似于应用层的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netlink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的说明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netlink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使用标准的sendto()，recvfrom(), sendmsg(), recvmsg()函数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sockaddr_nl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nlmsghd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msghdr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，struct iovec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5339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Netlink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用户态的接口和数据结构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netlink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netlink_kernel_create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用于创建内核socket通道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netlink_kernel_cfg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单播 netlink_unicast() 和多播 netlink_broadcast()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5339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Netlink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内核常用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接口和数据结构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netlink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需要绑定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号，易出现冲突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实际使用过程中出现过传输状态不稳定的情况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推测是类似于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的无链接机制导致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ts val="3700"/>
              </a:lnSpc>
              <a:buNone/>
              <a:defRPr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Netlink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通信的缺陷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内核字符设备驱动的意义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内核字符设备驱动的实现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内核字符设备驱动主动发起请求的实现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内核字符设备驱动的注意事项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5867504" cy="645160"/>
            <a:chOff x="2915816" y="2460674"/>
            <a:chExt cx="586750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499237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内核字符设备驱动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内核字符设备驱动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一切皆文件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的设计思想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字符设备驱动相对灵活，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半虚拟化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实体化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字符设备驱动实现简单，易于扩展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可以做到访问接口与文件访问接口完全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字符设备驱动的意义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内核字符设备驱动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驱动初始化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cdev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，初始化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cdev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，注册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cdev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实现设备操作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lseek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ioctl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设备反初始化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cdev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，回收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cdev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字符设备驱动的实现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内核字符设备驱动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poll/select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是基于字符设备驱动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字符设备驱动poll机制是基于等待队列wait_queue的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操作中poll_wait()只是将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进程添加到指定的等待列表（poll_table）中，该动作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不会阻塞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poll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操作后，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进程将挂起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当有数据需要读取时，唤醒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进程，读取数据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5516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字符设备驱动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主动发起请求的实现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7064" y="2297528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82960" y="2886387"/>
            <a:ext cx="3840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标题二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内核系统调用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57064" y="3475246"/>
            <a:ext cx="4297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标题三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内核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netlink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57064" y="4064105"/>
            <a:ext cx="4450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标题四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Linux内核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字符设备驱动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82960" y="4652965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标题五 补充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91680" y="2583677"/>
            <a:ext cx="4032448" cy="227626"/>
            <a:chOff x="1722052" y="2921177"/>
            <a:chExt cx="4032448" cy="227626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949678" y="3148803"/>
              <a:ext cx="38048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691680" y="4297036"/>
            <a:ext cx="2647996" cy="227626"/>
            <a:chOff x="1722052" y="2921177"/>
            <a:chExt cx="2647996" cy="227626"/>
          </a:xfrm>
        </p:grpSpPr>
        <p:cxnSp>
          <p:nvCxnSpPr>
            <p:cNvPr id="52" name="直接连接符 51"/>
            <p:cNvCxnSpPr/>
            <p:nvPr/>
          </p:nvCxnSpPr>
          <p:spPr>
            <a:xfrm flipV="1">
              <a:off x="1949678" y="3148604"/>
              <a:ext cx="2420370" cy="1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91680" y="3740477"/>
            <a:ext cx="3545429" cy="227626"/>
            <a:chOff x="1722052" y="2921177"/>
            <a:chExt cx="3545429" cy="22762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949678" y="3148803"/>
              <a:ext cx="331780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691045" y="3201278"/>
            <a:ext cx="5879650" cy="227626"/>
            <a:chOff x="1722052" y="2921177"/>
            <a:chExt cx="5879650" cy="227626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949678" y="3148803"/>
              <a:ext cx="56520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48"/>
            <p:cNvSpPr/>
            <p:nvPr/>
          </p:nvSpPr>
          <p:spPr>
            <a:xfrm>
              <a:off x="1722052" y="2921177"/>
              <a:ext cx="227626" cy="227626"/>
            </a:xfrm>
            <a:custGeom>
              <a:avLst/>
              <a:gdLst>
                <a:gd name="connsiteX0" fmla="*/ 0 w 725276"/>
                <a:gd name="connsiteY0" fmla="*/ 362638 h 725276"/>
                <a:gd name="connsiteX1" fmla="*/ 362638 w 725276"/>
                <a:gd name="connsiteY1" fmla="*/ 0 h 725276"/>
                <a:gd name="connsiteX2" fmla="*/ 725276 w 725276"/>
                <a:gd name="connsiteY2" fmla="*/ 362638 h 725276"/>
                <a:gd name="connsiteX3" fmla="*/ 362638 w 725276"/>
                <a:gd name="connsiteY3" fmla="*/ 725276 h 725276"/>
                <a:gd name="connsiteX4" fmla="*/ 0 w 725276"/>
                <a:gd name="connsiteY4" fmla="*/ 362638 h 725276"/>
                <a:gd name="connsiteX0-1" fmla="*/ 725276 w 816716"/>
                <a:gd name="connsiteY0-2" fmla="*/ 362638 h 725276"/>
                <a:gd name="connsiteX1-3" fmla="*/ 362638 w 816716"/>
                <a:gd name="connsiteY1-4" fmla="*/ 725276 h 725276"/>
                <a:gd name="connsiteX2-5" fmla="*/ 0 w 816716"/>
                <a:gd name="connsiteY2-6" fmla="*/ 362638 h 725276"/>
                <a:gd name="connsiteX3-7" fmla="*/ 362638 w 816716"/>
                <a:gd name="connsiteY3-8" fmla="*/ 0 h 725276"/>
                <a:gd name="connsiteX4-9" fmla="*/ 816716 w 816716"/>
                <a:gd name="connsiteY4-10" fmla="*/ 454078 h 725276"/>
                <a:gd name="connsiteX0-11" fmla="*/ 725276 w 725276"/>
                <a:gd name="connsiteY0-12" fmla="*/ 362638 h 725276"/>
                <a:gd name="connsiteX1-13" fmla="*/ 362638 w 725276"/>
                <a:gd name="connsiteY1-14" fmla="*/ 725276 h 725276"/>
                <a:gd name="connsiteX2-15" fmla="*/ 0 w 725276"/>
                <a:gd name="connsiteY2-16" fmla="*/ 362638 h 725276"/>
                <a:gd name="connsiteX3-17" fmla="*/ 362638 w 725276"/>
                <a:gd name="connsiteY3-18" fmla="*/ 0 h 725276"/>
                <a:gd name="connsiteX0-19" fmla="*/ 362638 w 362638"/>
                <a:gd name="connsiteY0-20" fmla="*/ 725276 h 725276"/>
                <a:gd name="connsiteX1-21" fmla="*/ 0 w 362638"/>
                <a:gd name="connsiteY1-22" fmla="*/ 362638 h 725276"/>
                <a:gd name="connsiteX2-23" fmla="*/ 362638 w 362638"/>
                <a:gd name="connsiteY2-24" fmla="*/ 0 h 725276"/>
                <a:gd name="connsiteX0-25" fmla="*/ 362638 w 362638"/>
                <a:gd name="connsiteY0-26" fmla="*/ 362638 h 362638"/>
                <a:gd name="connsiteX1-27" fmla="*/ 0 w 362638"/>
                <a:gd name="connsiteY1-28" fmla="*/ 0 h 362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638" h="362638">
                  <a:moveTo>
                    <a:pt x="362638" y="362638"/>
                  </a:moveTo>
                  <a:cubicBezTo>
                    <a:pt x="162359" y="362638"/>
                    <a:pt x="0" y="200279"/>
                    <a:pt x="0" y="0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1919306" y="5124905"/>
            <a:ext cx="40928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48"/>
          <p:cNvSpPr/>
          <p:nvPr/>
        </p:nvSpPr>
        <p:spPr>
          <a:xfrm>
            <a:off x="1691680" y="4897279"/>
            <a:ext cx="227626" cy="227626"/>
          </a:xfrm>
          <a:custGeom>
            <a:avLst/>
            <a:gdLst>
              <a:gd name="connsiteX0" fmla="*/ 0 w 725276"/>
              <a:gd name="connsiteY0" fmla="*/ 362638 h 725276"/>
              <a:gd name="connsiteX1" fmla="*/ 362638 w 725276"/>
              <a:gd name="connsiteY1" fmla="*/ 0 h 725276"/>
              <a:gd name="connsiteX2" fmla="*/ 725276 w 725276"/>
              <a:gd name="connsiteY2" fmla="*/ 362638 h 725276"/>
              <a:gd name="connsiteX3" fmla="*/ 362638 w 725276"/>
              <a:gd name="connsiteY3" fmla="*/ 725276 h 725276"/>
              <a:gd name="connsiteX4" fmla="*/ 0 w 725276"/>
              <a:gd name="connsiteY4" fmla="*/ 362638 h 725276"/>
              <a:gd name="connsiteX0-1" fmla="*/ 725276 w 816716"/>
              <a:gd name="connsiteY0-2" fmla="*/ 362638 h 725276"/>
              <a:gd name="connsiteX1-3" fmla="*/ 362638 w 816716"/>
              <a:gd name="connsiteY1-4" fmla="*/ 725276 h 725276"/>
              <a:gd name="connsiteX2-5" fmla="*/ 0 w 816716"/>
              <a:gd name="connsiteY2-6" fmla="*/ 362638 h 725276"/>
              <a:gd name="connsiteX3-7" fmla="*/ 362638 w 816716"/>
              <a:gd name="connsiteY3-8" fmla="*/ 0 h 725276"/>
              <a:gd name="connsiteX4-9" fmla="*/ 816716 w 816716"/>
              <a:gd name="connsiteY4-10" fmla="*/ 454078 h 725276"/>
              <a:gd name="connsiteX0-11" fmla="*/ 725276 w 725276"/>
              <a:gd name="connsiteY0-12" fmla="*/ 362638 h 725276"/>
              <a:gd name="connsiteX1-13" fmla="*/ 362638 w 725276"/>
              <a:gd name="connsiteY1-14" fmla="*/ 725276 h 725276"/>
              <a:gd name="connsiteX2-15" fmla="*/ 0 w 725276"/>
              <a:gd name="connsiteY2-16" fmla="*/ 362638 h 725276"/>
              <a:gd name="connsiteX3-17" fmla="*/ 362638 w 725276"/>
              <a:gd name="connsiteY3-18" fmla="*/ 0 h 725276"/>
              <a:gd name="connsiteX0-19" fmla="*/ 362638 w 362638"/>
              <a:gd name="connsiteY0-20" fmla="*/ 725276 h 725276"/>
              <a:gd name="connsiteX1-21" fmla="*/ 0 w 362638"/>
              <a:gd name="connsiteY1-22" fmla="*/ 362638 h 725276"/>
              <a:gd name="connsiteX2-23" fmla="*/ 362638 w 362638"/>
              <a:gd name="connsiteY2-24" fmla="*/ 0 h 725276"/>
              <a:gd name="connsiteX0-25" fmla="*/ 362638 w 362638"/>
              <a:gd name="connsiteY0-26" fmla="*/ 362638 h 362638"/>
              <a:gd name="connsiteX1-27" fmla="*/ 0 w 362638"/>
              <a:gd name="connsiteY1-28" fmla="*/ 0 h 362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2638" h="362638">
                <a:moveTo>
                  <a:pt x="362638" y="362638"/>
                </a:moveTo>
                <a:cubicBezTo>
                  <a:pt x="162359" y="362638"/>
                  <a:pt x="0" y="200279"/>
                  <a:pt x="0" y="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1026" name="Picture 2" descr="C:\Users\X\Desktop\的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6" b="27206"/>
          <a:stretch>
            <a:fillRect/>
          </a:stretch>
        </p:blipFill>
        <p:spPr bwMode="auto">
          <a:xfrm>
            <a:off x="1240392" y="1072515"/>
            <a:ext cx="2035175" cy="8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720176" y="2375374"/>
            <a:ext cx="398255" cy="398255"/>
            <a:chOff x="1720176" y="2642750"/>
            <a:chExt cx="398255" cy="398255"/>
          </a:xfrm>
        </p:grpSpPr>
        <p:sp>
          <p:nvSpPr>
            <p:cNvPr id="38" name="椭圆 37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9" name="燕尾形 38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20176" y="2974593"/>
            <a:ext cx="398255" cy="398255"/>
            <a:chOff x="1720176" y="2642750"/>
            <a:chExt cx="398255" cy="398255"/>
          </a:xfrm>
        </p:grpSpPr>
        <p:sp>
          <p:nvSpPr>
            <p:cNvPr id="69" name="椭圆 6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01A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0" name="燕尾形 6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720176" y="3541349"/>
            <a:ext cx="398255" cy="398255"/>
            <a:chOff x="1720176" y="2642750"/>
            <a:chExt cx="398255" cy="398255"/>
          </a:xfrm>
        </p:grpSpPr>
        <p:sp>
          <p:nvSpPr>
            <p:cNvPr id="72" name="椭圆 71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72B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3" name="燕尾形 72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720176" y="4119750"/>
            <a:ext cx="398255" cy="398255"/>
            <a:chOff x="1720176" y="2642750"/>
            <a:chExt cx="398255" cy="398255"/>
          </a:xfrm>
        </p:grpSpPr>
        <p:sp>
          <p:nvSpPr>
            <p:cNvPr id="75" name="椭圆 74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DEC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6" name="燕尾形 75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720176" y="4698151"/>
            <a:ext cx="398255" cy="398255"/>
            <a:chOff x="1720176" y="2642750"/>
            <a:chExt cx="398255" cy="398255"/>
          </a:xfrm>
        </p:grpSpPr>
        <p:sp>
          <p:nvSpPr>
            <p:cNvPr id="78" name="椭圆 77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F4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9" name="燕尾形 78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内核字符设备驱动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字符设备驱动中基础的驱动函数可以什么都不干，但不能不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字符设备号可以动态申请，也可以固定写死，写死易冲突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如果动态申请，需要调用class_create为该设备创建一个class，再为每个设备调用device_create创建对应的设备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如果固定写死，可以使用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mknod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进程或调用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mknod()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手动创建设备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4094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字符设备驱动的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1972414" cy="645160"/>
            <a:chOff x="2915816" y="2460674"/>
            <a:chExt cx="197241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补充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五、补充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目前几乎所有的内核项目都在使用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相对其它的交互方式，字符设备驱动优点较大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理解了字符设备驱动，能够更容易去理解其它设备驱动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738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字符设备驱动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的重要性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五、补充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完成之后尽快提交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练习的内容很有可能是在之前的基础上进行扩展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内核代码没有特殊要求，简洁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有效为上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私底下多交流是必要的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关于练习的问题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-451" r="32765" b="88738"/>
          <a:stretch>
            <a:fillRect/>
          </a:stretch>
        </p:blipFill>
        <p:spPr bwMode="auto">
          <a:xfrm>
            <a:off x="0" y="4260545"/>
            <a:ext cx="9144000" cy="25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Box 5"/>
          <p:cNvSpPr txBox="1">
            <a:spLocks noChangeArrowheads="1"/>
          </p:cNvSpPr>
          <p:nvPr/>
        </p:nvSpPr>
        <p:spPr bwMode="auto">
          <a:xfrm>
            <a:off x="611560" y="2038489"/>
            <a:ext cx="8558088" cy="124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45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请各位同事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、领导予以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45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指导、支持！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C:\Users\X\Desktop\vi项目\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237312"/>
            <a:ext cx="1477204" cy="3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内核与应用层交互前提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内核如何与应用层交互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1972414" cy="645160"/>
            <a:chOff x="2915816" y="2460674"/>
            <a:chExt cx="197241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一、简介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内核理论上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可以访问全部内存区域，包括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物理内存区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内核与应用层内存默认是隔离的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进程内存空间问题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get_fs()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get_ds()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set_fs()</a:t>
            </a:r>
            <a:endParaRPr lang="en-US" alt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安全读取应用层数据 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copy_from_user()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copy_to_user()</a:t>
            </a:r>
            <a:endParaRPr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内核是服务器，应用层是客户端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交互的难点在于如何快速响应内核的请求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交互前提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一、简介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sysfs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debugfs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共享内存（以文件映射的方式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信号通知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内核调用应用程序（暂无涉猎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ioctl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如何进行交互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775" y="3236962"/>
            <a:ext cx="61214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内核系统调用存在的意义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内核系统调用工作流程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内核系统调用工作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内核系统调用的扩展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67025" y="3135362"/>
            <a:ext cx="61864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915816" y="2460674"/>
            <a:ext cx="4953104" cy="645160"/>
            <a:chOff x="2915816" y="2460674"/>
            <a:chExt cx="4953104" cy="645160"/>
          </a:xfrm>
        </p:grpSpPr>
        <p:sp>
          <p:nvSpPr>
            <p:cNvPr id="7" name="矩形 6"/>
            <p:cNvSpPr/>
            <p:nvPr/>
          </p:nvSpPr>
          <p:spPr bwMode="auto">
            <a:xfrm>
              <a:off x="3790950" y="2460674"/>
              <a:ext cx="407797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内核系统调用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15816" y="2569019"/>
              <a:ext cx="820763" cy="429420"/>
              <a:chOff x="2970187" y="2569019"/>
              <a:chExt cx="820763" cy="429420"/>
            </a:xfrm>
          </p:grpSpPr>
          <p:pic>
            <p:nvPicPr>
              <p:cNvPr id="13" name="Picture 2" descr="C:\Users\X\Desktop\vi项目\1.pn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4243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X\Desktop\vi项目\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215" y="2569019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X\Desktop\vi项目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187" y="2569020"/>
                <a:ext cx="316707" cy="429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内核系统调用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系统调用是用户空间访问内核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的惟一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正常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手段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异常和中断也可以</a:t>
            </a:r>
            <a:endParaRPr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抽象了内核资源的访问接口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系统调用统一了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内核资源的访问接口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限制了内核资源的过度访问，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保证了系统的稳定和安全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ts val="3700"/>
              </a:lnSpc>
              <a:buNone/>
              <a:defRPr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系统调用存在的意义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内核系统调用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359" y="2348880"/>
            <a:ext cx="7700963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应用层进程调用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通过软中断（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x86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0x80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）进入内核态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应用层进程以内核态的形式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调用并执行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相应的系统调用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系统调用处理完毕，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应用层进程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退出内核态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ts val="3700"/>
              </a:lnSpc>
              <a:buNone/>
              <a:defRPr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系统调用工作流程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 bwMode="auto">
          <a:xfrm>
            <a:off x="457200" y="459581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内核系统调用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964565" y="2348865"/>
            <a:ext cx="770128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内核系统调用表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sys_call_table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内核系统调用的序号（unistd.h）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传递参数一般采用的是寄存器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可以只启用一个寄存器，以堆栈的形式存放参数</a:t>
            </a:r>
            <a:endParaRPr 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700"/>
              </a:lnSpc>
              <a:defRPr/>
            </a:pPr>
            <a:r>
              <a:rPr 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可以每个参数都启用一个寄存器，系统调用最多</a:t>
            </a: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zh-CN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参数在内核态是需要验证的，有效性和合法性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系统调用返回也是采用寄存器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09700" y="1275556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系统调用工作机制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489" y="1340768"/>
            <a:ext cx="398255" cy="398255"/>
            <a:chOff x="1720176" y="2642750"/>
            <a:chExt cx="398255" cy="398255"/>
          </a:xfrm>
        </p:grpSpPr>
        <p:sp>
          <p:nvSpPr>
            <p:cNvPr id="9" name="椭圆 8"/>
            <p:cNvSpPr/>
            <p:nvPr/>
          </p:nvSpPr>
          <p:spPr>
            <a:xfrm>
              <a:off x="1720176" y="2642750"/>
              <a:ext cx="398255" cy="398255"/>
            </a:xfrm>
            <a:prstGeom prst="ellipse">
              <a:avLst/>
            </a:prstGeom>
            <a:solidFill>
              <a:srgbClr val="52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1835720" y="2733877"/>
              <a:ext cx="216000" cy="216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2533</Words>
  <Application>WPS 演示</Application>
  <PresentationFormat>全屏显示(4:3)</PresentationFormat>
  <Paragraphs>212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经典细宋简</vt:lpstr>
      <vt:lpstr>黑体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have_fun</cp:lastModifiedBy>
  <cp:revision>114</cp:revision>
  <dcterms:created xsi:type="dcterms:W3CDTF">2013-11-28T03:07:00Z</dcterms:created>
  <dcterms:modified xsi:type="dcterms:W3CDTF">2020-09-04T09:31:57Z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2052-11.1.0.9662</vt:lpwstr>
  </property>
</Properties>
</file>