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5"/>
  </p:notesMasterIdLst>
  <p:handoutMasterIdLst>
    <p:handoutMasterId r:id="rId46"/>
  </p:handoutMasterIdLst>
  <p:sldIdLst>
    <p:sldId id="256" r:id="rId2"/>
    <p:sldId id="291" r:id="rId3"/>
    <p:sldId id="396" r:id="rId4"/>
    <p:sldId id="391" r:id="rId5"/>
    <p:sldId id="392" r:id="rId6"/>
    <p:sldId id="378" r:id="rId7"/>
    <p:sldId id="379" r:id="rId8"/>
    <p:sldId id="380" r:id="rId9"/>
    <p:sldId id="381" r:id="rId10"/>
    <p:sldId id="373" r:id="rId11"/>
    <p:sldId id="393" r:id="rId12"/>
    <p:sldId id="394" r:id="rId13"/>
    <p:sldId id="382" r:id="rId14"/>
    <p:sldId id="383" r:id="rId15"/>
    <p:sldId id="384" r:id="rId16"/>
    <p:sldId id="385" r:id="rId17"/>
    <p:sldId id="386" r:id="rId18"/>
    <p:sldId id="387" r:id="rId19"/>
    <p:sldId id="388" r:id="rId20"/>
    <p:sldId id="389" r:id="rId21"/>
    <p:sldId id="390" r:id="rId22"/>
    <p:sldId id="374" r:id="rId23"/>
    <p:sldId id="376" r:id="rId24"/>
    <p:sldId id="377" r:id="rId25"/>
    <p:sldId id="397" r:id="rId26"/>
    <p:sldId id="395" r:id="rId27"/>
    <p:sldId id="401" r:id="rId28"/>
    <p:sldId id="402" r:id="rId29"/>
    <p:sldId id="398" r:id="rId30"/>
    <p:sldId id="400" r:id="rId31"/>
    <p:sldId id="403" r:id="rId32"/>
    <p:sldId id="404" r:id="rId33"/>
    <p:sldId id="406" r:id="rId34"/>
    <p:sldId id="407" r:id="rId35"/>
    <p:sldId id="408" r:id="rId36"/>
    <p:sldId id="405" r:id="rId37"/>
    <p:sldId id="409" r:id="rId38"/>
    <p:sldId id="410" r:id="rId39"/>
    <p:sldId id="411" r:id="rId40"/>
    <p:sldId id="412" r:id="rId41"/>
    <p:sldId id="399" r:id="rId42"/>
    <p:sldId id="361" r:id="rId43"/>
    <p:sldId id="334" r:id="rId44"/>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charset="0"/>
        <a:ea typeface="楷体_GB2312" pitchFamily="49" charset="-122"/>
        <a:cs typeface="+mn-cs"/>
      </a:defRPr>
    </a:lvl1pPr>
    <a:lvl2pPr marL="457200" algn="l" rtl="0" eaLnBrk="0" fontAlgn="base" hangingPunct="0">
      <a:spcBef>
        <a:spcPct val="0"/>
      </a:spcBef>
      <a:spcAft>
        <a:spcPct val="0"/>
      </a:spcAft>
      <a:defRPr b="1" kern="1200">
        <a:solidFill>
          <a:schemeClr val="tx1"/>
        </a:solidFill>
        <a:latin typeface="Arial" charset="0"/>
        <a:ea typeface="楷体_GB2312" pitchFamily="49" charset="-122"/>
        <a:cs typeface="+mn-cs"/>
      </a:defRPr>
    </a:lvl2pPr>
    <a:lvl3pPr marL="914400" algn="l" rtl="0" eaLnBrk="0" fontAlgn="base" hangingPunct="0">
      <a:spcBef>
        <a:spcPct val="0"/>
      </a:spcBef>
      <a:spcAft>
        <a:spcPct val="0"/>
      </a:spcAft>
      <a:defRPr b="1" kern="1200">
        <a:solidFill>
          <a:schemeClr val="tx1"/>
        </a:solidFill>
        <a:latin typeface="Arial" charset="0"/>
        <a:ea typeface="楷体_GB2312" pitchFamily="49" charset="-122"/>
        <a:cs typeface="+mn-cs"/>
      </a:defRPr>
    </a:lvl3pPr>
    <a:lvl4pPr marL="1371600" algn="l" rtl="0" eaLnBrk="0" fontAlgn="base" hangingPunct="0">
      <a:spcBef>
        <a:spcPct val="0"/>
      </a:spcBef>
      <a:spcAft>
        <a:spcPct val="0"/>
      </a:spcAft>
      <a:defRPr b="1" kern="1200">
        <a:solidFill>
          <a:schemeClr val="tx1"/>
        </a:solidFill>
        <a:latin typeface="Arial" charset="0"/>
        <a:ea typeface="楷体_GB2312" pitchFamily="49" charset="-122"/>
        <a:cs typeface="+mn-cs"/>
      </a:defRPr>
    </a:lvl4pPr>
    <a:lvl5pPr marL="1828800" algn="l" rtl="0" eaLnBrk="0" fontAlgn="base" hangingPunct="0">
      <a:spcBef>
        <a:spcPct val="0"/>
      </a:spcBef>
      <a:spcAft>
        <a:spcPct val="0"/>
      </a:spcAft>
      <a:defRPr b="1" kern="1200">
        <a:solidFill>
          <a:schemeClr val="tx1"/>
        </a:solidFill>
        <a:latin typeface="Arial" charset="0"/>
        <a:ea typeface="楷体_GB2312" pitchFamily="49" charset="-122"/>
        <a:cs typeface="+mn-cs"/>
      </a:defRPr>
    </a:lvl5pPr>
    <a:lvl6pPr marL="2286000" algn="l" defTabSz="914400" rtl="0" eaLnBrk="1" latinLnBrk="0" hangingPunct="1">
      <a:defRPr b="1" kern="1200">
        <a:solidFill>
          <a:schemeClr val="tx1"/>
        </a:solidFill>
        <a:latin typeface="Arial" charset="0"/>
        <a:ea typeface="楷体_GB2312" pitchFamily="49" charset="-122"/>
        <a:cs typeface="+mn-cs"/>
      </a:defRPr>
    </a:lvl6pPr>
    <a:lvl7pPr marL="2743200" algn="l" defTabSz="914400" rtl="0" eaLnBrk="1" latinLnBrk="0" hangingPunct="1">
      <a:defRPr b="1" kern="1200">
        <a:solidFill>
          <a:schemeClr val="tx1"/>
        </a:solidFill>
        <a:latin typeface="Arial" charset="0"/>
        <a:ea typeface="楷体_GB2312" pitchFamily="49" charset="-122"/>
        <a:cs typeface="+mn-cs"/>
      </a:defRPr>
    </a:lvl7pPr>
    <a:lvl8pPr marL="3200400" algn="l" defTabSz="914400" rtl="0" eaLnBrk="1" latinLnBrk="0" hangingPunct="1">
      <a:defRPr b="1" kern="1200">
        <a:solidFill>
          <a:schemeClr val="tx1"/>
        </a:solidFill>
        <a:latin typeface="Arial" charset="0"/>
        <a:ea typeface="楷体_GB2312" pitchFamily="49" charset="-122"/>
        <a:cs typeface="+mn-cs"/>
      </a:defRPr>
    </a:lvl8pPr>
    <a:lvl9pPr marL="3657600" algn="l" defTabSz="914400" rtl="0" eaLnBrk="1" latinLnBrk="0" hangingPunct="1">
      <a:defRPr b="1"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59FF1"/>
    <a:srgbClr val="3898F0"/>
    <a:srgbClr val="FF3300"/>
    <a:srgbClr val="0000FF"/>
    <a:srgbClr val="29F729"/>
    <a:srgbClr val="CD6BCD"/>
    <a:srgbClr val="4C4CA6"/>
    <a:srgbClr val="8888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0799" autoAdjust="0"/>
  </p:normalViewPr>
  <p:slideViewPr>
    <p:cSldViewPr snapToGrid="0">
      <p:cViewPr varScale="1">
        <p:scale>
          <a:sx n="110" d="100"/>
          <a:sy n="110" d="100"/>
        </p:scale>
        <p:origin x="-1152" y="-96"/>
      </p:cViewPr>
      <p:guideLst>
        <p:guide orient="horz" pos="2160"/>
        <p:guide pos="2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Clr>
                <a:srgbClr val="B98F00"/>
              </a:buClr>
              <a:buFont typeface="Wingdings" panose="05000000000000000000" pitchFamily="2" charset="2"/>
              <a:buNone/>
              <a:defRPr sz="1200">
                <a:latin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spcBef>
                <a:spcPct val="20000"/>
              </a:spcBef>
              <a:buClr>
                <a:srgbClr val="B98F00"/>
              </a:buClr>
              <a:buFont typeface="Wingdings" pitchFamily="2" charset="2"/>
              <a:buNone/>
              <a:defRPr sz="1200">
                <a:latin typeface="Arial" charset="0"/>
              </a:defRPr>
            </a:lvl1pPr>
          </a:lstStyle>
          <a:p>
            <a:pPr>
              <a:defRPr/>
            </a:pPr>
            <a:fld id="{16C69150-D215-414F-B702-23CEF6084CAF}" type="datetime1">
              <a:rPr lang="zh-CN" altLang="en-US"/>
              <a:pPr>
                <a:defRPr/>
              </a:pPr>
              <a:t>2016/2/20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spcBef>
                <a:spcPct val="20000"/>
              </a:spcBef>
              <a:buClr>
                <a:srgbClr val="B98F00"/>
              </a:buClr>
              <a:buFont typeface="Wingdings" panose="05000000000000000000" pitchFamily="2" charset="2"/>
              <a:buNone/>
              <a:defRPr sz="1200">
                <a:latin typeface="Arial" panose="020B0604020202020204" pitchFamily="34" charset="0"/>
              </a:defRPr>
            </a:lvl1pPr>
          </a:lstStyle>
          <a:p>
            <a:pPr>
              <a:defRPr/>
            </a:pPr>
            <a:r>
              <a:rPr lang="en-US" altLang="zh-CN"/>
              <a:t>1</a:t>
            </a: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20000"/>
              </a:spcBef>
              <a:buClr>
                <a:srgbClr val="B98F00"/>
              </a:buClr>
              <a:buFont typeface="Wingdings" pitchFamily="2" charset="2"/>
              <a:buNone/>
              <a:defRPr sz="1200"/>
            </a:lvl1pPr>
          </a:lstStyle>
          <a:p>
            <a:pPr>
              <a:defRPr/>
            </a:pPr>
            <a:fld id="{3A49939C-3CC4-487D-8F9A-FA5C870AC8FB}" type="slidenum">
              <a:rPr lang="zh-CN" altLang="en-US"/>
              <a:pPr>
                <a:defRPr/>
              </a:pPr>
              <a:t>‹#›</a:t>
            </a:fld>
            <a:endParaRPr lang="en-US" altLang="zh-CN"/>
          </a:p>
        </p:txBody>
      </p:sp>
    </p:spTree>
    <p:extLst>
      <p:ext uri="{BB962C8B-B14F-4D97-AF65-F5344CB8AC3E}">
        <p14:creationId xmlns:p14="http://schemas.microsoft.com/office/powerpoint/2010/main" val="40455461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anose="020B0604020202020204" pitchFamily="34" charset="0"/>
                <a:ea typeface="宋体" panose="02010600030101010101" pitchFamily="2" charset="-122"/>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anose="020B0604020202020204" pitchFamily="34" charset="0"/>
                <a:ea typeface="宋体" panose="02010600030101010101" pitchFamily="2" charset="-122"/>
              </a:defRPr>
            </a:lvl1pPr>
          </a:lstStyle>
          <a:p>
            <a:pPr>
              <a:defRPr/>
            </a:pPr>
            <a:fld id="{04222E6E-701F-48D5-BF10-7150F75A4408}" type="datetime1">
              <a:rPr lang="en-US" altLang="zh-CN"/>
              <a:pPr>
                <a:defRPr/>
              </a:pPr>
              <a:t>2/20/2016</a:t>
            </a:fld>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anose="020B0604020202020204" pitchFamily="34" charset="0"/>
                <a:ea typeface="宋体" panose="02010600030101010101" pitchFamily="2" charset="-122"/>
              </a:defRPr>
            </a:lvl1pPr>
          </a:lstStyle>
          <a:p>
            <a:pPr>
              <a:defRPr/>
            </a:pPr>
            <a:r>
              <a:rPr lang="en-US" altLang="zh-CN"/>
              <a:t>1</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charset="-122"/>
              </a:defRPr>
            </a:lvl1pPr>
          </a:lstStyle>
          <a:p>
            <a:pPr>
              <a:defRPr/>
            </a:pPr>
            <a:fld id="{EE63C4C8-1D74-442D-9367-DA7E0ED845D1}" type="slidenum">
              <a:rPr lang="en-US" altLang="zh-CN"/>
              <a:pPr>
                <a:defRPr/>
              </a:pPr>
              <a:t>‹#›</a:t>
            </a:fld>
            <a:endParaRPr lang="en-US" altLang="zh-CN"/>
          </a:p>
        </p:txBody>
      </p:sp>
    </p:spTree>
    <p:extLst>
      <p:ext uri="{BB962C8B-B14F-4D97-AF65-F5344CB8AC3E}">
        <p14:creationId xmlns:p14="http://schemas.microsoft.com/office/powerpoint/2010/main" val="36067307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
        <p:nvSpPr>
          <p:cNvPr id="51204"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6AC07CDB-C056-49B4-A064-6C5D092DADF0}" type="slidenum">
              <a:rPr lang="en-US" altLang="zh-CN" b="0" smtClean="0">
                <a:ea typeface="宋体" charset="-122"/>
              </a:rPr>
              <a:pPr/>
              <a:t>1</a:t>
            </a:fld>
            <a:endParaRPr lang="en-US" altLang="zh-CN" b="0" smtClean="0">
              <a:ea typeface="宋体" charset="-122"/>
            </a:endParaRPr>
          </a:p>
        </p:txBody>
      </p:sp>
      <p:sp>
        <p:nvSpPr>
          <p:cNvPr id="51205"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2228"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CFC42636-6BCA-4D67-9B45-E21959BADED4}" type="slidenum">
              <a:rPr lang="en-US" altLang="zh-CN" b="0" smtClean="0">
                <a:ea typeface="宋体" charset="-122"/>
              </a:rPr>
              <a:pPr/>
              <a:t>2</a:t>
            </a:fld>
            <a:endParaRPr lang="en-US" altLang="zh-CN" b="0" smtClean="0">
              <a:ea typeface="宋体" charset="-122"/>
            </a:endParaRPr>
          </a:p>
        </p:txBody>
      </p:sp>
      <p:sp>
        <p:nvSpPr>
          <p:cNvPr id="52229"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3252"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A153E9D9-058A-444E-BE01-4B3D5CBA46EC}" type="slidenum">
              <a:rPr lang="en-US" altLang="zh-CN" b="0" smtClean="0">
                <a:ea typeface="宋体" charset="-122"/>
              </a:rPr>
              <a:pPr/>
              <a:t>3</a:t>
            </a:fld>
            <a:endParaRPr lang="en-US" altLang="zh-CN" b="0" smtClean="0">
              <a:ea typeface="宋体" charset="-122"/>
            </a:endParaRPr>
          </a:p>
        </p:txBody>
      </p:sp>
      <p:sp>
        <p:nvSpPr>
          <p:cNvPr id="53253"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4276"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6A4EB5A3-2E8F-422E-BAAB-5788032C99D0}" type="slidenum">
              <a:rPr lang="en-US" altLang="zh-CN" b="0" smtClean="0">
                <a:ea typeface="宋体" charset="-122"/>
              </a:rPr>
              <a:pPr/>
              <a:t>25</a:t>
            </a:fld>
            <a:endParaRPr lang="en-US" altLang="zh-CN" b="0" smtClean="0">
              <a:ea typeface="宋体" charset="-122"/>
            </a:endParaRPr>
          </a:p>
        </p:txBody>
      </p:sp>
      <p:sp>
        <p:nvSpPr>
          <p:cNvPr id="54277"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5300"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D990377D-C952-464E-98F9-7AAF4ACBEAEA}" type="slidenum">
              <a:rPr lang="en-US" altLang="zh-CN" b="0" smtClean="0">
                <a:ea typeface="宋体" charset="-122"/>
              </a:rPr>
              <a:pPr/>
              <a:t>29</a:t>
            </a:fld>
            <a:endParaRPr lang="en-US" altLang="zh-CN" b="0" smtClean="0">
              <a:ea typeface="宋体" charset="-122"/>
            </a:endParaRPr>
          </a:p>
        </p:txBody>
      </p:sp>
      <p:sp>
        <p:nvSpPr>
          <p:cNvPr id="55301"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6324"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BDEC6ABA-1819-4391-90BE-5157CD28196C}" type="slidenum">
              <a:rPr lang="en-US" altLang="zh-CN" b="0" smtClean="0">
                <a:ea typeface="宋体" charset="-122"/>
              </a:rPr>
              <a:pPr/>
              <a:t>38</a:t>
            </a:fld>
            <a:endParaRPr lang="en-US" altLang="zh-CN" b="0" smtClean="0">
              <a:ea typeface="宋体" charset="-122"/>
            </a:endParaRPr>
          </a:p>
        </p:txBody>
      </p:sp>
      <p:sp>
        <p:nvSpPr>
          <p:cNvPr id="56325"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My presentation will be given in five parts. Firstly, I will introduce the background and motivation of this study. The second part concerns the methodology we used. Then an experiment using synthetic data and another one using real data in Jimusar sag will be shown respectively in part three and part four. And in the last part, I’ll give a briefly conclusion.</a:t>
            </a:r>
          </a:p>
        </p:txBody>
      </p:sp>
      <p:sp>
        <p:nvSpPr>
          <p:cNvPr id="56324" name="灯片编号占位符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BDEC6ABA-1819-4391-90BE-5157CD28196C}" type="slidenum">
              <a:rPr lang="en-US" altLang="zh-CN" b="0" smtClean="0">
                <a:ea typeface="宋体" charset="-122"/>
              </a:rPr>
              <a:pPr/>
              <a:t>41</a:t>
            </a:fld>
            <a:endParaRPr lang="en-US" altLang="zh-CN" b="0" smtClean="0">
              <a:ea typeface="宋体" charset="-122"/>
            </a:endParaRPr>
          </a:p>
        </p:txBody>
      </p:sp>
      <p:sp>
        <p:nvSpPr>
          <p:cNvPr id="56325" name="页脚占位符 2"/>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Well, This last slide is a brief summary of my presentation.  </a:t>
            </a:r>
            <a:endParaRPr lang="zh-CN" altLang="zh-CN" smtClean="0">
              <a:ea typeface="宋体" charset="-122"/>
            </a:endParaRPr>
          </a:p>
          <a:p>
            <a:endParaRPr lang="zh-CN" altLang="en-US" smtClean="0">
              <a:ea typeface="宋体" charset="-122"/>
            </a:endParaRPr>
          </a:p>
        </p:txBody>
      </p:sp>
      <p:sp>
        <p:nvSpPr>
          <p:cNvPr id="57348" name="页脚占位符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
        <p:nvSpPr>
          <p:cNvPr id="5734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4601C46C-69D4-4D95-9C7B-1D7F77A5AD5E}" type="slidenum">
              <a:rPr lang="en-US" altLang="zh-CN" b="0" smtClean="0">
                <a:ea typeface="宋体" charset="-122"/>
              </a:rPr>
              <a:pPr/>
              <a:t>42</a:t>
            </a:fld>
            <a:endParaRPr lang="en-US" altLang="zh-CN" b="0"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Okay, it is my pleasure to give you my viewpoints. Thank you very much.</a:t>
            </a:r>
            <a:endParaRPr lang="zh-CN" altLang="zh-CN" smtClean="0">
              <a:ea typeface="宋体" charset="-122"/>
            </a:endParaRPr>
          </a:p>
          <a:p>
            <a:endParaRPr lang="zh-CN" altLang="en-US" smtClean="0">
              <a:ea typeface="宋体" charset="-122"/>
            </a:endParaRPr>
          </a:p>
        </p:txBody>
      </p:sp>
      <p:sp>
        <p:nvSpPr>
          <p:cNvPr id="58372" name="页脚占位符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r>
              <a:rPr lang="en-US" altLang="zh-CN" b="0" smtClean="0">
                <a:ea typeface="宋体" charset="-122"/>
              </a:rPr>
              <a:t>1</a:t>
            </a:r>
          </a:p>
        </p:txBody>
      </p:sp>
      <p:sp>
        <p:nvSpPr>
          <p:cNvPr id="58373"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fld id="{22192AAD-9317-4CBC-9A7E-A15D3C0F0625}" type="slidenum">
              <a:rPr lang="en-US" altLang="zh-CN" b="0" smtClean="0">
                <a:ea typeface="宋体" charset="-122"/>
              </a:rPr>
              <a:pPr/>
              <a:t>43</a:t>
            </a:fld>
            <a:endParaRPr lang="en-US" altLang="zh-CN" b="0"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5"/>
          <p:cNvSpPr>
            <a:spLocks noChangeShapeType="1"/>
          </p:cNvSpPr>
          <p:nvPr/>
        </p:nvSpPr>
        <p:spPr bwMode="auto">
          <a:xfrm>
            <a:off x="0" y="1762125"/>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7"/>
          <p:cNvSpPr>
            <a:spLocks noChangeArrowheads="1"/>
          </p:cNvSpPr>
          <p:nvPr/>
        </p:nvSpPr>
        <p:spPr bwMode="auto">
          <a:xfrm>
            <a:off x="2970213" y="125413"/>
            <a:ext cx="6245225" cy="581025"/>
          </a:xfrm>
          <a:prstGeom prst="rect">
            <a:avLst/>
          </a:prstGeom>
          <a:noFill/>
          <a:ln w="9525">
            <a:noFill/>
            <a:miter lim="800000"/>
            <a:headEnd/>
            <a:tailEnd/>
          </a:ln>
          <a:effectLst/>
        </p:spPr>
        <p:txBody>
          <a:bodyPr anchor="ctr"/>
          <a:lstStyle>
            <a:lvl1pPr eaLnBrk="0" hangingPunct="0">
              <a:defRPr b="1">
                <a:solidFill>
                  <a:schemeClr val="tx1"/>
                </a:solidFill>
                <a:latin typeface="Arial" panose="020B0604020202020204" pitchFamily="34" charset="0"/>
                <a:ea typeface="楷体_GB2312" pitchFamily="49" charset="-122"/>
              </a:defRPr>
            </a:lvl1pPr>
            <a:lvl2pPr marL="742950" indent="-285750" eaLnBrk="0" hangingPunct="0">
              <a:defRPr b="1">
                <a:solidFill>
                  <a:schemeClr val="tx1"/>
                </a:solidFill>
                <a:latin typeface="Arial" panose="020B0604020202020204" pitchFamily="34" charset="0"/>
                <a:ea typeface="楷体_GB2312" pitchFamily="49" charset="-122"/>
              </a:defRPr>
            </a:lvl2pPr>
            <a:lvl3pPr marL="1143000" indent="-228600" eaLnBrk="0" hangingPunct="0">
              <a:defRPr b="1">
                <a:solidFill>
                  <a:schemeClr val="tx1"/>
                </a:solidFill>
                <a:latin typeface="Arial" panose="020B0604020202020204" pitchFamily="34" charset="0"/>
                <a:ea typeface="楷体_GB2312" pitchFamily="49" charset="-122"/>
              </a:defRPr>
            </a:lvl3pPr>
            <a:lvl4pPr marL="1600200" indent="-228600" eaLnBrk="0" hangingPunct="0">
              <a:defRPr b="1">
                <a:solidFill>
                  <a:schemeClr val="tx1"/>
                </a:solidFill>
                <a:latin typeface="Arial" panose="020B0604020202020204" pitchFamily="34" charset="0"/>
                <a:ea typeface="楷体_GB2312" pitchFamily="49" charset="-122"/>
              </a:defRPr>
            </a:lvl4pPr>
            <a:lvl5pPr marL="2057400" indent="-228600" eaLnBrk="0" hangingPunct="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endParaRPr lang="zh-TW" altLang="en-US" sz="3200" dirty="0" smtClean="0"/>
          </a:p>
        </p:txBody>
      </p:sp>
      <p:sp>
        <p:nvSpPr>
          <p:cNvPr id="6" name="Line 8"/>
          <p:cNvSpPr>
            <a:spLocks noChangeShapeType="1"/>
          </p:cNvSpPr>
          <p:nvPr/>
        </p:nvSpPr>
        <p:spPr bwMode="auto">
          <a:xfrm>
            <a:off x="0" y="6096000"/>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9"/>
          <p:cNvSpPr>
            <a:spLocks noChangeArrowheads="1"/>
          </p:cNvSpPr>
          <p:nvPr/>
        </p:nvSpPr>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eaLnBrk="1" hangingPunct="1">
              <a:defRPr/>
            </a:pPr>
            <a:endParaRPr lang="zh-TW" altLang="en-US" sz="3200" smtClean="0">
              <a:solidFill>
                <a:schemeClr val="bg1"/>
              </a:solidFill>
            </a:endParaRPr>
          </a:p>
        </p:txBody>
      </p:sp>
      <p:graphicFrame>
        <p:nvGraphicFramePr>
          <p:cNvPr id="8" name="Object 7"/>
          <p:cNvGraphicFramePr>
            <a:graphicFrameLocks noChangeAspect="1"/>
          </p:cNvGraphicFramePr>
          <p:nvPr userDrawn="1"/>
        </p:nvGraphicFramePr>
        <p:xfrm>
          <a:off x="292100" y="65088"/>
          <a:ext cx="1619250" cy="1619250"/>
        </p:xfrm>
        <a:graphic>
          <a:graphicData uri="http://schemas.openxmlformats.org/presentationml/2006/ole">
            <mc:AlternateContent xmlns:mc="http://schemas.openxmlformats.org/markup-compatibility/2006">
              <mc:Choice xmlns:v="urn:schemas-microsoft-com:vml" Requires="v">
                <p:oleObj spid="_x0000_s73742"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65088"/>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a:spLocks noChangeArrowheads="1"/>
          </p:cNvSpPr>
          <p:nvPr userDrawn="1"/>
        </p:nvSpPr>
        <p:spPr bwMode="auto">
          <a:xfrm>
            <a:off x="2192338" y="415925"/>
            <a:ext cx="6265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pPr algn="just">
              <a:defRPr/>
            </a:pPr>
            <a:r>
              <a:rPr lang="zh-CN" altLang="en-US" sz="2400" b="0" dirty="0" smtClean="0">
                <a:latin typeface="Times New Roman" panose="02020603050405020304" pitchFamily="18" charset="0"/>
                <a:ea typeface="微软雅黑" panose="020B0503020204020204" pitchFamily="34" charset="-122"/>
                <a:cs typeface="Times New Roman" panose="02020603050405020304" pitchFamily="18" charset="0"/>
              </a:rPr>
              <a:t>中国地质大学  地球物理与空间信息学院</a:t>
            </a:r>
            <a:endParaRPr lang="en-US" altLang="zh-CN" sz="2400" b="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just">
              <a:defRPr/>
            </a:pPr>
            <a:endPar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2" name="Rectangle 2"/>
          <p:cNvSpPr>
            <a:spLocks noGrp="1" noChangeArrowheads="1"/>
          </p:cNvSpPr>
          <p:nvPr>
            <p:ph type="ctrTitle"/>
          </p:nvPr>
        </p:nvSpPr>
        <p:spPr>
          <a:xfrm>
            <a:off x="795338" y="2468563"/>
            <a:ext cx="7772400" cy="1143000"/>
          </a:xfrm>
        </p:spPr>
        <p:txBody>
          <a:bodyPr/>
          <a:lstStyle>
            <a:lvl1pPr>
              <a:defRPr/>
            </a:lvl1pPr>
          </a:lstStyle>
          <a:p>
            <a:r>
              <a:rPr lang="zh-TW" altLang="en-US"/>
              <a:t>按一下以編輯母片標</a:t>
            </a:r>
            <a:r>
              <a:rPr lang="zh-CN" altLang="en-US"/>
              <a:t>无线视频</a:t>
            </a:r>
            <a:r>
              <a:rPr lang="zh-TW" altLang="en-US"/>
              <a:t>題樣式</a:t>
            </a:r>
          </a:p>
        </p:txBody>
      </p:sp>
      <p:sp>
        <p:nvSpPr>
          <p:cNvPr id="5123" name="Rectangle 3"/>
          <p:cNvSpPr>
            <a:spLocks noGrp="1" noChangeArrowheads="1"/>
          </p:cNvSpPr>
          <p:nvPr>
            <p:ph type="subTitle" idx="1"/>
          </p:nvPr>
        </p:nvSpPr>
        <p:spPr>
          <a:xfrm>
            <a:off x="1333500" y="3886200"/>
            <a:ext cx="6438900" cy="2052638"/>
          </a:xfrm>
        </p:spPr>
        <p:txBody>
          <a:bodyPr/>
          <a:lstStyle>
            <a:lvl1pPr marL="339725" indent="-339725">
              <a:defRPr sz="2400"/>
            </a:lvl1pPr>
          </a:lstStyle>
          <a:p>
            <a:r>
              <a:rPr lang="zh-TW" altLang="en-US"/>
              <a:t>按一下以編輯母片副標題樣式</a:t>
            </a:r>
          </a:p>
        </p:txBody>
      </p:sp>
    </p:spTree>
    <p:extLst>
      <p:ext uri="{BB962C8B-B14F-4D97-AF65-F5344CB8AC3E}">
        <p14:creationId xmlns:p14="http://schemas.microsoft.com/office/powerpoint/2010/main" val="36964642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2958"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14557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3982"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竖排标题 1"/>
          <p:cNvSpPr>
            <a:spLocks noGrp="1"/>
          </p:cNvSpPr>
          <p:nvPr>
            <p:ph type="title" orient="vert"/>
          </p:nvPr>
        </p:nvSpPr>
        <p:spPr>
          <a:xfrm>
            <a:off x="6716713" y="193675"/>
            <a:ext cx="2190750" cy="5195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9700" y="193675"/>
            <a:ext cx="6424613" cy="5195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fld id="{87E3FF3A-F627-4EC1-BA6A-034392CA9F80}" type="slidenum">
              <a:rPr lang="en-US" altLang="zh-CN"/>
              <a:pPr>
                <a:defRPr/>
              </a:pPr>
              <a:t>‹#›</a:t>
            </a:fld>
            <a:r>
              <a:rPr lang="en-US" altLang="zh-CN"/>
              <a:t>/59</a:t>
            </a:r>
          </a:p>
        </p:txBody>
      </p:sp>
    </p:spTree>
    <p:extLst>
      <p:ext uri="{BB962C8B-B14F-4D97-AF65-F5344CB8AC3E}">
        <p14:creationId xmlns:p14="http://schemas.microsoft.com/office/powerpoint/2010/main" val="21052217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5006"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139700" y="193675"/>
            <a:ext cx="8767763"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1663" y="1593850"/>
            <a:ext cx="3921125" cy="3795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5188" y="1593850"/>
            <a:ext cx="3921125" cy="3795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48749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6"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6030"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139700" y="193675"/>
            <a:ext cx="8767763"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1663" y="1593850"/>
            <a:ext cx="3921125" cy="37957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5188" y="1593850"/>
            <a:ext cx="3921125" cy="1820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5188" y="3567113"/>
            <a:ext cx="3921125" cy="18224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42400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4766"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152400" y="276225"/>
            <a:ext cx="8767763" cy="61277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029675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5790"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728889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7"/>
          <p:cNvSpPr>
            <a:spLocks noChangeArrowheads="1"/>
          </p:cNvSpPr>
          <p:nvPr/>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7"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6814"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291306" y="276225"/>
            <a:ext cx="8767763" cy="6127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1663" y="1593850"/>
            <a:ext cx="3921125" cy="3795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5188" y="1593850"/>
            <a:ext cx="3921125" cy="3795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21685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7838"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32756"/>
            <a:ext cx="8229600" cy="587144"/>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588457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8862"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7252861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79886"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9156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0910"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40520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81934" r:id="rId3" imgW="1124712" imgH="1124712" progId="CorelDraw.Graphic.12">
                  <p:embed/>
                </p:oleObj>
              </mc:Choice>
              <mc:Fallback>
                <p:oleObj r:id="rId3" imgW="1124712" imgH="112471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zh-CN" altLang="en-US" sz="2000" dirty="0" smtClean="0">
                <a:solidFill>
                  <a:schemeClr val="bg1"/>
                </a:solidFill>
                <a:latin typeface="楷体_GB2312" pitchFamily="49" charset="-122"/>
              </a:rPr>
              <a:t>中国地质大学    </a:t>
            </a:r>
            <a:r>
              <a:rPr lang="en-US" altLang="zh-CN" sz="2000" dirty="0" smtClean="0">
                <a:solidFill>
                  <a:schemeClr val="bg1"/>
                </a:solidFill>
                <a:latin typeface="楷体_GB2312" pitchFamily="49" charset="-122"/>
              </a:rPr>
              <a:t>                          </a:t>
            </a:r>
            <a:r>
              <a:rPr lang="en-US" altLang="zh-CN" sz="2000" dirty="0" smtClean="0">
                <a:solidFill>
                  <a:schemeClr val="bg1"/>
                </a:solidFill>
                <a:latin typeface="Times New Roman" panose="02020603050405020304" pitchFamily="18" charset="0"/>
                <a:cs typeface="Times New Roman" panose="02020603050405020304" pitchFamily="18" charset="0"/>
              </a:rPr>
              <a:t>China University of Geosciences</a:t>
            </a:r>
            <a:endParaRPr lang="zh-CN" altLang="en-US" sz="2000" dirty="0" smtClean="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16851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1663" y="1593850"/>
            <a:ext cx="79946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7" name="Rectangle 4"/>
          <p:cNvSpPr>
            <a:spLocks noGrp="1" noChangeArrowheads="1"/>
          </p:cNvSpPr>
          <p:nvPr>
            <p:ph type="title"/>
          </p:nvPr>
        </p:nvSpPr>
        <p:spPr bwMode="auto">
          <a:xfrm>
            <a:off x="139700" y="193675"/>
            <a:ext cx="876776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Line 5"/>
          <p:cNvSpPr>
            <a:spLocks noChangeShapeType="1"/>
          </p:cNvSpPr>
          <p:nvPr/>
        </p:nvSpPr>
        <p:spPr bwMode="auto">
          <a:xfrm>
            <a:off x="0" y="976313"/>
            <a:ext cx="9144000" cy="0"/>
          </a:xfrm>
          <a:prstGeom prst="line">
            <a:avLst/>
          </a:prstGeom>
          <a:noFill/>
          <a:ln w="635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Rectangle 9"/>
          <p:cNvSpPr>
            <a:spLocks noGrp="1" noChangeArrowheads="1"/>
          </p:cNvSpPr>
          <p:nvPr>
            <p:ph type="sldNum" sz="quarter" idx="4"/>
          </p:nvPr>
        </p:nvSpPr>
        <p:spPr bwMode="auto">
          <a:xfrm>
            <a:off x="152400" y="6400800"/>
            <a:ext cx="11271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2000">
                <a:solidFill>
                  <a:schemeClr val="bg1"/>
                </a:solidFill>
                <a:effectLst>
                  <a:outerShdw blurRad="38100" dist="38100" dir="2700000" algn="tl">
                    <a:srgbClr val="C0C0C0"/>
                  </a:outerShdw>
                </a:effectLst>
                <a:latin typeface="Tahoma" pitchFamily="34" charset="0"/>
                <a:ea typeface="华文行楷" pitchFamily="2" charset="-122"/>
              </a:defRPr>
            </a:lvl1pPr>
          </a:lstStyle>
          <a:p>
            <a:pPr>
              <a:defRPr/>
            </a:pPr>
            <a:fld id="{98B25BA5-AD84-42BB-96B9-696920B3E005}" type="slidenum">
              <a:rPr lang="en-US" altLang="zh-CN"/>
              <a:pPr>
                <a:defRPr/>
              </a:pPr>
              <a:t>‹#›</a:t>
            </a:fld>
            <a:endParaRPr lang="en-US" altLang="zh-CN"/>
          </a:p>
        </p:txBody>
      </p:sp>
      <p:graphicFrame>
        <p:nvGraphicFramePr>
          <p:cNvPr id="1030" name="Object 7"/>
          <p:cNvGraphicFramePr>
            <a:graphicFrameLocks noChangeAspect="1"/>
          </p:cNvGraphicFramePr>
          <p:nvPr userDrawn="1"/>
        </p:nvGraphicFramePr>
        <p:xfrm>
          <a:off x="8196263" y="19050"/>
          <a:ext cx="914400" cy="914400"/>
        </p:xfrm>
        <a:graphic>
          <a:graphicData uri="http://schemas.openxmlformats.org/presentationml/2006/ole">
            <mc:AlternateContent xmlns:mc="http://schemas.openxmlformats.org/markup-compatibility/2006">
              <mc:Choice xmlns:v="urn:schemas-microsoft-com:vml" Requires="v">
                <p:oleObj spid="_x0000_s1044" r:id="rId16" imgW="1124712" imgH="1124712" progId="CorelDraw.Graphic.12">
                  <p:embed/>
                </p:oleObj>
              </mc:Choice>
              <mc:Fallback>
                <p:oleObj r:id="rId16" imgW="1124712" imgH="1124712" progId="CorelDraw.Graphic.12">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96263" y="190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
          <p:cNvSpPr>
            <a:spLocks noChangeArrowheads="1"/>
          </p:cNvSpPr>
          <p:nvPr userDrawn="1"/>
        </p:nvSpPr>
        <p:spPr bwMode="auto">
          <a:xfrm>
            <a:off x="0" y="6329363"/>
            <a:ext cx="9144000" cy="528637"/>
          </a:xfrm>
          <a:prstGeom prst="rect">
            <a:avLst/>
          </a:prstGeom>
          <a:solidFill>
            <a:schemeClr val="accent2"/>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楷体_GB2312" pitchFamily="49" charset="-122"/>
              </a:defRPr>
            </a:lvl1pPr>
            <a:lvl2pPr marL="742950" indent="-285750">
              <a:defRPr b="1">
                <a:solidFill>
                  <a:schemeClr val="tx1"/>
                </a:solidFill>
                <a:latin typeface="Arial" panose="020B0604020202020204" pitchFamily="34" charset="0"/>
                <a:ea typeface="楷体_GB2312" pitchFamily="49" charset="-122"/>
              </a:defRPr>
            </a:lvl2pPr>
            <a:lvl3pPr marL="1143000" indent="-228600">
              <a:defRPr b="1">
                <a:solidFill>
                  <a:schemeClr val="tx1"/>
                </a:solidFill>
                <a:latin typeface="Arial" panose="020B0604020202020204" pitchFamily="34" charset="0"/>
                <a:ea typeface="楷体_GB2312" pitchFamily="49" charset="-122"/>
              </a:defRPr>
            </a:lvl3pPr>
            <a:lvl4pPr marL="1600200" indent="-228600">
              <a:defRPr b="1">
                <a:solidFill>
                  <a:schemeClr val="tx1"/>
                </a:solidFill>
                <a:latin typeface="Arial" panose="020B0604020202020204" pitchFamily="34" charset="0"/>
                <a:ea typeface="楷体_GB2312" pitchFamily="49" charset="-122"/>
              </a:defRPr>
            </a:lvl4pPr>
            <a:lvl5pPr marL="2057400" indent="-228600">
              <a:defRPr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楷体_GB2312" pitchFamily="49" charset="-122"/>
              </a:defRPr>
            </a:lvl9pPr>
          </a:lstStyle>
          <a:p>
            <a:pPr algn="r" eaLnBrk="1" hangingPunct="1">
              <a:defRPr/>
            </a:pPr>
            <a:r>
              <a:rPr lang="en-US" altLang="zh-CN" sz="2000" dirty="0" smtClean="0">
                <a:solidFill>
                  <a:schemeClr val="bg1"/>
                </a:solidFill>
                <a:latin typeface="楷体_GB2312" pitchFamily="49" charset="-122"/>
              </a:rPr>
              <a:t>ICTCA 2015                             China University of Geosciences</a:t>
            </a:r>
            <a:endParaRPr lang="zh-CN" altLang="en-US" sz="2000" dirty="0" smtClean="0">
              <a:solidFill>
                <a:schemeClr val="bg1"/>
              </a:solidFill>
              <a:latin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 id="2147484815" r:id="rId12"/>
    <p:sldLayoutId id="2147484816" r:id="rId13"/>
  </p:sldLayoutIdLst>
  <p:transition/>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ea typeface="楷体_GB2312" pitchFamily="49" charset="-122"/>
        </a:defRPr>
      </a:lvl2pPr>
      <a:lvl3pPr algn="l" rtl="0" eaLnBrk="0" fontAlgn="base" hangingPunct="0">
        <a:spcBef>
          <a:spcPct val="0"/>
        </a:spcBef>
        <a:spcAft>
          <a:spcPct val="0"/>
        </a:spcAft>
        <a:defRPr sz="3200" b="1">
          <a:solidFill>
            <a:schemeClr val="bg1"/>
          </a:solidFill>
          <a:latin typeface="Arial" charset="0"/>
          <a:ea typeface="楷体_GB2312" pitchFamily="49" charset="-122"/>
        </a:defRPr>
      </a:lvl3pPr>
      <a:lvl4pPr algn="l" rtl="0" eaLnBrk="0" fontAlgn="base" hangingPunct="0">
        <a:spcBef>
          <a:spcPct val="0"/>
        </a:spcBef>
        <a:spcAft>
          <a:spcPct val="0"/>
        </a:spcAft>
        <a:defRPr sz="3200" b="1">
          <a:solidFill>
            <a:schemeClr val="bg1"/>
          </a:solidFill>
          <a:latin typeface="Arial" charset="0"/>
          <a:ea typeface="楷体_GB2312" pitchFamily="49" charset="-122"/>
        </a:defRPr>
      </a:lvl4pPr>
      <a:lvl5pPr algn="l" rtl="0" eaLnBrk="0" fontAlgn="base" hangingPunct="0">
        <a:spcBef>
          <a:spcPct val="0"/>
        </a:spcBef>
        <a:spcAft>
          <a:spcPct val="0"/>
        </a:spcAft>
        <a:defRPr sz="3200" b="1">
          <a:solidFill>
            <a:schemeClr val="bg1"/>
          </a:solidFill>
          <a:latin typeface="Arial" charset="0"/>
          <a:ea typeface="楷体_GB2312" pitchFamily="49" charset="-122"/>
        </a:defRPr>
      </a:lvl5pPr>
      <a:lvl6pPr marL="457200" algn="l" rtl="0" fontAlgn="base">
        <a:spcBef>
          <a:spcPct val="0"/>
        </a:spcBef>
        <a:spcAft>
          <a:spcPct val="0"/>
        </a:spcAft>
        <a:defRPr sz="3200" b="1">
          <a:solidFill>
            <a:schemeClr val="bg1"/>
          </a:solidFill>
          <a:latin typeface="Arial" charset="0"/>
          <a:ea typeface="楷体_GB2312" pitchFamily="49" charset="-122"/>
        </a:defRPr>
      </a:lvl6pPr>
      <a:lvl7pPr marL="914400" algn="l" rtl="0" fontAlgn="base">
        <a:spcBef>
          <a:spcPct val="0"/>
        </a:spcBef>
        <a:spcAft>
          <a:spcPct val="0"/>
        </a:spcAft>
        <a:defRPr sz="3200" b="1">
          <a:solidFill>
            <a:schemeClr val="bg1"/>
          </a:solidFill>
          <a:latin typeface="Arial" charset="0"/>
          <a:ea typeface="楷体_GB2312" pitchFamily="49" charset="-122"/>
        </a:defRPr>
      </a:lvl7pPr>
      <a:lvl8pPr marL="1371600" algn="l" rtl="0" fontAlgn="base">
        <a:spcBef>
          <a:spcPct val="0"/>
        </a:spcBef>
        <a:spcAft>
          <a:spcPct val="0"/>
        </a:spcAft>
        <a:defRPr sz="3200" b="1">
          <a:solidFill>
            <a:schemeClr val="bg1"/>
          </a:solidFill>
          <a:latin typeface="Arial" charset="0"/>
          <a:ea typeface="楷体_GB2312" pitchFamily="49" charset="-122"/>
        </a:defRPr>
      </a:lvl8pPr>
      <a:lvl9pPr marL="1828800" algn="l" rtl="0" fontAlgn="base">
        <a:spcBef>
          <a:spcPct val="0"/>
        </a:spcBef>
        <a:spcAft>
          <a:spcPct val="0"/>
        </a:spcAft>
        <a:defRPr sz="3200" b="1">
          <a:solidFill>
            <a:schemeClr val="bg1"/>
          </a:solidFill>
          <a:latin typeface="Arial"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2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u"/>
        <a:defRPr sz="22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rgbClr val="B98F00"/>
        </a:buClr>
        <a:buSzPct val="6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rgbClr val="B98F00"/>
        </a:buClr>
        <a:buSzPct val="6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rgbClr val="B98F00"/>
        </a:buClr>
        <a:buSzPct val="6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rgbClr val="B98F00"/>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895350" y="2205038"/>
            <a:ext cx="7789863" cy="1376362"/>
          </a:xfrm>
          <a:noFill/>
        </p:spPr>
        <p:txBody>
          <a:bodyPr anchor="t" anchorCtr="1"/>
          <a:lstStyle/>
          <a:p>
            <a:pPr algn="ctr" eaLnBrk="1" hangingPunct="1"/>
            <a:r>
              <a:rPr lang="zh-CN" altLang="en-US" sz="3600" smtClean="0">
                <a:solidFill>
                  <a:schemeClr val="tx1"/>
                </a:solidFill>
                <a:latin typeface="Times New Roman" pitchFamily="18" charset="0"/>
                <a:cs typeface="Times New Roman" pitchFamily="18" charset="0"/>
              </a:rPr>
              <a:t>手机监控地震发生的可能性</a:t>
            </a:r>
            <a:r>
              <a:rPr lang="en-US" altLang="zh-CN" sz="3600" smtClean="0">
                <a:solidFill>
                  <a:schemeClr val="tx1"/>
                </a:solidFill>
                <a:latin typeface="Times New Roman" pitchFamily="18" charset="0"/>
                <a:cs typeface="Times New Roman" pitchFamily="18" charset="0"/>
              </a:rPr>
              <a:t/>
            </a:r>
            <a:br>
              <a:rPr lang="en-US" altLang="zh-CN" sz="3600" smtClean="0">
                <a:solidFill>
                  <a:schemeClr val="tx1"/>
                </a:solidFill>
                <a:latin typeface="Times New Roman" pitchFamily="18" charset="0"/>
                <a:cs typeface="Times New Roman" pitchFamily="18" charset="0"/>
              </a:rPr>
            </a:br>
            <a:r>
              <a:rPr lang="zh-CN" altLang="en-US" sz="3600" smtClean="0">
                <a:solidFill>
                  <a:schemeClr val="tx1"/>
                </a:solidFill>
                <a:latin typeface="Times New Roman" pitchFamily="18" charset="0"/>
                <a:cs typeface="Times New Roman" pitchFamily="18" charset="0"/>
              </a:rPr>
              <a:t>与预警实验</a:t>
            </a:r>
            <a:endParaRPr lang="zh-CN" altLang="en-US" sz="3400" smtClean="0">
              <a:solidFill>
                <a:schemeClr val="tx1"/>
              </a:solidFill>
              <a:latin typeface="黑体" pitchFamily="49" charset="-122"/>
              <a:ea typeface="黑体" pitchFamily="49" charset="-122"/>
            </a:endParaRPr>
          </a:p>
        </p:txBody>
      </p:sp>
      <p:sp>
        <p:nvSpPr>
          <p:cNvPr id="17411" name="Rectangle 3"/>
          <p:cNvSpPr>
            <a:spLocks noGrp="1" noChangeArrowheads="1"/>
          </p:cNvSpPr>
          <p:nvPr>
            <p:ph type="subTitle" idx="1"/>
          </p:nvPr>
        </p:nvSpPr>
        <p:spPr>
          <a:xfrm>
            <a:off x="1562100" y="3717925"/>
            <a:ext cx="6438900" cy="2476500"/>
          </a:xfrm>
        </p:spPr>
        <p:txBody>
          <a:bodyPr/>
          <a:lstStyle/>
          <a:p>
            <a:pPr eaLnBrk="1" hangingPunct="1">
              <a:lnSpc>
                <a:spcPct val="90000"/>
              </a:lnSpc>
              <a:buClr>
                <a:srgbClr val="B98F00"/>
              </a:buClr>
              <a:buFont typeface="Wingdings" pitchFamily="2" charset="2"/>
              <a:buNone/>
              <a:defRPr/>
            </a:pPr>
            <a:endParaRPr lang="zh-CN" altLang="en-US" sz="2800" b="0" dirty="0" smtClean="0">
              <a:latin typeface="Times New Roman" panose="02020603050405020304" pitchFamily="18" charset="0"/>
              <a:cs typeface="Times New Roman" panose="02020603050405020304" pitchFamily="18" charset="0"/>
            </a:endParaRPr>
          </a:p>
          <a:p>
            <a:pPr marL="0" indent="0" algn="ctr">
              <a:lnSpc>
                <a:spcPct val="150000"/>
              </a:lnSpc>
              <a:buFont typeface="Wingdings" pitchFamily="2" charset="2"/>
              <a:buNone/>
              <a:defRPr/>
            </a:pPr>
            <a:r>
              <a:rPr lang="zh-CN" altLang="en-US" dirty="0" smtClean="0">
                <a:latin typeface="Times New Roman" panose="02020603050405020304" pitchFamily="18" charset="0"/>
                <a:cs typeface="Times New Roman" panose="02020603050405020304" pitchFamily="18" charset="0"/>
              </a:rPr>
              <a:t>朱培民</a:t>
            </a:r>
            <a:endParaRPr lang="en-US" altLang="zh-CN" dirty="0" smtClean="0">
              <a:latin typeface="Times New Roman" panose="02020603050405020304" pitchFamily="18" charset="0"/>
              <a:cs typeface="Times New Roman" panose="02020603050405020304" pitchFamily="18" charset="0"/>
            </a:endParaRPr>
          </a:p>
          <a:p>
            <a:pPr marL="0" indent="0" algn="ctr">
              <a:lnSpc>
                <a:spcPct val="150000"/>
              </a:lnSpc>
              <a:buFont typeface="Wingdings" pitchFamily="2" charset="2"/>
              <a:buNone/>
              <a:defRPr/>
            </a:pPr>
            <a:r>
              <a:rPr lang="zh-CN" altLang="en-US" dirty="0" smtClean="0">
                <a:latin typeface="Times New Roman" panose="02020603050405020304" pitchFamily="18" charset="0"/>
                <a:cs typeface="Times New Roman" panose="02020603050405020304" pitchFamily="18" charset="0"/>
              </a:rPr>
              <a:t>中国地质大学地球物理系</a:t>
            </a:r>
            <a:endParaRPr lang="en-US" altLang="zh-CN" dirty="0" smtClean="0">
              <a:latin typeface="Times New Roman" panose="02020603050405020304" pitchFamily="18" charset="0"/>
              <a:cs typeface="Times New Roman" panose="02020603050405020304" pitchFamily="18" charset="0"/>
            </a:endParaRPr>
          </a:p>
          <a:p>
            <a:pPr marL="0" indent="0" algn="ctr">
              <a:lnSpc>
                <a:spcPct val="150000"/>
              </a:lnSpc>
              <a:buFont typeface="Wingdings" pitchFamily="2" charset="2"/>
              <a:buNone/>
              <a:defRPr/>
            </a:pPr>
            <a:r>
              <a:rPr lang="zh-CN" altLang="en-US" dirty="0" smtClean="0">
                <a:latin typeface="Times New Roman" panose="02020603050405020304" pitchFamily="18" charset="0"/>
                <a:cs typeface="Times New Roman" panose="02020603050405020304" pitchFamily="18" charset="0"/>
              </a:rPr>
              <a:t>武汉 </a:t>
            </a:r>
            <a:r>
              <a:rPr lang="en-US" altLang="zh-CN" dirty="0" smtClean="0">
                <a:latin typeface="Times New Roman" panose="02020603050405020304" pitchFamily="18" charset="0"/>
                <a:cs typeface="Times New Roman" panose="02020603050405020304" pitchFamily="18" charset="0"/>
              </a:rPr>
              <a:t>2016.02</a:t>
            </a:r>
            <a:endParaRPr lang="zh-CN" altLang="zh-CN" dirty="0">
              <a:latin typeface="Times New Roman" panose="02020603050405020304" pitchFamily="18" charset="0"/>
              <a:cs typeface="Times New Roman" panose="02020603050405020304" pitchFamily="18" charset="0"/>
            </a:endParaRPr>
          </a:p>
          <a:p>
            <a:pPr algn="ctr">
              <a:lnSpc>
                <a:spcPct val="150000"/>
              </a:lnSpc>
              <a:defRPr/>
            </a:pPr>
            <a:endParaRPr lang="en-US" altLang="zh-CN" b="0" dirty="0">
              <a:latin typeface="Times New Roman" panose="02020603050405020304" pitchFamily="18" charset="0"/>
              <a:ea typeface="隶书" panose="02010509060101010101" pitchFamily="49" charset="-122"/>
              <a:cs typeface="Times New Roman" panose="02020603050405020304" pitchFamily="18" charset="0"/>
            </a:endParaRPr>
          </a:p>
          <a:p>
            <a:pPr marL="0" indent="0" algn="ctr">
              <a:lnSpc>
                <a:spcPct val="150000"/>
              </a:lnSpc>
              <a:buFont typeface="Wingdings" pitchFamily="2" charset="2"/>
              <a:buNone/>
              <a:defRPr/>
            </a:pPr>
            <a:endParaRPr lang="zh-CN" altLang="en-US" b="0" dirty="0">
              <a:latin typeface="Times New Roman" panose="02020603050405020304" pitchFamily="18" charset="0"/>
              <a:ea typeface="隶书" panose="02010509060101010101" pitchFamily="49" charset="-122"/>
              <a:cs typeface="Times New Roman" panose="02020603050405020304" pitchFamily="18" charset="0"/>
            </a:endParaRPr>
          </a:p>
          <a:p>
            <a:pPr eaLnBrk="1" hangingPunct="1">
              <a:lnSpc>
                <a:spcPct val="90000"/>
              </a:lnSpc>
              <a:buClr>
                <a:srgbClr val="B98F00"/>
              </a:buClr>
              <a:buFont typeface="Wingdings" pitchFamily="2" charset="2"/>
              <a:buNone/>
              <a:defRPr/>
            </a:pPr>
            <a:endParaRPr lang="zh-CN" altLang="en-US" b="0" dirty="0" smtClean="0">
              <a:latin typeface="Times New Roman" panose="02020603050405020304" pitchFamily="18" charset="0"/>
              <a:cs typeface="Times New Roman" panose="02020603050405020304" pitchFamily="18" charset="0"/>
            </a:endParaRPr>
          </a:p>
        </p:txBody>
      </p:sp>
    </p:spTree>
  </p:cSld>
  <p:clrMapOvr>
    <a:masterClrMapping/>
  </p:clrMapOvr>
  <p:transition advTm="2440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b="6644"/>
          <a:stretch>
            <a:fillRect/>
          </a:stretch>
        </p:blipFill>
        <p:spPr bwMode="auto">
          <a:xfrm>
            <a:off x="881063" y="1423988"/>
            <a:ext cx="3830637"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 Box 3"/>
          <p:cNvSpPr txBox="1">
            <a:spLocks noChangeArrowheads="1"/>
          </p:cNvSpPr>
          <p:nvPr/>
        </p:nvSpPr>
        <p:spPr bwMode="auto">
          <a:xfrm>
            <a:off x="358775" y="361950"/>
            <a:ext cx="52816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defRPr/>
            </a:pPr>
            <a:r>
              <a:rPr lang="zh-CN" altLang="en-US" sz="3200" dirty="0" smtClean="0">
                <a:latin typeface="+mj-lt"/>
                <a:ea typeface="+mj-ea"/>
                <a:cs typeface="+mj-cs"/>
              </a:rPr>
              <a:t>地球磁场的</a:t>
            </a:r>
            <a:r>
              <a:rPr lang="en-US" altLang="zh-CN" sz="3200" dirty="0" smtClean="0">
                <a:latin typeface="+mj-lt"/>
                <a:ea typeface="+mj-ea"/>
                <a:cs typeface="+mj-cs"/>
              </a:rPr>
              <a:t>7</a:t>
            </a:r>
            <a:r>
              <a:rPr lang="zh-CN" altLang="en-US" sz="3200" dirty="0" smtClean="0">
                <a:latin typeface="+mj-lt"/>
                <a:ea typeface="+mj-ea"/>
                <a:cs typeface="+mj-cs"/>
              </a:rPr>
              <a:t>要素及观测</a:t>
            </a:r>
          </a:p>
        </p:txBody>
      </p:sp>
      <p:sp>
        <p:nvSpPr>
          <p:cNvPr id="24580" name="Text Box 5"/>
          <p:cNvSpPr txBox="1">
            <a:spLocks noChangeArrowheads="1"/>
          </p:cNvSpPr>
          <p:nvPr/>
        </p:nvSpPr>
        <p:spPr bwMode="auto">
          <a:xfrm>
            <a:off x="5940425" y="2349500"/>
            <a:ext cx="2735263"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800">
                <a:ea typeface="宋体" charset="-122"/>
              </a:rPr>
              <a:t>地球总磁场矢量</a:t>
            </a:r>
            <a:r>
              <a:rPr lang="en-US" altLang="zh-CN" sz="1800">
                <a:ea typeface="宋体" charset="-122"/>
              </a:rPr>
              <a:t>F</a:t>
            </a:r>
            <a:r>
              <a:rPr lang="zh-CN" altLang="en-US" sz="1800">
                <a:ea typeface="宋体" charset="-122"/>
              </a:rPr>
              <a:t>是矢量</a:t>
            </a:r>
          </a:p>
          <a:p>
            <a:pPr eaLnBrk="1" hangingPunct="1">
              <a:spcBef>
                <a:spcPct val="50000"/>
              </a:spcBef>
              <a:buClrTx/>
              <a:buFontTx/>
              <a:buNone/>
            </a:pPr>
            <a:r>
              <a:rPr lang="zh-CN" altLang="en-US" sz="1800">
                <a:ea typeface="宋体" charset="-122"/>
              </a:rPr>
              <a:t>直角坐标系：</a:t>
            </a:r>
            <a:r>
              <a:rPr lang="en-US" altLang="zh-CN" sz="1800">
                <a:ea typeface="宋体" charset="-122"/>
              </a:rPr>
              <a:t>X</a:t>
            </a:r>
            <a:r>
              <a:rPr lang="zh-CN" altLang="en-US" sz="1800">
                <a:ea typeface="宋体" charset="-122"/>
              </a:rPr>
              <a:t>、</a:t>
            </a:r>
            <a:r>
              <a:rPr lang="en-US" altLang="zh-CN" sz="1800">
                <a:ea typeface="宋体" charset="-122"/>
              </a:rPr>
              <a:t>Y</a:t>
            </a:r>
            <a:r>
              <a:rPr lang="zh-CN" altLang="en-US" sz="1800">
                <a:ea typeface="宋体" charset="-122"/>
              </a:rPr>
              <a:t>、</a:t>
            </a:r>
            <a:r>
              <a:rPr lang="en-US" altLang="zh-CN" sz="1800">
                <a:ea typeface="宋体" charset="-122"/>
              </a:rPr>
              <a:t>Z</a:t>
            </a:r>
          </a:p>
          <a:p>
            <a:pPr eaLnBrk="1" hangingPunct="1">
              <a:spcBef>
                <a:spcPct val="50000"/>
              </a:spcBef>
              <a:buClrTx/>
              <a:buFontTx/>
              <a:buNone/>
            </a:pPr>
            <a:r>
              <a:rPr lang="zh-CN" altLang="en-US" sz="1800">
                <a:ea typeface="宋体" charset="-122"/>
              </a:rPr>
              <a:t>柱坐标系：   </a:t>
            </a:r>
            <a:r>
              <a:rPr lang="en-US" altLang="zh-CN" sz="1800">
                <a:ea typeface="宋体" charset="-122"/>
              </a:rPr>
              <a:t>H</a:t>
            </a:r>
            <a:r>
              <a:rPr lang="zh-CN" altLang="en-US" sz="1800">
                <a:ea typeface="宋体" charset="-122"/>
              </a:rPr>
              <a:t>、</a:t>
            </a:r>
            <a:r>
              <a:rPr lang="en-US" altLang="zh-CN" sz="1800">
                <a:ea typeface="宋体" charset="-122"/>
              </a:rPr>
              <a:t>D</a:t>
            </a:r>
            <a:r>
              <a:rPr lang="zh-CN" altLang="en-US" sz="1800">
                <a:ea typeface="宋体" charset="-122"/>
              </a:rPr>
              <a:t>、</a:t>
            </a:r>
            <a:r>
              <a:rPr lang="en-US" altLang="zh-CN" sz="1800">
                <a:ea typeface="宋体" charset="-122"/>
              </a:rPr>
              <a:t>Z</a:t>
            </a:r>
          </a:p>
          <a:p>
            <a:pPr eaLnBrk="1" hangingPunct="1">
              <a:spcBef>
                <a:spcPct val="50000"/>
              </a:spcBef>
              <a:buClrTx/>
              <a:buFontTx/>
              <a:buNone/>
            </a:pPr>
            <a:r>
              <a:rPr lang="zh-CN" altLang="en-US" sz="1800">
                <a:ea typeface="宋体" charset="-122"/>
              </a:rPr>
              <a:t>球坐标系：   </a:t>
            </a:r>
            <a:r>
              <a:rPr lang="en-US" altLang="zh-CN" sz="1800">
                <a:ea typeface="宋体" charset="-122"/>
              </a:rPr>
              <a:t>F</a:t>
            </a:r>
            <a:r>
              <a:rPr lang="zh-CN" altLang="en-US" sz="1800">
                <a:ea typeface="宋体" charset="-122"/>
              </a:rPr>
              <a:t>、</a:t>
            </a:r>
            <a:r>
              <a:rPr lang="en-US" altLang="zh-CN" sz="1800">
                <a:ea typeface="宋体" charset="-122"/>
              </a:rPr>
              <a:t>D</a:t>
            </a:r>
            <a:r>
              <a:rPr lang="zh-CN" altLang="en-US" sz="1800">
                <a:ea typeface="宋体" charset="-122"/>
              </a:rPr>
              <a:t>、</a:t>
            </a:r>
            <a:r>
              <a:rPr lang="en-US" altLang="zh-CN" sz="1800">
                <a:ea typeface="宋体" charset="-122"/>
              </a:rPr>
              <a:t>I</a:t>
            </a:r>
          </a:p>
        </p:txBody>
      </p:sp>
      <p:sp>
        <p:nvSpPr>
          <p:cNvPr id="24581" name="Text Box 6"/>
          <p:cNvSpPr txBox="1">
            <a:spLocks noChangeArrowheads="1"/>
          </p:cNvSpPr>
          <p:nvPr/>
        </p:nvSpPr>
        <p:spPr bwMode="auto">
          <a:xfrm>
            <a:off x="4997450" y="4184650"/>
            <a:ext cx="3606800" cy="133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800100" indent="-34290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257300" indent="-3429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714500" indent="-3429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171700" indent="-3429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628900" indent="-3429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3086100" indent="-3429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543300" indent="-3429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4000500" indent="-3429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AutoNum type="arabicPeriod"/>
            </a:pPr>
            <a:r>
              <a:rPr lang="zh-CN" altLang="en-US" sz="1800">
                <a:ea typeface="宋体" charset="-122"/>
              </a:rPr>
              <a:t>测量任一坐标系中的  </a:t>
            </a:r>
            <a:r>
              <a:rPr lang="en-US" altLang="zh-CN" sz="1800">
                <a:ea typeface="宋体" charset="-122"/>
              </a:rPr>
              <a:t>3</a:t>
            </a:r>
            <a:r>
              <a:rPr lang="zh-CN" altLang="en-US" sz="1800">
                <a:ea typeface="宋体" charset="-122"/>
              </a:rPr>
              <a:t>个要素，即可换算其余</a:t>
            </a:r>
            <a:r>
              <a:rPr lang="en-US" altLang="zh-CN" sz="1800">
                <a:ea typeface="宋体" charset="-122"/>
              </a:rPr>
              <a:t>4</a:t>
            </a:r>
            <a:r>
              <a:rPr lang="zh-CN" altLang="en-US" sz="1800">
                <a:ea typeface="宋体" charset="-122"/>
              </a:rPr>
              <a:t>个要素。</a:t>
            </a:r>
          </a:p>
          <a:p>
            <a:pPr eaLnBrk="1" hangingPunct="1">
              <a:spcBef>
                <a:spcPct val="50000"/>
              </a:spcBef>
              <a:buClrTx/>
              <a:buFontTx/>
              <a:buNone/>
            </a:pPr>
            <a:r>
              <a:rPr lang="en-US" altLang="zh-CN" sz="1800">
                <a:ea typeface="宋体" charset="-122"/>
              </a:rPr>
              <a:t>2.  </a:t>
            </a:r>
            <a:r>
              <a:rPr lang="zh-CN" altLang="en-US" sz="1800">
                <a:ea typeface="宋体" charset="-122"/>
              </a:rPr>
              <a:t>任一测点的观测值：     </a:t>
            </a:r>
            <a:r>
              <a:rPr lang="en-US" altLang="zh-CN" sz="1800">
                <a:ea typeface="宋体" charset="-122"/>
              </a:rPr>
              <a:t>F</a:t>
            </a:r>
            <a:r>
              <a:rPr lang="en-US" altLang="zh-CN" sz="1800" baseline="-25000">
                <a:ea typeface="宋体" charset="-122"/>
              </a:rPr>
              <a:t>OB</a:t>
            </a:r>
            <a:r>
              <a:rPr lang="en-US" altLang="zh-CN" sz="1800">
                <a:ea typeface="宋体" charset="-122"/>
              </a:rPr>
              <a:t>=F</a:t>
            </a:r>
            <a:r>
              <a:rPr lang="en-US" altLang="zh-CN" sz="1800" baseline="-25000">
                <a:ea typeface="宋体" charset="-122"/>
              </a:rPr>
              <a:t>AB</a:t>
            </a:r>
            <a:r>
              <a:rPr lang="en-US" altLang="zh-CN" sz="1800">
                <a:ea typeface="宋体" charset="-122"/>
              </a:rPr>
              <a:t>+F</a:t>
            </a:r>
            <a:r>
              <a:rPr lang="en-US" altLang="zh-CN" sz="1800" baseline="-25000">
                <a:ea typeface="宋体" charset="-122"/>
              </a:rPr>
              <a:t>VA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90513" y="276225"/>
            <a:ext cx="8769350" cy="612775"/>
          </a:xfrm>
        </p:spPr>
        <p:txBody>
          <a:bodyPr/>
          <a:lstStyle/>
          <a:p>
            <a:r>
              <a:rPr lang="zh-CN" altLang="en-US" smtClean="0">
                <a:solidFill>
                  <a:schemeClr val="tx1"/>
                </a:solidFill>
              </a:rPr>
              <a:t>汶川地震的地磁异常</a:t>
            </a:r>
            <a:r>
              <a:rPr lang="en-US" altLang="zh-CN" sz="2000" smtClean="0">
                <a:solidFill>
                  <a:schemeClr val="accent1"/>
                </a:solidFill>
              </a:rPr>
              <a:t>——</a:t>
            </a:r>
            <a:r>
              <a:rPr lang="zh-CN" altLang="en-US" sz="2000" smtClean="0">
                <a:solidFill>
                  <a:schemeClr val="accent1"/>
                </a:solidFill>
              </a:rPr>
              <a:t>网上报道</a:t>
            </a:r>
          </a:p>
        </p:txBody>
      </p:sp>
      <p:sp>
        <p:nvSpPr>
          <p:cNvPr id="25603" name="内容占位符 2"/>
          <p:cNvSpPr>
            <a:spLocks noGrp="1"/>
          </p:cNvSpPr>
          <p:nvPr>
            <p:ph sz="half" idx="1"/>
          </p:nvPr>
        </p:nvSpPr>
        <p:spPr/>
        <p:txBody>
          <a:bodyPr/>
          <a:lstStyle/>
          <a:p>
            <a:endParaRPr lang="zh-CN" altLang="en-US" smtClean="0"/>
          </a:p>
        </p:txBody>
      </p:sp>
      <p:sp>
        <p:nvSpPr>
          <p:cNvPr id="25604" name="内容占位符 3"/>
          <p:cNvSpPr>
            <a:spLocks noGrp="1"/>
          </p:cNvSpPr>
          <p:nvPr>
            <p:ph sz="half" idx="2"/>
          </p:nvPr>
        </p:nvSpPr>
        <p:spPr/>
        <p:txBody>
          <a:bodyPr/>
          <a:lstStyle/>
          <a:p>
            <a:endParaRPr lang="zh-CN" altLang="en-US" dirty="0" smtClean="0"/>
          </a:p>
        </p:txBody>
      </p:sp>
      <p:pic>
        <p:nvPicPr>
          <p:cNvPr id="19461" name="Picture 1" descr="C:\Users\Administrator\AppData\Roaming\Tencent\Users\349769198\QQ\WinTemp\RichOle\MJJ%YQMZ5JJ}_)([1}RZ){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095375"/>
            <a:ext cx="4313238" cy="5137150"/>
          </a:xfrm>
          <a:prstGeom prst="rect">
            <a:avLst/>
          </a:prstGeom>
          <a:noFill/>
          <a:ln>
            <a:noFill/>
          </a:ln>
          <a:effectLst>
            <a:glow rad="1397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2" descr="C:\Users\Administrator\AppData\Roaming\Tencent\Users\349769198\QQ\WinTemp\RichOle\12$5RGHL7SL0G7HFHWSI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578" y="1104611"/>
            <a:ext cx="4346575" cy="3149600"/>
          </a:xfrm>
          <a:prstGeom prst="rect">
            <a:avLst/>
          </a:prstGeom>
          <a:noFill/>
          <a:ln>
            <a:noFill/>
          </a:ln>
          <a:effectLst>
            <a:glow rad="101600">
              <a:schemeClr val="accent1">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bwMode="auto">
          <a:xfrm>
            <a:off x="629728" y="5098210"/>
            <a:ext cx="3847381"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465826" y="5279365"/>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462127" y="5477773"/>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4788290" y="1276707"/>
            <a:ext cx="4122797"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4848664" y="1570000"/>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4844965" y="1725278"/>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4848664" y="1871927"/>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4867223" y="2018576"/>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4848664" y="2165225"/>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4844046" y="2303248"/>
            <a:ext cx="4011283"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3DB8BA02-0EA9-495A-9AEB-0E94846F2033}" type="slidenum">
              <a:rPr lang="zh-CN" altLang="en-US" sz="1200">
                <a:solidFill>
                  <a:schemeClr val="tx2">
                    <a:shade val="90000"/>
                  </a:schemeClr>
                </a:solidFill>
                <a:latin typeface="+mn-lt"/>
                <a:ea typeface="+mn-ea"/>
              </a:rPr>
              <a:pPr algn="r" fontAlgn="auto">
                <a:spcBef>
                  <a:spcPts val="0"/>
                </a:spcBef>
                <a:spcAft>
                  <a:spcPts val="0"/>
                </a:spcAft>
                <a:defRPr/>
              </a:pPr>
              <a:t>12</a:t>
            </a:fld>
            <a:endParaRPr lang="zh-CN" altLang="en-US" sz="1200">
              <a:solidFill>
                <a:schemeClr val="tx2">
                  <a:shade val="90000"/>
                </a:schemeClr>
              </a:solidFill>
              <a:latin typeface="+mn-lt"/>
              <a:ea typeface="+mn-ea"/>
            </a:endParaRPr>
          </a:p>
        </p:txBody>
      </p:sp>
      <p:pic>
        <p:nvPicPr>
          <p:cNvPr id="26627" name="Picture 2" descr="J:\fig\cq050113rmz.jpg"/>
          <p:cNvPicPr>
            <a:picLocks noChangeAspect="1" noChangeArrowheads="1"/>
          </p:cNvPicPr>
          <p:nvPr/>
        </p:nvPicPr>
        <p:blipFill>
          <a:blip r:embed="rId2">
            <a:extLst>
              <a:ext uri="{28A0092B-C50C-407E-A947-70E740481C1C}">
                <a14:useLocalDpi xmlns:a14="http://schemas.microsoft.com/office/drawing/2010/main" val="0"/>
              </a:ext>
            </a:extLst>
          </a:blip>
          <a:srcRect l="8858" r="9004"/>
          <a:stretch>
            <a:fillRect/>
          </a:stretch>
        </p:blipFill>
        <p:spPr bwMode="auto">
          <a:xfrm>
            <a:off x="0" y="2933700"/>
            <a:ext cx="9109075"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J:\fig\cd2008030405szrmlvbo.jpg"/>
          <p:cNvPicPr>
            <a:picLocks noChangeAspect="1" noChangeArrowheads="1"/>
          </p:cNvPicPr>
          <p:nvPr/>
        </p:nvPicPr>
        <p:blipFill>
          <a:blip r:embed="rId3">
            <a:extLst>
              <a:ext uri="{28A0092B-C50C-407E-A947-70E740481C1C}">
                <a14:useLocalDpi xmlns:a14="http://schemas.microsoft.com/office/drawing/2010/main" val="0"/>
              </a:ext>
            </a:extLst>
          </a:blip>
          <a:srcRect l="8844" r="8607" b="2499"/>
          <a:stretch>
            <a:fillRect/>
          </a:stretch>
        </p:blipFill>
        <p:spPr bwMode="auto">
          <a:xfrm>
            <a:off x="0" y="1268413"/>
            <a:ext cx="9144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7"/>
          <p:cNvSpPr txBox="1">
            <a:spLocks noChangeArrowheads="1"/>
          </p:cNvSpPr>
          <p:nvPr/>
        </p:nvSpPr>
        <p:spPr bwMode="auto">
          <a:xfrm>
            <a:off x="1214438" y="31432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1800">
                <a:ea typeface="宋体" charset="-122"/>
              </a:rPr>
              <a:t>等距等幅为干扰</a:t>
            </a:r>
          </a:p>
        </p:txBody>
      </p:sp>
      <p:sp>
        <p:nvSpPr>
          <p:cNvPr id="9" name="矩形 8"/>
          <p:cNvSpPr>
            <a:spLocks noChangeArrowheads="1"/>
          </p:cNvSpPr>
          <p:nvPr/>
        </p:nvSpPr>
        <p:spPr bwMode="auto">
          <a:xfrm>
            <a:off x="250825" y="4292600"/>
            <a:ext cx="2500313" cy="714375"/>
          </a:xfrm>
          <a:prstGeom prst="rect">
            <a:avLst/>
          </a:prstGeom>
          <a:noFill/>
          <a:ln w="2540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a:solidFill>
                <a:schemeClr val="lt1"/>
              </a:solidFill>
              <a:latin typeface="+mn-lt"/>
              <a:ea typeface="+mn-ea"/>
            </a:endParaRPr>
          </a:p>
        </p:txBody>
      </p:sp>
      <p:sp>
        <p:nvSpPr>
          <p:cNvPr id="10" name="矩形 9"/>
          <p:cNvSpPr/>
          <p:nvPr/>
        </p:nvSpPr>
        <p:spPr>
          <a:xfrm>
            <a:off x="442430" y="1714488"/>
            <a:ext cx="958917" cy="400110"/>
          </a:xfrm>
          <a:prstGeom prst="rect">
            <a:avLst/>
          </a:prstGeom>
          <a:noFill/>
        </p:spPr>
        <p:txBody>
          <a:bodyPr wrap="none">
            <a:spAutoFit/>
          </a:bodyPr>
          <a:lstStyle/>
          <a:p>
            <a:pPr algn="ctr">
              <a:defRPr/>
            </a:pPr>
            <a:r>
              <a:rPr lang="zh-CN" altLang="en-US" sz="2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成都台</a:t>
            </a:r>
            <a:endPar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endParaRPr>
          </a:p>
        </p:txBody>
      </p:sp>
      <p:sp>
        <p:nvSpPr>
          <p:cNvPr id="11" name="矩形 10"/>
          <p:cNvSpPr/>
          <p:nvPr/>
        </p:nvSpPr>
        <p:spPr>
          <a:xfrm>
            <a:off x="442430" y="5500702"/>
            <a:ext cx="958917" cy="400110"/>
          </a:xfrm>
          <a:prstGeom prst="rect">
            <a:avLst/>
          </a:prstGeom>
          <a:noFill/>
        </p:spPr>
        <p:txBody>
          <a:bodyPr wrap="none">
            <a:spAutoFit/>
          </a:bodyPr>
          <a:lstStyle/>
          <a:p>
            <a:pPr algn="ctr">
              <a:defRPr/>
            </a:pPr>
            <a:r>
              <a:rPr lang="zh-CN" altLang="en-US" sz="2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重庆台</a:t>
            </a:r>
            <a:endPar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endParaRPr>
          </a:p>
        </p:txBody>
      </p:sp>
      <p:sp>
        <p:nvSpPr>
          <p:cNvPr id="12" name="矩形 11"/>
          <p:cNvSpPr/>
          <p:nvPr/>
        </p:nvSpPr>
        <p:spPr>
          <a:xfrm>
            <a:off x="1236852" y="1718773"/>
            <a:ext cx="2018501"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震中距约</a:t>
            </a:r>
            <a:r>
              <a:rPr lang="en-US" altLang="zh-CN"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29</a:t>
            </a: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公里</a:t>
            </a:r>
          </a:p>
        </p:txBody>
      </p:sp>
      <p:sp>
        <p:nvSpPr>
          <p:cNvPr id="13" name="矩形 12"/>
          <p:cNvSpPr/>
          <p:nvPr/>
        </p:nvSpPr>
        <p:spPr>
          <a:xfrm>
            <a:off x="1327129" y="5489589"/>
            <a:ext cx="2161169"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震中距约</a:t>
            </a:r>
            <a:r>
              <a:rPr lang="en-US" altLang="zh-CN"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355</a:t>
            </a: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公里</a:t>
            </a:r>
          </a:p>
        </p:txBody>
      </p:sp>
      <p:sp>
        <p:nvSpPr>
          <p:cNvPr id="26635" name="Line 12"/>
          <p:cNvSpPr>
            <a:spLocks noChangeShapeType="1"/>
          </p:cNvSpPr>
          <p:nvPr/>
        </p:nvSpPr>
        <p:spPr bwMode="auto">
          <a:xfrm flipH="1">
            <a:off x="1116013" y="3573463"/>
            <a:ext cx="647700" cy="6477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6" name="Text Box 13"/>
          <p:cNvSpPr txBox="1">
            <a:spLocks noChangeArrowheads="1"/>
          </p:cNvSpPr>
          <p:nvPr/>
        </p:nvSpPr>
        <p:spPr bwMode="auto">
          <a:xfrm>
            <a:off x="6392163" y="1700213"/>
            <a:ext cx="664241"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800" dirty="0" smtClean="0">
                <a:solidFill>
                  <a:srgbClr val="FF3300"/>
                </a:solidFill>
                <a:ea typeface="宋体" charset="-122"/>
              </a:rPr>
              <a:t>汶川地</a:t>
            </a:r>
            <a:r>
              <a:rPr lang="zh-CN" altLang="en-US" sz="1800" dirty="0">
                <a:solidFill>
                  <a:srgbClr val="FF3300"/>
                </a:solidFill>
                <a:ea typeface="宋体" charset="-122"/>
              </a:rPr>
              <a:t>震</a:t>
            </a:r>
          </a:p>
        </p:txBody>
      </p:sp>
      <p:sp>
        <p:nvSpPr>
          <p:cNvPr id="26637" name="Line 14"/>
          <p:cNvSpPr>
            <a:spLocks noChangeShapeType="1"/>
          </p:cNvSpPr>
          <p:nvPr/>
        </p:nvSpPr>
        <p:spPr bwMode="auto">
          <a:xfrm>
            <a:off x="7061200" y="1916113"/>
            <a:ext cx="863600" cy="2889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标题 1"/>
          <p:cNvSpPr txBox="1">
            <a:spLocks/>
          </p:cNvSpPr>
          <p:nvPr/>
        </p:nvSpPr>
        <p:spPr>
          <a:xfrm>
            <a:off x="290513" y="276225"/>
            <a:ext cx="8769350" cy="612775"/>
          </a:xfrm>
          <a:prstGeom prst="rect">
            <a:avLst/>
          </a:prstGeom>
        </p:spPr>
        <p:txBody>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ea typeface="楷体_GB2312" pitchFamily="49" charset="-122"/>
              </a:defRPr>
            </a:lvl2pPr>
            <a:lvl3pPr algn="l" rtl="0" eaLnBrk="0" fontAlgn="base" hangingPunct="0">
              <a:spcBef>
                <a:spcPct val="0"/>
              </a:spcBef>
              <a:spcAft>
                <a:spcPct val="0"/>
              </a:spcAft>
              <a:defRPr sz="3200" b="1">
                <a:solidFill>
                  <a:schemeClr val="bg1"/>
                </a:solidFill>
                <a:latin typeface="Arial" charset="0"/>
                <a:ea typeface="楷体_GB2312" pitchFamily="49" charset="-122"/>
              </a:defRPr>
            </a:lvl3pPr>
            <a:lvl4pPr algn="l" rtl="0" eaLnBrk="0" fontAlgn="base" hangingPunct="0">
              <a:spcBef>
                <a:spcPct val="0"/>
              </a:spcBef>
              <a:spcAft>
                <a:spcPct val="0"/>
              </a:spcAft>
              <a:defRPr sz="3200" b="1">
                <a:solidFill>
                  <a:schemeClr val="bg1"/>
                </a:solidFill>
                <a:latin typeface="Arial" charset="0"/>
                <a:ea typeface="楷体_GB2312" pitchFamily="49" charset="-122"/>
              </a:defRPr>
            </a:lvl4pPr>
            <a:lvl5pPr algn="l" rtl="0" eaLnBrk="0" fontAlgn="base" hangingPunct="0">
              <a:spcBef>
                <a:spcPct val="0"/>
              </a:spcBef>
              <a:spcAft>
                <a:spcPct val="0"/>
              </a:spcAft>
              <a:defRPr sz="3200" b="1">
                <a:solidFill>
                  <a:schemeClr val="bg1"/>
                </a:solidFill>
                <a:latin typeface="Arial" charset="0"/>
                <a:ea typeface="楷体_GB2312" pitchFamily="49" charset="-122"/>
              </a:defRPr>
            </a:lvl5pPr>
            <a:lvl6pPr marL="457200" algn="l" rtl="0" fontAlgn="base">
              <a:spcBef>
                <a:spcPct val="0"/>
              </a:spcBef>
              <a:spcAft>
                <a:spcPct val="0"/>
              </a:spcAft>
              <a:defRPr sz="3200" b="1">
                <a:solidFill>
                  <a:schemeClr val="bg1"/>
                </a:solidFill>
                <a:latin typeface="Arial" charset="0"/>
                <a:ea typeface="楷体_GB2312" pitchFamily="49" charset="-122"/>
              </a:defRPr>
            </a:lvl6pPr>
            <a:lvl7pPr marL="914400" algn="l" rtl="0" fontAlgn="base">
              <a:spcBef>
                <a:spcPct val="0"/>
              </a:spcBef>
              <a:spcAft>
                <a:spcPct val="0"/>
              </a:spcAft>
              <a:defRPr sz="3200" b="1">
                <a:solidFill>
                  <a:schemeClr val="bg1"/>
                </a:solidFill>
                <a:latin typeface="Arial" charset="0"/>
                <a:ea typeface="楷体_GB2312" pitchFamily="49" charset="-122"/>
              </a:defRPr>
            </a:lvl7pPr>
            <a:lvl8pPr marL="1371600" algn="l" rtl="0" fontAlgn="base">
              <a:spcBef>
                <a:spcPct val="0"/>
              </a:spcBef>
              <a:spcAft>
                <a:spcPct val="0"/>
              </a:spcAft>
              <a:defRPr sz="3200" b="1">
                <a:solidFill>
                  <a:schemeClr val="bg1"/>
                </a:solidFill>
                <a:latin typeface="Arial" charset="0"/>
                <a:ea typeface="楷体_GB2312" pitchFamily="49" charset="-122"/>
              </a:defRPr>
            </a:lvl8pPr>
            <a:lvl9pPr marL="1828800" algn="l" rtl="0" fontAlgn="base">
              <a:spcBef>
                <a:spcPct val="0"/>
              </a:spcBef>
              <a:spcAft>
                <a:spcPct val="0"/>
              </a:spcAft>
              <a:defRPr sz="3200" b="1">
                <a:solidFill>
                  <a:schemeClr val="bg1"/>
                </a:solidFill>
                <a:latin typeface="Arial" charset="0"/>
                <a:ea typeface="楷体_GB2312" pitchFamily="49" charset="-122"/>
              </a:defRPr>
            </a:lvl9pPr>
          </a:lstStyle>
          <a:p>
            <a:pPr>
              <a:defRPr/>
            </a:pPr>
            <a:r>
              <a:rPr lang="zh-CN" altLang="en-US" kern="0" dirty="0" smtClean="0">
                <a:solidFill>
                  <a:schemeClr val="tx1"/>
                </a:solidFill>
              </a:rPr>
              <a:t>汶川地震的地磁异常</a:t>
            </a:r>
            <a:r>
              <a:rPr lang="en-US" altLang="zh-CN" sz="2000" kern="0" dirty="0" smtClean="0">
                <a:solidFill>
                  <a:schemeClr val="accent1"/>
                </a:solidFill>
              </a:rPr>
              <a:t>——</a:t>
            </a:r>
            <a:r>
              <a:rPr lang="zh-CN" altLang="en-US" sz="2000" kern="0" dirty="0" smtClean="0">
                <a:solidFill>
                  <a:schemeClr val="accent1"/>
                </a:solidFill>
              </a:rPr>
              <a:t>成都台和重庆台地磁</a:t>
            </a:r>
            <a:r>
              <a:rPr lang="zh-CN" altLang="en-US" sz="2000" kern="0" dirty="0" smtClean="0">
                <a:solidFill>
                  <a:schemeClr val="accent1"/>
                </a:solidFill>
              </a:rPr>
              <a:t>异常对比</a:t>
            </a:r>
            <a:endParaRPr lang="zh-CN" altLang="en-US" sz="2000" kern="0" dirty="0">
              <a:solidFill>
                <a:schemeClr val="accent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25450" y="212725"/>
            <a:ext cx="7508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攀枝花地震地磁异常</a:t>
            </a:r>
            <a:r>
              <a:rPr lang="en-US" altLang="zh-CN" sz="2000">
                <a:solidFill>
                  <a:schemeClr val="accent1"/>
                </a:solidFill>
              </a:rPr>
              <a:t>——2008</a:t>
            </a:r>
            <a:r>
              <a:rPr lang="zh-CN" altLang="en-US" sz="2000">
                <a:solidFill>
                  <a:schemeClr val="accent1"/>
                </a:solidFill>
              </a:rPr>
              <a:t>年</a:t>
            </a:r>
            <a:r>
              <a:rPr lang="en-US" altLang="zh-CN" sz="2000">
                <a:solidFill>
                  <a:schemeClr val="accent1"/>
                </a:solidFill>
              </a:rPr>
              <a:t>8</a:t>
            </a:r>
            <a:r>
              <a:rPr lang="zh-CN" altLang="en-US" sz="2000">
                <a:solidFill>
                  <a:schemeClr val="accent1"/>
                </a:solidFill>
              </a:rPr>
              <a:t>月</a:t>
            </a:r>
            <a:r>
              <a:rPr lang="en-US" altLang="zh-CN" sz="2000">
                <a:solidFill>
                  <a:schemeClr val="accent1"/>
                </a:solidFill>
              </a:rPr>
              <a:t>30</a:t>
            </a:r>
            <a:r>
              <a:rPr lang="zh-CN" altLang="en-US" sz="2000">
                <a:solidFill>
                  <a:schemeClr val="accent1"/>
                </a:solidFill>
              </a:rPr>
              <a:t>日</a:t>
            </a:r>
            <a:r>
              <a:rPr lang="en-US" altLang="zh-CN" sz="2000">
                <a:solidFill>
                  <a:schemeClr val="accent1"/>
                </a:solidFill>
              </a:rPr>
              <a:t>Ms6.1 </a:t>
            </a:r>
            <a:r>
              <a:rPr lang="zh-CN" altLang="en-US" sz="2000">
                <a:solidFill>
                  <a:schemeClr val="accent1"/>
                </a:solidFill>
              </a:rPr>
              <a:t>级</a:t>
            </a:r>
            <a:r>
              <a:rPr lang="zh-CN" altLang="en-US" sz="3200"/>
              <a:t>     </a:t>
            </a:r>
          </a:p>
        </p:txBody>
      </p:sp>
      <p:sp>
        <p:nvSpPr>
          <p:cNvPr id="27651" name="Text Box 3"/>
          <p:cNvSpPr txBox="1">
            <a:spLocks noChangeArrowheads="1"/>
          </p:cNvSpPr>
          <p:nvPr/>
        </p:nvSpPr>
        <p:spPr bwMode="auto">
          <a:xfrm>
            <a:off x="977900" y="1236663"/>
            <a:ext cx="66325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en-US" altLang="zh-CN" sz="2800">
                <a:ea typeface="宋体" charset="-122"/>
              </a:rPr>
              <a:t>2008</a:t>
            </a:r>
            <a:r>
              <a:rPr lang="zh-CN" altLang="en-US" sz="2800">
                <a:ea typeface="宋体" charset="-122"/>
              </a:rPr>
              <a:t>年</a:t>
            </a:r>
            <a:r>
              <a:rPr lang="en-US" altLang="zh-CN" sz="2800">
                <a:ea typeface="宋体" charset="-122"/>
              </a:rPr>
              <a:t>8</a:t>
            </a:r>
            <a:r>
              <a:rPr lang="zh-CN" altLang="en-US" sz="2800">
                <a:ea typeface="宋体" charset="-122"/>
              </a:rPr>
              <a:t>月</a:t>
            </a:r>
            <a:r>
              <a:rPr lang="en-US" altLang="zh-CN" sz="2800">
                <a:ea typeface="宋体" charset="-122"/>
              </a:rPr>
              <a:t>29</a:t>
            </a:r>
            <a:r>
              <a:rPr lang="zh-CN" altLang="en-US" sz="2800">
                <a:ea typeface="宋体" charset="-122"/>
              </a:rPr>
              <a:t>日，攀枝花地震前</a:t>
            </a:r>
            <a:r>
              <a:rPr lang="en-US" altLang="zh-CN" sz="2800">
                <a:ea typeface="宋体" charset="-122"/>
              </a:rPr>
              <a:t>1</a:t>
            </a:r>
            <a:r>
              <a:rPr lang="zh-CN" altLang="en-US" sz="1800">
                <a:ea typeface="宋体" charset="-122"/>
              </a:rPr>
              <a:t>～</a:t>
            </a:r>
            <a:r>
              <a:rPr lang="en-US" altLang="zh-CN" sz="2800">
                <a:ea typeface="宋体" charset="-122"/>
              </a:rPr>
              <a:t>1.5</a:t>
            </a:r>
            <a:r>
              <a:rPr lang="zh-CN" altLang="en-US" sz="2800">
                <a:ea typeface="宋体" charset="-122"/>
              </a:rPr>
              <a:t>天，平地台出现显著的地磁变化，各分量最大变化情况：</a:t>
            </a:r>
            <a:endParaRPr lang="en-US" altLang="zh-CN" sz="2800">
              <a:ea typeface="宋体" charset="-122"/>
            </a:endParaRPr>
          </a:p>
          <a:p>
            <a:pPr lvl="2" eaLnBrk="1" hangingPunct="1">
              <a:spcBef>
                <a:spcPct val="0"/>
              </a:spcBef>
              <a:buClrTx/>
              <a:buFontTx/>
              <a:buNone/>
            </a:pPr>
            <a:endParaRPr lang="en-US" altLang="zh-CN" sz="2000">
              <a:ea typeface="宋体" charset="-122"/>
            </a:endParaRPr>
          </a:p>
          <a:p>
            <a:pPr lvl="2" eaLnBrk="1" hangingPunct="1">
              <a:lnSpc>
                <a:spcPct val="150000"/>
              </a:lnSpc>
              <a:spcBef>
                <a:spcPct val="0"/>
              </a:spcBef>
              <a:buClrTx/>
              <a:buFont typeface="Wingdings" pitchFamily="2" charset="2"/>
              <a:buNone/>
            </a:pPr>
            <a:r>
              <a:rPr lang="zh-CN" altLang="en-US" sz="2000">
                <a:ea typeface="宋体" charset="-122"/>
              </a:rPr>
              <a:t>磁偏角：    △</a:t>
            </a:r>
            <a:r>
              <a:rPr lang="en-US" altLang="zh-CN" sz="2000">
                <a:ea typeface="宋体" charset="-122"/>
              </a:rPr>
              <a:t>D ≈ 44S</a:t>
            </a:r>
          </a:p>
          <a:p>
            <a:pPr lvl="2" eaLnBrk="1" hangingPunct="1">
              <a:lnSpc>
                <a:spcPct val="150000"/>
              </a:lnSpc>
              <a:spcBef>
                <a:spcPct val="0"/>
              </a:spcBef>
              <a:buClrTx/>
              <a:buFontTx/>
              <a:buNone/>
            </a:pPr>
            <a:r>
              <a:rPr lang="zh-CN" altLang="en-US" sz="2000">
                <a:ea typeface="宋体" charset="-122"/>
              </a:rPr>
              <a:t>水平分量：△</a:t>
            </a:r>
            <a:r>
              <a:rPr lang="en-US" altLang="zh-CN" sz="2000">
                <a:ea typeface="宋体" charset="-122"/>
              </a:rPr>
              <a:t>H ≈ 25S</a:t>
            </a:r>
          </a:p>
          <a:p>
            <a:pPr lvl="2" eaLnBrk="1" hangingPunct="1">
              <a:lnSpc>
                <a:spcPct val="150000"/>
              </a:lnSpc>
              <a:spcBef>
                <a:spcPct val="0"/>
              </a:spcBef>
              <a:buClrTx/>
              <a:buFontTx/>
              <a:buNone/>
            </a:pPr>
            <a:r>
              <a:rPr lang="zh-CN" altLang="en-US" sz="2000">
                <a:ea typeface="宋体" charset="-122"/>
              </a:rPr>
              <a:t>垂直分量：△</a:t>
            </a:r>
            <a:r>
              <a:rPr lang="en-US" altLang="zh-CN" sz="2000">
                <a:ea typeface="宋体" charset="-122"/>
              </a:rPr>
              <a:t>Z = 40S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PD080820-30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838" y="1493838"/>
            <a:ext cx="4900612"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6"/>
          <p:cNvSpPr>
            <a:spLocks noChangeArrowheads="1"/>
          </p:cNvSpPr>
          <p:nvPr/>
        </p:nvSpPr>
        <p:spPr bwMode="auto">
          <a:xfrm>
            <a:off x="3419475" y="4214813"/>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en-US" altLang="zh-CN" sz="1800">
                <a:solidFill>
                  <a:srgbClr val="009900"/>
                </a:solidFill>
                <a:ea typeface="宋体" charset="-122"/>
              </a:rPr>
              <a:t>K-index</a:t>
            </a:r>
          </a:p>
        </p:txBody>
      </p:sp>
      <p:sp>
        <p:nvSpPr>
          <p:cNvPr id="28676" name="Line 7"/>
          <p:cNvSpPr>
            <a:spLocks noChangeShapeType="1"/>
          </p:cNvSpPr>
          <p:nvPr/>
        </p:nvSpPr>
        <p:spPr bwMode="auto">
          <a:xfrm>
            <a:off x="3779838" y="4581525"/>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Line 8"/>
          <p:cNvSpPr>
            <a:spLocks noChangeShapeType="1"/>
          </p:cNvSpPr>
          <p:nvPr/>
        </p:nvSpPr>
        <p:spPr bwMode="auto">
          <a:xfrm>
            <a:off x="4067175" y="4508500"/>
            <a:ext cx="217488" cy="288925"/>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8" name="Line 10"/>
          <p:cNvSpPr>
            <a:spLocks noChangeShapeType="1"/>
          </p:cNvSpPr>
          <p:nvPr/>
        </p:nvSpPr>
        <p:spPr bwMode="auto">
          <a:xfrm>
            <a:off x="1835150" y="3357563"/>
            <a:ext cx="431800" cy="2159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9" name="Text Box 11"/>
          <p:cNvSpPr txBox="1">
            <a:spLocks noChangeArrowheads="1"/>
          </p:cNvSpPr>
          <p:nvPr/>
        </p:nvSpPr>
        <p:spPr bwMode="auto">
          <a:xfrm>
            <a:off x="295275" y="1143000"/>
            <a:ext cx="25495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800">
                <a:ea typeface="宋体" charset="-122"/>
              </a:rPr>
              <a:t>平地台距震中△</a:t>
            </a:r>
            <a:r>
              <a:rPr lang="en-US" altLang="zh-CN" sz="1800">
                <a:ea typeface="宋体" charset="-122"/>
              </a:rPr>
              <a:t>6Km</a:t>
            </a:r>
          </a:p>
        </p:txBody>
      </p:sp>
      <p:sp>
        <p:nvSpPr>
          <p:cNvPr id="28680" name="Text Box 2"/>
          <p:cNvSpPr txBox="1">
            <a:spLocks noChangeArrowheads="1"/>
          </p:cNvSpPr>
          <p:nvPr/>
        </p:nvSpPr>
        <p:spPr bwMode="auto">
          <a:xfrm>
            <a:off x="425450" y="212725"/>
            <a:ext cx="7508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攀枝花地震地磁异常</a:t>
            </a:r>
            <a:r>
              <a:rPr lang="en-US" altLang="zh-CN" sz="2000">
                <a:solidFill>
                  <a:schemeClr val="accent1"/>
                </a:solidFill>
              </a:rPr>
              <a:t>——</a:t>
            </a:r>
            <a:r>
              <a:rPr lang="zh-CN" altLang="en-US" sz="2000">
                <a:solidFill>
                  <a:schemeClr val="accent1"/>
                </a:solidFill>
              </a:rPr>
              <a:t>磁偏角</a:t>
            </a:r>
            <a:endParaRPr lang="zh-CN" altLang="en-US" sz="3200"/>
          </a:p>
        </p:txBody>
      </p:sp>
      <p:sp>
        <p:nvSpPr>
          <p:cNvPr id="28681" name="线形标注 2 12"/>
          <p:cNvSpPr>
            <a:spLocks/>
          </p:cNvSpPr>
          <p:nvPr/>
        </p:nvSpPr>
        <p:spPr bwMode="auto">
          <a:xfrm>
            <a:off x="7467600" y="1770063"/>
            <a:ext cx="992188" cy="465137"/>
          </a:xfrm>
          <a:prstGeom prst="borderCallout2">
            <a:avLst>
              <a:gd name="adj1" fmla="val 24667"/>
              <a:gd name="adj2" fmla="val 861"/>
              <a:gd name="adj3" fmla="val 26639"/>
              <a:gd name="adj4" fmla="val -28366"/>
              <a:gd name="adj5" fmla="val 140009"/>
              <a:gd name="adj6" fmla="val -72171"/>
            </a:avLst>
          </a:prstGeom>
          <a:solidFill>
            <a:schemeClr val="bg1">
              <a:alpha val="50195"/>
            </a:schemeClr>
          </a:solidFill>
          <a:ln w="19050" cap="rnd" algn="ctr">
            <a:solidFill>
              <a:srgbClr val="C00000"/>
            </a:solidFill>
            <a:round/>
            <a:headEnd/>
            <a:tailEnd type="stealth" w="med" len="med"/>
          </a:ln>
        </p:spPr>
        <p:txBody>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lgn="ctr" eaLnBrk="1" hangingPunct="1">
              <a:spcBef>
                <a:spcPct val="50000"/>
              </a:spcBef>
              <a:buClrTx/>
              <a:buFontTx/>
              <a:buNone/>
            </a:pPr>
            <a:r>
              <a:rPr lang="zh-CN" altLang="en-US" sz="1200">
                <a:solidFill>
                  <a:srgbClr val="FF0000"/>
                </a:solidFill>
                <a:latin typeface="宋体" charset="-122"/>
                <a:ea typeface="宋体" charset="-122"/>
              </a:rPr>
              <a:t>攀枝花地震 </a:t>
            </a:r>
            <a:r>
              <a:rPr lang="en-US" altLang="zh-CN" sz="1200">
                <a:solidFill>
                  <a:srgbClr val="FF0000"/>
                </a:solidFill>
                <a:latin typeface="宋体" charset="-122"/>
                <a:ea typeface="宋体" charset="-122"/>
              </a:rPr>
              <a:t>Ms6.1</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PD080820-30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466850"/>
            <a:ext cx="484505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2"/>
          <p:cNvSpPr txBox="1">
            <a:spLocks noChangeArrowheads="1"/>
          </p:cNvSpPr>
          <p:nvPr/>
        </p:nvSpPr>
        <p:spPr bwMode="auto">
          <a:xfrm>
            <a:off x="425450" y="212725"/>
            <a:ext cx="7508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攀枝花地震地磁异常</a:t>
            </a:r>
            <a:r>
              <a:rPr lang="en-US" altLang="zh-CN" sz="2000">
                <a:solidFill>
                  <a:schemeClr val="accent1"/>
                </a:solidFill>
              </a:rPr>
              <a:t>——</a:t>
            </a:r>
            <a:r>
              <a:rPr lang="zh-CN" altLang="en-US" sz="2000">
                <a:solidFill>
                  <a:schemeClr val="accent1"/>
                </a:solidFill>
              </a:rPr>
              <a:t>水平分量</a:t>
            </a:r>
            <a:endParaRPr lang="zh-CN" altLang="en-US" sz="32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PD080820-30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89063"/>
            <a:ext cx="506095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2"/>
          <p:cNvSpPr txBox="1">
            <a:spLocks noChangeArrowheads="1"/>
          </p:cNvSpPr>
          <p:nvPr/>
        </p:nvSpPr>
        <p:spPr bwMode="auto">
          <a:xfrm>
            <a:off x="425450" y="212725"/>
            <a:ext cx="7508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攀枝花地震地磁异常</a:t>
            </a:r>
            <a:r>
              <a:rPr lang="en-US" altLang="zh-CN" sz="2000">
                <a:solidFill>
                  <a:schemeClr val="accent1"/>
                </a:solidFill>
              </a:rPr>
              <a:t>——</a:t>
            </a:r>
            <a:r>
              <a:rPr lang="zh-CN" altLang="en-US" sz="2000">
                <a:solidFill>
                  <a:schemeClr val="accent1"/>
                </a:solidFill>
              </a:rPr>
              <a:t>垂直分量</a:t>
            </a:r>
            <a:endParaRPr lang="zh-CN" altLang="en-US" sz="32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CB69E17A-CE92-4D02-A690-15660ABFA0BC}" type="slidenum">
              <a:rPr lang="zh-CN" altLang="en-US" sz="1200">
                <a:latin typeface="+mn-lt"/>
                <a:ea typeface="+mn-ea"/>
              </a:rPr>
              <a:pPr algn="r" fontAlgn="auto">
                <a:spcBef>
                  <a:spcPts val="0"/>
                </a:spcBef>
                <a:spcAft>
                  <a:spcPts val="0"/>
                </a:spcAft>
                <a:defRPr/>
              </a:pPr>
              <a:t>17</a:t>
            </a:fld>
            <a:endParaRPr lang="zh-CN" altLang="en-US" sz="1200">
              <a:latin typeface="+mn-lt"/>
              <a:ea typeface="+mn-ea"/>
            </a:endParaRPr>
          </a:p>
        </p:txBody>
      </p:sp>
      <p:sp>
        <p:nvSpPr>
          <p:cNvPr id="31747" name="Rectangle 6"/>
          <p:cNvSpPr>
            <a:spLocks noChangeArrowheads="1"/>
          </p:cNvSpPr>
          <p:nvPr/>
        </p:nvSpPr>
        <p:spPr bwMode="auto">
          <a:xfrm>
            <a:off x="492125" y="1249363"/>
            <a:ext cx="7921625"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2400" b="0">
                <a:latin typeface="黑体" pitchFamily="49" charset="-122"/>
                <a:ea typeface="黑体" pitchFamily="49" charset="-122"/>
              </a:rPr>
              <a:t>加州</a:t>
            </a:r>
            <a:r>
              <a:rPr lang="en-US" altLang="zh-CN" sz="2400" b="0">
                <a:latin typeface="黑体" pitchFamily="49" charset="-122"/>
                <a:ea typeface="黑体" pitchFamily="49" charset="-122"/>
              </a:rPr>
              <a:t>Loma  Prieta Ms7.1 </a:t>
            </a:r>
            <a:r>
              <a:rPr lang="zh-CN" altLang="en-US" sz="2400" b="0">
                <a:latin typeface="黑体" pitchFamily="49" charset="-122"/>
                <a:ea typeface="黑体" pitchFamily="49" charset="-122"/>
              </a:rPr>
              <a:t>级地震，</a:t>
            </a:r>
            <a:r>
              <a:rPr lang="en-US" altLang="zh-CN" sz="2400" b="0">
                <a:latin typeface="黑体" pitchFamily="49" charset="-122"/>
                <a:ea typeface="黑体" pitchFamily="49" charset="-122"/>
              </a:rPr>
              <a:t>1989</a:t>
            </a:r>
            <a:r>
              <a:rPr lang="zh-CN" altLang="en-US" sz="2400" b="0">
                <a:latin typeface="黑体" pitchFamily="49" charset="-122"/>
                <a:ea typeface="黑体" pitchFamily="49" charset="-122"/>
              </a:rPr>
              <a:t>年</a:t>
            </a:r>
            <a:r>
              <a:rPr lang="en-US" altLang="zh-CN" sz="2400" b="0">
                <a:latin typeface="黑体" pitchFamily="49" charset="-122"/>
                <a:ea typeface="黑体" pitchFamily="49" charset="-122"/>
              </a:rPr>
              <a:t> 10</a:t>
            </a:r>
            <a:r>
              <a:rPr lang="zh-CN" altLang="en-US" sz="2400" b="0">
                <a:latin typeface="黑体" pitchFamily="49" charset="-122"/>
                <a:ea typeface="黑体" pitchFamily="49" charset="-122"/>
              </a:rPr>
              <a:t>月</a:t>
            </a:r>
            <a:r>
              <a:rPr lang="en-US" altLang="zh-CN" sz="2400" b="0">
                <a:latin typeface="黑体" pitchFamily="49" charset="-122"/>
                <a:ea typeface="黑体" pitchFamily="49" charset="-122"/>
              </a:rPr>
              <a:t>17</a:t>
            </a:r>
            <a:r>
              <a:rPr lang="zh-CN" altLang="en-US" sz="2400" b="0">
                <a:latin typeface="黑体" pitchFamily="49" charset="-122"/>
                <a:ea typeface="黑体" pitchFamily="49" charset="-122"/>
              </a:rPr>
              <a:t>日</a:t>
            </a:r>
            <a:r>
              <a:rPr lang="zh-CN" altLang="en-US" sz="1800">
                <a:ea typeface="宋体" charset="-122"/>
              </a:rPr>
              <a:t>                                                                        </a:t>
            </a:r>
            <a:endParaRPr lang="en-US" altLang="zh-CN" sz="1800">
              <a:ea typeface="宋体" charset="-122"/>
            </a:endParaRPr>
          </a:p>
          <a:p>
            <a:pPr eaLnBrk="1" hangingPunct="1">
              <a:spcBef>
                <a:spcPct val="0"/>
              </a:spcBef>
              <a:buClrTx/>
              <a:buFont typeface="Wingdings" pitchFamily="2" charset="2"/>
              <a:buNone/>
            </a:pPr>
            <a:r>
              <a:rPr lang="en-US" altLang="zh-CN" sz="1800">
                <a:solidFill>
                  <a:schemeClr val="accent1"/>
                </a:solidFill>
                <a:ea typeface="宋体" charset="-122"/>
              </a:rPr>
              <a:t>                         </a:t>
            </a:r>
            <a:r>
              <a:rPr lang="en-US" altLang="zh-CN" sz="1600" b="0">
                <a:solidFill>
                  <a:schemeClr val="accent1"/>
                </a:solidFill>
                <a:ea typeface="宋体" charset="-122"/>
              </a:rPr>
              <a:t>Fraser-Smith et al. Geophy. Res. Let., 1990, 17(9), 1465-1468</a:t>
            </a:r>
          </a:p>
        </p:txBody>
      </p:sp>
      <p:sp>
        <p:nvSpPr>
          <p:cNvPr id="31748" name="Rectangle 7"/>
          <p:cNvSpPr>
            <a:spLocks noChangeArrowheads="1"/>
          </p:cNvSpPr>
          <p:nvPr/>
        </p:nvSpPr>
        <p:spPr bwMode="auto">
          <a:xfrm>
            <a:off x="977900" y="2095500"/>
            <a:ext cx="71294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1800">
                <a:ea typeface="宋体" charset="-122"/>
              </a:rPr>
              <a:t>地震当天，地磁</a:t>
            </a:r>
            <a:r>
              <a:rPr lang="en-US" altLang="zh-CN" sz="1800">
                <a:ea typeface="宋体" charset="-122"/>
              </a:rPr>
              <a:t>ULF</a:t>
            </a:r>
            <a:r>
              <a:rPr lang="zh-CN" altLang="en-US" sz="1800">
                <a:ea typeface="宋体" charset="-122"/>
              </a:rPr>
              <a:t>强度比平时强</a:t>
            </a:r>
            <a:r>
              <a:rPr lang="en-US" altLang="zh-CN" sz="1800">
                <a:ea typeface="宋体" charset="-122"/>
              </a:rPr>
              <a:t>20</a:t>
            </a:r>
            <a:r>
              <a:rPr lang="zh-CN" altLang="en-US" sz="1800">
                <a:ea typeface="宋体" charset="-122"/>
              </a:rPr>
              <a:t>倍，地震发生前</a:t>
            </a:r>
            <a:r>
              <a:rPr lang="en-US" altLang="zh-CN" sz="1800">
                <a:ea typeface="宋体" charset="-122"/>
              </a:rPr>
              <a:t>3</a:t>
            </a:r>
            <a:r>
              <a:rPr lang="zh-CN" altLang="en-US" sz="1800">
                <a:ea typeface="宋体" charset="-122"/>
              </a:rPr>
              <a:t>小时，信号增强了</a:t>
            </a:r>
            <a:r>
              <a:rPr lang="en-US" altLang="zh-CN" sz="1800">
                <a:ea typeface="宋体" charset="-122"/>
              </a:rPr>
              <a:t>60</a:t>
            </a:r>
            <a:r>
              <a:rPr lang="zh-CN" altLang="en-US" sz="1800">
                <a:ea typeface="宋体" charset="-122"/>
              </a:rPr>
              <a:t>倍</a:t>
            </a:r>
            <a:endParaRPr lang="en-US" altLang="zh-CN" sz="1800">
              <a:ea typeface="宋体" charset="-122"/>
            </a:endParaRPr>
          </a:p>
        </p:txBody>
      </p:sp>
      <p:sp>
        <p:nvSpPr>
          <p:cNvPr id="31749" name="Rectangle 8"/>
          <p:cNvSpPr>
            <a:spLocks noChangeArrowheads="1"/>
          </p:cNvSpPr>
          <p:nvPr/>
        </p:nvSpPr>
        <p:spPr bwMode="auto">
          <a:xfrm>
            <a:off x="492125" y="3086100"/>
            <a:ext cx="7704138"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2400" b="0">
                <a:latin typeface="黑体" pitchFamily="49" charset="-122"/>
                <a:ea typeface="黑体" pitchFamily="49" charset="-122"/>
              </a:rPr>
              <a:t>日本伊豆岛火山和地震群 </a:t>
            </a:r>
            <a:r>
              <a:rPr lang="en-US" altLang="zh-CN" sz="2400" b="0">
                <a:latin typeface="黑体" pitchFamily="49" charset="-122"/>
                <a:ea typeface="黑体" pitchFamily="49" charset="-122"/>
              </a:rPr>
              <a:t>2000</a:t>
            </a:r>
            <a:r>
              <a:rPr lang="zh-CN" altLang="en-US" sz="2400" b="0">
                <a:latin typeface="黑体" pitchFamily="49" charset="-122"/>
                <a:ea typeface="黑体" pitchFamily="49" charset="-122"/>
              </a:rPr>
              <a:t>年</a:t>
            </a:r>
            <a:r>
              <a:rPr lang="en-US" altLang="zh-CN" sz="2400" b="0">
                <a:latin typeface="黑体" pitchFamily="49" charset="-122"/>
                <a:ea typeface="黑体" pitchFamily="49" charset="-122"/>
              </a:rPr>
              <a:t>7</a:t>
            </a:r>
            <a:r>
              <a:rPr lang="zh-CN" altLang="en-US" sz="2400" b="0">
                <a:latin typeface="黑体" pitchFamily="49" charset="-122"/>
                <a:ea typeface="黑体" pitchFamily="49" charset="-122"/>
              </a:rPr>
              <a:t>月</a:t>
            </a:r>
            <a:r>
              <a:rPr lang="en-US" altLang="zh-CN" sz="2400" b="0">
                <a:latin typeface="黑体" pitchFamily="49" charset="-122"/>
                <a:ea typeface="黑体" pitchFamily="49" charset="-122"/>
              </a:rPr>
              <a:t>1-15</a:t>
            </a:r>
            <a:r>
              <a:rPr lang="zh-CN" altLang="en-US" sz="2400" b="0">
                <a:latin typeface="黑体" pitchFamily="49" charset="-122"/>
                <a:ea typeface="黑体" pitchFamily="49" charset="-122"/>
              </a:rPr>
              <a:t>日</a:t>
            </a:r>
            <a:r>
              <a:rPr lang="zh-CN" altLang="en-US" sz="1800">
                <a:ea typeface="宋体" charset="-122"/>
              </a:rPr>
              <a:t>                                                  </a:t>
            </a:r>
            <a:endParaRPr lang="en-US" altLang="zh-CN" sz="1800">
              <a:ea typeface="宋体" charset="-122"/>
            </a:endParaRPr>
          </a:p>
          <a:p>
            <a:pPr eaLnBrk="1" hangingPunct="1">
              <a:spcBef>
                <a:spcPct val="0"/>
              </a:spcBef>
              <a:buClrTx/>
              <a:buFontTx/>
              <a:buNone/>
            </a:pPr>
            <a:r>
              <a:rPr lang="en-US" altLang="zh-CN" sz="1800" b="0">
                <a:solidFill>
                  <a:schemeClr val="accent1"/>
                </a:solidFill>
                <a:ea typeface="宋体" charset="-122"/>
              </a:rPr>
              <a:t>                         </a:t>
            </a:r>
            <a:r>
              <a:rPr lang="en-US" altLang="zh-CN" sz="1600" b="0">
                <a:solidFill>
                  <a:schemeClr val="accent1"/>
                </a:solidFill>
                <a:ea typeface="宋体" charset="-122"/>
              </a:rPr>
              <a:t>Uyeda, S.</a:t>
            </a:r>
            <a:r>
              <a:rPr lang="en-US" altLang="zh-CN" sz="1800" b="0">
                <a:ea typeface="宋体" charset="-122"/>
              </a:rPr>
              <a:t> </a:t>
            </a:r>
            <a:r>
              <a:rPr lang="en-US" altLang="zh-CN" sz="1600" b="0">
                <a:solidFill>
                  <a:schemeClr val="accent1"/>
                </a:solidFill>
                <a:ea typeface="宋体" charset="-122"/>
              </a:rPr>
              <a:t>et al, PNAS, 2002, 99(11), 7352-7355</a:t>
            </a:r>
          </a:p>
        </p:txBody>
      </p:sp>
      <p:sp>
        <p:nvSpPr>
          <p:cNvPr id="31750" name="Rectangle 9"/>
          <p:cNvSpPr>
            <a:spLocks noChangeArrowheads="1"/>
          </p:cNvSpPr>
          <p:nvPr/>
        </p:nvSpPr>
        <p:spPr bwMode="auto">
          <a:xfrm>
            <a:off x="977900" y="3979863"/>
            <a:ext cx="70199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en-US" altLang="zh-CN" sz="1800">
                <a:ea typeface="宋体" charset="-122"/>
              </a:rPr>
              <a:t>7</a:t>
            </a:r>
            <a:r>
              <a:rPr lang="zh-CN" altLang="en-US" sz="1800">
                <a:ea typeface="宋体" charset="-122"/>
              </a:rPr>
              <a:t>月</a:t>
            </a:r>
            <a:r>
              <a:rPr lang="en-US" altLang="zh-CN" sz="1800">
                <a:ea typeface="宋体" charset="-122"/>
              </a:rPr>
              <a:t>1</a:t>
            </a:r>
            <a:r>
              <a:rPr lang="zh-CN" altLang="en-US" sz="1800">
                <a:ea typeface="宋体" charset="-122"/>
              </a:rPr>
              <a:t>－</a:t>
            </a:r>
            <a:r>
              <a:rPr lang="en-US" altLang="zh-CN" sz="1800">
                <a:ea typeface="宋体" charset="-122"/>
              </a:rPr>
              <a:t>15</a:t>
            </a:r>
            <a:r>
              <a:rPr lang="zh-CN" altLang="en-US" sz="1800">
                <a:ea typeface="宋体" charset="-122"/>
              </a:rPr>
              <a:t>日</a:t>
            </a:r>
            <a:r>
              <a:rPr lang="en-US" altLang="zh-CN" sz="1800">
                <a:ea typeface="宋体" charset="-122"/>
              </a:rPr>
              <a:t>3</a:t>
            </a:r>
            <a:r>
              <a:rPr lang="zh-CN" altLang="en-US" sz="1800">
                <a:ea typeface="宋体" charset="-122"/>
              </a:rPr>
              <a:t>个</a:t>
            </a:r>
            <a:r>
              <a:rPr lang="en-US" altLang="zh-CN" sz="1800">
                <a:ea typeface="宋体" charset="-122"/>
              </a:rPr>
              <a:t>Ms 6.4/6.1/6.3   </a:t>
            </a:r>
            <a:r>
              <a:rPr lang="zh-CN" altLang="en-US" sz="1800">
                <a:ea typeface="宋体" charset="-122"/>
              </a:rPr>
              <a:t>地震前</a:t>
            </a:r>
            <a:r>
              <a:rPr lang="en-US" altLang="zh-CN" sz="1800">
                <a:ea typeface="宋体" charset="-122"/>
              </a:rPr>
              <a:t>40</a:t>
            </a:r>
            <a:r>
              <a:rPr lang="zh-CN" altLang="en-US" sz="1800">
                <a:ea typeface="宋体" charset="-122"/>
              </a:rPr>
              <a:t>分钟</a:t>
            </a:r>
            <a:r>
              <a:rPr lang="en-US" altLang="zh-CN" sz="1800">
                <a:ea typeface="宋体" charset="-122"/>
              </a:rPr>
              <a:t>-69</a:t>
            </a:r>
            <a:r>
              <a:rPr lang="zh-CN" altLang="en-US" sz="1800">
                <a:ea typeface="宋体" charset="-122"/>
              </a:rPr>
              <a:t>天有地磁特大异常</a:t>
            </a:r>
          </a:p>
        </p:txBody>
      </p:sp>
      <p:sp>
        <p:nvSpPr>
          <p:cNvPr id="31751" name="Text Box 2"/>
          <p:cNvSpPr txBox="1">
            <a:spLocks noChangeArrowheads="1"/>
          </p:cNvSpPr>
          <p:nvPr/>
        </p:nvSpPr>
        <p:spPr bwMode="auto">
          <a:xfrm>
            <a:off x="425450" y="212725"/>
            <a:ext cx="75088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其他地震地磁异常例子</a:t>
            </a:r>
          </a:p>
        </p:txBody>
      </p:sp>
      <p:sp>
        <p:nvSpPr>
          <p:cNvPr id="31752" name="Rectangle 8"/>
          <p:cNvSpPr>
            <a:spLocks noChangeArrowheads="1"/>
          </p:cNvSpPr>
          <p:nvPr/>
        </p:nvSpPr>
        <p:spPr bwMode="auto">
          <a:xfrm>
            <a:off x="508000" y="4568825"/>
            <a:ext cx="77041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2400" b="0">
                <a:latin typeface="黑体" pitchFamily="49" charset="-122"/>
                <a:ea typeface="黑体" pitchFamily="49" charset="-122"/>
              </a:rPr>
              <a:t>日本东部海域“</a:t>
            </a:r>
            <a:r>
              <a:rPr lang="en-US" altLang="zh-CN" sz="2400" b="0">
                <a:latin typeface="黑体" pitchFamily="49" charset="-122"/>
                <a:ea typeface="黑体" pitchFamily="49" charset="-122"/>
              </a:rPr>
              <a:t>311</a:t>
            </a:r>
            <a:r>
              <a:rPr lang="zh-CN" altLang="en-US" sz="2400" b="0">
                <a:latin typeface="黑体" pitchFamily="49" charset="-122"/>
                <a:ea typeface="黑体" pitchFamily="49" charset="-122"/>
              </a:rPr>
              <a:t>”</a:t>
            </a:r>
            <a:r>
              <a:rPr lang="en-US" altLang="zh-CN" sz="2400" b="0">
                <a:latin typeface="黑体" pitchFamily="49" charset="-122"/>
                <a:ea typeface="黑体" pitchFamily="49" charset="-122"/>
              </a:rPr>
              <a:t>9.0</a:t>
            </a:r>
            <a:r>
              <a:rPr lang="zh-CN" altLang="en-US" sz="2400" b="0">
                <a:latin typeface="黑体" pitchFamily="49" charset="-122"/>
                <a:ea typeface="黑体" pitchFamily="49" charset="-122"/>
              </a:rPr>
              <a:t>地震（</a:t>
            </a:r>
            <a:r>
              <a:rPr lang="en-US" altLang="zh-CN" sz="2400" b="0">
                <a:latin typeface="黑体" pitchFamily="49" charset="-122"/>
                <a:ea typeface="黑体" pitchFamily="49" charset="-122"/>
              </a:rPr>
              <a:t>2011</a:t>
            </a:r>
            <a:r>
              <a:rPr lang="zh-CN" altLang="en-US" sz="2400" b="0">
                <a:latin typeface="黑体" pitchFamily="49" charset="-122"/>
                <a:ea typeface="黑体" pitchFamily="49" charset="-122"/>
              </a:rPr>
              <a:t>年</a:t>
            </a:r>
            <a:r>
              <a:rPr lang="en-US" altLang="zh-CN" sz="2400" b="0">
                <a:latin typeface="黑体" pitchFamily="49" charset="-122"/>
                <a:ea typeface="黑体" pitchFamily="49" charset="-122"/>
              </a:rPr>
              <a:t>3</a:t>
            </a:r>
            <a:r>
              <a:rPr lang="zh-CN" altLang="en-US" sz="2400" b="0">
                <a:latin typeface="黑体" pitchFamily="49" charset="-122"/>
                <a:ea typeface="黑体" pitchFamily="49" charset="-122"/>
              </a:rPr>
              <a:t>月</a:t>
            </a:r>
            <a:r>
              <a:rPr lang="en-US" altLang="zh-CN" sz="2400" b="0">
                <a:latin typeface="黑体" pitchFamily="49" charset="-122"/>
                <a:ea typeface="黑体" pitchFamily="49" charset="-122"/>
              </a:rPr>
              <a:t>11</a:t>
            </a:r>
            <a:r>
              <a:rPr lang="zh-CN" altLang="en-US" sz="2400" b="0">
                <a:latin typeface="黑体" pitchFamily="49" charset="-122"/>
                <a:ea typeface="黑体" pitchFamily="49" charset="-122"/>
              </a:rPr>
              <a:t>日）， “</a:t>
            </a:r>
            <a:r>
              <a:rPr lang="en-US" altLang="zh-CN" sz="2400" b="0">
                <a:latin typeface="黑体" pitchFamily="49" charset="-122"/>
                <a:ea typeface="黑体" pitchFamily="49" charset="-122"/>
              </a:rPr>
              <a:t>411</a:t>
            </a:r>
            <a:r>
              <a:rPr lang="zh-CN" altLang="en-US" sz="2400" b="0">
                <a:latin typeface="黑体" pitchFamily="49" charset="-122"/>
                <a:ea typeface="黑体" pitchFamily="49" charset="-122"/>
              </a:rPr>
              <a:t>”</a:t>
            </a:r>
            <a:r>
              <a:rPr lang="en-US" altLang="zh-CN" sz="2400" b="0">
                <a:latin typeface="黑体" pitchFamily="49" charset="-122"/>
                <a:ea typeface="黑体" pitchFamily="49" charset="-122"/>
              </a:rPr>
              <a:t>7.3</a:t>
            </a:r>
            <a:r>
              <a:rPr lang="zh-CN" altLang="en-US" sz="2400" b="0">
                <a:latin typeface="黑体" pitchFamily="49" charset="-122"/>
                <a:ea typeface="黑体" pitchFamily="49" charset="-122"/>
              </a:rPr>
              <a:t>级地震（</a:t>
            </a:r>
            <a:r>
              <a:rPr lang="en-US" altLang="zh-CN" sz="2400" b="0">
                <a:latin typeface="黑体" pitchFamily="49" charset="-122"/>
                <a:ea typeface="黑体" pitchFamily="49" charset="-122"/>
              </a:rPr>
              <a:t>2011</a:t>
            </a:r>
            <a:r>
              <a:rPr lang="zh-CN" altLang="en-US" sz="2400" b="0">
                <a:latin typeface="黑体" pitchFamily="49" charset="-122"/>
                <a:ea typeface="黑体" pitchFamily="49" charset="-122"/>
              </a:rPr>
              <a:t>年</a:t>
            </a:r>
            <a:r>
              <a:rPr lang="en-US" altLang="zh-CN" sz="2400" b="0">
                <a:latin typeface="黑体" pitchFamily="49" charset="-122"/>
                <a:ea typeface="黑体" pitchFamily="49" charset="-122"/>
              </a:rPr>
              <a:t>4</a:t>
            </a:r>
            <a:r>
              <a:rPr lang="zh-CN" altLang="en-US" sz="2400" b="0">
                <a:latin typeface="黑体" pitchFamily="49" charset="-122"/>
                <a:ea typeface="黑体" pitchFamily="49" charset="-122"/>
              </a:rPr>
              <a:t>月</a:t>
            </a:r>
            <a:r>
              <a:rPr lang="en-US" altLang="zh-CN" sz="2400" b="0">
                <a:latin typeface="黑体" pitchFamily="49" charset="-122"/>
                <a:ea typeface="黑体" pitchFamily="49" charset="-122"/>
              </a:rPr>
              <a:t>11</a:t>
            </a:r>
            <a:r>
              <a:rPr lang="zh-CN" altLang="en-US" sz="2400" b="0">
                <a:latin typeface="黑体" pitchFamily="49" charset="-122"/>
                <a:ea typeface="黑体" pitchFamily="49" charset="-122"/>
              </a:rPr>
              <a:t>日），震前都有很明显的地磁异常</a:t>
            </a:r>
            <a:endParaRPr lang="en-US" altLang="zh-CN" sz="1800">
              <a:ea typeface="宋体"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574675" y="230188"/>
            <a:ext cx="7488238" cy="684212"/>
          </a:xfrm>
        </p:spPr>
        <p:txBody>
          <a:bodyPr lIns="0" rIns="0" bIns="0" anchor="b"/>
          <a:lstStyle/>
          <a:p>
            <a:pPr>
              <a:defRPr/>
            </a:pPr>
            <a:r>
              <a:rPr lang="zh-CN" altLang="en-US" kern="1200" dirty="0" smtClean="0">
                <a:solidFill>
                  <a:schemeClr val="tx1"/>
                </a:solidFill>
              </a:rPr>
              <a:t>统计与理论</a:t>
            </a:r>
            <a:r>
              <a:rPr lang="zh-CN" altLang="en-US" kern="1200" dirty="0">
                <a:solidFill>
                  <a:schemeClr val="tx1"/>
                </a:solidFill>
              </a:rPr>
              <a:t>推算</a:t>
            </a:r>
            <a:r>
              <a:rPr lang="zh-CN" altLang="en-US" kern="1200" dirty="0" smtClean="0">
                <a:solidFill>
                  <a:schemeClr val="tx1"/>
                </a:solidFill>
              </a:rPr>
              <a:t>结果</a:t>
            </a:r>
            <a:r>
              <a:rPr lang="en-US" altLang="zh-CN" sz="2000" kern="1200" dirty="0">
                <a:solidFill>
                  <a:schemeClr val="accent1"/>
                </a:solidFill>
              </a:rPr>
              <a:t>——</a:t>
            </a:r>
            <a:r>
              <a:rPr lang="zh-CN" altLang="en-US" sz="2000" kern="1200" dirty="0">
                <a:solidFill>
                  <a:schemeClr val="accent1"/>
                </a:solidFill>
              </a:rPr>
              <a:t> </a:t>
            </a:r>
            <a:r>
              <a:rPr lang="en-US" altLang="zh-CN" sz="2000" kern="1200" dirty="0">
                <a:solidFill>
                  <a:schemeClr val="accent1"/>
                </a:solidFill>
              </a:rPr>
              <a:t>1km</a:t>
            </a:r>
            <a:r>
              <a:rPr lang="zh-CN" altLang="en-US" sz="2000" kern="1200" dirty="0">
                <a:solidFill>
                  <a:schemeClr val="accent1"/>
                </a:solidFill>
              </a:rPr>
              <a:t>处磁场强度</a:t>
            </a:r>
            <a:r>
              <a:rPr lang="en-US" altLang="zh-CN" sz="2000" kern="1200" dirty="0">
                <a:solidFill>
                  <a:schemeClr val="accent1"/>
                </a:solidFill>
              </a:rPr>
              <a:t>-</a:t>
            </a:r>
            <a:r>
              <a:rPr lang="zh-CN" altLang="en-US" sz="2000" kern="1200" dirty="0">
                <a:solidFill>
                  <a:schemeClr val="accent1"/>
                </a:solidFill>
              </a:rPr>
              <a:t>震级关系</a:t>
            </a:r>
          </a:p>
        </p:txBody>
      </p:sp>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CBCEAC0D-4C2C-421D-9804-0B2912A0FC6A}" type="slidenum">
              <a:rPr lang="zh-CN" altLang="en-US" sz="1200">
                <a:solidFill>
                  <a:schemeClr val="tx2">
                    <a:shade val="90000"/>
                  </a:schemeClr>
                </a:solidFill>
                <a:latin typeface="+mn-lt"/>
                <a:ea typeface="+mn-ea"/>
              </a:rPr>
              <a:pPr algn="r" fontAlgn="auto">
                <a:spcBef>
                  <a:spcPts val="0"/>
                </a:spcBef>
                <a:spcAft>
                  <a:spcPts val="0"/>
                </a:spcAft>
                <a:defRPr/>
              </a:pPr>
              <a:t>18</a:t>
            </a:fld>
            <a:endParaRPr lang="zh-CN" altLang="en-US" sz="1200">
              <a:solidFill>
                <a:schemeClr val="tx2">
                  <a:shade val="90000"/>
                </a:schemeClr>
              </a:solidFill>
              <a:latin typeface="+mn-lt"/>
              <a:ea typeface="+mn-ea"/>
            </a:endParaRP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5" y="1490663"/>
            <a:ext cx="4824413"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1"/>
          <p:cNvSpPr txBox="1">
            <a:spLocks noChangeArrowheads="1"/>
          </p:cNvSpPr>
          <p:nvPr/>
        </p:nvSpPr>
        <p:spPr bwMode="auto">
          <a:xfrm>
            <a:off x="6318250" y="1606550"/>
            <a:ext cx="224313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1800" dirty="0"/>
              <a:t>用收集到的震前地磁异常数据，进行了统计，得到了震中</a:t>
            </a:r>
            <a:r>
              <a:rPr lang="en-US" altLang="zh-CN" sz="1800" dirty="0"/>
              <a:t>1km</a:t>
            </a:r>
            <a:r>
              <a:rPr lang="zh-CN" altLang="en-US" sz="1800" dirty="0"/>
              <a:t>半径上的磁场强度变化量</a:t>
            </a:r>
            <a:endParaRPr lang="en-US" altLang="zh-CN" sz="1800" dirty="0"/>
          </a:p>
          <a:p>
            <a:pPr>
              <a:spcBef>
                <a:spcPct val="0"/>
              </a:spcBef>
              <a:buClrTx/>
              <a:buFontTx/>
              <a:buNone/>
            </a:pPr>
            <a:endParaRPr lang="en-US" altLang="zh-CN" sz="1800" dirty="0"/>
          </a:p>
          <a:p>
            <a:pPr>
              <a:spcBef>
                <a:spcPct val="0"/>
              </a:spcBef>
              <a:buClrTx/>
              <a:buFontTx/>
              <a:buNone/>
            </a:pPr>
            <a:r>
              <a:rPr lang="zh-CN" altLang="en-US" sz="1800" dirty="0"/>
              <a:t>结论：在震中区有极强的地磁</a:t>
            </a:r>
            <a:r>
              <a:rPr lang="zh-CN" altLang="en-US" sz="1800" dirty="0" smtClean="0"/>
              <a:t>异常，可以达到数千</a:t>
            </a:r>
            <a:r>
              <a:rPr lang="en-US" altLang="zh-CN" sz="1800" dirty="0" err="1" smtClean="0"/>
              <a:t>nT</a:t>
            </a:r>
            <a:endParaRPr lang="zh-CN" alt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a:xfrm>
            <a:off x="527050" y="347663"/>
            <a:ext cx="5051425" cy="576262"/>
          </a:xfrm>
        </p:spPr>
        <p:txBody>
          <a:bodyPr lIns="0" rIns="0" bIns="0" anchor="b"/>
          <a:lstStyle/>
          <a:p>
            <a:pPr>
              <a:defRPr/>
            </a:pPr>
            <a:r>
              <a:rPr lang="zh-CN" altLang="en-US" kern="1200" dirty="0">
                <a:solidFill>
                  <a:schemeClr val="tx1"/>
                </a:solidFill>
              </a:rPr>
              <a:t>临震磁异常的特点及意义</a:t>
            </a:r>
          </a:p>
        </p:txBody>
      </p:sp>
      <p:sp>
        <p:nvSpPr>
          <p:cNvPr id="33795" name="内容占位符 2"/>
          <p:cNvSpPr>
            <a:spLocks noGrp="1"/>
          </p:cNvSpPr>
          <p:nvPr>
            <p:ph idx="4294967295"/>
          </p:nvPr>
        </p:nvSpPr>
        <p:spPr>
          <a:xfrm>
            <a:off x="1192213" y="1527175"/>
            <a:ext cx="6954837" cy="3167063"/>
          </a:xfrm>
        </p:spPr>
        <p:txBody>
          <a:bodyPr/>
          <a:lstStyle/>
          <a:p>
            <a:pPr>
              <a:lnSpc>
                <a:spcPct val="150000"/>
              </a:lnSpc>
            </a:pPr>
            <a:r>
              <a:rPr lang="zh-CN" altLang="en-US" sz="2800" dirty="0" smtClean="0">
                <a:solidFill>
                  <a:schemeClr val="accent1"/>
                </a:solidFill>
              </a:rPr>
              <a:t>临震前</a:t>
            </a:r>
            <a:r>
              <a:rPr lang="zh-CN" altLang="en-US" sz="2800" dirty="0" smtClean="0">
                <a:solidFill>
                  <a:schemeClr val="accent1"/>
                </a:solidFill>
              </a:rPr>
              <a:t>几分钟</a:t>
            </a:r>
            <a:r>
              <a:rPr lang="en-US" altLang="zh-CN" sz="2800" dirty="0" smtClean="0">
                <a:solidFill>
                  <a:schemeClr val="accent1"/>
                </a:solidFill>
              </a:rPr>
              <a:t>~1.5</a:t>
            </a:r>
            <a:r>
              <a:rPr lang="zh-CN" altLang="en-US" sz="2800" dirty="0" smtClean="0">
                <a:solidFill>
                  <a:schemeClr val="accent1"/>
                </a:solidFill>
              </a:rPr>
              <a:t>天出现高频磁异常</a:t>
            </a:r>
            <a:endParaRPr lang="en-US" altLang="zh-CN" sz="2800" dirty="0" smtClean="0">
              <a:solidFill>
                <a:schemeClr val="accent1"/>
              </a:solidFill>
            </a:endParaRPr>
          </a:p>
          <a:p>
            <a:pPr>
              <a:lnSpc>
                <a:spcPct val="150000"/>
              </a:lnSpc>
            </a:pPr>
            <a:r>
              <a:rPr lang="zh-CN" altLang="en-US" sz="2800" dirty="0" smtClean="0">
                <a:solidFill>
                  <a:schemeClr val="accent1"/>
                </a:solidFill>
              </a:rPr>
              <a:t>由</a:t>
            </a:r>
            <a:r>
              <a:rPr lang="zh-CN" altLang="en-US" sz="2800" dirty="0" smtClean="0">
                <a:solidFill>
                  <a:schemeClr val="accent1"/>
                </a:solidFill>
              </a:rPr>
              <a:t>电磁波理论的趋肤效应判断，此现象只能出现在震中周边极小的范围</a:t>
            </a:r>
            <a:r>
              <a:rPr lang="zh-CN" altLang="en-US" sz="2800" dirty="0" smtClean="0">
                <a:solidFill>
                  <a:schemeClr val="accent1"/>
                </a:solidFill>
              </a:rPr>
              <a:t>内</a:t>
            </a:r>
            <a:endParaRPr lang="en-US" altLang="zh-CN" sz="2800" dirty="0" smtClean="0">
              <a:solidFill>
                <a:schemeClr val="accent1"/>
              </a:solidFill>
            </a:endParaRPr>
          </a:p>
          <a:p>
            <a:pPr>
              <a:lnSpc>
                <a:spcPct val="150000"/>
              </a:lnSpc>
            </a:pPr>
            <a:r>
              <a:rPr lang="zh-CN" altLang="en-US" sz="2800" dirty="0">
                <a:solidFill>
                  <a:schemeClr val="accent1"/>
                </a:solidFill>
              </a:rPr>
              <a:t>磁</a:t>
            </a:r>
            <a:r>
              <a:rPr lang="zh-CN" altLang="en-US" sz="2800" dirty="0" smtClean="0">
                <a:solidFill>
                  <a:schemeClr val="accent1"/>
                </a:solidFill>
              </a:rPr>
              <a:t>喷</a:t>
            </a:r>
            <a:r>
              <a:rPr lang="en-US" altLang="zh-CN" sz="2800" dirty="0" smtClean="0">
                <a:solidFill>
                  <a:schemeClr val="accent1"/>
                </a:solidFill>
              </a:rPr>
              <a:t>——</a:t>
            </a:r>
            <a:r>
              <a:rPr lang="zh-CN" altLang="en-US" sz="2800" dirty="0" smtClean="0">
                <a:solidFill>
                  <a:schemeClr val="accent1"/>
                </a:solidFill>
              </a:rPr>
              <a:t>可用于临震预警</a:t>
            </a:r>
            <a:endParaRPr lang="zh-CN" altLang="en-US" sz="2800" dirty="0" smtClean="0">
              <a:solidFill>
                <a:schemeClr val="accent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16387"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dirty="0" smtClean="0">
                <a:latin typeface="Times New Roman" pitchFamily="18" charset="0"/>
                <a:cs typeface="Times New Roman" pitchFamily="18" charset="0"/>
              </a:rPr>
              <a:t>1.</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震前的地磁异常</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磁喷现象</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2.</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手机监控地震发生的可能性</a:t>
            </a:r>
            <a:endParaRPr lang="en-US" altLang="en-US" sz="3200" dirty="0" smtClean="0">
              <a:latin typeface="Times New Roman" pitchFamily="18" charset="0"/>
              <a:cs typeface="Times New Roman" pitchFamily="18" charset="0"/>
            </a:endParaRPr>
          </a:p>
          <a:p>
            <a:pPr marL="0" indent="0">
              <a:buNone/>
            </a:pPr>
            <a:r>
              <a:rPr lang="en-US" altLang="zh-CN" sz="3200" dirty="0" smtClean="0">
                <a:latin typeface="Times New Roman" pitchFamily="18" charset="0"/>
                <a:cs typeface="Times New Roman" pitchFamily="18" charset="0"/>
              </a:rPr>
              <a:t>3</a:t>
            </a:r>
            <a:r>
              <a:rPr lang="en-US" altLang="zh-CN" sz="3200" dirty="0">
                <a:latin typeface="Times New Roman" pitchFamily="18" charset="0"/>
                <a:cs typeface="Times New Roman" pitchFamily="18" charset="0"/>
              </a:rPr>
              <a:t>.</a:t>
            </a:r>
            <a:r>
              <a:rPr lang="en-US" altLang="en-US" sz="3200" dirty="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磁</a:t>
            </a:r>
            <a:r>
              <a:rPr lang="zh-CN" altLang="en-US" sz="3200" dirty="0">
                <a:latin typeface="Times New Roman" pitchFamily="18" charset="0"/>
                <a:cs typeface="Times New Roman" pitchFamily="18" charset="0"/>
              </a:rPr>
              <a:t>喷异常分离</a:t>
            </a:r>
            <a:endParaRPr lang="en-US" altLang="zh-CN" sz="3200" dirty="0">
              <a:latin typeface="Times New Roman" pitchFamily="18" charset="0"/>
              <a:cs typeface="Times New Roman" pitchFamily="18" charset="0"/>
            </a:endParaRPr>
          </a:p>
          <a:p>
            <a:pPr marL="0" indent="0">
              <a:buNone/>
            </a:pPr>
            <a:r>
              <a:rPr lang="en-US" altLang="zh-CN" sz="3200" dirty="0" smtClean="0">
                <a:latin typeface="Times New Roman" pitchFamily="18" charset="0"/>
                <a:ea typeface="宋体" charset="-122"/>
                <a:cs typeface="Times New Roman" pitchFamily="18" charset="0"/>
              </a:rPr>
              <a:t>4. </a:t>
            </a:r>
            <a:r>
              <a:rPr lang="zh-CN" altLang="en-US" sz="3200" dirty="0" smtClean="0">
                <a:latin typeface="Times New Roman" pitchFamily="18" charset="0"/>
                <a:ea typeface="宋体" charset="-122"/>
                <a:cs typeface="Times New Roman" pitchFamily="18" charset="0"/>
              </a:rPr>
              <a:t>震前预警</a:t>
            </a:r>
            <a:endParaRPr lang="en-US" altLang="en-US" sz="3200" dirty="0" smtClean="0">
              <a:latin typeface="Times New Roman" pitchFamily="18" charset="0"/>
              <a:ea typeface="宋体" charset="-122"/>
            </a:endParaRPr>
          </a:p>
          <a:p>
            <a:pPr marL="0" indent="0">
              <a:buFont typeface="Wingdings" pitchFamily="2" charset="2"/>
              <a:buNone/>
            </a:pPr>
            <a:r>
              <a:rPr lang="en-US" altLang="en-US" sz="3200" dirty="0" smtClean="0">
                <a:latin typeface="Times New Roman" pitchFamily="18" charset="0"/>
                <a:ea typeface="宋体" charset="-122"/>
              </a:rPr>
              <a:t>5. </a:t>
            </a:r>
            <a:r>
              <a:rPr lang="zh-CN" altLang="en-US" sz="3200" dirty="0" smtClean="0">
                <a:latin typeface="Times New Roman" pitchFamily="18" charset="0"/>
                <a:ea typeface="宋体" charset="-122"/>
              </a:rPr>
              <a:t>结论</a:t>
            </a:r>
            <a:endParaRPr lang="en-US" altLang="en-US" sz="3200" dirty="0" smtClean="0">
              <a:latin typeface="Times New Roman" pitchFamily="18" charset="0"/>
              <a:ea typeface="宋体" charset="-122"/>
            </a:endParaRPr>
          </a:p>
          <a:p>
            <a:pPr marL="0" indent="0" eaLnBrk="1" hangingPunct="1">
              <a:buFont typeface="Wingdings" pitchFamily="2" charset="2"/>
              <a:buNone/>
            </a:pPr>
            <a:endParaRPr kumimoji="1" lang="zh-CN" altLang="en-US" sz="3200" dirty="0" smtClean="0">
              <a:latin typeface="Times New Roman" pitchFamily="18" charset="0"/>
              <a:ea typeface="宋体" charset="-122"/>
            </a:endParaRPr>
          </a:p>
        </p:txBody>
      </p:sp>
    </p:spTree>
  </p:cSld>
  <p:clrMapOvr>
    <a:masterClrMapping/>
  </p:clrMapOvr>
  <p:transition advTm="2892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a:xfrm>
            <a:off x="538163" y="350838"/>
            <a:ext cx="4902200" cy="630237"/>
          </a:xfrm>
        </p:spPr>
        <p:txBody>
          <a:bodyPr lIns="0" rIns="0" bIns="0" anchor="b"/>
          <a:lstStyle/>
          <a:p>
            <a:pPr>
              <a:defRPr/>
            </a:pPr>
            <a:r>
              <a:rPr lang="zh-CN" altLang="en-US" kern="1200" dirty="0">
                <a:solidFill>
                  <a:schemeClr val="tx1"/>
                </a:solidFill>
              </a:rPr>
              <a:t>不同震中距磁异常比较</a:t>
            </a:r>
          </a:p>
        </p:txBody>
      </p:sp>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16A7CC52-85E7-4300-9DD7-0ABB82FA65F4}" type="slidenum">
              <a:rPr lang="zh-CN" altLang="en-US" sz="1200">
                <a:solidFill>
                  <a:schemeClr val="tx2">
                    <a:shade val="90000"/>
                  </a:schemeClr>
                </a:solidFill>
                <a:latin typeface="+mn-lt"/>
                <a:ea typeface="+mn-ea"/>
              </a:rPr>
              <a:pPr algn="r" fontAlgn="auto">
                <a:spcBef>
                  <a:spcPts val="0"/>
                </a:spcBef>
                <a:spcAft>
                  <a:spcPts val="0"/>
                </a:spcAft>
                <a:defRPr/>
              </a:pPr>
              <a:t>20</a:t>
            </a:fld>
            <a:endParaRPr lang="zh-CN" altLang="en-US" sz="1200">
              <a:solidFill>
                <a:schemeClr val="tx2">
                  <a:shade val="90000"/>
                </a:schemeClr>
              </a:solidFill>
              <a:latin typeface="+mn-lt"/>
              <a:ea typeface="+mn-ea"/>
            </a:endParaRPr>
          </a:p>
        </p:txBody>
      </p:sp>
      <p:pic>
        <p:nvPicPr>
          <p:cNvPr id="34820" name="Picture 2" descr="J:\fig\cq050113rmz.jpg"/>
          <p:cNvPicPr>
            <a:picLocks noChangeAspect="1" noChangeArrowheads="1"/>
          </p:cNvPicPr>
          <p:nvPr/>
        </p:nvPicPr>
        <p:blipFill>
          <a:blip r:embed="rId2">
            <a:extLst>
              <a:ext uri="{28A0092B-C50C-407E-A947-70E740481C1C}">
                <a14:useLocalDpi xmlns:a14="http://schemas.microsoft.com/office/drawing/2010/main" val="0"/>
              </a:ext>
            </a:extLst>
          </a:blip>
          <a:srcRect l="8443" r="7793"/>
          <a:stretch>
            <a:fillRect/>
          </a:stretch>
        </p:blipFill>
        <p:spPr bwMode="auto">
          <a:xfrm>
            <a:off x="-36513" y="2933700"/>
            <a:ext cx="9255126" cy="400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4" descr="J:\fig\cd2008030405szrmlvbo.jpg"/>
          <p:cNvPicPr>
            <a:picLocks noChangeAspect="1" noChangeArrowheads="1"/>
          </p:cNvPicPr>
          <p:nvPr/>
        </p:nvPicPr>
        <p:blipFill>
          <a:blip r:embed="rId3">
            <a:extLst>
              <a:ext uri="{28A0092B-C50C-407E-A947-70E740481C1C}">
                <a14:useLocalDpi xmlns:a14="http://schemas.microsoft.com/office/drawing/2010/main" val="0"/>
              </a:ext>
            </a:extLst>
          </a:blip>
          <a:srcRect l="8844" r="8607" b="2499"/>
          <a:stretch>
            <a:fillRect/>
          </a:stretch>
        </p:blipFill>
        <p:spPr bwMode="auto">
          <a:xfrm>
            <a:off x="0" y="1268413"/>
            <a:ext cx="9144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7"/>
          <p:cNvSpPr txBox="1">
            <a:spLocks noChangeArrowheads="1"/>
          </p:cNvSpPr>
          <p:nvPr/>
        </p:nvSpPr>
        <p:spPr bwMode="auto">
          <a:xfrm>
            <a:off x="1214438" y="31432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0"/>
              </a:spcBef>
              <a:buClrTx/>
              <a:buFontTx/>
              <a:buNone/>
            </a:pPr>
            <a:r>
              <a:rPr lang="zh-CN" altLang="en-US" sz="1800">
                <a:ea typeface="宋体" charset="-122"/>
              </a:rPr>
              <a:t>等距等幅为干扰</a:t>
            </a:r>
          </a:p>
        </p:txBody>
      </p:sp>
      <p:sp>
        <p:nvSpPr>
          <p:cNvPr id="9" name="矩形 8"/>
          <p:cNvSpPr>
            <a:spLocks noChangeArrowheads="1"/>
          </p:cNvSpPr>
          <p:nvPr/>
        </p:nvSpPr>
        <p:spPr bwMode="auto">
          <a:xfrm>
            <a:off x="250825" y="4292600"/>
            <a:ext cx="2500313" cy="714375"/>
          </a:xfrm>
          <a:prstGeom prst="rect">
            <a:avLst/>
          </a:prstGeom>
          <a:noFill/>
          <a:ln w="2540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a:solidFill>
                <a:schemeClr val="lt1"/>
              </a:solidFill>
              <a:latin typeface="+mn-lt"/>
              <a:ea typeface="+mn-ea"/>
            </a:endParaRPr>
          </a:p>
        </p:txBody>
      </p:sp>
      <p:sp>
        <p:nvSpPr>
          <p:cNvPr id="10" name="矩形 9"/>
          <p:cNvSpPr/>
          <p:nvPr/>
        </p:nvSpPr>
        <p:spPr>
          <a:xfrm>
            <a:off x="571472" y="1714488"/>
            <a:ext cx="700833"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成都</a:t>
            </a:r>
          </a:p>
        </p:txBody>
      </p:sp>
      <p:sp>
        <p:nvSpPr>
          <p:cNvPr id="11" name="矩形 10"/>
          <p:cNvSpPr/>
          <p:nvPr/>
        </p:nvSpPr>
        <p:spPr>
          <a:xfrm>
            <a:off x="571472" y="5500702"/>
            <a:ext cx="700833"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重庆</a:t>
            </a:r>
          </a:p>
        </p:txBody>
      </p:sp>
      <p:sp>
        <p:nvSpPr>
          <p:cNvPr id="12" name="矩形 11"/>
          <p:cNvSpPr/>
          <p:nvPr/>
        </p:nvSpPr>
        <p:spPr>
          <a:xfrm>
            <a:off x="1254104" y="1744651"/>
            <a:ext cx="2018501"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震中距约</a:t>
            </a:r>
            <a:r>
              <a:rPr lang="en-US" altLang="zh-CN"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29</a:t>
            </a: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公里</a:t>
            </a:r>
          </a:p>
        </p:txBody>
      </p:sp>
      <p:sp>
        <p:nvSpPr>
          <p:cNvPr id="13" name="矩形 12"/>
          <p:cNvSpPr/>
          <p:nvPr/>
        </p:nvSpPr>
        <p:spPr>
          <a:xfrm>
            <a:off x="1327129" y="5489589"/>
            <a:ext cx="2161169" cy="400110"/>
          </a:xfrm>
          <a:prstGeom prst="rect">
            <a:avLst/>
          </a:prstGeom>
          <a:noFill/>
        </p:spPr>
        <p:txBody>
          <a:bodyPr wrap="none">
            <a:spAutoFit/>
          </a:bodyPr>
          <a:lstStyle/>
          <a:p>
            <a:pPr algn="ctr">
              <a:defRPr/>
            </a:pP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震中距约</a:t>
            </a:r>
            <a:r>
              <a:rPr lang="en-US" altLang="zh-CN"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355</a:t>
            </a:r>
            <a:r>
              <a:rPr lang="zh-CN" altLang="en-U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a typeface="宋体" pitchFamily="2" charset="-122"/>
              </a:rPr>
              <a:t>公里</a:t>
            </a:r>
          </a:p>
        </p:txBody>
      </p:sp>
      <p:sp>
        <p:nvSpPr>
          <p:cNvPr id="34828" name="Line 12"/>
          <p:cNvSpPr>
            <a:spLocks noChangeShapeType="1"/>
          </p:cNvSpPr>
          <p:nvPr/>
        </p:nvSpPr>
        <p:spPr bwMode="auto">
          <a:xfrm flipH="1">
            <a:off x="1116013" y="3573463"/>
            <a:ext cx="647700" cy="6477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Text Box 13"/>
          <p:cNvSpPr txBox="1">
            <a:spLocks noChangeArrowheads="1"/>
          </p:cNvSpPr>
          <p:nvPr/>
        </p:nvSpPr>
        <p:spPr bwMode="auto">
          <a:xfrm>
            <a:off x="6132513" y="1700213"/>
            <a:ext cx="1173162" cy="276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200">
                <a:solidFill>
                  <a:srgbClr val="FF3300"/>
                </a:solidFill>
                <a:ea typeface="宋体" charset="-122"/>
              </a:rPr>
              <a:t>地震发生时刻</a:t>
            </a:r>
          </a:p>
        </p:txBody>
      </p:sp>
      <p:sp>
        <p:nvSpPr>
          <p:cNvPr id="34830" name="Line 14"/>
          <p:cNvSpPr>
            <a:spLocks noChangeShapeType="1"/>
          </p:cNvSpPr>
          <p:nvPr/>
        </p:nvSpPr>
        <p:spPr bwMode="auto">
          <a:xfrm>
            <a:off x="7305675" y="1916113"/>
            <a:ext cx="608013" cy="2889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2489200" y="1403350"/>
            <a:ext cx="4456113" cy="2508250"/>
          </a:xfrm>
        </p:spPr>
        <p:txBody>
          <a:bodyPr>
            <a:normAutofit fontScale="77500" lnSpcReduction="20000"/>
          </a:bodyPr>
          <a:lstStyle/>
          <a:p>
            <a:pPr marL="273050" indent="-273050" fontAlgn="auto">
              <a:spcAft>
                <a:spcPts val="0"/>
              </a:spcAft>
              <a:buFontTx/>
              <a:buNone/>
              <a:defRPr/>
            </a:pPr>
            <a:r>
              <a:rPr lang="zh-CN" altLang="en-US" sz="2400" kern="1200" dirty="0">
                <a:solidFill>
                  <a:schemeClr val="accent1"/>
                </a:solidFill>
                <a:latin typeface="+mj-lt"/>
                <a:ea typeface="+mj-ea"/>
                <a:cs typeface="+mj-cs"/>
              </a:rPr>
              <a:t>临震前地磁异常的</a:t>
            </a:r>
            <a:r>
              <a:rPr lang="zh-CN" altLang="en-US" sz="2400" kern="1200" dirty="0" smtClean="0">
                <a:solidFill>
                  <a:schemeClr val="accent1"/>
                </a:solidFill>
                <a:latin typeface="+mj-lt"/>
                <a:ea typeface="+mj-ea"/>
                <a:cs typeface="+mj-cs"/>
              </a:rPr>
              <a:t>特点：</a:t>
            </a:r>
            <a:endParaRPr lang="zh-CN" altLang="en-US" sz="2400" kern="1200" dirty="0">
              <a:solidFill>
                <a:schemeClr val="accent1"/>
              </a:solidFill>
              <a:latin typeface="+mj-lt"/>
              <a:ea typeface="+mj-ea"/>
              <a:cs typeface="+mj-cs"/>
            </a:endParaRPr>
          </a:p>
          <a:p>
            <a:pPr marL="273050" indent="-273050" fontAlgn="auto">
              <a:spcAft>
                <a:spcPts val="0"/>
              </a:spcAft>
              <a:buFontTx/>
              <a:buNone/>
              <a:defRPr/>
            </a:pPr>
            <a:r>
              <a:rPr lang="zh-CN" altLang="en-US" sz="2400" kern="1200" dirty="0" smtClean="0">
                <a:solidFill>
                  <a:schemeClr val="accent1"/>
                </a:solidFill>
                <a:latin typeface="+mj-lt"/>
                <a:ea typeface="+mj-ea"/>
                <a:cs typeface="+mj-cs"/>
              </a:rPr>
              <a:t>         </a:t>
            </a:r>
            <a:r>
              <a:rPr lang="zh-CN" altLang="en-US" sz="2200" kern="1200" dirty="0" smtClean="0">
                <a:solidFill>
                  <a:schemeClr val="accent1"/>
                </a:solidFill>
                <a:latin typeface="+mj-lt"/>
                <a:ea typeface="+mj-ea"/>
                <a:cs typeface="+mj-cs"/>
              </a:rPr>
              <a:t>范围小</a:t>
            </a:r>
            <a:r>
              <a:rPr lang="en-US" altLang="zh-CN" sz="2200" kern="1200" dirty="0" smtClean="0">
                <a:solidFill>
                  <a:schemeClr val="accent1"/>
                </a:solidFill>
                <a:latin typeface="+mj-lt"/>
                <a:ea typeface="+mj-ea"/>
                <a:cs typeface="+mj-cs"/>
              </a:rPr>
              <a:t>——</a:t>
            </a:r>
            <a:r>
              <a:rPr lang="zh-CN" altLang="en-US" sz="2200" kern="1200" dirty="0" smtClean="0">
                <a:solidFill>
                  <a:schemeClr val="accent1"/>
                </a:solidFill>
                <a:latin typeface="+mj-lt"/>
                <a:ea typeface="+mj-ea"/>
                <a:cs typeface="+mj-cs"/>
              </a:rPr>
              <a:t>极震区</a:t>
            </a:r>
            <a:endParaRPr lang="en-US" altLang="zh-CN" sz="2200" kern="1200" dirty="0">
              <a:solidFill>
                <a:schemeClr val="accent1"/>
              </a:solidFill>
              <a:latin typeface="+mj-lt"/>
              <a:ea typeface="+mj-ea"/>
              <a:cs typeface="+mj-cs"/>
            </a:endParaRPr>
          </a:p>
          <a:p>
            <a:pPr marL="273050" indent="-273050" fontAlgn="auto">
              <a:spcAft>
                <a:spcPts val="0"/>
              </a:spcAft>
              <a:buFontTx/>
              <a:buNone/>
              <a:defRPr/>
            </a:pPr>
            <a:r>
              <a:rPr lang="en-US" altLang="zh-CN" sz="2200" kern="1200" dirty="0" smtClean="0">
                <a:solidFill>
                  <a:schemeClr val="accent1"/>
                </a:solidFill>
                <a:latin typeface="+mj-lt"/>
                <a:ea typeface="+mj-ea"/>
                <a:cs typeface="+mj-cs"/>
              </a:rPr>
              <a:t>          </a:t>
            </a:r>
            <a:r>
              <a:rPr lang="zh-CN" altLang="en-US" sz="2200" kern="1200" dirty="0" smtClean="0">
                <a:solidFill>
                  <a:schemeClr val="accent1"/>
                </a:solidFill>
                <a:latin typeface="+mj-lt"/>
                <a:ea typeface="+mj-ea"/>
                <a:cs typeface="+mj-cs"/>
              </a:rPr>
              <a:t>频率高</a:t>
            </a:r>
            <a:r>
              <a:rPr lang="en-US" altLang="zh-CN" sz="2200" kern="1200" dirty="0" smtClean="0">
                <a:solidFill>
                  <a:schemeClr val="accent1"/>
                </a:solidFill>
                <a:latin typeface="+mj-lt"/>
                <a:ea typeface="+mj-ea"/>
                <a:cs typeface="+mj-cs"/>
              </a:rPr>
              <a:t>——ULF</a:t>
            </a:r>
          </a:p>
          <a:p>
            <a:pPr marL="273050" indent="-273050" fontAlgn="auto">
              <a:spcAft>
                <a:spcPts val="0"/>
              </a:spcAft>
              <a:buFont typeface="Wingdings" pitchFamily="2" charset="2"/>
              <a:buNone/>
              <a:defRPr/>
            </a:pPr>
            <a:r>
              <a:rPr lang="zh-CN" altLang="en-US" sz="2200" kern="1200" dirty="0" smtClean="0">
                <a:solidFill>
                  <a:schemeClr val="accent1"/>
                </a:solidFill>
                <a:latin typeface="+mj-lt"/>
                <a:ea typeface="+mj-ea"/>
                <a:cs typeface="+mj-cs"/>
              </a:rPr>
              <a:t>          强度大</a:t>
            </a:r>
            <a:r>
              <a:rPr lang="en-US" altLang="zh-CN" sz="2200" kern="1200" dirty="0" smtClean="0">
                <a:solidFill>
                  <a:schemeClr val="accent1"/>
                </a:solidFill>
                <a:latin typeface="+mj-lt"/>
                <a:ea typeface="+mj-ea"/>
                <a:cs typeface="+mj-cs"/>
              </a:rPr>
              <a:t>——</a:t>
            </a:r>
            <a:r>
              <a:rPr lang="zh-CN" altLang="en-US" sz="2200" kern="1200" dirty="0" smtClean="0">
                <a:solidFill>
                  <a:schemeClr val="accent1"/>
                </a:solidFill>
                <a:latin typeface="+mj-lt"/>
                <a:ea typeface="+mj-ea"/>
                <a:cs typeface="+mj-cs"/>
              </a:rPr>
              <a:t>异常幅度 </a:t>
            </a:r>
            <a:r>
              <a:rPr lang="en-US" altLang="zh-CN" sz="2200" kern="1200" dirty="0">
                <a:solidFill>
                  <a:schemeClr val="accent1"/>
                </a:solidFill>
                <a:latin typeface="+mj-lt"/>
                <a:ea typeface="+mj-ea"/>
                <a:cs typeface="+mj-cs"/>
              </a:rPr>
              <a:t>10</a:t>
            </a:r>
            <a:r>
              <a:rPr lang="en-US" altLang="zh-CN" sz="2200" kern="1200" baseline="30000" dirty="0">
                <a:solidFill>
                  <a:schemeClr val="accent1"/>
                </a:solidFill>
                <a:latin typeface="+mj-lt"/>
                <a:ea typeface="+mj-ea"/>
                <a:cs typeface="+mj-cs"/>
              </a:rPr>
              <a:t>2</a:t>
            </a:r>
            <a:r>
              <a:rPr lang="zh-CN" altLang="en-US" sz="2200" kern="1200" dirty="0">
                <a:solidFill>
                  <a:schemeClr val="accent1"/>
                </a:solidFill>
                <a:latin typeface="+mj-lt"/>
                <a:ea typeface="+mj-ea"/>
                <a:cs typeface="+mj-cs"/>
              </a:rPr>
              <a:t>～</a:t>
            </a:r>
            <a:r>
              <a:rPr lang="en-US" altLang="zh-CN" sz="2200" kern="1200" dirty="0">
                <a:solidFill>
                  <a:schemeClr val="accent1"/>
                </a:solidFill>
                <a:latin typeface="+mj-lt"/>
                <a:ea typeface="+mj-ea"/>
                <a:cs typeface="+mj-cs"/>
              </a:rPr>
              <a:t>10</a:t>
            </a:r>
            <a:r>
              <a:rPr lang="en-US" altLang="zh-CN" sz="2200" kern="1200" baseline="30000" dirty="0">
                <a:solidFill>
                  <a:schemeClr val="accent1"/>
                </a:solidFill>
                <a:latin typeface="+mj-lt"/>
                <a:ea typeface="+mj-ea"/>
                <a:cs typeface="+mj-cs"/>
              </a:rPr>
              <a:t>4</a:t>
            </a:r>
            <a:r>
              <a:rPr lang="en-US" altLang="zh-CN" sz="2200" kern="1200" dirty="0">
                <a:solidFill>
                  <a:schemeClr val="accent1"/>
                </a:solidFill>
                <a:latin typeface="+mj-lt"/>
                <a:ea typeface="+mj-ea"/>
                <a:cs typeface="+mj-cs"/>
              </a:rPr>
              <a:t> </a:t>
            </a:r>
            <a:r>
              <a:rPr lang="en-US" altLang="zh-CN" sz="2200" kern="1200" dirty="0" err="1">
                <a:solidFill>
                  <a:schemeClr val="accent1"/>
                </a:solidFill>
                <a:latin typeface="+mj-lt"/>
                <a:ea typeface="+mj-ea"/>
                <a:cs typeface="+mj-cs"/>
              </a:rPr>
              <a:t>nT</a:t>
            </a:r>
            <a:r>
              <a:rPr lang="en-US" altLang="zh-CN" sz="2200" kern="1200" dirty="0">
                <a:solidFill>
                  <a:schemeClr val="accent1"/>
                </a:solidFill>
                <a:latin typeface="+mj-lt"/>
                <a:ea typeface="+mj-ea"/>
                <a:cs typeface="+mj-cs"/>
              </a:rPr>
              <a:t> </a:t>
            </a:r>
            <a:r>
              <a:rPr lang="zh-CN" altLang="en-US" sz="2200" kern="1200" dirty="0">
                <a:solidFill>
                  <a:schemeClr val="accent1"/>
                </a:solidFill>
                <a:latin typeface="+mj-lt"/>
                <a:ea typeface="+mj-ea"/>
                <a:cs typeface="+mj-cs"/>
              </a:rPr>
              <a:t>；</a:t>
            </a:r>
            <a:endParaRPr lang="en-US" altLang="zh-CN" sz="2200" kern="1200" dirty="0">
              <a:solidFill>
                <a:schemeClr val="accent1"/>
              </a:solidFill>
              <a:latin typeface="+mj-lt"/>
              <a:ea typeface="+mj-ea"/>
              <a:cs typeface="+mj-cs"/>
            </a:endParaRPr>
          </a:p>
          <a:p>
            <a:pPr marL="273050" indent="-273050" fontAlgn="auto">
              <a:spcAft>
                <a:spcPts val="0"/>
              </a:spcAft>
              <a:buFont typeface="Wingdings" pitchFamily="2" charset="2"/>
              <a:buNone/>
              <a:defRPr/>
            </a:pPr>
            <a:r>
              <a:rPr lang="zh-CN" altLang="en-US" sz="2200" kern="1200" dirty="0" smtClean="0">
                <a:solidFill>
                  <a:schemeClr val="accent1"/>
                </a:solidFill>
                <a:latin typeface="+mj-lt"/>
                <a:ea typeface="+mj-ea"/>
                <a:cs typeface="+mj-cs"/>
              </a:rPr>
              <a:t>          前兆时间</a:t>
            </a:r>
            <a:r>
              <a:rPr lang="en-US" altLang="zh-CN" sz="2200" kern="1200" dirty="0">
                <a:solidFill>
                  <a:schemeClr val="accent1"/>
                </a:solidFill>
              </a:rPr>
              <a:t>——</a:t>
            </a:r>
            <a:r>
              <a:rPr lang="zh-CN" altLang="en-US" sz="2200" kern="1200" dirty="0" smtClean="0">
                <a:solidFill>
                  <a:schemeClr val="accent1"/>
                </a:solidFill>
                <a:latin typeface="+mj-lt"/>
                <a:ea typeface="+mj-ea"/>
                <a:cs typeface="+mj-cs"/>
              </a:rPr>
              <a:t>震</a:t>
            </a:r>
            <a:r>
              <a:rPr lang="zh-CN" altLang="en-US" sz="2200" kern="1200" dirty="0">
                <a:solidFill>
                  <a:schemeClr val="accent1"/>
                </a:solidFill>
                <a:latin typeface="+mj-lt"/>
                <a:ea typeface="+mj-ea"/>
                <a:cs typeface="+mj-cs"/>
              </a:rPr>
              <a:t>前几小时～几分钟</a:t>
            </a:r>
          </a:p>
          <a:p>
            <a:pPr marL="273050" indent="-273050" fontAlgn="auto">
              <a:spcAft>
                <a:spcPts val="0"/>
              </a:spcAft>
              <a:buFontTx/>
              <a:buNone/>
              <a:defRPr/>
            </a:pPr>
            <a:endParaRPr lang="en-US" altLang="zh-CN" sz="2200" kern="1200" dirty="0" smtClean="0">
              <a:solidFill>
                <a:schemeClr val="accent1"/>
              </a:solidFill>
              <a:latin typeface="+mj-lt"/>
              <a:ea typeface="+mj-ea"/>
              <a:cs typeface="+mj-cs"/>
            </a:endParaRPr>
          </a:p>
          <a:p>
            <a:pPr marL="273050" indent="-273050" fontAlgn="auto">
              <a:spcAft>
                <a:spcPts val="0"/>
              </a:spcAft>
              <a:buFont typeface="Wingdings" pitchFamily="2" charset="2"/>
              <a:buNone/>
              <a:defRPr/>
            </a:pPr>
            <a:r>
              <a:rPr lang="zh-CN" altLang="en-US" sz="2200" kern="1200" dirty="0" smtClean="0">
                <a:solidFill>
                  <a:schemeClr val="accent1"/>
                </a:solidFill>
                <a:latin typeface="+mj-lt"/>
                <a:ea typeface="+mj-ea"/>
                <a:cs typeface="+mj-cs"/>
              </a:rPr>
              <a:t>用于预警的新</a:t>
            </a:r>
            <a:r>
              <a:rPr lang="zh-CN" altLang="en-US" sz="2200" kern="1200" dirty="0">
                <a:solidFill>
                  <a:schemeClr val="accent1"/>
                </a:solidFill>
                <a:latin typeface="+mj-lt"/>
                <a:ea typeface="+mj-ea"/>
                <a:cs typeface="+mj-cs"/>
              </a:rPr>
              <a:t>的</a:t>
            </a:r>
            <a:r>
              <a:rPr lang="zh-CN" altLang="en-US" sz="2200" kern="1200" dirty="0" smtClean="0">
                <a:solidFill>
                  <a:schemeClr val="accent1"/>
                </a:solidFill>
                <a:latin typeface="+mj-lt"/>
                <a:ea typeface="+mj-ea"/>
                <a:cs typeface="+mj-cs"/>
              </a:rPr>
              <a:t>思路</a:t>
            </a:r>
            <a:endParaRPr lang="zh-CN" altLang="en-US" sz="2200" kern="1200" dirty="0">
              <a:solidFill>
                <a:schemeClr val="accent1"/>
              </a:solidFill>
              <a:latin typeface="+mj-lt"/>
              <a:ea typeface="+mj-ea"/>
              <a:cs typeface="+mj-cs"/>
            </a:endParaRPr>
          </a:p>
        </p:txBody>
      </p:sp>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F238DC05-92E4-4B12-A5B4-8DFD5BF59026}" type="slidenum">
              <a:rPr lang="zh-CN" altLang="en-US" sz="1200">
                <a:solidFill>
                  <a:schemeClr val="tx2">
                    <a:shade val="90000"/>
                  </a:schemeClr>
                </a:solidFill>
                <a:latin typeface="+mn-lt"/>
                <a:ea typeface="+mn-ea"/>
              </a:rPr>
              <a:pPr algn="r" fontAlgn="auto">
                <a:spcBef>
                  <a:spcPts val="0"/>
                </a:spcBef>
                <a:spcAft>
                  <a:spcPts val="0"/>
                </a:spcAft>
                <a:defRPr/>
              </a:pPr>
              <a:t>21</a:t>
            </a:fld>
            <a:endParaRPr lang="zh-CN" altLang="en-US" sz="1200">
              <a:solidFill>
                <a:schemeClr val="tx2">
                  <a:shade val="90000"/>
                </a:schemeClr>
              </a:solidFill>
              <a:latin typeface="+mn-lt"/>
              <a:ea typeface="+mn-ea"/>
            </a:endParaRPr>
          </a:p>
        </p:txBody>
      </p:sp>
      <p:pic>
        <p:nvPicPr>
          <p:cNvPr id="35844" name="Picture 4" descr="日内瓦大喷泉-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4581525"/>
            <a:ext cx="2736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xin_1705051510296892871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4581525"/>
            <a:ext cx="273685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descr="火山喷发-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4581525"/>
            <a:ext cx="2986088"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Text Box 7"/>
          <p:cNvSpPr txBox="1">
            <a:spLocks noChangeArrowheads="1"/>
          </p:cNvSpPr>
          <p:nvPr/>
        </p:nvSpPr>
        <p:spPr bwMode="auto">
          <a:xfrm>
            <a:off x="1619250" y="3573463"/>
            <a:ext cx="547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2800" dirty="0">
                <a:solidFill>
                  <a:schemeClr val="bg1"/>
                </a:solidFill>
                <a:ea typeface="华文琥珀" pitchFamily="2" charset="-122"/>
              </a:rPr>
              <a:t>想象的临震前的震中“磁间歇喷泉”</a:t>
            </a:r>
          </a:p>
        </p:txBody>
      </p:sp>
      <p:pic>
        <p:nvPicPr>
          <p:cNvPr id="35848" name="Picture 8" descr="101213-5-土卫二南极间歇泉喷射之冰幕"/>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5313" y="1154113"/>
            <a:ext cx="21240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9" descr="16805_16973_37658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2775" y="2849563"/>
            <a:ext cx="20891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0" descr="01－超声波喷泉"/>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208088"/>
            <a:ext cx="2189162"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7188" y="346075"/>
            <a:ext cx="7253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p>
            <a:pPr>
              <a:defRPr/>
            </a:pPr>
            <a:r>
              <a:rPr lang="zh-CN" altLang="en-US" sz="3200" dirty="0">
                <a:latin typeface="+mj-lt"/>
                <a:ea typeface="+mj-ea"/>
                <a:cs typeface="+mj-cs"/>
              </a:rPr>
              <a:t>磁喷现象</a:t>
            </a:r>
            <a:r>
              <a:rPr lang="en-US" altLang="zh-CN" sz="2000" dirty="0">
                <a:solidFill>
                  <a:schemeClr val="accent1"/>
                </a:solidFill>
                <a:latin typeface="+mj-lt"/>
                <a:ea typeface="+mj-ea"/>
                <a:cs typeface="+mj-cs"/>
              </a:rPr>
              <a:t>——</a:t>
            </a:r>
            <a:r>
              <a:rPr lang="zh-CN" altLang="en-US" sz="2000" dirty="0">
                <a:solidFill>
                  <a:schemeClr val="accent1"/>
                </a:solidFill>
                <a:latin typeface="+mj-lt"/>
                <a:ea typeface="+mj-ea"/>
                <a:cs typeface="+mj-cs"/>
              </a:rPr>
              <a:t>新的发现</a:t>
            </a:r>
            <a:r>
              <a:rPr lang="en-US" altLang="zh-CN" sz="2000" dirty="0">
                <a:solidFill>
                  <a:schemeClr val="accent1"/>
                </a:solidFill>
                <a:latin typeface="+mj-lt"/>
                <a:ea typeface="+mj-ea"/>
                <a:cs typeface="+mj-cs"/>
              </a:rPr>
              <a:t>——</a:t>
            </a:r>
            <a:r>
              <a:rPr lang="zh-CN" altLang="en-US" sz="2000" dirty="0">
                <a:solidFill>
                  <a:schemeClr val="accent1"/>
                </a:solidFill>
                <a:latin typeface="+mj-lt"/>
                <a:ea typeface="+mj-ea"/>
                <a:cs typeface="+mj-cs"/>
              </a:rPr>
              <a:t>为地震预警提供了可能性</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476375" y="549275"/>
            <a:ext cx="554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endParaRPr lang="zh-CN" altLang="zh-CN" sz="1800">
              <a:ea typeface="宋体" charset="-122"/>
            </a:endParaRPr>
          </a:p>
        </p:txBody>
      </p:sp>
      <p:sp>
        <p:nvSpPr>
          <p:cNvPr id="36867" name="Text Box 3"/>
          <p:cNvSpPr txBox="1">
            <a:spLocks noChangeArrowheads="1"/>
          </p:cNvSpPr>
          <p:nvPr/>
        </p:nvSpPr>
        <p:spPr bwMode="auto">
          <a:xfrm>
            <a:off x="601663" y="193675"/>
            <a:ext cx="7507287"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磁喷是一种暂时还不知道物理机理的现象</a:t>
            </a:r>
            <a:endParaRPr lang="zh-CN" altLang="en-US" sz="2000">
              <a:solidFill>
                <a:schemeClr val="accent1"/>
              </a:solidFill>
            </a:endParaRPr>
          </a:p>
        </p:txBody>
      </p:sp>
      <p:sp>
        <p:nvSpPr>
          <p:cNvPr id="22532" name="Text Box 4"/>
          <p:cNvSpPr txBox="1">
            <a:spLocks noChangeArrowheads="1"/>
          </p:cNvSpPr>
          <p:nvPr/>
        </p:nvSpPr>
        <p:spPr bwMode="auto">
          <a:xfrm>
            <a:off x="677863" y="1727200"/>
            <a:ext cx="819308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marL="457200" indent="-457200" eaLnBrk="1" hangingPunct="1">
              <a:spcBef>
                <a:spcPct val="50000"/>
              </a:spcBef>
              <a:buClrTx/>
              <a:buFont typeface="+mj-lt"/>
              <a:buAutoNum type="arabicPeriod"/>
              <a:defRPr/>
            </a:pPr>
            <a:r>
              <a:rPr lang="zh-CN" altLang="en-US" sz="1800" dirty="0" smtClean="0">
                <a:ea typeface="黑体" pitchFamily="49" charset="-122"/>
              </a:rPr>
              <a:t>压磁效应</a:t>
            </a:r>
            <a:r>
              <a:rPr lang="zh-CN" altLang="en-US" sz="1800" dirty="0" smtClean="0">
                <a:ea typeface="华文琥珀" pitchFamily="2" charset="-122"/>
              </a:rPr>
              <a:t>                 </a:t>
            </a:r>
            <a:r>
              <a:rPr lang="en-US" altLang="zh-CN" sz="1800" dirty="0" smtClean="0">
                <a:ea typeface="华文琥珀" pitchFamily="2" charset="-122"/>
              </a:rPr>
              <a:t>5</a:t>
            </a:r>
            <a:r>
              <a:rPr lang="en-US" altLang="zh-CN" sz="1800" dirty="0" smtClean="0">
                <a:ea typeface="华文琥珀" pitchFamily="2" charset="-122"/>
                <a:sym typeface="Symbol" pitchFamily="18" charset="2"/>
              </a:rPr>
              <a:t></a:t>
            </a:r>
            <a:r>
              <a:rPr lang="en-US" altLang="zh-CN" sz="1800" dirty="0" smtClean="0">
                <a:ea typeface="华文琥珀" pitchFamily="2" charset="-122"/>
              </a:rPr>
              <a:t>10nT   </a:t>
            </a:r>
            <a:r>
              <a:rPr kumimoji="1" lang="en-US" altLang="zh-CN" sz="1400" b="0" dirty="0" err="1" smtClean="0">
                <a:solidFill>
                  <a:schemeClr val="accent1"/>
                </a:solidFill>
                <a:ea typeface="宋体" charset="-122"/>
              </a:rPr>
              <a:t>Seismomagnetic</a:t>
            </a:r>
            <a:r>
              <a:rPr kumimoji="1" lang="en-US" altLang="zh-CN" sz="1400" b="0" dirty="0" smtClean="0">
                <a:solidFill>
                  <a:schemeClr val="accent1"/>
                </a:solidFill>
                <a:ea typeface="宋体" charset="-122"/>
              </a:rPr>
              <a:t> effect (F.D. Stacey,1964)</a:t>
            </a:r>
          </a:p>
          <a:p>
            <a:pPr marL="457200" indent="-457200" eaLnBrk="1" hangingPunct="1">
              <a:spcBef>
                <a:spcPct val="50000"/>
              </a:spcBef>
              <a:buClrTx/>
              <a:buFont typeface="+mj-lt"/>
              <a:buAutoNum type="arabicPeriod"/>
              <a:defRPr/>
            </a:pPr>
            <a:r>
              <a:rPr lang="zh-CN" altLang="en-US" sz="1800" dirty="0" smtClean="0">
                <a:latin typeface="黑体" pitchFamily="49" charset="-122"/>
                <a:ea typeface="黑体" pitchFamily="49" charset="-122"/>
              </a:rPr>
              <a:t>热磁</a:t>
            </a:r>
            <a:r>
              <a:rPr lang="en-US" altLang="zh-CN" sz="1800" dirty="0" smtClean="0">
                <a:latin typeface="黑体" pitchFamily="49" charset="-122"/>
                <a:ea typeface="黑体" pitchFamily="49" charset="-122"/>
              </a:rPr>
              <a:t>/</a:t>
            </a:r>
            <a:r>
              <a:rPr lang="zh-CN" altLang="en-US" sz="1800" dirty="0" smtClean="0">
                <a:latin typeface="黑体" pitchFamily="49" charset="-122"/>
                <a:ea typeface="黑体" pitchFamily="49" charset="-122"/>
              </a:rPr>
              <a:t>热压磁效应</a:t>
            </a:r>
            <a:r>
              <a:rPr lang="zh-CN" altLang="en-US" sz="1800" dirty="0" smtClean="0">
                <a:ea typeface="华文琥珀" pitchFamily="2" charset="-122"/>
              </a:rPr>
              <a:t> </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5nT         </a:t>
            </a:r>
            <a:r>
              <a:rPr kumimoji="1" lang="en-US" altLang="zh-CN" sz="1400" b="0" dirty="0" err="1" smtClean="0">
                <a:solidFill>
                  <a:schemeClr val="accent1"/>
                </a:solidFill>
                <a:ea typeface="宋体" charset="-122"/>
              </a:rPr>
              <a:t>Piezomagnetic</a:t>
            </a:r>
            <a:r>
              <a:rPr kumimoji="1" lang="en-US" altLang="zh-CN" sz="1400" b="0" dirty="0" smtClean="0">
                <a:solidFill>
                  <a:schemeClr val="accent1"/>
                </a:solidFill>
                <a:ea typeface="宋体" charset="-122"/>
              </a:rPr>
              <a:t> and stress / temperature effect </a:t>
            </a:r>
          </a:p>
          <a:p>
            <a:pPr eaLnBrk="1" hangingPunct="1">
              <a:spcBef>
                <a:spcPct val="50000"/>
              </a:spcBef>
              <a:buClrTx/>
              <a:buFont typeface="Wingdings" pitchFamily="2" charset="2"/>
              <a:buNone/>
              <a:defRPr/>
            </a:pPr>
            <a:r>
              <a:rPr kumimoji="1" lang="en-US" altLang="zh-CN" sz="1200" dirty="0" smtClean="0">
                <a:solidFill>
                  <a:schemeClr val="accent1"/>
                </a:solidFill>
                <a:ea typeface="宋体" charset="-122"/>
              </a:rPr>
              <a:t>                                                                                 </a:t>
            </a:r>
            <a:r>
              <a:rPr kumimoji="1" lang="en-US" altLang="zh-CN" sz="1400" b="0" dirty="0" smtClean="0">
                <a:solidFill>
                  <a:schemeClr val="accent1"/>
                </a:solidFill>
                <a:ea typeface="宋体" charset="-122"/>
              </a:rPr>
              <a:t>around the </a:t>
            </a:r>
            <a:r>
              <a:rPr kumimoji="1" lang="en-US" altLang="zh-CN" sz="1400" b="0" dirty="0" err="1" smtClean="0">
                <a:solidFill>
                  <a:schemeClr val="accent1"/>
                </a:solidFill>
                <a:ea typeface="宋体" charset="-122"/>
              </a:rPr>
              <a:t>Oshima</a:t>
            </a:r>
            <a:r>
              <a:rPr kumimoji="1" lang="en-US" altLang="zh-CN" sz="1400" b="0" dirty="0" smtClean="0">
                <a:solidFill>
                  <a:schemeClr val="accent1"/>
                </a:solidFill>
                <a:ea typeface="宋体" charset="-122"/>
              </a:rPr>
              <a:t> (</a:t>
            </a:r>
            <a:r>
              <a:rPr kumimoji="1" lang="en-US" altLang="zh-CN" sz="1400" b="0" dirty="0" err="1" smtClean="0">
                <a:solidFill>
                  <a:schemeClr val="accent1"/>
                </a:solidFill>
                <a:ea typeface="宋体" charset="-122"/>
              </a:rPr>
              <a:t>Sasai</a:t>
            </a:r>
            <a:r>
              <a:rPr kumimoji="1" lang="en-US" altLang="zh-CN" sz="1400" b="0" dirty="0" smtClean="0">
                <a:solidFill>
                  <a:schemeClr val="accent1"/>
                </a:solidFill>
                <a:ea typeface="宋体" charset="-122"/>
              </a:rPr>
              <a:t> and Mogi,1979)</a:t>
            </a:r>
          </a:p>
          <a:p>
            <a:pPr marL="457200" indent="-457200" eaLnBrk="1" hangingPunct="1">
              <a:spcBef>
                <a:spcPct val="50000"/>
              </a:spcBef>
              <a:buClrTx/>
              <a:buFont typeface="+mj-lt"/>
              <a:buAutoNum type="arabicPeriod" startAt="3"/>
              <a:defRPr/>
            </a:pPr>
            <a:r>
              <a:rPr lang="zh-CN" altLang="en-US" sz="1800" dirty="0" smtClean="0">
                <a:ea typeface="黑体" pitchFamily="49" charset="-122"/>
              </a:rPr>
              <a:t>构造磁效应</a:t>
            </a:r>
            <a:r>
              <a:rPr lang="en-US" altLang="zh-CN" sz="1800" dirty="0" smtClean="0">
                <a:ea typeface="黑体" pitchFamily="49" charset="-122"/>
              </a:rPr>
              <a:t>   </a:t>
            </a:r>
            <a:r>
              <a:rPr lang="zh-CN" altLang="en-US" sz="1800" dirty="0" smtClean="0">
                <a:ea typeface="黑体" pitchFamily="49" charset="-122"/>
              </a:rPr>
              <a:t>          </a:t>
            </a:r>
            <a:r>
              <a:rPr lang="en-US" altLang="zh-CN" sz="1800" dirty="0" smtClean="0">
                <a:ea typeface="黑体" pitchFamily="49" charset="-122"/>
              </a:rPr>
              <a:t>5</a:t>
            </a:r>
            <a:r>
              <a:rPr lang="en-US" altLang="zh-CN" sz="1800" dirty="0" smtClean="0">
                <a:ea typeface="黑体" pitchFamily="49" charset="-122"/>
                <a:sym typeface="Symbol" pitchFamily="18" charset="2"/>
              </a:rPr>
              <a:t></a:t>
            </a:r>
            <a:r>
              <a:rPr lang="en-US" altLang="zh-CN" sz="1800" dirty="0" smtClean="0">
                <a:ea typeface="黑体" pitchFamily="49" charset="-122"/>
              </a:rPr>
              <a:t>10nT   </a:t>
            </a:r>
            <a:r>
              <a:rPr kumimoji="1" lang="en-US" altLang="zh-CN" sz="1400" b="0" dirty="0" err="1" smtClean="0">
                <a:solidFill>
                  <a:schemeClr val="accent1"/>
                </a:solidFill>
                <a:ea typeface="宋体" charset="-122"/>
              </a:rPr>
              <a:t>Tectonomagnetic</a:t>
            </a:r>
            <a:r>
              <a:rPr kumimoji="1" lang="en-US" altLang="zh-CN" sz="1400" b="0" dirty="0" smtClean="0">
                <a:solidFill>
                  <a:schemeClr val="accent1"/>
                </a:solidFill>
                <a:ea typeface="宋体" charset="-122"/>
              </a:rPr>
              <a:t> and linear </a:t>
            </a:r>
            <a:r>
              <a:rPr kumimoji="1" lang="en-US" altLang="zh-CN" sz="1400" b="0" dirty="0" err="1" smtClean="0">
                <a:solidFill>
                  <a:schemeClr val="accent1"/>
                </a:solidFill>
                <a:ea typeface="宋体" charset="-122"/>
              </a:rPr>
              <a:t>piezomagnetic</a:t>
            </a:r>
            <a:r>
              <a:rPr kumimoji="1" lang="en-US" altLang="zh-CN" sz="1400" b="0" dirty="0" smtClean="0">
                <a:solidFill>
                  <a:schemeClr val="accent1"/>
                </a:solidFill>
                <a:ea typeface="宋体" charset="-122"/>
              </a:rPr>
              <a:t>  effect</a:t>
            </a:r>
          </a:p>
          <a:p>
            <a:pPr eaLnBrk="1" hangingPunct="1">
              <a:spcBef>
                <a:spcPct val="50000"/>
              </a:spcBef>
              <a:buClrTx/>
              <a:buFont typeface="Wingdings" pitchFamily="2" charset="2"/>
              <a:buNone/>
              <a:defRPr/>
            </a:pPr>
            <a:r>
              <a:rPr kumimoji="1" lang="en-US" altLang="zh-CN" sz="1200" b="0" dirty="0" smtClean="0">
                <a:solidFill>
                  <a:schemeClr val="accent1"/>
                </a:solidFill>
                <a:ea typeface="宋体" charset="-122"/>
              </a:rPr>
              <a:t>                                                                                </a:t>
            </a:r>
            <a:r>
              <a:rPr kumimoji="1" lang="en-US" altLang="zh-CN" sz="1400" b="0" dirty="0" smtClean="0">
                <a:solidFill>
                  <a:schemeClr val="accent1"/>
                </a:solidFill>
                <a:ea typeface="宋体" charset="-122"/>
              </a:rPr>
              <a:t>(Y.Sasai,1991)</a:t>
            </a:r>
          </a:p>
          <a:p>
            <a:pPr marL="457200" indent="-457200" eaLnBrk="1" hangingPunct="1">
              <a:spcBef>
                <a:spcPct val="50000"/>
              </a:spcBef>
              <a:buClrTx/>
              <a:buFont typeface="+mj-lt"/>
              <a:buAutoNum type="arabicPeriod" startAt="4"/>
              <a:defRPr/>
            </a:pPr>
            <a:r>
              <a:rPr lang="zh-CN" altLang="en-US" sz="1800" dirty="0" smtClean="0">
                <a:ea typeface="黑体" pitchFamily="49" charset="-122"/>
              </a:rPr>
              <a:t>感应磁效应</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10nT        </a:t>
            </a:r>
            <a:r>
              <a:rPr kumimoji="1" lang="en-US" altLang="zh-CN" sz="1400" b="0" dirty="0" smtClean="0">
                <a:solidFill>
                  <a:schemeClr val="accent1"/>
                </a:solidFill>
                <a:ea typeface="宋体" charset="-122"/>
              </a:rPr>
              <a:t>T.Rikitake,1950</a:t>
            </a:r>
            <a:r>
              <a:rPr kumimoji="1" lang="zh-CN" altLang="en-US" sz="1400" b="0" dirty="0" smtClean="0">
                <a:solidFill>
                  <a:schemeClr val="accent1"/>
                </a:solidFill>
                <a:ea typeface="宋体" charset="-122"/>
              </a:rPr>
              <a:t>；</a:t>
            </a:r>
            <a:r>
              <a:rPr kumimoji="1" lang="en-US" altLang="zh-CN" sz="1400" b="0" dirty="0" smtClean="0">
                <a:solidFill>
                  <a:schemeClr val="accent1"/>
                </a:solidFill>
                <a:ea typeface="宋体" charset="-122"/>
              </a:rPr>
              <a:t>1954</a:t>
            </a:r>
            <a:r>
              <a:rPr kumimoji="1" lang="zh-CN" altLang="en-US" sz="1400" b="0" dirty="0" smtClean="0">
                <a:solidFill>
                  <a:schemeClr val="accent1"/>
                </a:solidFill>
                <a:ea typeface="宋体" charset="-122"/>
              </a:rPr>
              <a:t>；</a:t>
            </a:r>
            <a:r>
              <a:rPr kumimoji="1" lang="en-US" altLang="zh-CN" sz="1400" b="0" dirty="0" smtClean="0">
                <a:solidFill>
                  <a:schemeClr val="accent1"/>
                </a:solidFill>
                <a:ea typeface="宋体" charset="-122"/>
              </a:rPr>
              <a:t>W.D.Parkinson,1955</a:t>
            </a:r>
          </a:p>
          <a:p>
            <a:pPr marL="457200" indent="-457200" eaLnBrk="1" hangingPunct="1">
              <a:spcBef>
                <a:spcPct val="50000"/>
              </a:spcBef>
              <a:buClrTx/>
              <a:buFont typeface="+mj-lt"/>
              <a:buAutoNum type="arabicPeriod" startAt="4"/>
              <a:defRPr/>
            </a:pPr>
            <a:r>
              <a:rPr lang="zh-CN" altLang="en-US" sz="1800" dirty="0" smtClean="0">
                <a:ea typeface="黑体" pitchFamily="49" charset="-122"/>
              </a:rPr>
              <a:t>膨胀磁效应</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10nT        </a:t>
            </a:r>
            <a:r>
              <a:rPr kumimoji="1" lang="en-US" altLang="zh-CN" sz="1400" b="0" dirty="0" smtClean="0">
                <a:solidFill>
                  <a:schemeClr val="accent1"/>
                </a:solidFill>
                <a:ea typeface="宋体" charset="-122"/>
              </a:rPr>
              <a:t>G. Qi, 1978</a:t>
            </a:r>
          </a:p>
          <a:p>
            <a:pPr marL="457200" indent="-457200" eaLnBrk="1" hangingPunct="1">
              <a:spcBef>
                <a:spcPct val="50000"/>
              </a:spcBef>
              <a:buClrTx/>
              <a:buFont typeface="+mj-lt"/>
              <a:buAutoNum type="arabicPeriod" startAt="4"/>
              <a:defRPr/>
            </a:pPr>
            <a:r>
              <a:rPr lang="zh-CN" altLang="en-US" sz="1800" dirty="0" smtClean="0">
                <a:ea typeface="黑体" pitchFamily="49" charset="-122"/>
              </a:rPr>
              <a:t>动电磁效应</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 </a:t>
            </a:r>
            <a:r>
              <a:rPr lang="zh-CN" altLang="en-US" sz="1800" dirty="0" smtClean="0">
                <a:ea typeface="华文琥珀" pitchFamily="2" charset="-122"/>
              </a:rPr>
              <a:t>  </a:t>
            </a:r>
            <a:r>
              <a:rPr lang="en-US" altLang="zh-CN" sz="1800" dirty="0" smtClean="0">
                <a:ea typeface="华文琥珀" pitchFamily="2" charset="-122"/>
              </a:rPr>
              <a:t>10nT        </a:t>
            </a:r>
            <a:r>
              <a:rPr kumimoji="1" lang="en-US" altLang="zh-CN" sz="1400" b="0" dirty="0" err="1" smtClean="0">
                <a:solidFill>
                  <a:schemeClr val="accent1"/>
                </a:solidFill>
                <a:ea typeface="宋体" charset="-122"/>
              </a:rPr>
              <a:t>Electrokinetic</a:t>
            </a:r>
            <a:r>
              <a:rPr kumimoji="1" lang="en-US" altLang="zh-CN" sz="1400" b="0" dirty="0" smtClean="0">
                <a:solidFill>
                  <a:schemeClr val="accent1"/>
                </a:solidFill>
                <a:ea typeface="宋体" charset="-122"/>
              </a:rPr>
              <a:t>-magnetic effect  (D.V.Fitterman,1979)</a:t>
            </a:r>
          </a:p>
          <a:p>
            <a:pPr marL="457200" indent="-457200" eaLnBrk="1" hangingPunct="1">
              <a:spcBef>
                <a:spcPct val="50000"/>
              </a:spcBef>
              <a:buClrTx/>
              <a:buFont typeface="+mj-lt"/>
              <a:buAutoNum type="arabicPeriod" startAt="4"/>
              <a:defRPr/>
            </a:pPr>
            <a:r>
              <a:rPr lang="zh-CN" altLang="en-US" sz="1800" dirty="0" smtClean="0">
                <a:ea typeface="黑体" pitchFamily="49" charset="-122"/>
              </a:rPr>
              <a:t>电磁流体效应及平面电流模型</a:t>
            </a:r>
            <a:r>
              <a:rPr lang="zh-CN" altLang="en-US" sz="1800" dirty="0" smtClean="0">
                <a:ea typeface="华文琥珀" pitchFamily="2" charset="-122"/>
              </a:rPr>
              <a:t>  </a:t>
            </a:r>
            <a:r>
              <a:rPr lang="en-US" altLang="zh-CN" sz="1800" dirty="0" smtClean="0">
                <a:ea typeface="华文琥珀" pitchFamily="2" charset="-122"/>
              </a:rPr>
              <a:t>15</a:t>
            </a:r>
            <a:r>
              <a:rPr lang="en-US" altLang="zh-CN" sz="1800" dirty="0" smtClean="0">
                <a:ea typeface="华文琥珀" pitchFamily="2" charset="-122"/>
                <a:sym typeface="Symbol" pitchFamily="18" charset="2"/>
              </a:rPr>
              <a:t></a:t>
            </a:r>
            <a:r>
              <a:rPr lang="en-US" altLang="zh-CN" sz="1800" dirty="0" smtClean="0">
                <a:ea typeface="华文琥珀" pitchFamily="2" charset="-122"/>
              </a:rPr>
              <a:t>20nT  </a:t>
            </a:r>
          </a:p>
          <a:p>
            <a:pPr eaLnBrk="1" hangingPunct="1">
              <a:spcBef>
                <a:spcPct val="50000"/>
              </a:spcBef>
              <a:buClrTx/>
              <a:buFont typeface="Wingdings" pitchFamily="2" charset="2"/>
              <a:buNone/>
              <a:defRPr/>
            </a:pPr>
            <a:r>
              <a:rPr kumimoji="1" lang="en-US" altLang="zh-CN" sz="1800" b="0" dirty="0" smtClean="0">
                <a:solidFill>
                  <a:schemeClr val="accent1"/>
                </a:solidFill>
                <a:ea typeface="华文琥珀" pitchFamily="2" charset="-122"/>
              </a:rPr>
              <a:t>                                                   </a:t>
            </a:r>
            <a:r>
              <a:rPr kumimoji="1" lang="en-US" altLang="zh-CN" sz="1400" b="0" dirty="0" smtClean="0">
                <a:solidFill>
                  <a:schemeClr val="accent1"/>
                </a:solidFill>
                <a:ea typeface="宋体" charset="-122"/>
              </a:rPr>
              <a:t>Planar current model (X. Zeng et al., 2001)</a:t>
            </a:r>
          </a:p>
        </p:txBody>
      </p:sp>
      <p:sp>
        <p:nvSpPr>
          <p:cNvPr id="36869" name="矩形 1"/>
          <p:cNvSpPr>
            <a:spLocks noChangeArrowheads="1"/>
          </p:cNvSpPr>
          <p:nvPr/>
        </p:nvSpPr>
        <p:spPr bwMode="auto">
          <a:xfrm>
            <a:off x="677863" y="1090613"/>
            <a:ext cx="5681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en-US" altLang="zh-CN" sz="2400">
                <a:solidFill>
                  <a:srgbClr val="FF0000"/>
                </a:solidFill>
              </a:rPr>
              <a:t>1960s</a:t>
            </a:r>
            <a:r>
              <a:rPr lang="zh-CN" altLang="en-US" sz="2400">
                <a:solidFill>
                  <a:srgbClr val="FF0000"/>
                </a:solidFill>
              </a:rPr>
              <a:t>以来年地球物理学界震磁关系理论</a:t>
            </a:r>
          </a:p>
        </p:txBody>
      </p:sp>
      <p:sp>
        <p:nvSpPr>
          <p:cNvPr id="2" name="TextBox 1"/>
          <p:cNvSpPr txBox="1">
            <a:spLocks noChangeArrowheads="1"/>
          </p:cNvSpPr>
          <p:nvPr/>
        </p:nvSpPr>
        <p:spPr bwMode="auto">
          <a:xfrm>
            <a:off x="1609725" y="5668963"/>
            <a:ext cx="5872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ea typeface="楷体_GB2312" pitchFamily="49" charset="-122"/>
              </a:defRPr>
            </a:lvl1pPr>
            <a:lvl2pPr marL="742950" indent="-285750">
              <a:defRPr b="1">
                <a:solidFill>
                  <a:schemeClr val="tx1"/>
                </a:solidFill>
                <a:latin typeface="Arial" charset="0"/>
                <a:ea typeface="楷体_GB2312" pitchFamily="49" charset="-122"/>
              </a:defRPr>
            </a:lvl2pPr>
            <a:lvl3pPr marL="1143000" indent="-228600">
              <a:defRPr b="1">
                <a:solidFill>
                  <a:schemeClr val="tx1"/>
                </a:solidFill>
                <a:latin typeface="Arial" charset="0"/>
                <a:ea typeface="楷体_GB2312" pitchFamily="49" charset="-122"/>
              </a:defRPr>
            </a:lvl3pPr>
            <a:lvl4pPr marL="1600200" indent="-228600">
              <a:defRPr b="1">
                <a:solidFill>
                  <a:schemeClr val="tx1"/>
                </a:solidFill>
                <a:latin typeface="Arial" charset="0"/>
                <a:ea typeface="楷体_GB2312" pitchFamily="49" charset="-122"/>
              </a:defRPr>
            </a:lvl4pPr>
            <a:lvl5pPr marL="2057400" indent="-228600">
              <a:defRPr b="1">
                <a:solidFill>
                  <a:schemeClr val="tx1"/>
                </a:solidFill>
                <a:latin typeface="Arial" charset="0"/>
                <a:ea typeface="楷体_GB2312" pitchFamily="49" charset="-122"/>
              </a:defRPr>
            </a:lvl5pPr>
            <a:lvl6pPr marL="2514600" indent="-228600" eaLnBrk="0" fontAlgn="base" hangingPunct="0">
              <a:spcBef>
                <a:spcPct val="0"/>
              </a:spcBef>
              <a:spcAft>
                <a:spcPct val="0"/>
              </a:spcAft>
              <a:defRPr b="1">
                <a:solidFill>
                  <a:schemeClr val="tx1"/>
                </a:solidFill>
                <a:latin typeface="Arial" charset="0"/>
                <a:ea typeface="楷体_GB2312" pitchFamily="49" charset="-122"/>
              </a:defRPr>
            </a:lvl6pPr>
            <a:lvl7pPr marL="2971800" indent="-228600" eaLnBrk="0" fontAlgn="base" hangingPunct="0">
              <a:spcBef>
                <a:spcPct val="0"/>
              </a:spcBef>
              <a:spcAft>
                <a:spcPct val="0"/>
              </a:spcAft>
              <a:defRPr b="1">
                <a:solidFill>
                  <a:schemeClr val="tx1"/>
                </a:solidFill>
                <a:latin typeface="Arial" charset="0"/>
                <a:ea typeface="楷体_GB2312" pitchFamily="49" charset="-122"/>
              </a:defRPr>
            </a:lvl7pPr>
            <a:lvl8pPr marL="3429000" indent="-228600" eaLnBrk="0" fontAlgn="base" hangingPunct="0">
              <a:spcBef>
                <a:spcPct val="0"/>
              </a:spcBef>
              <a:spcAft>
                <a:spcPct val="0"/>
              </a:spcAft>
              <a:defRPr b="1">
                <a:solidFill>
                  <a:schemeClr val="tx1"/>
                </a:solidFill>
                <a:latin typeface="Arial" charset="0"/>
                <a:ea typeface="楷体_GB2312" pitchFamily="49" charset="-122"/>
              </a:defRPr>
            </a:lvl8pPr>
            <a:lvl9pPr marL="3886200" indent="-228600" eaLnBrk="0" fontAlgn="base" hangingPunct="0">
              <a:spcBef>
                <a:spcPct val="0"/>
              </a:spcBef>
              <a:spcAft>
                <a:spcPct val="0"/>
              </a:spcAft>
              <a:defRPr b="1">
                <a:solidFill>
                  <a:schemeClr val="tx1"/>
                </a:solidFill>
                <a:latin typeface="Arial" charset="0"/>
                <a:ea typeface="楷体_GB2312" pitchFamily="49" charset="-122"/>
              </a:defRPr>
            </a:lvl9pPr>
          </a:lstStyle>
          <a:p>
            <a:pPr algn="ctr"/>
            <a:r>
              <a:rPr lang="zh-CN" altLang="en-US" sz="2800">
                <a:solidFill>
                  <a:srgbClr val="FF0000"/>
                </a:solidFill>
                <a:latin typeface="楷体" pitchFamily="49" charset="-122"/>
                <a:ea typeface="楷体" pitchFamily="49" charset="-122"/>
              </a:rPr>
              <a:t>现有理论难以解释磁喷形成的机理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1006475" y="258763"/>
            <a:ext cx="6577013" cy="666750"/>
          </a:xfrm>
        </p:spPr>
        <p:txBody>
          <a:bodyPr lIns="0" rIns="0" bIns="0" anchor="b"/>
          <a:lstStyle/>
          <a:p>
            <a:pPr>
              <a:defRPr/>
            </a:pPr>
            <a:r>
              <a:rPr lang="zh-CN" altLang="en-US" b="0" kern="1200" dirty="0" smtClean="0">
                <a:solidFill>
                  <a:schemeClr val="tx1"/>
                </a:solidFill>
                <a:latin typeface="宋体" panose="02010600030101010101" pitchFamily="2" charset="-122"/>
                <a:ea typeface="宋体" panose="02010600030101010101" pitchFamily="2" charset="-122"/>
                <a:cs typeface="+mn-cs"/>
              </a:rPr>
              <a:t>电磁</a:t>
            </a:r>
            <a:r>
              <a:rPr lang="zh-CN" altLang="en-US" b="0" kern="1200" dirty="0">
                <a:solidFill>
                  <a:schemeClr val="tx1"/>
                </a:solidFill>
                <a:latin typeface="宋体" panose="02010600030101010101" pitchFamily="2" charset="-122"/>
                <a:ea typeface="宋体" panose="02010600030101010101" pitchFamily="2" charset="-122"/>
                <a:cs typeface="+mn-cs"/>
              </a:rPr>
              <a:t>流体效应及平面电流</a:t>
            </a:r>
            <a:r>
              <a:rPr lang="zh-CN" altLang="en-US" b="0" kern="1200" dirty="0" smtClean="0">
                <a:solidFill>
                  <a:schemeClr val="tx1"/>
                </a:solidFill>
                <a:latin typeface="宋体" panose="02010600030101010101" pitchFamily="2" charset="-122"/>
                <a:ea typeface="宋体" panose="02010600030101010101" pitchFamily="2" charset="-122"/>
                <a:cs typeface="+mn-cs"/>
              </a:rPr>
              <a:t>模型</a:t>
            </a:r>
            <a:endParaRPr lang="en-US" altLang="zh-CN" b="0" kern="1200" dirty="0">
              <a:solidFill>
                <a:schemeClr val="tx1"/>
              </a:solidFill>
              <a:latin typeface="宋体" panose="02010600030101010101" pitchFamily="2" charset="-122"/>
              <a:ea typeface="宋体" panose="02010600030101010101" pitchFamily="2" charset="-122"/>
              <a:cs typeface="+mn-cs"/>
            </a:endParaRPr>
          </a:p>
        </p:txBody>
      </p:sp>
      <p:pic>
        <p:nvPicPr>
          <p:cNvPr id="37891" name="Picture 3" descr="未标题-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49425"/>
            <a:ext cx="5472112"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583BE8EA-A29F-434E-B801-9229BDD87514}" type="slidenum">
              <a:rPr lang="zh-CN" altLang="en-US" sz="1200">
                <a:solidFill>
                  <a:schemeClr val="tx2">
                    <a:shade val="90000"/>
                  </a:schemeClr>
                </a:solidFill>
                <a:latin typeface="+mn-lt"/>
                <a:ea typeface="+mn-ea"/>
              </a:rPr>
              <a:pPr algn="r" fontAlgn="auto">
                <a:spcBef>
                  <a:spcPts val="0"/>
                </a:spcBef>
                <a:spcAft>
                  <a:spcPts val="0"/>
                </a:spcAft>
                <a:defRPr/>
              </a:pPr>
              <a:t>23</a:t>
            </a:fld>
            <a:endParaRPr lang="zh-CN" altLang="en-US" sz="1200">
              <a:solidFill>
                <a:schemeClr val="tx2">
                  <a:shade val="90000"/>
                </a:schemeClr>
              </a:solidFill>
              <a:latin typeface="+mn-lt"/>
              <a:ea typeface="+mn-ea"/>
            </a:endParaRPr>
          </a:p>
        </p:txBody>
      </p:sp>
      <p:sp>
        <p:nvSpPr>
          <p:cNvPr id="37893" name="Text Box 2"/>
          <p:cNvSpPr txBox="1">
            <a:spLocks noChangeArrowheads="1"/>
          </p:cNvSpPr>
          <p:nvPr/>
        </p:nvSpPr>
        <p:spPr bwMode="auto">
          <a:xfrm>
            <a:off x="1939925" y="1160463"/>
            <a:ext cx="529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kumimoji="1" lang="en-US" altLang="zh-CN" sz="2000">
                <a:solidFill>
                  <a:schemeClr val="accent1"/>
                </a:solidFill>
                <a:ea typeface="宋体" charset="-122"/>
              </a:rPr>
              <a:t>Planar current model (X. Zeng et al., 2001)</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xfrm>
            <a:off x="1052513" y="3836988"/>
            <a:ext cx="6049962" cy="636587"/>
          </a:xfrm>
        </p:spPr>
        <p:txBody>
          <a:bodyPr lIns="0" rIns="0" bIns="0" anchor="b"/>
          <a:lstStyle/>
          <a:p>
            <a:pPr>
              <a:defRPr/>
            </a:pPr>
            <a:r>
              <a:rPr lang="zh-CN" altLang="en-US" sz="2400" kern="1200" dirty="0">
                <a:solidFill>
                  <a:srgbClr val="FF0000"/>
                </a:solidFill>
                <a:cs typeface="+mn-cs"/>
              </a:rPr>
              <a:t>极震区的临震磁异常</a:t>
            </a:r>
            <a:r>
              <a:rPr lang="zh-CN" altLang="en-US" sz="2400" kern="1200" dirty="0" smtClean="0">
                <a:solidFill>
                  <a:srgbClr val="FF0000"/>
                </a:solidFill>
                <a:cs typeface="+mn-cs"/>
              </a:rPr>
              <a:t>现象，可用于地震预警</a:t>
            </a:r>
            <a:endParaRPr lang="zh-CN" altLang="en-US" sz="2400" kern="1200" dirty="0">
              <a:solidFill>
                <a:srgbClr val="FF0000"/>
              </a:solidFill>
              <a:cs typeface="+mn-cs"/>
            </a:endParaRPr>
          </a:p>
        </p:txBody>
      </p:sp>
      <p:sp>
        <p:nvSpPr>
          <p:cNvPr id="38915" name="内容占位符 2"/>
          <p:cNvSpPr>
            <a:spLocks noGrp="1"/>
          </p:cNvSpPr>
          <p:nvPr>
            <p:ph idx="4294967295"/>
          </p:nvPr>
        </p:nvSpPr>
        <p:spPr>
          <a:xfrm>
            <a:off x="981075" y="1335088"/>
            <a:ext cx="7127875" cy="2792412"/>
          </a:xfrm>
        </p:spPr>
        <p:txBody>
          <a:bodyPr/>
          <a:lstStyle/>
          <a:p>
            <a:pPr>
              <a:buFont typeface="Wingdings" pitchFamily="2" charset="2"/>
              <a:buChar char="u"/>
            </a:pPr>
            <a:r>
              <a:rPr lang="zh-CN" altLang="en-US" sz="2000" smtClean="0"/>
              <a:t>破坏性地震的地面振动最烈处称为极震区。极震区往往也就是震中所在的地区。即震中附近地面振动最大、破坏最严重的地区，就是极震区。</a:t>
            </a:r>
            <a:endParaRPr lang="en-US" altLang="zh-CN" sz="2000" smtClean="0"/>
          </a:p>
          <a:p>
            <a:pPr>
              <a:buFont typeface="Wingdings" pitchFamily="2" charset="2"/>
              <a:buChar char="u"/>
            </a:pPr>
            <a:endParaRPr lang="en-US" altLang="zh-CN" sz="2000" smtClean="0"/>
          </a:p>
          <a:p>
            <a:pPr>
              <a:buFont typeface="Wingdings" pitchFamily="2" charset="2"/>
              <a:buChar char="u"/>
            </a:pPr>
            <a:r>
              <a:rPr lang="zh-CN" altLang="en-US" sz="2000" smtClean="0"/>
              <a:t>极震区就是对生命和财产威胁最大的地区</a:t>
            </a:r>
          </a:p>
        </p:txBody>
      </p:sp>
      <p:sp>
        <p:nvSpPr>
          <p:cNvPr id="4" name="灯片编号占位符 3"/>
          <p:cNvSpPr txBox="1">
            <a:spLocks noGrp="1"/>
          </p:cNvSpPr>
          <p:nvPr/>
        </p:nvSpPr>
        <p:spPr>
          <a:xfrm>
            <a:off x="7924800" y="6356350"/>
            <a:ext cx="762000" cy="365125"/>
          </a:xfrm>
          <a:prstGeom prst="rect">
            <a:avLst/>
          </a:prstGeom>
          <a:noFill/>
        </p:spPr>
        <p:txBody>
          <a:bodyPr lIns="0" tIns="0" rIns="0" bIns="0" anchor="b"/>
          <a:lstStyle/>
          <a:p>
            <a:pPr algn="r" fontAlgn="auto">
              <a:spcBef>
                <a:spcPts val="0"/>
              </a:spcBef>
              <a:spcAft>
                <a:spcPts val="0"/>
              </a:spcAft>
              <a:defRPr/>
            </a:pPr>
            <a:fld id="{472AB592-2254-4AEF-BA4B-1A9C94596A25}" type="slidenum">
              <a:rPr lang="zh-CN" altLang="en-US" sz="1200">
                <a:solidFill>
                  <a:schemeClr val="tx2">
                    <a:shade val="90000"/>
                  </a:schemeClr>
                </a:solidFill>
                <a:latin typeface="+mn-lt"/>
                <a:ea typeface="+mn-ea"/>
              </a:rPr>
              <a:pPr algn="r" fontAlgn="auto">
                <a:spcBef>
                  <a:spcPts val="0"/>
                </a:spcBef>
                <a:spcAft>
                  <a:spcPts val="0"/>
                </a:spcAft>
                <a:defRPr/>
              </a:pPr>
              <a:t>24</a:t>
            </a:fld>
            <a:endParaRPr lang="zh-CN" altLang="en-US" sz="1200">
              <a:solidFill>
                <a:schemeClr val="tx2">
                  <a:shade val="90000"/>
                </a:schemeClr>
              </a:solidFill>
              <a:latin typeface="+mn-lt"/>
              <a:ea typeface="+mn-ea"/>
            </a:endParaRPr>
          </a:p>
        </p:txBody>
      </p:sp>
      <p:sp>
        <p:nvSpPr>
          <p:cNvPr id="38917" name="Text Box 3"/>
          <p:cNvSpPr txBox="1">
            <a:spLocks noChangeArrowheads="1"/>
          </p:cNvSpPr>
          <p:nvPr/>
        </p:nvSpPr>
        <p:spPr bwMode="auto">
          <a:xfrm>
            <a:off x="601663" y="193675"/>
            <a:ext cx="7507287"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spcBef>
                <a:spcPct val="0"/>
              </a:spcBef>
              <a:buClrTx/>
              <a:buFontTx/>
              <a:buNone/>
            </a:pPr>
            <a:r>
              <a:rPr lang="zh-CN" altLang="en-US" sz="3200"/>
              <a:t>磁喷</a:t>
            </a:r>
            <a:r>
              <a:rPr lang="en-US" altLang="zh-CN" sz="2000">
                <a:solidFill>
                  <a:schemeClr val="accent1"/>
                </a:solidFill>
              </a:rPr>
              <a:t>——</a:t>
            </a:r>
            <a:r>
              <a:rPr lang="zh-CN" altLang="en-US" sz="2000">
                <a:solidFill>
                  <a:schemeClr val="accent1"/>
                </a:solidFill>
              </a:rPr>
              <a:t>极震区的临震磁异常现象</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39939"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dirty="0" smtClean="0">
                <a:latin typeface="Times New Roman" pitchFamily="18" charset="0"/>
                <a:cs typeface="Times New Roman" pitchFamily="18" charset="0"/>
              </a:rPr>
              <a:t>1.</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震前的地磁异常</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磁喷现象</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u="sng" dirty="0" smtClean="0">
                <a:solidFill>
                  <a:srgbClr val="FF0000"/>
                </a:solidFill>
                <a:latin typeface="Times New Roman" pitchFamily="18" charset="0"/>
                <a:cs typeface="Times New Roman" pitchFamily="18" charset="0"/>
              </a:rPr>
              <a:t>2.</a:t>
            </a:r>
            <a:r>
              <a:rPr lang="en-US" altLang="en-US" sz="3200" u="sng" dirty="0" smtClean="0">
                <a:solidFill>
                  <a:srgbClr val="FF0000"/>
                </a:solidFill>
                <a:latin typeface="Times New Roman" pitchFamily="18" charset="0"/>
                <a:cs typeface="Times New Roman" pitchFamily="18" charset="0"/>
              </a:rPr>
              <a:t> </a:t>
            </a:r>
            <a:r>
              <a:rPr lang="zh-CN" altLang="en-US" sz="3200" u="sng" dirty="0" smtClean="0">
                <a:solidFill>
                  <a:srgbClr val="FF0000"/>
                </a:solidFill>
                <a:latin typeface="Times New Roman" pitchFamily="18" charset="0"/>
                <a:cs typeface="Times New Roman" pitchFamily="18" charset="0"/>
              </a:rPr>
              <a:t>手机监控地震发生的可能性</a:t>
            </a:r>
            <a:endParaRPr lang="en-US" altLang="en-US" sz="3200" u="sng" dirty="0" smtClean="0">
              <a:solidFill>
                <a:srgbClr val="FF0000"/>
              </a:solidFill>
              <a:latin typeface="Times New Roman" pitchFamily="18" charset="0"/>
              <a:cs typeface="Times New Roman" pitchFamily="18" charset="0"/>
            </a:endParaRPr>
          </a:p>
          <a:p>
            <a:pPr marL="0" indent="0">
              <a:buNone/>
            </a:pPr>
            <a:r>
              <a:rPr lang="en-US" altLang="zh-CN" sz="3200" dirty="0" smtClean="0">
                <a:latin typeface="Times New Roman" pitchFamily="18" charset="0"/>
                <a:cs typeface="Times New Roman" pitchFamily="18" charset="0"/>
              </a:rPr>
              <a:t>3.</a:t>
            </a:r>
            <a:r>
              <a:rPr lang="en-US" altLang="en-US" sz="3200" dirty="0" smtClean="0">
                <a:latin typeface="Times New Roman" pitchFamily="18" charset="0"/>
                <a:ea typeface="宋体" charset="-122"/>
                <a:cs typeface="Times New Roman" pitchFamily="18" charset="0"/>
              </a:rPr>
              <a:t> </a:t>
            </a:r>
            <a:r>
              <a:rPr lang="zh-CN" altLang="en-US" sz="3200" dirty="0">
                <a:latin typeface="Times New Roman" pitchFamily="18" charset="0"/>
                <a:ea typeface="宋体" charset="-122"/>
                <a:cs typeface="Times New Roman" pitchFamily="18" charset="0"/>
              </a:rPr>
              <a:t>磁喷异常分离</a:t>
            </a:r>
            <a:endParaRPr lang="en-US" altLang="zh-CN" sz="3200" dirty="0">
              <a:latin typeface="Times New Roman" pitchFamily="18" charset="0"/>
              <a:ea typeface="宋体" charset="-122"/>
              <a:cs typeface="Times New Roman" pitchFamily="18" charset="0"/>
            </a:endParaRPr>
          </a:p>
          <a:p>
            <a:pPr marL="0" indent="0">
              <a:buNone/>
            </a:pPr>
            <a:r>
              <a:rPr lang="en-US" altLang="zh-CN" sz="3200" dirty="0" smtClean="0">
                <a:latin typeface="Times New Roman" pitchFamily="18" charset="0"/>
                <a:ea typeface="宋体" charset="-122"/>
                <a:cs typeface="Times New Roman" pitchFamily="18" charset="0"/>
              </a:rPr>
              <a:t>4. </a:t>
            </a:r>
            <a:r>
              <a:rPr lang="zh-CN" altLang="en-US" sz="3200" dirty="0" smtClean="0">
                <a:latin typeface="Times New Roman" pitchFamily="18" charset="0"/>
                <a:ea typeface="宋体" charset="-122"/>
                <a:cs typeface="Times New Roman" pitchFamily="18" charset="0"/>
              </a:rPr>
              <a:t>震前预警</a:t>
            </a:r>
            <a:endParaRPr lang="en-US" altLang="en-US" sz="3200" dirty="0" smtClean="0">
              <a:latin typeface="Times New Roman" pitchFamily="18" charset="0"/>
              <a:ea typeface="宋体" charset="-122"/>
            </a:endParaRPr>
          </a:p>
          <a:p>
            <a:pPr marL="0" indent="0">
              <a:buFont typeface="Wingdings" pitchFamily="2" charset="2"/>
              <a:buNone/>
            </a:pPr>
            <a:r>
              <a:rPr lang="en-US" altLang="en-US" sz="3200" dirty="0" smtClean="0">
                <a:latin typeface="Times New Roman" pitchFamily="18" charset="0"/>
                <a:ea typeface="宋体" charset="-122"/>
              </a:rPr>
              <a:t>5. </a:t>
            </a:r>
            <a:r>
              <a:rPr lang="zh-CN" altLang="en-US" sz="3200" dirty="0" smtClean="0">
                <a:latin typeface="Times New Roman" pitchFamily="18" charset="0"/>
                <a:ea typeface="宋体" charset="-122"/>
              </a:rPr>
              <a:t>结论</a:t>
            </a:r>
            <a:endParaRPr lang="en-US" altLang="en-US" sz="3200" dirty="0" smtClean="0">
              <a:latin typeface="Times New Roman" pitchFamily="18" charset="0"/>
              <a:ea typeface="宋体" charset="-122"/>
            </a:endParaRPr>
          </a:p>
          <a:p>
            <a:pPr marL="0" indent="0" eaLnBrk="1" hangingPunct="1">
              <a:buFont typeface="Wingdings" pitchFamily="2" charset="2"/>
              <a:buNone/>
            </a:pPr>
            <a:endParaRPr kumimoji="1" lang="zh-CN" altLang="en-US" sz="3200" dirty="0" smtClean="0">
              <a:latin typeface="Times New Roman" pitchFamily="18" charset="0"/>
              <a:ea typeface="宋体" charset="-122"/>
            </a:endParaRPr>
          </a:p>
        </p:txBody>
      </p:sp>
    </p:spTree>
  </p:cSld>
  <p:clrMapOvr>
    <a:masterClrMapping/>
  </p:clrMapOvr>
  <p:transition advTm="2892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33350" y="249238"/>
            <a:ext cx="8767763" cy="612775"/>
          </a:xfrm>
        </p:spPr>
        <p:txBody>
          <a:bodyPr/>
          <a:lstStyle/>
          <a:p>
            <a:r>
              <a:rPr lang="en-US" altLang="zh-CN" smtClean="0">
                <a:solidFill>
                  <a:srgbClr val="3898F0"/>
                </a:solidFill>
                <a:latin typeface="微软雅黑" pitchFamily="34" charset="-122"/>
                <a:ea typeface="微软雅黑" pitchFamily="34" charset="-122"/>
              </a:rPr>
              <a:t>2.</a:t>
            </a:r>
            <a:r>
              <a:rPr lang="en-US" altLang="en-US" smtClean="0">
                <a:solidFill>
                  <a:srgbClr val="3898F0"/>
                </a:solidFill>
                <a:latin typeface="微软雅黑" pitchFamily="34" charset="-122"/>
                <a:ea typeface="微软雅黑" pitchFamily="34" charset="-122"/>
              </a:rPr>
              <a:t> </a:t>
            </a:r>
            <a:r>
              <a:rPr lang="zh-CN" altLang="en-US" smtClean="0">
                <a:solidFill>
                  <a:srgbClr val="3898F0"/>
                </a:solidFill>
                <a:latin typeface="微软雅黑" pitchFamily="34" charset="-122"/>
                <a:ea typeface="微软雅黑" pitchFamily="34" charset="-122"/>
              </a:rPr>
              <a:t>手机监控地震发生的可能性</a:t>
            </a:r>
          </a:p>
        </p:txBody>
      </p:sp>
      <p:sp>
        <p:nvSpPr>
          <p:cNvPr id="40963" name="内容占位符 2"/>
          <p:cNvSpPr>
            <a:spLocks noGrp="1"/>
          </p:cNvSpPr>
          <p:nvPr>
            <p:ph idx="1"/>
          </p:nvPr>
        </p:nvSpPr>
        <p:spPr/>
        <p:txBody>
          <a:bodyPr/>
          <a:lstStyle/>
          <a:p>
            <a:r>
              <a:rPr lang="zh-CN" altLang="en-US" smtClean="0"/>
              <a:t>通过监控地磁的磁喷现象可以预警地震，有几个小时到几分钟的逃生时间，可以大大减少生命和财产损失</a:t>
            </a:r>
            <a:endParaRPr lang="en-US" altLang="zh-CN" smtClean="0"/>
          </a:p>
          <a:p>
            <a:endParaRPr lang="en-US" altLang="zh-CN" smtClean="0"/>
          </a:p>
          <a:p>
            <a:r>
              <a:rPr lang="zh-CN" altLang="en-US" smtClean="0"/>
              <a:t>震前磁喷监控的基本需求：</a:t>
            </a:r>
            <a:endParaRPr lang="en-US" altLang="zh-CN" smtClean="0"/>
          </a:p>
          <a:p>
            <a:pPr lvl="1"/>
            <a:r>
              <a:rPr lang="zh-CN" altLang="en-US" smtClean="0">
                <a:latin typeface="仿宋" pitchFamily="49" charset="-122"/>
                <a:ea typeface="仿宋" pitchFamily="49" charset="-122"/>
              </a:rPr>
              <a:t>磁强计</a:t>
            </a: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满足磁喷测量的动态范围和精度要求</a:t>
            </a:r>
            <a:endParaRPr lang="en-US" altLang="zh-CN" smtClean="0">
              <a:latin typeface="仿宋" pitchFamily="49" charset="-122"/>
              <a:ea typeface="仿宋" pitchFamily="49" charset="-122"/>
            </a:endParaRPr>
          </a:p>
          <a:p>
            <a:pPr lvl="1"/>
            <a:r>
              <a:rPr lang="zh-CN" altLang="en-US" smtClean="0">
                <a:latin typeface="仿宋" pitchFamily="49" charset="-122"/>
                <a:ea typeface="仿宋" pitchFamily="49" charset="-122"/>
              </a:rPr>
              <a:t>定位</a:t>
            </a: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确定观测点（仪器）的位置</a:t>
            </a:r>
            <a:endParaRPr lang="en-US" altLang="zh-CN" smtClean="0">
              <a:latin typeface="仿宋" pitchFamily="49" charset="-122"/>
              <a:ea typeface="仿宋" pitchFamily="49" charset="-122"/>
            </a:endParaRPr>
          </a:p>
          <a:p>
            <a:pPr lvl="1"/>
            <a:r>
              <a:rPr lang="zh-CN" altLang="en-US" smtClean="0">
                <a:latin typeface="仿宋" pitchFamily="49" charset="-122"/>
                <a:ea typeface="仿宋" pitchFamily="49" charset="-122"/>
              </a:rPr>
              <a:t>大数据</a:t>
            </a:r>
            <a:r>
              <a:rPr lang="en-US" altLang="zh-CN" smtClean="0">
                <a:latin typeface="仿宋" pitchFamily="49" charset="-122"/>
                <a:ea typeface="仿宋" pitchFamily="49" charset="-122"/>
              </a:rPr>
              <a:t>——</a:t>
            </a:r>
            <a:r>
              <a:rPr lang="zh-CN" altLang="en-US" smtClean="0">
                <a:latin typeface="仿宋" pitchFamily="49" charset="-122"/>
                <a:ea typeface="仿宋" pitchFamily="49" charset="-122"/>
              </a:rPr>
              <a:t>大规模、分布式的监控解决误报的问题</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solidFill>
                  <a:schemeClr val="tx1"/>
                </a:solidFill>
              </a:rPr>
              <a:t>手机能满足磁喷监控需求</a:t>
            </a:r>
          </a:p>
        </p:txBody>
      </p:sp>
      <p:sp>
        <p:nvSpPr>
          <p:cNvPr id="41987" name="内容占位符 2"/>
          <p:cNvSpPr>
            <a:spLocks noGrp="1"/>
          </p:cNvSpPr>
          <p:nvPr>
            <p:ph idx="1"/>
          </p:nvPr>
        </p:nvSpPr>
        <p:spPr/>
        <p:txBody>
          <a:bodyPr/>
          <a:lstStyle/>
          <a:p>
            <a:r>
              <a:rPr lang="zh-CN" altLang="en-US" dirty="0" smtClean="0"/>
              <a:t>华为、苹果、三星手机安装有磁强计（数字罗盘）、</a:t>
            </a:r>
            <a:r>
              <a:rPr lang="en-US" altLang="zh-CN" dirty="0" smtClean="0"/>
              <a:t>GPS</a:t>
            </a:r>
            <a:r>
              <a:rPr lang="zh-CN" altLang="en-US" dirty="0" smtClean="0"/>
              <a:t>、陀螺仪、加速度计，可以</a:t>
            </a:r>
            <a:r>
              <a:rPr lang="zh-CN" altLang="en-US" dirty="0" smtClean="0"/>
              <a:t>满足前二个需求</a:t>
            </a:r>
            <a:endParaRPr lang="en-US" altLang="zh-CN" dirty="0" smtClean="0"/>
          </a:p>
          <a:p>
            <a:endParaRPr lang="en-US" altLang="zh-CN" dirty="0" smtClean="0"/>
          </a:p>
          <a:p>
            <a:r>
              <a:rPr lang="zh-CN" altLang="en-US" dirty="0" smtClean="0"/>
              <a:t>磁阻型手机磁强计的动态范围和精度分别为：</a:t>
            </a:r>
            <a:endParaRPr lang="en-US" altLang="zh-CN" dirty="0" smtClean="0"/>
          </a:p>
          <a:p>
            <a:pPr lvl="1"/>
            <a:r>
              <a:rPr lang="zh-CN" altLang="en-US" dirty="0" smtClean="0">
                <a:latin typeface="Times New Roman" pitchFamily="18" charset="0"/>
                <a:ea typeface="仿宋" pitchFamily="49" charset="-122"/>
                <a:cs typeface="Times New Roman" pitchFamily="18" charset="0"/>
              </a:rPr>
              <a:t>动态范围：一般为</a:t>
            </a:r>
            <a:r>
              <a:rPr lang="en-US" altLang="zh-CN" dirty="0" smtClean="0">
                <a:latin typeface="Times New Roman" pitchFamily="18" charset="0"/>
                <a:ea typeface="仿宋" pitchFamily="49" charset="-122"/>
                <a:cs typeface="Times New Roman" pitchFamily="18" charset="0"/>
              </a:rPr>
              <a:t>±2Gauss =±2×10</a:t>
            </a:r>
            <a:r>
              <a:rPr lang="en-US" altLang="zh-CN" baseline="30000" dirty="0" smtClean="0">
                <a:latin typeface="Times New Roman" pitchFamily="18" charset="0"/>
                <a:ea typeface="仿宋" pitchFamily="49" charset="-122"/>
                <a:cs typeface="Times New Roman" pitchFamily="18" charset="0"/>
              </a:rPr>
              <a:t>5</a:t>
            </a:r>
            <a:r>
              <a:rPr lang="en-US" altLang="zh-CN" dirty="0" smtClean="0">
                <a:latin typeface="Times New Roman" pitchFamily="18" charset="0"/>
                <a:ea typeface="仿宋" pitchFamily="49" charset="-122"/>
                <a:cs typeface="Times New Roman" pitchFamily="18" charset="0"/>
              </a:rPr>
              <a:t>nT</a:t>
            </a:r>
          </a:p>
          <a:p>
            <a:pPr lvl="1"/>
            <a:r>
              <a:rPr lang="zh-CN" altLang="en-US" dirty="0" smtClean="0">
                <a:latin typeface="Times New Roman" pitchFamily="18" charset="0"/>
                <a:ea typeface="仿宋" pitchFamily="49" charset="-122"/>
                <a:cs typeface="Times New Roman" pitchFamily="18" charset="0"/>
              </a:rPr>
              <a:t>精度：</a:t>
            </a:r>
            <a:r>
              <a:rPr lang="en-US" altLang="zh-CN" dirty="0" smtClean="0">
                <a:latin typeface="Times New Roman" pitchFamily="18" charset="0"/>
                <a:ea typeface="仿宋" pitchFamily="49" charset="-122"/>
                <a:cs typeface="Times New Roman" pitchFamily="18" charset="0"/>
              </a:rPr>
              <a:t>1m Gauss = </a:t>
            </a:r>
            <a:r>
              <a:rPr lang="en-US" altLang="zh-CN" dirty="0" smtClean="0">
                <a:latin typeface="Times New Roman" pitchFamily="18" charset="0"/>
                <a:ea typeface="仿宋" pitchFamily="49" charset="-122"/>
                <a:cs typeface="Times New Roman" pitchFamily="18" charset="0"/>
              </a:rPr>
              <a:t>100nT</a:t>
            </a:r>
          </a:p>
          <a:p>
            <a:pPr lvl="1"/>
            <a:endParaRPr lang="en-US" altLang="zh-CN" dirty="0" smtClean="0">
              <a:latin typeface="Times New Roman" pitchFamily="18" charset="0"/>
              <a:ea typeface="仿宋" pitchFamily="49" charset="-122"/>
              <a:cs typeface="Times New Roman" pitchFamily="18" charset="0"/>
            </a:endParaRPr>
          </a:p>
          <a:p>
            <a:r>
              <a:rPr lang="zh-CN" altLang="en-US" dirty="0" smtClean="0"/>
              <a:t>动态范围足够，但精度略</a:t>
            </a:r>
            <a:r>
              <a:rPr lang="zh-CN" altLang="en-US" dirty="0" smtClean="0"/>
              <a:t>低，监测大地震没有问题</a:t>
            </a:r>
            <a:endParaRPr lang="zh-CN" altLang="en-US"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defRPr/>
            </a:pPr>
            <a:r>
              <a:rPr lang="zh-CN" altLang="en-US" dirty="0" smtClean="0">
                <a:solidFill>
                  <a:schemeClr val="tx1"/>
                </a:solidFill>
                <a:latin typeface="+mj-lt"/>
                <a:ea typeface="+mj-ea"/>
                <a:cs typeface="+mj-cs"/>
              </a:rPr>
              <a:t>磁喷大</a:t>
            </a:r>
            <a:r>
              <a:rPr lang="zh-CN" altLang="en-US" dirty="0" smtClean="0">
                <a:solidFill>
                  <a:schemeClr val="tx1"/>
                </a:solidFill>
                <a:latin typeface="+mj-lt"/>
                <a:ea typeface="+mj-ea"/>
                <a:cs typeface="+mj-cs"/>
              </a:rPr>
              <a:t>数据处理的必要性</a:t>
            </a:r>
            <a:endParaRPr lang="zh-CN" altLang="en-US" dirty="0">
              <a:solidFill>
                <a:schemeClr val="tx1"/>
              </a:solidFill>
              <a:latin typeface="+mj-lt"/>
              <a:ea typeface="+mj-ea"/>
              <a:cs typeface="+mj-cs"/>
            </a:endParaRPr>
          </a:p>
        </p:txBody>
      </p:sp>
      <p:sp>
        <p:nvSpPr>
          <p:cNvPr id="43011" name="内容占位符 2"/>
          <p:cNvSpPr>
            <a:spLocks noGrp="1"/>
          </p:cNvSpPr>
          <p:nvPr>
            <p:ph idx="1"/>
          </p:nvPr>
        </p:nvSpPr>
        <p:spPr/>
        <p:txBody>
          <a:bodyPr/>
          <a:lstStyle/>
          <a:p>
            <a:pPr>
              <a:lnSpc>
                <a:spcPct val="150000"/>
              </a:lnSpc>
            </a:pPr>
            <a:r>
              <a:rPr lang="zh-CN" altLang="en-US" sz="2400" dirty="0" smtClean="0"/>
              <a:t>强磁场信号未必是地震引起的，可能是附近的磁铁、甚至是电路短路造成的</a:t>
            </a:r>
            <a:r>
              <a:rPr lang="en-US" altLang="zh-CN" sz="2400" dirty="0" smtClean="0"/>
              <a:t>——</a:t>
            </a:r>
            <a:r>
              <a:rPr lang="zh-CN" altLang="en-US" sz="2400" dirty="0" smtClean="0"/>
              <a:t>单个的手机监控的强磁场信号可能会造成误报</a:t>
            </a:r>
            <a:endParaRPr lang="en-US" altLang="zh-CN" sz="2400" dirty="0" smtClean="0"/>
          </a:p>
          <a:p>
            <a:pPr>
              <a:lnSpc>
                <a:spcPct val="150000"/>
              </a:lnSpc>
            </a:pPr>
            <a:r>
              <a:rPr lang="zh-CN" altLang="en-US" sz="2400" u="sng" dirty="0" smtClean="0"/>
              <a:t>大规模、分布式的</a:t>
            </a:r>
            <a:r>
              <a:rPr lang="zh-CN" altLang="en-US" sz="2400" u="sng" dirty="0" smtClean="0"/>
              <a:t>监控及大数据分析</a:t>
            </a:r>
            <a:r>
              <a:rPr lang="zh-CN" altLang="en-US" sz="2400" dirty="0" smtClean="0"/>
              <a:t>可解决</a:t>
            </a:r>
            <a:r>
              <a:rPr lang="zh-CN" altLang="en-US" sz="2400" dirty="0" smtClean="0"/>
              <a:t>误报的问题</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44035"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dirty="0" smtClean="0">
                <a:latin typeface="Times New Roman" pitchFamily="18" charset="0"/>
                <a:cs typeface="Times New Roman" pitchFamily="18" charset="0"/>
              </a:rPr>
              <a:t>1.</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震前的地磁异常</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磁喷现象</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2.</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手机监控地震发生的可能性</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u="sng" dirty="0" smtClean="0">
                <a:solidFill>
                  <a:srgbClr val="FF0000"/>
                </a:solidFill>
                <a:latin typeface="Times New Roman" pitchFamily="18" charset="0"/>
                <a:cs typeface="Times New Roman" pitchFamily="18" charset="0"/>
              </a:rPr>
              <a:t>3.</a:t>
            </a:r>
            <a:r>
              <a:rPr lang="en-US" altLang="en-US" sz="3200" u="sng" dirty="0" smtClean="0">
                <a:solidFill>
                  <a:srgbClr val="FF0000"/>
                </a:solidFill>
                <a:latin typeface="Times New Roman" pitchFamily="18" charset="0"/>
                <a:ea typeface="宋体" charset="-122"/>
                <a:cs typeface="Times New Roman" pitchFamily="18" charset="0"/>
              </a:rPr>
              <a:t> </a:t>
            </a:r>
            <a:r>
              <a:rPr lang="zh-CN" altLang="en-US" sz="3200" u="sng" dirty="0" smtClean="0">
                <a:solidFill>
                  <a:srgbClr val="FF0000"/>
                </a:solidFill>
                <a:latin typeface="Times New Roman" pitchFamily="18" charset="0"/>
                <a:ea typeface="宋体" charset="-122"/>
                <a:cs typeface="Times New Roman" pitchFamily="18" charset="0"/>
              </a:rPr>
              <a:t>磁喷异常分离</a:t>
            </a:r>
            <a:endParaRPr lang="en-US" altLang="zh-CN" sz="3200" u="sng" dirty="0" smtClean="0">
              <a:solidFill>
                <a:srgbClr val="FF0000"/>
              </a:solidFill>
              <a:latin typeface="Times New Roman" pitchFamily="18" charset="0"/>
              <a:ea typeface="宋体" charset="-122"/>
              <a:cs typeface="Times New Roman" pitchFamily="18" charset="0"/>
            </a:endParaRPr>
          </a:p>
          <a:p>
            <a:pPr marL="0" indent="0">
              <a:buNone/>
            </a:pPr>
            <a:r>
              <a:rPr lang="en-US" altLang="zh-CN" sz="3200" dirty="0" smtClean="0">
                <a:latin typeface="Times New Roman" pitchFamily="18" charset="0"/>
                <a:ea typeface="宋体" charset="-122"/>
                <a:cs typeface="Times New Roman" pitchFamily="18" charset="0"/>
              </a:rPr>
              <a:t>4. </a:t>
            </a:r>
            <a:r>
              <a:rPr lang="zh-CN" altLang="en-US" sz="3200" dirty="0" smtClean="0">
                <a:latin typeface="Times New Roman" pitchFamily="18" charset="0"/>
                <a:ea typeface="宋体" charset="-122"/>
                <a:cs typeface="Times New Roman" pitchFamily="18" charset="0"/>
              </a:rPr>
              <a:t>震前预警</a:t>
            </a:r>
            <a:endParaRPr lang="en-US" altLang="en-US" sz="3200" dirty="0" smtClean="0">
              <a:latin typeface="Times New Roman" pitchFamily="18" charset="0"/>
              <a:ea typeface="宋体" charset="-122"/>
            </a:endParaRPr>
          </a:p>
          <a:p>
            <a:pPr marL="0" indent="0">
              <a:buFont typeface="Wingdings" pitchFamily="2" charset="2"/>
              <a:buNone/>
            </a:pPr>
            <a:r>
              <a:rPr lang="en-US" altLang="en-US" sz="3200" dirty="0" smtClean="0">
                <a:latin typeface="Times New Roman" pitchFamily="18" charset="0"/>
                <a:ea typeface="宋体" charset="-122"/>
              </a:rPr>
              <a:t>5. </a:t>
            </a:r>
            <a:r>
              <a:rPr lang="zh-CN" altLang="en-US" sz="3200" dirty="0" smtClean="0">
                <a:latin typeface="Times New Roman" pitchFamily="18" charset="0"/>
                <a:ea typeface="宋体" charset="-122"/>
              </a:rPr>
              <a:t>结论</a:t>
            </a:r>
            <a:endParaRPr lang="en-US" altLang="en-US" sz="3200" dirty="0" smtClean="0">
              <a:latin typeface="Times New Roman" pitchFamily="18" charset="0"/>
              <a:ea typeface="宋体" charset="-122"/>
            </a:endParaRPr>
          </a:p>
          <a:p>
            <a:pPr marL="0" indent="0" eaLnBrk="1" hangingPunct="1">
              <a:buFont typeface="Wingdings" pitchFamily="2" charset="2"/>
              <a:buNone/>
            </a:pPr>
            <a:endParaRPr kumimoji="1" lang="zh-CN" altLang="en-US" sz="3200" dirty="0" smtClean="0">
              <a:latin typeface="Times New Roman" pitchFamily="18" charset="0"/>
              <a:ea typeface="宋体" charset="-122"/>
            </a:endParaRPr>
          </a:p>
        </p:txBody>
      </p:sp>
    </p:spTree>
  </p:cSld>
  <p:clrMapOvr>
    <a:masterClrMapping/>
  </p:clrMapOvr>
  <p:transition advTm="2892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17411"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u="sng" dirty="0" smtClean="0">
                <a:solidFill>
                  <a:srgbClr val="FF0000"/>
                </a:solidFill>
                <a:latin typeface="Times New Roman" pitchFamily="18" charset="0"/>
                <a:cs typeface="Times New Roman" pitchFamily="18" charset="0"/>
              </a:rPr>
              <a:t>1.</a:t>
            </a:r>
            <a:r>
              <a:rPr lang="en-US" altLang="en-US" sz="3200" u="sng" dirty="0" smtClean="0">
                <a:solidFill>
                  <a:srgbClr val="FF0000"/>
                </a:solidFill>
                <a:latin typeface="Times New Roman" pitchFamily="18" charset="0"/>
                <a:cs typeface="Times New Roman" pitchFamily="18" charset="0"/>
              </a:rPr>
              <a:t> </a:t>
            </a:r>
            <a:r>
              <a:rPr lang="zh-CN" altLang="en-US" sz="3200" u="sng" dirty="0" smtClean="0">
                <a:solidFill>
                  <a:srgbClr val="FF0000"/>
                </a:solidFill>
                <a:latin typeface="Times New Roman" pitchFamily="18" charset="0"/>
                <a:cs typeface="Times New Roman" pitchFamily="18" charset="0"/>
              </a:rPr>
              <a:t>震前的地磁异常</a:t>
            </a:r>
            <a:r>
              <a:rPr lang="en-US" altLang="zh-CN" sz="3200" u="sng" dirty="0" smtClean="0">
                <a:solidFill>
                  <a:srgbClr val="FF0000"/>
                </a:solidFill>
                <a:latin typeface="Times New Roman" pitchFamily="18" charset="0"/>
                <a:cs typeface="Times New Roman" pitchFamily="18" charset="0"/>
              </a:rPr>
              <a:t>——</a:t>
            </a:r>
            <a:r>
              <a:rPr lang="zh-CN" altLang="en-US" sz="3200" u="sng" dirty="0" smtClean="0">
                <a:solidFill>
                  <a:srgbClr val="FF0000"/>
                </a:solidFill>
                <a:latin typeface="Times New Roman" pitchFamily="18" charset="0"/>
                <a:cs typeface="Times New Roman" pitchFamily="18" charset="0"/>
              </a:rPr>
              <a:t>磁喷现象</a:t>
            </a:r>
            <a:endParaRPr lang="en-US" altLang="en-US" sz="3200" u="sng" dirty="0" smtClean="0">
              <a:solidFill>
                <a:srgbClr val="FF0000"/>
              </a:solidFill>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2.</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手机监控地震发生的可能性</a:t>
            </a:r>
            <a:endParaRPr lang="en-US" altLang="en-US" sz="3200" dirty="0" smtClean="0">
              <a:latin typeface="Times New Roman" pitchFamily="18" charset="0"/>
              <a:cs typeface="Times New Roman" pitchFamily="18" charset="0"/>
            </a:endParaRPr>
          </a:p>
          <a:p>
            <a:pPr marL="0" indent="0">
              <a:buNone/>
            </a:pPr>
            <a:r>
              <a:rPr lang="en-US" altLang="zh-CN" sz="3200" dirty="0" smtClean="0">
                <a:latin typeface="Times New Roman" pitchFamily="18" charset="0"/>
                <a:cs typeface="Times New Roman" pitchFamily="18" charset="0"/>
              </a:rPr>
              <a:t>3.</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磁喷异常分离</a:t>
            </a:r>
            <a:endParaRPr lang="en-US" altLang="zh-CN" sz="3200" dirty="0" smtClean="0">
              <a:latin typeface="Times New Roman" pitchFamily="18" charset="0"/>
              <a:cs typeface="Times New Roman" pitchFamily="18" charset="0"/>
            </a:endParaRPr>
          </a:p>
          <a:p>
            <a:pPr marL="0" indent="0">
              <a:buNone/>
            </a:pPr>
            <a:r>
              <a:rPr lang="en-US" altLang="zh-CN" sz="3200" dirty="0" smtClean="0">
                <a:latin typeface="Times New Roman" pitchFamily="18" charset="0"/>
                <a:ea typeface="宋体" charset="-122"/>
                <a:cs typeface="Times New Roman" pitchFamily="18" charset="0"/>
              </a:rPr>
              <a:t>4. </a:t>
            </a:r>
            <a:r>
              <a:rPr lang="zh-CN" altLang="en-US" sz="3200" dirty="0" smtClean="0">
                <a:latin typeface="Times New Roman" pitchFamily="18" charset="0"/>
                <a:ea typeface="宋体" charset="-122"/>
                <a:cs typeface="Times New Roman" pitchFamily="18" charset="0"/>
              </a:rPr>
              <a:t>震前预警</a:t>
            </a:r>
            <a:endParaRPr lang="en-US" altLang="en-US" sz="3200" dirty="0" smtClean="0">
              <a:latin typeface="Times New Roman" pitchFamily="18" charset="0"/>
              <a:ea typeface="宋体" charset="-122"/>
            </a:endParaRPr>
          </a:p>
          <a:p>
            <a:pPr marL="0" indent="0">
              <a:buNone/>
            </a:pPr>
            <a:r>
              <a:rPr lang="en-US" altLang="en-US" sz="3200" dirty="0" smtClean="0">
                <a:latin typeface="Times New Roman" pitchFamily="18" charset="0"/>
                <a:ea typeface="宋体" charset="-122"/>
              </a:rPr>
              <a:t>5. </a:t>
            </a:r>
            <a:r>
              <a:rPr lang="zh-CN" altLang="en-US" sz="3200" dirty="0" smtClean="0">
                <a:latin typeface="Times New Roman" pitchFamily="18" charset="0"/>
                <a:ea typeface="宋体" charset="-122"/>
              </a:rPr>
              <a:t>结论</a:t>
            </a:r>
            <a:endParaRPr lang="en-US" altLang="en-US" sz="3200" dirty="0" smtClean="0">
              <a:latin typeface="Times New Roman" pitchFamily="18" charset="0"/>
              <a:ea typeface="宋体" charset="-122"/>
            </a:endParaRPr>
          </a:p>
          <a:p>
            <a:pPr marL="0" indent="0" eaLnBrk="1" hangingPunct="1">
              <a:buFont typeface="Wingdings" pitchFamily="2" charset="2"/>
              <a:buNone/>
            </a:pPr>
            <a:endParaRPr kumimoji="1" lang="zh-CN" altLang="en-US" sz="3200" dirty="0" smtClean="0">
              <a:latin typeface="Times New Roman" pitchFamily="18" charset="0"/>
              <a:ea typeface="宋体" charset="-122"/>
            </a:endParaRPr>
          </a:p>
        </p:txBody>
      </p:sp>
    </p:spTree>
  </p:cSld>
  <p:clrMapOvr>
    <a:masterClrMapping/>
  </p:clrMapOvr>
  <p:transition advTm="2892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61636" y="266989"/>
            <a:ext cx="8767763" cy="612775"/>
          </a:xfrm>
        </p:spPr>
        <p:txBody>
          <a:bodyPr/>
          <a:lstStyle/>
          <a:p>
            <a:pPr marL="0" indent="0"/>
            <a:r>
              <a:rPr lang="en-US" altLang="zh-CN" dirty="0">
                <a:solidFill>
                  <a:srgbClr val="3898F0"/>
                </a:solidFill>
                <a:latin typeface="微软雅黑" pitchFamily="34" charset="-122"/>
                <a:ea typeface="微软雅黑" pitchFamily="34" charset="-122"/>
                <a:cs typeface="Times New Roman" pitchFamily="18" charset="0"/>
              </a:rPr>
              <a:t>3. </a:t>
            </a:r>
            <a:r>
              <a:rPr lang="zh-CN" altLang="en-US" dirty="0">
                <a:solidFill>
                  <a:srgbClr val="3898F0"/>
                </a:solidFill>
                <a:latin typeface="微软雅黑" pitchFamily="34" charset="-122"/>
                <a:ea typeface="微软雅黑" pitchFamily="34" charset="-122"/>
                <a:cs typeface="Times New Roman" pitchFamily="18" charset="0"/>
              </a:rPr>
              <a:t>磁</a:t>
            </a:r>
            <a:r>
              <a:rPr lang="zh-CN" altLang="en-US" dirty="0">
                <a:solidFill>
                  <a:srgbClr val="3898F0"/>
                </a:solidFill>
                <a:latin typeface="微软雅黑" pitchFamily="34" charset="-122"/>
                <a:ea typeface="微软雅黑" pitchFamily="34" charset="-122"/>
                <a:cs typeface="Times New Roman" pitchFamily="18" charset="0"/>
              </a:rPr>
              <a:t>喷异常分离</a:t>
            </a:r>
            <a:endParaRPr lang="en-US" altLang="zh-CN" dirty="0">
              <a:solidFill>
                <a:srgbClr val="3898F0"/>
              </a:solidFill>
              <a:latin typeface="微软雅黑" pitchFamily="34" charset="-122"/>
              <a:ea typeface="微软雅黑" pitchFamily="34" charset="-122"/>
              <a:cs typeface="Times New Roman" pitchFamily="18" charset="0"/>
            </a:endParaRPr>
          </a:p>
        </p:txBody>
      </p:sp>
      <p:sp>
        <p:nvSpPr>
          <p:cNvPr id="45059" name="内容占位符 2"/>
          <p:cNvSpPr>
            <a:spLocks noGrp="1"/>
          </p:cNvSpPr>
          <p:nvPr>
            <p:ph idx="1"/>
          </p:nvPr>
        </p:nvSpPr>
        <p:spPr>
          <a:xfrm>
            <a:off x="574675" y="1446213"/>
            <a:ext cx="7994650" cy="3795712"/>
          </a:xfrm>
        </p:spPr>
        <p:txBody>
          <a:bodyPr/>
          <a:lstStyle/>
          <a:p>
            <a:pPr>
              <a:spcAft>
                <a:spcPts val="600"/>
              </a:spcAft>
            </a:pPr>
            <a:r>
              <a:rPr lang="zh-CN" altLang="en-US" dirty="0" smtClean="0"/>
              <a:t>地磁场：包括基本磁场和变化磁场两个部分（又称正常场和异常场），它们在成因上完全不同</a:t>
            </a:r>
            <a:endParaRPr lang="en-US" altLang="zh-CN" dirty="0" smtClean="0"/>
          </a:p>
          <a:p>
            <a:pPr>
              <a:spcAft>
                <a:spcPts val="600"/>
              </a:spcAft>
            </a:pPr>
            <a:r>
              <a:rPr lang="zh-CN" altLang="en-US" dirty="0" smtClean="0"/>
              <a:t>基本磁场是地磁场的主要部分，起源于地球内部，比较稳定，变化非常缓慢。</a:t>
            </a:r>
            <a:endParaRPr lang="en-US" altLang="zh-CN" dirty="0" smtClean="0"/>
          </a:p>
          <a:p>
            <a:pPr>
              <a:spcAft>
                <a:spcPts val="600"/>
              </a:spcAft>
            </a:pPr>
            <a:r>
              <a:rPr lang="zh-CN" altLang="en-US" dirty="0" smtClean="0"/>
              <a:t>变化磁场包括地磁场的各种短期变化，主要起源于地球</a:t>
            </a:r>
            <a:r>
              <a:rPr lang="zh-CN" altLang="en-US" dirty="0" smtClean="0"/>
              <a:t>外部（主要是太阳），</a:t>
            </a:r>
            <a:r>
              <a:rPr lang="zh-CN" altLang="en-US" dirty="0" smtClean="0"/>
              <a:t>大部分都比较微弱</a:t>
            </a:r>
            <a:endParaRPr lang="en-US" altLang="zh-CN" dirty="0" smtClean="0"/>
          </a:p>
          <a:p>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Effect transition="in" filter="fade">
                                      <p:cBhvr>
                                        <p:cTn id="13" dur="1000"/>
                                        <p:tgtEl>
                                          <p:spTgt spid="45059">
                                            <p:txEl>
                                              <p:pRg st="1" end="1"/>
                                            </p:txEl>
                                          </p:spTgt>
                                        </p:tgtEl>
                                      </p:cBhvr>
                                    </p:animEffect>
                                    <p:anim calcmode="lin" valueType="num">
                                      <p:cBhvr>
                                        <p:cTn id="14"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Effect transition="in" filter="fade">
                                      <p:cBhvr>
                                        <p:cTn id="19" dur="1000"/>
                                        <p:tgtEl>
                                          <p:spTgt spid="45059">
                                            <p:txEl>
                                              <p:pRg st="2" end="2"/>
                                            </p:txEl>
                                          </p:spTgt>
                                        </p:tgtEl>
                                      </p:cBhvr>
                                    </p:animEffect>
                                    <p:anim calcmode="lin" valueType="num">
                                      <p:cBhvr>
                                        <p:cTn id="20"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solidFill>
                  <a:schemeClr val="tx1"/>
                </a:solidFill>
              </a:rPr>
              <a:t>地球的基本磁场</a:t>
            </a:r>
          </a:p>
        </p:txBody>
      </p:sp>
      <p:sp>
        <p:nvSpPr>
          <p:cNvPr id="46083" name="内容占位符 2"/>
          <p:cNvSpPr>
            <a:spLocks noGrp="1"/>
          </p:cNvSpPr>
          <p:nvPr>
            <p:ph idx="1"/>
          </p:nvPr>
        </p:nvSpPr>
        <p:spPr>
          <a:xfrm>
            <a:off x="601663" y="1270000"/>
            <a:ext cx="7994650" cy="4697413"/>
          </a:xfrm>
        </p:spPr>
        <p:txBody>
          <a:bodyPr/>
          <a:lstStyle/>
          <a:p>
            <a:r>
              <a:rPr lang="zh-CN" altLang="en-US" smtClean="0"/>
              <a:t>地球的基本磁场可分为偶极子磁场、非偶极子磁场和地磁异常几个组成部分。</a:t>
            </a:r>
            <a:endParaRPr lang="en-US" altLang="zh-CN" smtClean="0"/>
          </a:p>
          <a:p>
            <a:r>
              <a:rPr lang="zh-CN" altLang="en-US" smtClean="0"/>
              <a:t>偶极子磁场是地磁场的基本成分</a:t>
            </a:r>
            <a:r>
              <a:rPr lang="en-US" altLang="zh-CN" smtClean="0"/>
              <a:t>,</a:t>
            </a:r>
            <a:r>
              <a:rPr lang="zh-CN" altLang="en-US" smtClean="0"/>
              <a:t>其强度约占地磁场总强度的</a:t>
            </a:r>
            <a:r>
              <a:rPr lang="en-US" altLang="zh-CN" smtClean="0"/>
              <a:t>90</a:t>
            </a:r>
            <a:r>
              <a:rPr lang="zh-CN" altLang="en-US" smtClean="0"/>
              <a:t>％，产生于地球液态外核内的电磁流体力学过程，即自激发电机效应</a:t>
            </a:r>
            <a:endParaRPr lang="en-US" altLang="zh-CN" smtClean="0"/>
          </a:p>
          <a:p>
            <a:r>
              <a:rPr lang="zh-CN" altLang="en-US" smtClean="0"/>
              <a:t>非偶极子磁场主要分布在亚洲东部、非洲西部、南大西洋和南印度洋等几个地域，平均强度约占地磁场的</a:t>
            </a:r>
            <a:r>
              <a:rPr lang="en-US" altLang="zh-CN" smtClean="0"/>
              <a:t>10</a:t>
            </a:r>
            <a:r>
              <a:rPr lang="zh-CN" altLang="en-US" smtClean="0"/>
              <a:t>％</a:t>
            </a:r>
            <a:endParaRPr lang="en-US" altLang="zh-CN" smtClean="0"/>
          </a:p>
          <a:p>
            <a:r>
              <a:rPr lang="zh-CN" altLang="en-US" smtClean="0"/>
              <a:t>地磁异常又分为区域异常和局部异常，与岩石和矿体的分布有关，这是找矿（铁矿、镍矿）的基本依据</a:t>
            </a:r>
            <a:r>
              <a:rPr lang="en-US" altLang="zh-CN" smtClean="0"/>
              <a:t/>
            </a:r>
            <a:br>
              <a:rPr lang="en-US" altLang="zh-CN" smtClean="0"/>
            </a:br>
            <a:endParaRPr lang="zh-CN" alt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地球变化磁场</a:t>
            </a:r>
            <a:r>
              <a:rPr lang="en-US" altLang="zh-CN" dirty="0" smtClean="0">
                <a:solidFill>
                  <a:schemeClr val="tx1"/>
                </a:solidFill>
              </a:rPr>
              <a:t>——</a:t>
            </a:r>
            <a:r>
              <a:rPr lang="zh-CN" altLang="en-US" dirty="0" smtClean="0">
                <a:solidFill>
                  <a:schemeClr val="tx1"/>
                </a:solidFill>
              </a:rPr>
              <a:t>外源场</a:t>
            </a:r>
            <a:endParaRPr lang="zh-CN" altLang="en-US" dirty="0">
              <a:solidFill>
                <a:schemeClr val="tx1"/>
              </a:solidFill>
            </a:endParaRPr>
          </a:p>
        </p:txBody>
      </p:sp>
      <p:sp>
        <p:nvSpPr>
          <p:cNvPr id="3" name="内容占位符 2"/>
          <p:cNvSpPr>
            <a:spLocks noGrp="1"/>
          </p:cNvSpPr>
          <p:nvPr>
            <p:ph idx="1"/>
          </p:nvPr>
        </p:nvSpPr>
        <p:spPr>
          <a:xfrm>
            <a:off x="601662" y="1085851"/>
            <a:ext cx="7748708" cy="4823244"/>
          </a:xfrm>
        </p:spPr>
        <p:txBody>
          <a:bodyPr/>
          <a:lstStyle/>
          <a:p>
            <a:r>
              <a:rPr lang="zh-CN" altLang="en-US" dirty="0" smtClean="0"/>
              <a:t>可分为平静变化（日变）和干扰变化两大类型</a:t>
            </a:r>
            <a:endParaRPr lang="en-US" altLang="zh-CN" dirty="0" smtClean="0"/>
          </a:p>
          <a:p>
            <a:pPr lvl="1">
              <a:spcAft>
                <a:spcPts val="600"/>
              </a:spcAft>
            </a:pPr>
            <a:r>
              <a:rPr lang="zh-CN" altLang="en-US" dirty="0" smtClean="0"/>
              <a:t>平静变化</a:t>
            </a:r>
            <a:r>
              <a:rPr lang="zh-CN" altLang="en-US"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主要是以一个太阳日为周期的太阳静日变化</a:t>
            </a:r>
            <a:endParaRPr lang="en-US" altLang="zh-CN" dirty="0" smtClean="0">
              <a:latin typeface="仿宋" panose="02010609060101010101" pitchFamily="49" charset="-122"/>
              <a:ea typeface="仿宋" panose="02010609060101010101" pitchFamily="49" charset="-122"/>
            </a:endParaRPr>
          </a:p>
          <a:p>
            <a:pPr lvl="1">
              <a:spcAft>
                <a:spcPts val="600"/>
              </a:spcAft>
            </a:pPr>
            <a:r>
              <a:rPr lang="zh-CN" altLang="en-US" dirty="0" smtClean="0">
                <a:latin typeface="仿宋" panose="02010609060101010101" pitchFamily="49" charset="-122"/>
                <a:ea typeface="仿宋" panose="02010609060101010101" pitchFamily="49" charset="-122"/>
              </a:rPr>
              <a:t>干扰变化：包括磁暴、地磁亚暴、太阳扰日变化和地磁脉动等</a:t>
            </a:r>
            <a:endParaRPr lang="en-US" altLang="zh-CN" dirty="0" smtClean="0">
              <a:latin typeface="仿宋" panose="02010609060101010101" pitchFamily="49" charset="-122"/>
              <a:ea typeface="仿宋" panose="02010609060101010101" pitchFamily="49" charset="-122"/>
            </a:endParaRPr>
          </a:p>
          <a:p>
            <a:pPr lvl="1">
              <a:spcAft>
                <a:spcPts val="600"/>
              </a:spcAft>
            </a:pPr>
            <a:r>
              <a:rPr lang="zh-CN" altLang="en-US" dirty="0" smtClean="0">
                <a:latin typeface="仿宋" panose="02010609060101010101" pitchFamily="49" charset="-122"/>
                <a:ea typeface="仿宋" panose="02010609060101010101" pitchFamily="49" charset="-122"/>
              </a:rPr>
              <a:t>磁暴是全球同时发生的强烈磁扰，持续时间约为</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天，幅度可达</a:t>
            </a:r>
            <a:r>
              <a:rPr lang="en-US" altLang="zh-CN" dirty="0" smtClean="0">
                <a:latin typeface="仿宋" panose="02010609060101010101" pitchFamily="49" charset="-122"/>
                <a:ea typeface="仿宋" panose="02010609060101010101" pitchFamily="49" charset="-122"/>
              </a:rPr>
              <a:t>10</a:t>
            </a:r>
            <a:r>
              <a:rPr lang="en-US" altLang="zh-CN" dirty="0" smtClean="0">
                <a:latin typeface="Times New Roman" panose="02020603050405020304" pitchFamily="18" charset="0"/>
                <a:ea typeface="仿宋" panose="02010609060101010101" pitchFamily="49" charset="-122"/>
                <a:cs typeface="Times New Roman" panose="02020603050405020304" pitchFamily="18" charset="0"/>
              </a:rPr>
              <a:t>nT</a:t>
            </a:r>
          </a:p>
          <a:p>
            <a:pPr lvl="1">
              <a:spcAft>
                <a:spcPts val="600"/>
              </a:spcAft>
            </a:pPr>
            <a:r>
              <a:rPr lang="zh-CN" altLang="en-US" dirty="0" smtClean="0">
                <a:latin typeface="仿宋" panose="02010609060101010101" pitchFamily="49" charset="-122"/>
                <a:ea typeface="仿宋" panose="02010609060101010101" pitchFamily="49" charset="-122"/>
              </a:rPr>
              <a:t>地磁亚暴、太阳扰日变化和地磁脉动</a:t>
            </a:r>
            <a:r>
              <a:rPr lang="zh-CN" altLang="en-US" dirty="0" smtClean="0">
                <a:latin typeface="仿宋" panose="02010609060101010101" pitchFamily="49" charset="-122"/>
                <a:ea typeface="仿宋" panose="02010609060101010101" pitchFamily="49" charset="-122"/>
              </a:rPr>
              <a:t>主要分布在地球的极光区内</a:t>
            </a:r>
            <a:endParaRPr lang="en-US" altLang="zh-CN" dirty="0" smtClean="0"/>
          </a:p>
        </p:txBody>
      </p:sp>
    </p:spTree>
    <p:extLst>
      <p:ext uri="{BB962C8B-B14F-4D97-AF65-F5344CB8AC3E}">
        <p14:creationId xmlns:p14="http://schemas.microsoft.com/office/powerpoint/2010/main" val="8968277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地磁日变</a:t>
            </a:r>
            <a:r>
              <a:rPr lang="en-US" altLang="zh-CN" dirty="0" smtClean="0">
                <a:solidFill>
                  <a:schemeClr val="tx1"/>
                </a:solidFill>
              </a:rPr>
              <a:t>——</a:t>
            </a:r>
            <a:r>
              <a:rPr lang="zh-CN" altLang="en-US" dirty="0" smtClean="0">
                <a:solidFill>
                  <a:schemeClr val="tx1"/>
                </a:solidFill>
              </a:rPr>
              <a:t>特征</a:t>
            </a:r>
            <a:endParaRPr lang="zh-CN" altLang="en-US" dirty="0">
              <a:solidFill>
                <a:schemeClr val="tx1"/>
              </a:solidFill>
            </a:endParaRPr>
          </a:p>
        </p:txBody>
      </p:sp>
      <p:sp>
        <p:nvSpPr>
          <p:cNvPr id="3" name="内容占位符 2"/>
          <p:cNvSpPr>
            <a:spLocks noGrp="1"/>
          </p:cNvSpPr>
          <p:nvPr>
            <p:ph idx="1"/>
          </p:nvPr>
        </p:nvSpPr>
        <p:spPr>
          <a:xfrm>
            <a:off x="601663" y="1593850"/>
            <a:ext cx="4201246" cy="4428259"/>
          </a:xfrm>
        </p:spPr>
        <p:txBody>
          <a:bodyPr/>
          <a:lstStyle/>
          <a:p>
            <a:pPr>
              <a:buFont typeface="Wingdings" panose="05000000000000000000" pitchFamily="2" charset="2"/>
              <a:buChar char="n"/>
            </a:pPr>
            <a:r>
              <a:rPr lang="zh-CN" altLang="zh-CN" dirty="0" smtClean="0">
                <a:latin typeface="仿宋" panose="02010609060101010101" pitchFamily="49" charset="-122"/>
                <a:ea typeface="仿宋" panose="02010609060101010101" pitchFamily="49" charset="-122"/>
              </a:rPr>
              <a:t>季节性特征</a:t>
            </a:r>
            <a:r>
              <a:rPr lang="zh-CN" altLang="en-US" dirty="0" smtClean="0">
                <a:latin typeface="仿宋" panose="02010609060101010101" pitchFamily="49" charset="-122"/>
                <a:ea typeface="仿宋" panose="02010609060101010101" pitchFamily="49" charset="-122"/>
              </a:rPr>
              <a:t>：</a:t>
            </a:r>
            <a:r>
              <a:rPr lang="zh-CN" altLang="zh-CN" dirty="0" smtClean="0">
                <a:latin typeface="仿宋" panose="02010609060101010101" pitchFamily="49" charset="-122"/>
                <a:ea typeface="仿宋" panose="02010609060101010101" pitchFamily="49" charset="-122"/>
              </a:rPr>
              <a:t>夏季</a:t>
            </a:r>
            <a:r>
              <a:rPr lang="zh-CN" altLang="zh-CN" dirty="0">
                <a:latin typeface="仿宋" panose="02010609060101010101" pitchFamily="49" charset="-122"/>
                <a:ea typeface="仿宋" panose="02010609060101010101" pitchFamily="49" charset="-122"/>
              </a:rPr>
              <a:t>变化幅度大，冬季幅度小，春秋季居中。变化幅度一般为几到几十个</a:t>
            </a:r>
            <a:r>
              <a:rPr lang="en-US" altLang="zh-CN" dirty="0" err="1">
                <a:latin typeface="仿宋" panose="02010609060101010101" pitchFamily="49" charset="-122"/>
                <a:ea typeface="仿宋" panose="02010609060101010101" pitchFamily="49" charset="-122"/>
              </a:rPr>
              <a:t>nT</a:t>
            </a:r>
            <a:r>
              <a:rPr lang="zh-CN" altLang="zh-CN"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buFont typeface="Wingdings" panose="05000000000000000000" pitchFamily="2" charset="2"/>
              <a:buChar char="n"/>
            </a:pPr>
            <a:endParaRPr lang="zh-CN" altLang="zh-CN" dirty="0">
              <a:latin typeface="仿宋" panose="02010609060101010101" pitchFamily="49" charset="-122"/>
              <a:ea typeface="仿宋" panose="02010609060101010101" pitchFamily="49" charset="-122"/>
            </a:endParaRPr>
          </a:p>
          <a:p>
            <a:pPr>
              <a:buFont typeface="Wingdings" panose="05000000000000000000" pitchFamily="2" charset="2"/>
              <a:buChar char="n"/>
            </a:pPr>
            <a:r>
              <a:rPr lang="zh-CN" altLang="zh-CN" dirty="0" smtClean="0">
                <a:latin typeface="仿宋" panose="02010609060101010101" pitchFamily="49" charset="-122"/>
                <a:ea typeface="仿宋" panose="02010609060101010101" pitchFamily="49" charset="-122"/>
              </a:rPr>
              <a:t>周期性</a:t>
            </a:r>
            <a:r>
              <a:rPr lang="zh-CN" altLang="en-US" dirty="0" smtClean="0">
                <a:latin typeface="仿宋" panose="02010609060101010101" pitchFamily="49" charset="-122"/>
                <a:ea typeface="仿宋" panose="02010609060101010101" pitchFamily="49" charset="-122"/>
              </a:rPr>
              <a:t>：</a:t>
            </a:r>
            <a:r>
              <a:rPr lang="zh-CN" altLang="zh-CN" dirty="0" smtClean="0">
                <a:latin typeface="仿宋" panose="02010609060101010101" pitchFamily="49" charset="-122"/>
                <a:ea typeface="仿宋" panose="02010609060101010101" pitchFamily="49" charset="-122"/>
              </a:rPr>
              <a:t>太阳日变化</a:t>
            </a:r>
            <a:r>
              <a:rPr lang="zh-CN" altLang="zh-CN" dirty="0">
                <a:latin typeface="仿宋" panose="02010609060101010101" pitchFamily="49" charset="-122"/>
                <a:ea typeface="仿宋" panose="02010609060101010101" pitchFamily="49" charset="-122"/>
              </a:rPr>
              <a:t>以一个太阳日</a:t>
            </a:r>
            <a:r>
              <a:rPr lang="en-US" altLang="zh-CN" dirty="0">
                <a:latin typeface="仿宋" panose="02010609060101010101" pitchFamily="49" charset="-122"/>
                <a:ea typeface="仿宋" panose="02010609060101010101" pitchFamily="49" charset="-122"/>
              </a:rPr>
              <a:t>24</a:t>
            </a:r>
            <a:r>
              <a:rPr lang="zh-CN" altLang="zh-CN" dirty="0">
                <a:latin typeface="仿宋" panose="02010609060101010101" pitchFamily="49" charset="-122"/>
                <a:ea typeface="仿宋" panose="02010609060101010101" pitchFamily="49" charset="-122"/>
              </a:rPr>
              <a:t>小时为周期，称之为</a:t>
            </a:r>
            <a:r>
              <a:rPr lang="zh-CN" altLang="zh-CN" dirty="0" smtClean="0">
                <a:latin typeface="仿宋" panose="02010609060101010101" pitchFamily="49" charset="-122"/>
                <a:ea typeface="仿宋" panose="02010609060101010101" pitchFamily="49" charset="-122"/>
              </a:rPr>
              <a:t>地磁日变</a:t>
            </a:r>
            <a:endParaRPr lang="zh-CN" altLang="zh-CN" dirty="0">
              <a:latin typeface="仿宋" panose="02010609060101010101" pitchFamily="49" charset="-122"/>
              <a:ea typeface="仿宋" panose="02010609060101010101" pitchFamily="49" charset="-122"/>
            </a:endParaRPr>
          </a:p>
        </p:txBody>
      </p:sp>
      <p:grpSp>
        <p:nvGrpSpPr>
          <p:cNvPr id="5" name="组合 4"/>
          <p:cNvGrpSpPr/>
          <p:nvPr/>
        </p:nvGrpSpPr>
        <p:grpSpPr>
          <a:xfrm>
            <a:off x="4929545" y="1474130"/>
            <a:ext cx="3865422" cy="3448176"/>
            <a:chOff x="4575892" y="1412605"/>
            <a:chExt cx="3865422" cy="3448176"/>
          </a:xfrm>
          <a:effectLst>
            <a:outerShdw blurRad="63500" sx="102000" sy="102000" algn="ctr" rotWithShape="0">
              <a:prstClr val="black">
                <a:alpha val="40000"/>
              </a:prstClr>
            </a:outerShdw>
          </a:effectLst>
        </p:grpSpPr>
        <p:pic>
          <p:nvPicPr>
            <p:cNvPr id="88066" name="Picture 2" descr="地磁日变"/>
            <p:cNvPicPr>
              <a:picLocks noChangeAspect="1" noChangeArrowheads="1"/>
            </p:cNvPicPr>
            <p:nvPr/>
          </p:nvPicPr>
          <p:blipFill>
            <a:blip r:embed="rId2">
              <a:extLst>
                <a:ext uri="{28A0092B-C50C-407E-A947-70E740481C1C}">
                  <a14:useLocalDpi xmlns:a14="http://schemas.microsoft.com/office/drawing/2010/main" val="0"/>
                </a:ext>
              </a:extLst>
            </a:blip>
            <a:srcRect b="9377"/>
            <a:stretch>
              <a:fillRect/>
            </a:stretch>
          </p:blipFill>
          <p:spPr bwMode="auto">
            <a:xfrm>
              <a:off x="4655126" y="1752456"/>
              <a:ext cx="37861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575892" y="1412605"/>
              <a:ext cx="3856182" cy="307777"/>
            </a:xfrm>
            <a:prstGeom prst="rect">
              <a:avLst/>
            </a:prstGeom>
          </p:spPr>
          <p:txBody>
            <a:bodyPr wrap="square">
              <a:spAutoFit/>
            </a:bodyPr>
            <a:lstStyle/>
            <a:p>
              <a:r>
                <a:rPr lang="zh-CN" altLang="zh-CN" sz="1400" dirty="0"/>
                <a:t>地磁</a:t>
              </a:r>
              <a:r>
                <a:rPr lang="en-US" altLang="zh-CN" sz="1400" dirty="0"/>
                <a:t>X/Y/Z</a:t>
              </a:r>
              <a:r>
                <a:rPr lang="zh-CN" altLang="zh-CN" sz="1400" dirty="0"/>
                <a:t>要素在不同纬度上春秋分的日变曲线</a:t>
              </a:r>
              <a:endParaRPr lang="zh-CN" altLang="en-US" sz="1400" dirty="0"/>
            </a:p>
          </p:txBody>
        </p:sp>
      </p:grpSp>
    </p:spTree>
    <p:extLst>
      <p:ext uri="{BB962C8B-B14F-4D97-AF65-F5344CB8AC3E}">
        <p14:creationId xmlns:p14="http://schemas.microsoft.com/office/powerpoint/2010/main" val="13821572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257753"/>
            <a:ext cx="8767763" cy="612775"/>
          </a:xfrm>
        </p:spPr>
        <p:txBody>
          <a:bodyPr/>
          <a:lstStyle/>
          <a:p>
            <a:r>
              <a:rPr lang="zh-CN" altLang="en-US" dirty="0">
                <a:solidFill>
                  <a:schemeClr val="tx1"/>
                </a:solidFill>
              </a:rPr>
              <a:t>磁暴特点</a:t>
            </a:r>
            <a:endParaRPr lang="zh-CN" altLang="en-US" dirty="0">
              <a:solidFill>
                <a:schemeClr val="tx1"/>
              </a:solidFill>
            </a:endParaRPr>
          </a:p>
        </p:txBody>
      </p:sp>
      <p:sp>
        <p:nvSpPr>
          <p:cNvPr id="3" name="内容占位符 2"/>
          <p:cNvSpPr>
            <a:spLocks noGrp="1"/>
          </p:cNvSpPr>
          <p:nvPr>
            <p:ph idx="1"/>
          </p:nvPr>
        </p:nvSpPr>
        <p:spPr>
          <a:xfrm>
            <a:off x="610900" y="1122796"/>
            <a:ext cx="7994650" cy="3795713"/>
          </a:xfrm>
        </p:spPr>
        <p:txBody>
          <a:bodyPr/>
          <a:lstStyle/>
          <a:p>
            <a:r>
              <a:rPr lang="zh-CN" altLang="zh-CN" sz="2400" dirty="0" smtClean="0">
                <a:latin typeface="仿宋" panose="02010609060101010101" pitchFamily="49" charset="-122"/>
                <a:ea typeface="仿宋" panose="02010609060101010101" pitchFamily="49" charset="-122"/>
              </a:rPr>
              <a:t>全球性</a:t>
            </a:r>
            <a:r>
              <a:rPr lang="zh-CN" altLang="zh-CN" sz="2400" dirty="0">
                <a:latin typeface="仿宋" panose="02010609060101010101" pitchFamily="49" charset="-122"/>
                <a:ea typeface="仿宋" panose="02010609060101010101" pitchFamily="49" charset="-122"/>
              </a:rPr>
              <a:t>，并同时</a:t>
            </a:r>
            <a:r>
              <a:rPr lang="zh-CN" altLang="zh-CN" sz="2400" dirty="0" smtClean="0">
                <a:latin typeface="仿宋" panose="02010609060101010101" pitchFamily="49" charset="-122"/>
                <a:ea typeface="仿宋" panose="02010609060101010101" pitchFamily="49" charset="-122"/>
              </a:rPr>
              <a:t>爆发</a:t>
            </a:r>
            <a:endParaRPr lang="zh-CN" altLang="zh-CN" sz="2400" dirty="0">
              <a:latin typeface="仿宋" panose="02010609060101010101" pitchFamily="49" charset="-122"/>
              <a:ea typeface="仿宋" panose="02010609060101010101" pitchFamily="49" charset="-122"/>
            </a:endParaRPr>
          </a:p>
          <a:p>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以</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11</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年为周期，平常年份约</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4 ~ 20</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次磁暴，高峰年份约</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20 ~ 40</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次</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磁暴</a:t>
            </a:r>
            <a:endParaRPr lang="zh-CN" altLang="zh-CN" sz="2400" dirty="0">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2400" dirty="0" smtClean="0">
                <a:latin typeface="仿宋" panose="02010609060101010101" pitchFamily="49" charset="-122"/>
                <a:ea typeface="仿宋" panose="02010609060101010101" pitchFamily="49" charset="-122"/>
              </a:rPr>
              <a:t>每次</a:t>
            </a:r>
            <a:r>
              <a:rPr lang="zh-CN" altLang="zh-CN" sz="2400" dirty="0" smtClean="0">
                <a:latin typeface="仿宋" panose="02010609060101010101" pitchFamily="49" charset="-122"/>
                <a:ea typeface="仿宋" panose="02010609060101010101" pitchFamily="49" charset="-122"/>
              </a:rPr>
              <a:t>持续时间</a:t>
            </a:r>
            <a:r>
              <a:rPr lang="zh-CN" altLang="zh-CN" sz="2400" dirty="0">
                <a:latin typeface="仿宋" panose="02010609060101010101" pitchFamily="49" charset="-122"/>
                <a:ea typeface="仿宋" panose="02010609060101010101" pitchFamily="49" charset="-122"/>
              </a:rPr>
              <a:t>达</a:t>
            </a:r>
            <a:r>
              <a:rPr lang="zh-CN" altLang="zh-CN" sz="2400" dirty="0" smtClean="0">
                <a:latin typeface="仿宋" panose="02010609060101010101" pitchFamily="49" charset="-122"/>
                <a:ea typeface="仿宋" panose="02010609060101010101" pitchFamily="49" charset="-122"/>
              </a:rPr>
              <a:t>十几个小时</a:t>
            </a:r>
            <a:endParaRPr lang="zh-CN" altLang="zh-CN" sz="2400" dirty="0">
              <a:latin typeface="仿宋" panose="02010609060101010101" pitchFamily="49" charset="-122"/>
              <a:ea typeface="仿宋" panose="02010609060101010101" pitchFamily="49" charset="-122"/>
            </a:endParaRPr>
          </a:p>
          <a:p>
            <a:r>
              <a:rPr lang="zh-CN" altLang="zh-CN" sz="2400" dirty="0" smtClean="0">
                <a:latin typeface="仿宋" panose="02010609060101010101" pitchFamily="49" charset="-122"/>
                <a:ea typeface="仿宋" panose="02010609060101010101" pitchFamily="49" charset="-122"/>
              </a:rPr>
              <a:t>从</a:t>
            </a:r>
            <a:r>
              <a:rPr lang="zh-CN" altLang="zh-CN" sz="2400" dirty="0">
                <a:latin typeface="仿宋" panose="02010609060101010101" pitchFamily="49" charset="-122"/>
                <a:ea typeface="仿宋" panose="02010609060101010101" pitchFamily="49" charset="-122"/>
              </a:rPr>
              <a:t>低纬度到高纬度逐渐变强，变化范围在数</a:t>
            </a:r>
            <a:r>
              <a:rPr lang="en-US" altLang="zh-CN" sz="2400" dirty="0" err="1">
                <a:latin typeface="仿宋" panose="02010609060101010101" pitchFamily="49" charset="-122"/>
                <a:ea typeface="仿宋" panose="02010609060101010101" pitchFamily="49" charset="-122"/>
              </a:rPr>
              <a:t>nT</a:t>
            </a:r>
            <a:r>
              <a:rPr lang="zh-CN" altLang="zh-CN" sz="2400" dirty="0">
                <a:latin typeface="仿宋" panose="02010609060101010101" pitchFamily="49" charset="-122"/>
                <a:ea typeface="仿宋" panose="02010609060101010101" pitchFamily="49" charset="-122"/>
              </a:rPr>
              <a:t>到</a:t>
            </a:r>
            <a:r>
              <a:rPr lang="en-US" altLang="zh-CN" sz="2400" dirty="0">
                <a:latin typeface="仿宋" panose="02010609060101010101" pitchFamily="49" charset="-122"/>
                <a:ea typeface="仿宋" panose="02010609060101010101" pitchFamily="49" charset="-122"/>
              </a:rPr>
              <a:t>1000nT</a:t>
            </a:r>
            <a:r>
              <a:rPr lang="zh-CN" altLang="zh-CN" sz="2400" dirty="0">
                <a:latin typeface="仿宋" panose="02010609060101010101" pitchFamily="49" charset="-122"/>
                <a:ea typeface="仿宋" panose="02010609060101010101" pitchFamily="49" charset="-122"/>
              </a:rPr>
              <a:t>左右。磁暴涉及范围是整个地球，并可同时观测到，这与地震引起的地磁异常有很大不同，易区分。可以通过地面台站大面积观测得到磁暴</a:t>
            </a:r>
            <a:r>
              <a:rPr lang="zh-CN" altLang="zh-CN" sz="2400" dirty="0" smtClean="0">
                <a:latin typeface="仿宋" panose="02010609060101010101" pitchFamily="49" charset="-122"/>
                <a:ea typeface="仿宋" panose="02010609060101010101" pitchFamily="49" charset="-122"/>
              </a:rPr>
              <a:t>记录</a:t>
            </a:r>
            <a:r>
              <a:rPr lang="zh-CN" altLang="en-US" sz="2400" dirty="0" smtClean="0">
                <a:latin typeface="仿宋" panose="02010609060101010101" pitchFamily="49" charset="-122"/>
                <a:ea typeface="仿宋" panose="02010609060101010101" pitchFamily="49" charset="-122"/>
              </a:rPr>
              <a:t>，消除磁暴影响</a:t>
            </a:r>
            <a:r>
              <a:rPr lang="zh-CN" altLang="zh-CN" sz="2400" dirty="0" smtClean="0">
                <a:latin typeface="仿宋" panose="02010609060101010101" pitchFamily="49" charset="-122"/>
                <a:ea typeface="仿宋" panose="02010609060101010101" pitchFamily="49" charset="-122"/>
              </a:rPr>
              <a:t>。</a:t>
            </a:r>
            <a:endParaRPr lang="zh-CN" altLang="zh-CN" sz="2400" dirty="0">
              <a:latin typeface="仿宋" panose="02010609060101010101" pitchFamily="49" charset="-122"/>
              <a:ea typeface="仿宋" panose="02010609060101010101" pitchFamily="49" charset="-122"/>
            </a:endParaRPr>
          </a:p>
          <a:p>
            <a:endParaRPr lang="zh-CN" altLang="en-US" dirty="0"/>
          </a:p>
        </p:txBody>
      </p:sp>
      <p:grpSp>
        <p:nvGrpSpPr>
          <p:cNvPr id="4" name="组合 3"/>
          <p:cNvGrpSpPr/>
          <p:nvPr/>
        </p:nvGrpSpPr>
        <p:grpSpPr>
          <a:xfrm>
            <a:off x="2026250" y="4497732"/>
            <a:ext cx="5267325" cy="1679376"/>
            <a:chOff x="3433618" y="4595236"/>
            <a:chExt cx="5267325" cy="1679376"/>
          </a:xfrm>
          <a:effectLst>
            <a:outerShdw blurRad="63500" sx="102000" sy="102000" algn="ctr" rotWithShape="0">
              <a:prstClr val="black">
                <a:alpha val="40000"/>
              </a:prstClr>
            </a:outerShdw>
          </a:effectLst>
        </p:grpSpPr>
        <p:pic>
          <p:nvPicPr>
            <p:cNvPr id="5" name="Picture 2" descr="磁暴曲线"/>
            <p:cNvPicPr>
              <a:picLocks noChangeAspect="1" noChangeArrowheads="1"/>
            </p:cNvPicPr>
            <p:nvPr/>
          </p:nvPicPr>
          <p:blipFill>
            <a:blip r:embed="rId2">
              <a:extLst>
                <a:ext uri="{28A0092B-C50C-407E-A947-70E740481C1C}">
                  <a14:useLocalDpi xmlns:a14="http://schemas.microsoft.com/office/drawing/2010/main" val="0"/>
                </a:ext>
              </a:extLst>
            </a:blip>
            <a:srcRect b="19283"/>
            <a:stretch>
              <a:fillRect/>
            </a:stretch>
          </p:blipFill>
          <p:spPr bwMode="auto">
            <a:xfrm>
              <a:off x="3433618" y="4595236"/>
              <a:ext cx="5267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92181" y="5966835"/>
              <a:ext cx="2339102" cy="307777"/>
            </a:xfrm>
            <a:prstGeom prst="rect">
              <a:avLst/>
            </a:prstGeom>
          </p:spPr>
          <p:txBody>
            <a:bodyPr wrap="none">
              <a:spAutoFit/>
            </a:bodyPr>
            <a:lstStyle/>
            <a:p>
              <a:r>
                <a:rPr lang="zh-CN" altLang="zh-CN" sz="1400" dirty="0"/>
                <a:t>典型磁暴记录（水平分量）</a:t>
              </a:r>
              <a:endParaRPr lang="zh-CN" altLang="en-US" sz="1400" dirty="0"/>
            </a:p>
          </p:txBody>
        </p:sp>
      </p:grpSp>
    </p:spTree>
    <p:extLst>
      <p:ext uri="{BB962C8B-B14F-4D97-AF65-F5344CB8AC3E}">
        <p14:creationId xmlns:p14="http://schemas.microsoft.com/office/powerpoint/2010/main" val="98174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873" y="276225"/>
            <a:ext cx="8767763" cy="612775"/>
          </a:xfrm>
        </p:spPr>
        <p:txBody>
          <a:bodyPr/>
          <a:lstStyle/>
          <a:p>
            <a:r>
              <a:rPr lang="zh-CN" altLang="en-US" dirty="0">
                <a:solidFill>
                  <a:schemeClr val="tx1"/>
                </a:solidFill>
              </a:rPr>
              <a:t>地磁脉动</a:t>
            </a:r>
            <a:endParaRPr lang="zh-CN" altLang="en-US" dirty="0">
              <a:solidFill>
                <a:schemeClr val="tx1"/>
              </a:solidFill>
            </a:endParaRPr>
          </a:p>
        </p:txBody>
      </p:sp>
      <p:sp>
        <p:nvSpPr>
          <p:cNvPr id="3" name="内容占位符 2"/>
          <p:cNvSpPr>
            <a:spLocks noGrp="1"/>
          </p:cNvSpPr>
          <p:nvPr>
            <p:ph idx="1"/>
          </p:nvPr>
        </p:nvSpPr>
        <p:spPr>
          <a:xfrm>
            <a:off x="527771" y="1253332"/>
            <a:ext cx="3988810" cy="4058804"/>
          </a:xfrm>
        </p:spPr>
        <p:txBody>
          <a:bodyPr/>
          <a:lstStyle/>
          <a:p>
            <a:pPr>
              <a:lnSpc>
                <a:spcPct val="150000"/>
              </a:lnSpc>
            </a:pPr>
            <a:r>
              <a:rPr lang="zh-CN" altLang="zh-CN" dirty="0">
                <a:latin typeface="仿宋" panose="02010609060101010101" pitchFamily="49" charset="-122"/>
                <a:ea typeface="仿宋" panose="02010609060101010101" pitchFamily="49" charset="-122"/>
              </a:rPr>
              <a:t>地磁场的微扰变化，具有准周期结构的特点，振幅变化一般介于</a:t>
            </a:r>
            <a:r>
              <a:rPr lang="en-US" altLang="zh-CN" dirty="0">
                <a:latin typeface="仿宋" panose="02010609060101010101" pitchFamily="49" charset="-122"/>
                <a:ea typeface="仿宋" panose="02010609060101010101" pitchFamily="49" charset="-122"/>
              </a:rPr>
              <a:t>n</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10</a:t>
            </a:r>
            <a:r>
              <a:rPr lang="en-US" altLang="zh-CN" baseline="30000" dirty="0">
                <a:latin typeface="仿宋" panose="02010609060101010101" pitchFamily="49" charset="-122"/>
                <a:ea typeface="仿宋" panose="02010609060101010101" pitchFamily="49" charset="-122"/>
              </a:rPr>
              <a:t>-3</a:t>
            </a:r>
            <a:r>
              <a:rPr lang="zh-CN" altLang="zh-CN" dirty="0">
                <a:latin typeface="仿宋" panose="02010609060101010101" pitchFamily="49" charset="-122"/>
                <a:ea typeface="仿宋" panose="02010609060101010101" pitchFamily="49" charset="-122"/>
              </a:rPr>
              <a:t>到</a:t>
            </a:r>
            <a:r>
              <a:rPr lang="en-US" altLang="zh-CN" dirty="0">
                <a:latin typeface="仿宋" panose="02010609060101010101" pitchFamily="49" charset="-122"/>
                <a:ea typeface="仿宋" panose="02010609060101010101" pitchFamily="49" charset="-122"/>
              </a:rPr>
              <a:t>n</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10nT</a:t>
            </a:r>
            <a:r>
              <a:rPr lang="zh-CN" altLang="zh-CN" dirty="0">
                <a:latin typeface="仿宋" panose="02010609060101010101" pitchFamily="49" charset="-122"/>
                <a:ea typeface="仿宋" panose="02010609060101010101" pitchFamily="49" charset="-122"/>
              </a:rPr>
              <a:t>之间，频带从毫</a:t>
            </a:r>
            <a:r>
              <a:rPr lang="en-US" altLang="zh-CN" dirty="0">
                <a:latin typeface="仿宋" panose="02010609060101010101" pitchFamily="49" charset="-122"/>
                <a:ea typeface="仿宋" panose="02010609060101010101" pitchFamily="49" charset="-122"/>
              </a:rPr>
              <a:t>Hz</a:t>
            </a:r>
            <a:r>
              <a:rPr lang="zh-CN" altLang="zh-CN" dirty="0">
                <a:latin typeface="仿宋" panose="02010609060101010101" pitchFamily="49" charset="-122"/>
                <a:ea typeface="仿宋" panose="02010609060101010101" pitchFamily="49" charset="-122"/>
              </a:rPr>
              <a:t>到千</a:t>
            </a:r>
            <a:r>
              <a:rPr lang="en-US" altLang="zh-CN" dirty="0">
                <a:latin typeface="仿宋" panose="02010609060101010101" pitchFamily="49" charset="-122"/>
                <a:ea typeface="仿宋" panose="02010609060101010101" pitchFamily="49" charset="-122"/>
              </a:rPr>
              <a:t>Hz</a:t>
            </a:r>
            <a:r>
              <a:rPr lang="zh-CN" altLang="zh-CN" dirty="0">
                <a:latin typeface="仿宋" panose="02010609060101010101" pitchFamily="49" charset="-122"/>
                <a:ea typeface="仿宋" panose="02010609060101010101" pitchFamily="49" charset="-122"/>
              </a:rPr>
              <a:t>，涉及范围可达数千</a:t>
            </a:r>
            <a:r>
              <a:rPr lang="zh-CN" altLang="zh-CN" dirty="0" smtClean="0">
                <a:latin typeface="仿宋" panose="02010609060101010101" pitchFamily="49" charset="-122"/>
                <a:ea typeface="仿宋" panose="02010609060101010101" pitchFamily="49" charset="-122"/>
              </a:rPr>
              <a:t>公里</a:t>
            </a:r>
            <a:endParaRPr lang="zh-CN" altLang="en-US" dirty="0">
              <a:latin typeface="仿宋" panose="02010609060101010101" pitchFamily="49" charset="-122"/>
              <a:ea typeface="仿宋" panose="02010609060101010101" pitchFamily="49" charset="-122"/>
            </a:endParaRPr>
          </a:p>
        </p:txBody>
      </p:sp>
      <p:grpSp>
        <p:nvGrpSpPr>
          <p:cNvPr id="5" name="组合 4"/>
          <p:cNvGrpSpPr/>
          <p:nvPr/>
        </p:nvGrpSpPr>
        <p:grpSpPr>
          <a:xfrm>
            <a:off x="4734502" y="1568595"/>
            <a:ext cx="3941428" cy="3834619"/>
            <a:chOff x="4928466" y="1568595"/>
            <a:chExt cx="3941428" cy="3834619"/>
          </a:xfrm>
        </p:grpSpPr>
        <p:pic>
          <p:nvPicPr>
            <p:cNvPr id="89090" name="Picture 2" descr="地磁脉动曲线"/>
            <p:cNvPicPr>
              <a:picLocks noChangeAspect="1" noChangeArrowheads="1"/>
            </p:cNvPicPr>
            <p:nvPr/>
          </p:nvPicPr>
          <p:blipFill>
            <a:blip r:embed="rId2">
              <a:extLst>
                <a:ext uri="{28A0092B-C50C-407E-A947-70E740481C1C}">
                  <a14:useLocalDpi xmlns:a14="http://schemas.microsoft.com/office/drawing/2010/main" val="0"/>
                </a:ext>
              </a:extLst>
            </a:blip>
            <a:srcRect b="10014"/>
            <a:stretch>
              <a:fillRect/>
            </a:stretch>
          </p:blipFill>
          <p:spPr bwMode="auto">
            <a:xfrm>
              <a:off x="4928466" y="1568595"/>
              <a:ext cx="3941428" cy="342827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268238" y="5095437"/>
              <a:ext cx="1261884" cy="307777"/>
            </a:xfrm>
            <a:prstGeom prst="rect">
              <a:avLst/>
            </a:prstGeom>
          </p:spPr>
          <p:txBody>
            <a:bodyPr wrap="none">
              <a:spAutoFit/>
            </a:bodyPr>
            <a:lstStyle/>
            <a:p>
              <a:r>
                <a:rPr lang="zh-CN" altLang="zh-CN" sz="1400" dirty="0"/>
                <a:t>地磁脉动</a:t>
              </a:r>
              <a:r>
                <a:rPr lang="zh-CN" altLang="zh-CN" sz="1400" dirty="0" smtClean="0"/>
                <a:t>的</a:t>
              </a:r>
              <a:r>
                <a:rPr lang="zh-CN" altLang="en-US" sz="1400" dirty="0"/>
                <a:t>谱</a:t>
              </a:r>
            </a:p>
          </p:txBody>
        </p:sp>
      </p:grpSp>
    </p:spTree>
    <p:extLst>
      <p:ext uri="{BB962C8B-B14F-4D97-AF65-F5344CB8AC3E}">
        <p14:creationId xmlns:p14="http://schemas.microsoft.com/office/powerpoint/2010/main" val="373368302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地球变化磁场</a:t>
            </a:r>
            <a:r>
              <a:rPr lang="en-US" altLang="zh-CN" dirty="0" smtClean="0">
                <a:solidFill>
                  <a:schemeClr val="tx1"/>
                </a:solidFill>
              </a:rPr>
              <a:t>——</a:t>
            </a:r>
            <a:r>
              <a:rPr lang="zh-CN" altLang="en-US" dirty="0" smtClean="0">
                <a:solidFill>
                  <a:schemeClr val="tx1"/>
                </a:solidFill>
              </a:rPr>
              <a:t>内源场</a:t>
            </a:r>
            <a:endParaRPr lang="zh-CN" altLang="en-US" dirty="0"/>
          </a:p>
        </p:txBody>
      </p:sp>
      <p:sp>
        <p:nvSpPr>
          <p:cNvPr id="3" name="内容占位符 2"/>
          <p:cNvSpPr>
            <a:spLocks noGrp="1"/>
          </p:cNvSpPr>
          <p:nvPr>
            <p:ph idx="1"/>
          </p:nvPr>
        </p:nvSpPr>
        <p:spPr/>
        <p:txBody>
          <a:bodyPr/>
          <a:lstStyle/>
          <a:p>
            <a:pPr marL="342900" lvl="1" indent="-342900">
              <a:lnSpc>
                <a:spcPct val="150000"/>
              </a:lnSpc>
              <a:buFont typeface="Wingdings" pitchFamily="2" charset="2"/>
              <a:buChar char="l"/>
            </a:pPr>
            <a:r>
              <a:rPr lang="zh-CN" altLang="en-US" dirty="0" smtClean="0"/>
              <a:t>内源场是由外源场在地球内部感应出来的电流所产生的</a:t>
            </a:r>
            <a:r>
              <a:rPr lang="en-US" altLang="zh-CN" dirty="0" smtClean="0"/>
              <a:t>——</a:t>
            </a:r>
            <a:r>
              <a:rPr lang="zh-CN" altLang="en-US" dirty="0" smtClean="0"/>
              <a:t>也称为地球电磁感应场</a:t>
            </a:r>
            <a:r>
              <a:rPr lang="en-US" altLang="zh-CN" dirty="0" smtClean="0"/>
              <a:t> </a:t>
            </a:r>
            <a:br>
              <a:rPr lang="en-US" altLang="zh-CN" dirty="0" smtClean="0"/>
            </a:br>
            <a:endParaRPr lang="zh-CN" altLang="en-US" dirty="0" smtClean="0"/>
          </a:p>
          <a:p>
            <a:endParaRPr lang="zh-CN" altLang="en-US" dirty="0"/>
          </a:p>
        </p:txBody>
      </p:sp>
    </p:spTree>
    <p:extLst>
      <p:ext uri="{BB962C8B-B14F-4D97-AF65-F5344CB8AC3E}">
        <p14:creationId xmlns:p14="http://schemas.microsoft.com/office/powerpoint/2010/main" val="209990060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提取磁喷地磁异常</a:t>
            </a:r>
            <a:endParaRPr lang="zh-CN" altLang="en-US" dirty="0">
              <a:solidFill>
                <a:schemeClr val="tx1"/>
              </a:solidFill>
            </a:endParaRPr>
          </a:p>
        </p:txBody>
      </p:sp>
      <p:sp>
        <p:nvSpPr>
          <p:cNvPr id="3" name="内容占位符 2"/>
          <p:cNvSpPr>
            <a:spLocks noGrp="1"/>
          </p:cNvSpPr>
          <p:nvPr>
            <p:ph idx="1"/>
          </p:nvPr>
        </p:nvSpPr>
        <p:spPr>
          <a:xfrm>
            <a:off x="616238" y="1298286"/>
            <a:ext cx="7994650" cy="4668405"/>
          </a:xfrm>
        </p:spPr>
        <p:txBody>
          <a:bodyPr/>
          <a:lstStyle/>
          <a:p>
            <a:r>
              <a:rPr lang="zh-CN" altLang="en-US" dirty="0" smtClean="0"/>
              <a:t>地磁观测数据中包含了正常场和异常场两部分，要进行地震预警，必须得分离出仅有地震引起的磁喷异常部分</a:t>
            </a:r>
            <a:endParaRPr lang="en-US" altLang="zh-CN" dirty="0" smtClean="0"/>
          </a:p>
          <a:p>
            <a:endParaRPr lang="en-US" altLang="zh-CN" dirty="0"/>
          </a:p>
          <a:p>
            <a:endParaRPr lang="en-US" altLang="zh-CN" dirty="0" smtClean="0"/>
          </a:p>
          <a:p>
            <a:r>
              <a:rPr lang="zh-CN" altLang="en-US" dirty="0" smtClean="0"/>
              <a:t>地磁异常实际分离（校正）有困难，</a:t>
            </a:r>
            <a:r>
              <a:rPr lang="zh-CN" altLang="en-US" dirty="0" smtClean="0"/>
              <a:t>因为：</a:t>
            </a:r>
            <a:endParaRPr lang="en-US" altLang="zh-CN" dirty="0" smtClean="0"/>
          </a:p>
          <a:p>
            <a:pPr lvl="1"/>
            <a:r>
              <a:rPr lang="zh-CN" altLang="en-US" dirty="0" smtClean="0">
                <a:latin typeface="仿宋" panose="02010609060101010101" pitchFamily="49" charset="-122"/>
                <a:ea typeface="仿宋" panose="02010609060101010101" pitchFamily="49" charset="-122"/>
              </a:rPr>
              <a:t>地磁场有区域背景场；</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年变、日变，且年变和日变在任一年和任一天都不一样；</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磁暴和地磁脉动需要全球观测来解决</a:t>
            </a:r>
            <a:endParaRPr lang="zh-CN" altLang="en-US" dirty="0">
              <a:latin typeface="仿宋" panose="02010609060101010101" pitchFamily="49" charset="-122"/>
              <a:ea typeface="仿宋" panose="02010609060101010101" pitchFamily="49" charset="-122"/>
            </a:endParaRPr>
          </a:p>
        </p:txBody>
      </p:sp>
      <p:sp>
        <p:nvSpPr>
          <p:cNvPr id="4" name="矩形 3"/>
          <p:cNvSpPr/>
          <p:nvPr/>
        </p:nvSpPr>
        <p:spPr>
          <a:xfrm>
            <a:off x="1302326" y="2724514"/>
            <a:ext cx="7121237" cy="369332"/>
          </a:xfrm>
          <a:prstGeom prst="rect">
            <a:avLst/>
          </a:prstGeom>
        </p:spPr>
        <p:txBody>
          <a:bodyPr wrap="square">
            <a:spAutoFit/>
          </a:bodyPr>
          <a:lstStyle/>
          <a:p>
            <a:r>
              <a:rPr lang="zh-CN" altLang="en-US" dirty="0" smtClean="0">
                <a:solidFill>
                  <a:srgbClr val="C00000"/>
                </a:solidFill>
              </a:rPr>
              <a:t>磁喷</a:t>
            </a:r>
            <a:r>
              <a:rPr lang="zh-CN" altLang="zh-CN" dirty="0" smtClean="0">
                <a:solidFill>
                  <a:srgbClr val="C00000"/>
                </a:solidFill>
              </a:rPr>
              <a:t>地磁</a:t>
            </a:r>
            <a:r>
              <a:rPr lang="zh-CN" altLang="zh-CN" dirty="0">
                <a:solidFill>
                  <a:srgbClr val="C00000"/>
                </a:solidFill>
              </a:rPr>
              <a:t>异常 </a:t>
            </a:r>
            <a:r>
              <a:rPr lang="en-US" altLang="zh-CN" dirty="0">
                <a:solidFill>
                  <a:srgbClr val="C00000"/>
                </a:solidFill>
              </a:rPr>
              <a:t>= </a:t>
            </a:r>
            <a:r>
              <a:rPr lang="zh-CN" altLang="zh-CN" dirty="0">
                <a:solidFill>
                  <a:srgbClr val="C00000"/>
                </a:solidFill>
              </a:rPr>
              <a:t>观测数据—正常场—太阳静日变化—磁暴—地磁脉动</a:t>
            </a:r>
            <a:endParaRPr lang="zh-CN" altLang="en-US" dirty="0">
              <a:solidFill>
                <a:srgbClr val="C00000"/>
              </a:solidFill>
            </a:endParaRPr>
          </a:p>
        </p:txBody>
      </p:sp>
    </p:spTree>
    <p:extLst>
      <p:ext uri="{BB962C8B-B14F-4D97-AF65-F5344CB8AC3E}">
        <p14:creationId xmlns:p14="http://schemas.microsoft.com/office/powerpoint/2010/main" val="5852930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47107"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dirty="0" smtClean="0">
                <a:latin typeface="Times New Roman" pitchFamily="18" charset="0"/>
                <a:cs typeface="Times New Roman" pitchFamily="18" charset="0"/>
              </a:rPr>
              <a:t>1.</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震前的地磁异常</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磁喷现象</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2.</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手机监控地震发生的可能性</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3.</a:t>
            </a:r>
            <a:r>
              <a:rPr lang="en-US" altLang="en-US" sz="3200" dirty="0" smtClean="0">
                <a:latin typeface="Times New Roman" pitchFamily="18" charset="0"/>
                <a:ea typeface="宋体" charset="-122"/>
                <a:cs typeface="Times New Roman" pitchFamily="18" charset="0"/>
              </a:rPr>
              <a:t> </a:t>
            </a:r>
            <a:r>
              <a:rPr lang="zh-CN" altLang="en-US" sz="3200" dirty="0" smtClean="0">
                <a:latin typeface="Times New Roman" pitchFamily="18" charset="0"/>
                <a:ea typeface="宋体" charset="-122"/>
                <a:cs typeface="Times New Roman" pitchFamily="18" charset="0"/>
              </a:rPr>
              <a:t>磁喷异常分离</a:t>
            </a:r>
            <a:endParaRPr lang="en-US" altLang="zh-CN" sz="3200" dirty="0" smtClean="0">
              <a:latin typeface="Times New Roman" pitchFamily="18" charset="0"/>
              <a:ea typeface="宋体" charset="-122"/>
              <a:cs typeface="Times New Roman" pitchFamily="18" charset="0"/>
            </a:endParaRPr>
          </a:p>
          <a:p>
            <a:pPr marL="0" indent="0">
              <a:buFont typeface="Wingdings" pitchFamily="2" charset="2"/>
              <a:buNone/>
            </a:pPr>
            <a:r>
              <a:rPr lang="en-US" altLang="zh-CN" sz="3200" u="sng" dirty="0" smtClean="0">
                <a:solidFill>
                  <a:srgbClr val="FF0000"/>
                </a:solidFill>
                <a:latin typeface="Times New Roman" pitchFamily="18" charset="0"/>
                <a:ea typeface="宋体" charset="-122"/>
                <a:cs typeface="Times New Roman" pitchFamily="18" charset="0"/>
              </a:rPr>
              <a:t>4. </a:t>
            </a:r>
            <a:r>
              <a:rPr lang="zh-CN" altLang="en-US" sz="3200" u="sng" dirty="0" smtClean="0">
                <a:solidFill>
                  <a:srgbClr val="FF0000"/>
                </a:solidFill>
                <a:latin typeface="Times New Roman" pitchFamily="18" charset="0"/>
                <a:ea typeface="宋体" charset="-122"/>
                <a:cs typeface="Times New Roman" pitchFamily="18" charset="0"/>
              </a:rPr>
              <a:t>震</a:t>
            </a:r>
            <a:r>
              <a:rPr lang="zh-CN" altLang="en-US" sz="3200" u="sng" dirty="0" smtClean="0">
                <a:solidFill>
                  <a:srgbClr val="FF0000"/>
                </a:solidFill>
                <a:latin typeface="Times New Roman" pitchFamily="18" charset="0"/>
                <a:ea typeface="宋体" charset="-122"/>
                <a:cs typeface="Times New Roman" pitchFamily="18" charset="0"/>
              </a:rPr>
              <a:t>前预警</a:t>
            </a:r>
            <a:endParaRPr lang="en-US" altLang="en-US" sz="3200" u="sng" dirty="0" smtClean="0">
              <a:solidFill>
                <a:srgbClr val="FF0000"/>
              </a:solidFill>
              <a:latin typeface="Times New Roman" pitchFamily="18" charset="0"/>
              <a:ea typeface="宋体" charset="-122"/>
            </a:endParaRPr>
          </a:p>
          <a:p>
            <a:pPr marL="0" indent="0">
              <a:buFont typeface="Wingdings" pitchFamily="2" charset="2"/>
              <a:buNone/>
            </a:pPr>
            <a:r>
              <a:rPr lang="en-US" altLang="en-US" sz="3200" dirty="0">
                <a:latin typeface="Times New Roman" pitchFamily="18" charset="0"/>
                <a:ea typeface="宋体" charset="-122"/>
                <a:cs typeface="Times New Roman" pitchFamily="18" charset="0"/>
              </a:rPr>
              <a:t>5</a:t>
            </a:r>
            <a:r>
              <a:rPr lang="en-US" altLang="en-US" sz="3200" dirty="0">
                <a:latin typeface="Times New Roman" pitchFamily="18" charset="0"/>
                <a:ea typeface="宋体" charset="-122"/>
                <a:cs typeface="Times New Roman" pitchFamily="18" charset="0"/>
              </a:rPr>
              <a:t>. </a:t>
            </a:r>
            <a:r>
              <a:rPr lang="zh-CN" altLang="en-US" sz="3200" dirty="0">
                <a:latin typeface="Times New Roman" pitchFamily="18" charset="0"/>
                <a:ea typeface="宋体" charset="-122"/>
                <a:cs typeface="Times New Roman" pitchFamily="18" charset="0"/>
              </a:rPr>
              <a:t>结论</a:t>
            </a:r>
            <a:endParaRPr lang="en-US" altLang="en-US" sz="3200" dirty="0">
              <a:latin typeface="Times New Roman" pitchFamily="18" charset="0"/>
              <a:ea typeface="宋体" charset="-122"/>
              <a:cs typeface="Times New Roman" pitchFamily="18" charset="0"/>
            </a:endParaRPr>
          </a:p>
          <a:p>
            <a:pPr marL="0" indent="0" eaLnBrk="1" hangingPunct="1">
              <a:buFont typeface="Wingdings" pitchFamily="2" charset="2"/>
              <a:buNone/>
            </a:pPr>
            <a:endParaRPr kumimoji="1" lang="zh-CN" altLang="en-US" sz="3200" dirty="0" smtClean="0">
              <a:latin typeface="Times New Roman" pitchFamily="18" charset="0"/>
              <a:ea typeface="宋体" charset="-122"/>
            </a:endParaRPr>
          </a:p>
        </p:txBody>
      </p:sp>
    </p:spTree>
    <p:extLst>
      <p:ext uri="{BB962C8B-B14F-4D97-AF65-F5344CB8AC3E}">
        <p14:creationId xmlns:p14="http://schemas.microsoft.com/office/powerpoint/2010/main" val="1022646674"/>
      </p:ext>
    </p:extLst>
  </p:cSld>
  <p:clrMapOvr>
    <a:masterClrMapping/>
  </p:clrMapOvr>
  <p:transition advTm="2892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3898F0"/>
                </a:solidFill>
                <a:latin typeface="微软雅黑" pitchFamily="34" charset="-122"/>
                <a:ea typeface="微软雅黑" pitchFamily="34" charset="-122"/>
                <a:cs typeface="Times New Roman" pitchFamily="18" charset="0"/>
              </a:rPr>
              <a:t>4. </a:t>
            </a:r>
            <a:r>
              <a:rPr lang="zh-CN" altLang="en-US" dirty="0">
                <a:solidFill>
                  <a:srgbClr val="3898F0"/>
                </a:solidFill>
                <a:latin typeface="微软雅黑" pitchFamily="34" charset="-122"/>
                <a:ea typeface="微软雅黑" pitchFamily="34" charset="-122"/>
                <a:cs typeface="Times New Roman" pitchFamily="18" charset="0"/>
              </a:rPr>
              <a:t>震前</a:t>
            </a:r>
            <a:r>
              <a:rPr lang="zh-CN" altLang="en-US" dirty="0">
                <a:solidFill>
                  <a:srgbClr val="3898F0"/>
                </a:solidFill>
                <a:latin typeface="微软雅黑" pitchFamily="34" charset="-122"/>
                <a:ea typeface="微软雅黑" pitchFamily="34" charset="-122"/>
                <a:cs typeface="Times New Roman" pitchFamily="18" charset="0"/>
              </a:rPr>
              <a:t>预警</a:t>
            </a:r>
            <a:endParaRPr lang="zh-CN" altLang="en-US" dirty="0">
              <a:solidFill>
                <a:srgbClr val="3898F0"/>
              </a:solidFill>
              <a:latin typeface="微软雅黑" pitchFamily="34" charset="-122"/>
              <a:ea typeface="微软雅黑" pitchFamily="34" charset="-122"/>
              <a:cs typeface="Times New Roman" pitchFamily="18" charset="0"/>
            </a:endParaRPr>
          </a:p>
        </p:txBody>
      </p:sp>
      <p:sp>
        <p:nvSpPr>
          <p:cNvPr id="3" name="内容占位符 2"/>
          <p:cNvSpPr>
            <a:spLocks noGrp="1"/>
          </p:cNvSpPr>
          <p:nvPr>
            <p:ph idx="1"/>
          </p:nvPr>
        </p:nvSpPr>
        <p:spPr>
          <a:xfrm>
            <a:off x="610899" y="1538432"/>
            <a:ext cx="7969682" cy="3795713"/>
          </a:xfrm>
        </p:spPr>
        <p:txBody>
          <a:bodyPr/>
          <a:lstStyle/>
          <a:p>
            <a:pPr marL="0" indent="0">
              <a:buNone/>
            </a:pPr>
            <a:r>
              <a:rPr lang="zh-CN" altLang="en-US" dirty="0" smtClean="0"/>
              <a:t>基本思路：</a:t>
            </a:r>
            <a:endParaRPr lang="en-US" altLang="zh-CN" dirty="0" smtClean="0"/>
          </a:p>
          <a:p>
            <a:pPr lvl="1">
              <a:lnSpc>
                <a:spcPts val="3500"/>
              </a:lnSpc>
              <a:spcAft>
                <a:spcPts val="600"/>
              </a:spcAft>
            </a:pPr>
            <a:r>
              <a:rPr lang="zh-CN" altLang="en-US" sz="2200" dirty="0" smtClean="0"/>
              <a:t>大规模智能手机安装</a:t>
            </a:r>
            <a:r>
              <a:rPr lang="zh-CN" altLang="en-US" sz="2200" u="sng" dirty="0" smtClean="0">
                <a:solidFill>
                  <a:srgbClr val="C00000"/>
                </a:solidFill>
              </a:rPr>
              <a:t>磁喷监测</a:t>
            </a:r>
            <a:r>
              <a:rPr lang="zh-CN" altLang="en-US" sz="2200" dirty="0" smtClean="0"/>
              <a:t>软件，形成</a:t>
            </a:r>
            <a:r>
              <a:rPr lang="zh-CN" altLang="en-US" sz="2200" dirty="0" smtClean="0"/>
              <a:t>全国或全球网络</a:t>
            </a:r>
            <a:endParaRPr lang="en-US" altLang="zh-CN" sz="2200" dirty="0" smtClean="0"/>
          </a:p>
          <a:p>
            <a:pPr lvl="1">
              <a:lnSpc>
                <a:spcPts val="3500"/>
              </a:lnSpc>
              <a:spcAft>
                <a:spcPts val="600"/>
              </a:spcAft>
            </a:pPr>
            <a:r>
              <a:rPr lang="zh-CN" altLang="en-US" sz="2200" dirty="0" smtClean="0"/>
              <a:t>当有大地震发生，监测到磁喷后，大量手机发出磁喷信息经大数据处理，获得地震预警信息</a:t>
            </a:r>
            <a:endParaRPr lang="en-US" altLang="zh-CN" sz="2200" dirty="0" smtClean="0"/>
          </a:p>
          <a:p>
            <a:pPr lvl="1">
              <a:lnSpc>
                <a:spcPts val="3500"/>
              </a:lnSpc>
              <a:spcAft>
                <a:spcPts val="600"/>
              </a:spcAft>
            </a:pPr>
            <a:r>
              <a:rPr lang="zh-CN" altLang="en-US" sz="2200" dirty="0" smtClean="0"/>
              <a:t>最终，把预警信息通过手机短信、手机网路和</a:t>
            </a:r>
            <a:r>
              <a:rPr lang="zh-CN" altLang="en-US" sz="2200" dirty="0"/>
              <a:t>（</a:t>
            </a:r>
            <a:r>
              <a:rPr lang="en-US" altLang="zh-CN" sz="2200" dirty="0" smtClean="0"/>
              <a:t>/</a:t>
            </a:r>
            <a:r>
              <a:rPr lang="zh-CN" altLang="en-US" sz="2200" dirty="0" smtClean="0"/>
              <a:t>或）</a:t>
            </a:r>
            <a:r>
              <a:rPr lang="en-US" altLang="zh-CN" sz="2200" dirty="0" smtClean="0"/>
              <a:t>WIFI</a:t>
            </a:r>
            <a:r>
              <a:rPr lang="zh-CN" altLang="en-US" sz="2200" dirty="0"/>
              <a:t>等</a:t>
            </a:r>
            <a:r>
              <a:rPr lang="zh-CN" altLang="en-US" sz="2200" dirty="0" smtClean="0"/>
              <a:t>通知到手机用户</a:t>
            </a:r>
            <a:endParaRPr lang="zh-CN" altLang="en-US" sz="2200" dirty="0"/>
          </a:p>
        </p:txBody>
      </p:sp>
    </p:spTree>
    <p:extLst>
      <p:ext uri="{BB962C8B-B14F-4D97-AF65-F5344CB8AC3E}">
        <p14:creationId xmlns:p14="http://schemas.microsoft.com/office/powerpoint/2010/main" val="1139386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solidFill>
                  <a:srgbClr val="3898F0"/>
                </a:solidFill>
                <a:latin typeface="微软雅黑" pitchFamily="34" charset="-122"/>
                <a:ea typeface="微软雅黑" pitchFamily="34" charset="-122"/>
              </a:rPr>
              <a:t>1. </a:t>
            </a:r>
            <a:r>
              <a:rPr lang="zh-CN" altLang="en-US" dirty="0" smtClean="0">
                <a:solidFill>
                  <a:srgbClr val="3898F0"/>
                </a:solidFill>
                <a:latin typeface="微软雅黑" pitchFamily="34" charset="-122"/>
                <a:ea typeface="微软雅黑" pitchFamily="34" charset="-122"/>
                <a:cs typeface="Times New Roman" pitchFamily="18" charset="0"/>
              </a:rPr>
              <a:t>震前的地磁异常</a:t>
            </a:r>
            <a:r>
              <a:rPr lang="en-US" altLang="zh-CN" dirty="0" smtClean="0">
                <a:solidFill>
                  <a:schemeClr val="tx1"/>
                </a:solidFill>
                <a:latin typeface="Times New Roman" pitchFamily="18" charset="0"/>
                <a:cs typeface="Times New Roman" pitchFamily="18" charset="0"/>
              </a:rPr>
              <a:t>——</a:t>
            </a:r>
            <a:r>
              <a:rPr lang="zh-CN" altLang="en-US" dirty="0" smtClean="0">
                <a:solidFill>
                  <a:schemeClr val="tx1"/>
                </a:solidFill>
                <a:latin typeface="Times New Roman" pitchFamily="18" charset="0"/>
                <a:cs typeface="Times New Roman" pitchFamily="18" charset="0"/>
              </a:rPr>
              <a:t>一个重要发现</a:t>
            </a:r>
            <a:endParaRPr lang="zh-CN" altLang="en-US" dirty="0" smtClean="0">
              <a:solidFill>
                <a:schemeClr val="tx1"/>
              </a:solidFill>
            </a:endParaRPr>
          </a:p>
        </p:txBody>
      </p:sp>
      <p:sp>
        <p:nvSpPr>
          <p:cNvPr id="18435" name="内容占位符 2"/>
          <p:cNvSpPr>
            <a:spLocks noGrp="1"/>
          </p:cNvSpPr>
          <p:nvPr>
            <p:ph idx="1"/>
          </p:nvPr>
        </p:nvSpPr>
        <p:spPr>
          <a:xfrm>
            <a:off x="287338" y="1231900"/>
            <a:ext cx="7994650" cy="4764088"/>
          </a:xfrm>
        </p:spPr>
        <p:txBody>
          <a:bodyPr/>
          <a:lstStyle/>
          <a:p>
            <a:pPr>
              <a:lnSpc>
                <a:spcPts val="3400"/>
              </a:lnSpc>
            </a:pPr>
            <a:r>
              <a:rPr lang="en-US" altLang="zh-CN" sz="2400" b="0" smtClean="0">
                <a:latin typeface="黑体" pitchFamily="49" charset="-122"/>
                <a:ea typeface="黑体" pitchFamily="49" charset="-122"/>
                <a:cs typeface="Times New Roman" pitchFamily="18" charset="0"/>
              </a:rPr>
              <a:t>1964</a:t>
            </a:r>
            <a:r>
              <a:rPr lang="zh-CN" altLang="en-US" sz="2400" b="0" smtClean="0">
                <a:latin typeface="黑体" pitchFamily="49" charset="-122"/>
                <a:ea typeface="黑体" pitchFamily="49" charset="-122"/>
                <a:cs typeface="Times New Roman" pitchFamily="18" charset="0"/>
              </a:rPr>
              <a:t>年</a:t>
            </a:r>
            <a:r>
              <a:rPr lang="en-US" altLang="zh-CN" sz="2400" b="0" smtClean="0">
                <a:latin typeface="黑体" pitchFamily="49" charset="-122"/>
                <a:ea typeface="黑体" pitchFamily="49" charset="-122"/>
                <a:cs typeface="Times New Roman" pitchFamily="18" charset="0"/>
              </a:rPr>
              <a:t>3</a:t>
            </a:r>
            <a:r>
              <a:rPr lang="zh-CN" altLang="en-US" sz="2400" b="0" smtClean="0">
                <a:latin typeface="黑体" pitchFamily="49" charset="-122"/>
                <a:ea typeface="黑体" pitchFamily="49" charset="-122"/>
                <a:cs typeface="Times New Roman" pitchFamily="18" charset="0"/>
              </a:rPr>
              <a:t>月</a:t>
            </a:r>
            <a:r>
              <a:rPr lang="en-US" altLang="zh-CN" sz="2400" b="0" smtClean="0">
                <a:latin typeface="黑体" pitchFamily="49" charset="-122"/>
                <a:ea typeface="黑体" pitchFamily="49" charset="-122"/>
                <a:cs typeface="Times New Roman" pitchFamily="18" charset="0"/>
              </a:rPr>
              <a:t>27</a:t>
            </a:r>
            <a:r>
              <a:rPr lang="zh-CN" altLang="en-US" sz="2400" b="0" smtClean="0">
                <a:latin typeface="黑体" pitchFamily="49" charset="-122"/>
                <a:ea typeface="黑体" pitchFamily="49" charset="-122"/>
                <a:cs typeface="Times New Roman" pitchFamily="18" charset="0"/>
              </a:rPr>
              <a:t>日，美国阿拉斯加（</a:t>
            </a:r>
            <a:r>
              <a:rPr lang="en-US" altLang="zh-CN" sz="2400" b="0" smtClean="0">
                <a:latin typeface="黑体" pitchFamily="49" charset="-122"/>
                <a:ea typeface="黑体" pitchFamily="49" charset="-122"/>
                <a:cs typeface="Times New Roman" pitchFamily="18" charset="0"/>
              </a:rPr>
              <a:t>Kadiak</a:t>
            </a:r>
            <a:r>
              <a:rPr lang="zh-CN" altLang="en-US" sz="2400" b="0" smtClean="0">
                <a:latin typeface="黑体" pitchFamily="49" charset="-122"/>
                <a:ea typeface="黑体" pitchFamily="49" charset="-122"/>
                <a:cs typeface="Times New Roman" pitchFamily="18" charset="0"/>
              </a:rPr>
              <a:t>，</a:t>
            </a:r>
            <a:r>
              <a:rPr lang="en-US" altLang="zh-CN" sz="2400" b="0" smtClean="0">
                <a:latin typeface="黑体" pitchFamily="49" charset="-122"/>
                <a:ea typeface="黑体" pitchFamily="49" charset="-122"/>
                <a:cs typeface="Times New Roman" pitchFamily="18" charset="0"/>
              </a:rPr>
              <a:t>Alaska</a:t>
            </a:r>
            <a:r>
              <a:rPr lang="zh-CN" altLang="en-US" sz="2400" b="0" smtClean="0">
                <a:latin typeface="黑体" pitchFamily="49" charset="-122"/>
                <a:ea typeface="黑体" pitchFamily="49" charset="-122"/>
                <a:cs typeface="Times New Roman" pitchFamily="18" charset="0"/>
              </a:rPr>
              <a:t>，</a:t>
            </a:r>
            <a:r>
              <a:rPr lang="en-US" altLang="zh-CN" sz="2400" b="0" smtClean="0">
                <a:latin typeface="黑体" pitchFamily="49" charset="-122"/>
                <a:ea typeface="黑体" pitchFamily="49" charset="-122"/>
                <a:cs typeface="Times New Roman" pitchFamily="18" charset="0"/>
              </a:rPr>
              <a:t>USA</a:t>
            </a:r>
            <a:r>
              <a:rPr lang="zh-CN" altLang="en-US" sz="2400" b="0" smtClean="0">
                <a:latin typeface="黑体" pitchFamily="49" charset="-122"/>
                <a:ea typeface="黑体" pitchFamily="49" charset="-122"/>
                <a:cs typeface="Times New Roman" pitchFamily="18" charset="0"/>
              </a:rPr>
              <a:t>）发生</a:t>
            </a:r>
            <a:r>
              <a:rPr lang="en-US" altLang="zh-CN" sz="2400" b="0" smtClean="0">
                <a:latin typeface="黑体" pitchFamily="49" charset="-122"/>
                <a:ea typeface="黑体" pitchFamily="49" charset="-122"/>
                <a:cs typeface="Times New Roman" pitchFamily="18" charset="0"/>
              </a:rPr>
              <a:t> M9.2</a:t>
            </a:r>
            <a:r>
              <a:rPr lang="zh-CN" altLang="en-US" sz="2400" b="0" smtClean="0">
                <a:latin typeface="黑体" pitchFamily="49" charset="-122"/>
                <a:ea typeface="黑体" pitchFamily="49" charset="-122"/>
                <a:cs typeface="Times New Roman" pitchFamily="18" charset="0"/>
              </a:rPr>
              <a:t>级地震</a:t>
            </a:r>
            <a:endParaRPr lang="en-US" altLang="zh-CN" sz="2400" b="0" smtClean="0">
              <a:latin typeface="黑体" pitchFamily="49" charset="-122"/>
              <a:ea typeface="黑体" pitchFamily="49" charset="-122"/>
              <a:cs typeface="Times New Roman" pitchFamily="18" charset="0"/>
            </a:endParaRPr>
          </a:p>
          <a:p>
            <a:pPr>
              <a:lnSpc>
                <a:spcPts val="3400"/>
              </a:lnSpc>
            </a:pPr>
            <a:r>
              <a:rPr lang="zh-CN" altLang="en-US" sz="2400" b="0" smtClean="0">
                <a:latin typeface="黑体" pitchFamily="49" charset="-122"/>
                <a:ea typeface="黑体" pitchFamily="49" charset="-122"/>
                <a:cs typeface="Times New Roman" pitchFamily="18" charset="0"/>
              </a:rPr>
              <a:t>震前</a:t>
            </a:r>
            <a:r>
              <a:rPr lang="en-US" altLang="zh-CN" sz="2400" b="0" smtClean="0">
                <a:latin typeface="黑体" pitchFamily="49" charset="-122"/>
                <a:ea typeface="黑体" pitchFamily="49" charset="-122"/>
                <a:cs typeface="Times New Roman" pitchFamily="18" charset="0"/>
              </a:rPr>
              <a:t>66</a:t>
            </a:r>
            <a:r>
              <a:rPr lang="zh-CN" altLang="en-US" sz="2400" b="0" smtClean="0">
                <a:latin typeface="黑体" pitchFamily="49" charset="-122"/>
                <a:ea typeface="黑体" pitchFamily="49" charset="-122"/>
                <a:cs typeface="Times New Roman" pitchFamily="18" charset="0"/>
              </a:rPr>
              <a:t>分钟，距震中</a:t>
            </a:r>
            <a:r>
              <a:rPr lang="en-US" altLang="zh-CN" sz="2400" b="0" smtClean="0">
                <a:latin typeface="黑体" pitchFamily="49" charset="-122"/>
                <a:ea typeface="黑体" pitchFamily="49" charset="-122"/>
                <a:cs typeface="Times New Roman" pitchFamily="18" charset="0"/>
              </a:rPr>
              <a:t>30km</a:t>
            </a:r>
            <a:r>
              <a:rPr lang="zh-CN" altLang="en-US" sz="2400" b="0" smtClean="0">
                <a:latin typeface="黑体" pitchFamily="49" charset="-122"/>
                <a:ea typeface="黑体" pitchFamily="49" charset="-122"/>
                <a:cs typeface="Times New Roman" pitchFamily="18" charset="0"/>
              </a:rPr>
              <a:t>处，地磁仪器记录到</a:t>
            </a:r>
            <a:r>
              <a:rPr lang="en-US" altLang="zh-CN" sz="2400" b="0" smtClean="0">
                <a:latin typeface="黑体" pitchFamily="49" charset="-122"/>
                <a:ea typeface="黑体" pitchFamily="49" charset="-122"/>
                <a:cs typeface="Times New Roman" pitchFamily="18" charset="0"/>
              </a:rPr>
              <a:t>100nT</a:t>
            </a:r>
            <a:r>
              <a:rPr lang="zh-CN" altLang="en-US" sz="2400" b="0" smtClean="0">
                <a:latin typeface="黑体" pitchFamily="49" charset="-122"/>
                <a:ea typeface="黑体" pitchFamily="49" charset="-122"/>
                <a:cs typeface="Times New Roman" pitchFamily="18" charset="0"/>
              </a:rPr>
              <a:t>的特大磁异常</a:t>
            </a:r>
            <a:endParaRPr lang="en-US" altLang="zh-CN" sz="2400" b="0" smtClean="0">
              <a:latin typeface="黑体" pitchFamily="49" charset="-122"/>
              <a:ea typeface="黑体" pitchFamily="49" charset="-122"/>
              <a:cs typeface="Times New Roman" pitchFamily="18" charset="0"/>
            </a:endParaRPr>
          </a:p>
          <a:p>
            <a:pPr>
              <a:lnSpc>
                <a:spcPts val="3400"/>
              </a:lnSpc>
            </a:pPr>
            <a:r>
              <a:rPr lang="zh-CN" altLang="en-US" sz="2400" b="0" smtClean="0">
                <a:latin typeface="黑体" pitchFamily="49" charset="-122"/>
                <a:ea typeface="黑体" pitchFamily="49" charset="-122"/>
                <a:cs typeface="Times New Roman" pitchFamily="18" charset="0"/>
              </a:rPr>
              <a:t>这一重要发现发表在世界顶级科学期刊</a:t>
            </a:r>
            <a:r>
              <a:rPr lang="en-US" altLang="zh-CN" sz="2400" b="0" smtClean="0">
                <a:solidFill>
                  <a:schemeClr val="accent1"/>
                </a:solidFill>
                <a:latin typeface="黑体" pitchFamily="49" charset="-122"/>
                <a:ea typeface="黑体" pitchFamily="49" charset="-122"/>
                <a:cs typeface="Times New Roman" pitchFamily="18" charset="0"/>
              </a:rPr>
              <a:t> </a:t>
            </a:r>
            <a:r>
              <a:rPr lang="en-US" altLang="zh-CN" sz="2400" b="0" smtClean="0">
                <a:latin typeface="Times New Roman" pitchFamily="18" charset="0"/>
                <a:ea typeface="黑体" pitchFamily="49" charset="-122"/>
                <a:cs typeface="Times New Roman" pitchFamily="18" charset="0"/>
              </a:rPr>
              <a:t>Nature </a:t>
            </a:r>
            <a:r>
              <a:rPr lang="zh-CN" altLang="en-US" sz="2400" b="0" smtClean="0">
                <a:latin typeface="Times New Roman" pitchFamily="18" charset="0"/>
                <a:ea typeface="黑体" pitchFamily="49" charset="-122"/>
                <a:cs typeface="Times New Roman" pitchFamily="18" charset="0"/>
              </a:rPr>
              <a:t>上 </a:t>
            </a:r>
            <a:r>
              <a:rPr lang="zh-CN" altLang="en-US" sz="2000" smtClean="0">
                <a:solidFill>
                  <a:srgbClr val="3898F0"/>
                </a:solidFill>
                <a:latin typeface="Times New Roman" pitchFamily="18" charset="0"/>
                <a:ea typeface="黑体" pitchFamily="49" charset="-122"/>
                <a:cs typeface="Times New Roman" pitchFamily="18" charset="0"/>
              </a:rPr>
              <a:t>（</a:t>
            </a:r>
            <a:r>
              <a:rPr lang="en-US" altLang="zh-CN" sz="2000" smtClean="0">
                <a:solidFill>
                  <a:srgbClr val="3898F0"/>
                </a:solidFill>
                <a:latin typeface="Times New Roman" pitchFamily="18" charset="0"/>
                <a:ea typeface="黑体" pitchFamily="49" charset="-122"/>
                <a:cs typeface="Times New Roman" pitchFamily="18" charset="0"/>
              </a:rPr>
              <a:t>G. W. Moore, Nature</a:t>
            </a:r>
            <a:r>
              <a:rPr lang="zh-CN" altLang="en-US" sz="2000" smtClean="0">
                <a:solidFill>
                  <a:srgbClr val="3898F0"/>
                </a:solidFill>
                <a:latin typeface="Times New Roman" pitchFamily="18" charset="0"/>
                <a:ea typeface="黑体" pitchFamily="49" charset="-122"/>
                <a:cs typeface="Times New Roman" pitchFamily="18" charset="0"/>
              </a:rPr>
              <a:t>，</a:t>
            </a:r>
            <a:r>
              <a:rPr lang="en-US" altLang="zh-CN" sz="2000" smtClean="0">
                <a:solidFill>
                  <a:srgbClr val="3898F0"/>
                </a:solidFill>
                <a:latin typeface="Times New Roman" pitchFamily="18" charset="0"/>
                <a:ea typeface="黑体" pitchFamily="49" charset="-122"/>
                <a:cs typeface="Times New Roman" pitchFamily="18" charset="0"/>
              </a:rPr>
              <a:t>August 1,1964 </a:t>
            </a:r>
            <a:r>
              <a:rPr lang="zh-CN" altLang="en-US" sz="2000" smtClean="0">
                <a:solidFill>
                  <a:srgbClr val="3898F0"/>
                </a:solidFill>
                <a:latin typeface="Times New Roman" pitchFamily="18" charset="0"/>
                <a:ea typeface="黑体" pitchFamily="49" charset="-122"/>
                <a:cs typeface="Times New Roman" pitchFamily="18" charset="0"/>
              </a:rPr>
              <a:t>）</a:t>
            </a:r>
            <a:r>
              <a:rPr lang="zh-CN" altLang="en-US" sz="2400" b="0" smtClean="0">
                <a:latin typeface="黑体" pitchFamily="49" charset="-122"/>
                <a:ea typeface="黑体" pitchFamily="49" charset="-122"/>
                <a:cs typeface="Times New Roman" pitchFamily="18" charset="0"/>
              </a:rPr>
              <a:t>，</a:t>
            </a:r>
            <a:r>
              <a:rPr lang="en-US" altLang="zh-CN" sz="2400" b="0" smtClean="0">
                <a:latin typeface="Times New Roman" pitchFamily="18" charset="0"/>
                <a:ea typeface="黑体" pitchFamily="49" charset="-122"/>
                <a:cs typeface="Times New Roman" pitchFamily="18" charset="0"/>
              </a:rPr>
              <a:t>Morre </a:t>
            </a:r>
            <a:r>
              <a:rPr lang="zh-CN" altLang="en-US" sz="2400" b="0" smtClean="0">
                <a:latin typeface="Times New Roman" pitchFamily="18" charset="0"/>
                <a:ea typeface="黑体" pitchFamily="49" charset="-122"/>
                <a:cs typeface="Times New Roman" pitchFamily="18" charset="0"/>
              </a:rPr>
              <a:t>是美国</a:t>
            </a:r>
            <a:r>
              <a:rPr lang="en-US" altLang="zh-CN" sz="2400" b="0" smtClean="0">
                <a:latin typeface="Times New Roman" pitchFamily="18" charset="0"/>
                <a:ea typeface="黑体" pitchFamily="49" charset="-122"/>
                <a:cs typeface="Times New Roman" pitchFamily="18" charset="0"/>
              </a:rPr>
              <a:t>USGS</a:t>
            </a:r>
            <a:r>
              <a:rPr lang="zh-CN" altLang="en-US" sz="2400" b="0" smtClean="0">
                <a:latin typeface="Times New Roman" pitchFamily="18" charset="0"/>
                <a:ea typeface="黑体" pitchFamily="49" charset="-122"/>
                <a:cs typeface="Times New Roman" pitchFamily="18" charset="0"/>
              </a:rPr>
              <a:t>的地球物理学家</a:t>
            </a:r>
            <a:endParaRPr lang="en-US" altLang="zh-CN" sz="2400" b="0" smtClean="0">
              <a:latin typeface="Times New Roman" pitchFamily="18" charset="0"/>
              <a:ea typeface="黑体" pitchFamily="49" charset="-122"/>
              <a:cs typeface="Times New Roman" pitchFamily="18" charset="0"/>
            </a:endParaRPr>
          </a:p>
          <a:p>
            <a:pPr>
              <a:lnSpc>
                <a:spcPts val="3400"/>
              </a:lnSpc>
            </a:pPr>
            <a:r>
              <a:rPr lang="zh-CN" altLang="en-US" sz="2400" b="0" smtClean="0">
                <a:latin typeface="Times New Roman" pitchFamily="18" charset="0"/>
                <a:ea typeface="黑体" pitchFamily="49" charset="-122"/>
                <a:cs typeface="Times New Roman" pitchFamily="18" charset="0"/>
              </a:rPr>
              <a:t>在这之前的同一年，还发表了另一篇文章，在内华达和加利福尼亚的小一点的地震前也有地磁异常</a:t>
            </a:r>
            <a:r>
              <a:rPr lang="zh-CN" altLang="en-US" sz="2000" b="0" smtClean="0">
                <a:solidFill>
                  <a:srgbClr val="3898F0"/>
                </a:solidFill>
                <a:latin typeface="Times New Roman" pitchFamily="18" charset="0"/>
                <a:ea typeface="黑体" pitchFamily="49" charset="-122"/>
                <a:cs typeface="Times New Roman" pitchFamily="18" charset="0"/>
              </a:rPr>
              <a:t>（</a:t>
            </a:r>
            <a:r>
              <a:rPr lang="en-US" altLang="zh-CN" sz="2000" b="0" smtClean="0">
                <a:solidFill>
                  <a:srgbClr val="3898F0"/>
                </a:solidFill>
                <a:latin typeface="Times New Roman" pitchFamily="18" charset="0"/>
                <a:ea typeface="黑体" pitchFamily="49" charset="-122"/>
                <a:cs typeface="Times New Roman" pitchFamily="18" charset="0"/>
              </a:rPr>
              <a:t> Breiner, S., Nature 202, 790-791 (23 May 1964); doi: 10.1038/202790a0 </a:t>
            </a:r>
            <a:r>
              <a:rPr lang="zh-CN" altLang="en-US" sz="2000" b="0" smtClean="0">
                <a:solidFill>
                  <a:srgbClr val="3898F0"/>
                </a:solidFill>
                <a:latin typeface="Times New Roman" pitchFamily="18" charset="0"/>
                <a:ea typeface="黑体" pitchFamily="49" charset="-122"/>
                <a:cs typeface="Times New Roman" pitchFamily="18" charset="0"/>
              </a:rPr>
              <a:t>））</a:t>
            </a:r>
            <a:endParaRPr lang="en-US" altLang="zh-CN" sz="2000" b="0" smtClean="0">
              <a:solidFill>
                <a:srgbClr val="3898F0"/>
              </a:solidFill>
              <a:latin typeface="Times New Roman" pitchFamily="18" charset="0"/>
              <a:ea typeface="黑体" pitchFamily="49" charset="-122"/>
              <a:cs typeface="Times New Roman" pitchFamily="18" charset="0"/>
            </a:endParaRPr>
          </a:p>
          <a:p>
            <a:endParaRPr lang="zh-CN" altLang="en-US" b="0" smtClean="0">
              <a:ea typeface="黑体"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磁</a:t>
            </a:r>
            <a:r>
              <a:rPr lang="zh-CN" altLang="en-US" dirty="0" smtClean="0">
                <a:solidFill>
                  <a:schemeClr val="tx1"/>
                </a:solidFill>
              </a:rPr>
              <a:t>喷大数据处理与预警</a:t>
            </a:r>
            <a:endParaRPr lang="zh-CN" altLang="en-US" dirty="0">
              <a:solidFill>
                <a:schemeClr val="tx1"/>
              </a:solidFill>
            </a:endParaRPr>
          </a:p>
        </p:txBody>
      </p:sp>
      <p:sp>
        <p:nvSpPr>
          <p:cNvPr id="3" name="内容占位符 2"/>
          <p:cNvSpPr>
            <a:spLocks noGrp="1"/>
          </p:cNvSpPr>
          <p:nvPr>
            <p:ph idx="1"/>
          </p:nvPr>
        </p:nvSpPr>
        <p:spPr>
          <a:xfrm>
            <a:off x="2939422" y="5926347"/>
            <a:ext cx="3659786" cy="345058"/>
          </a:xfrm>
        </p:spPr>
        <p:txBody>
          <a:bodyPr/>
          <a:lstStyle/>
          <a:p>
            <a:pPr marL="0" indent="0" algn="ctr">
              <a:buNone/>
            </a:pPr>
            <a:r>
              <a:rPr lang="zh-CN" altLang="en-US" sz="2000" dirty="0" smtClean="0"/>
              <a:t>磁喷地震预警工作示意图</a:t>
            </a:r>
            <a:endParaRPr lang="zh-CN" altLang="en-US" sz="2000" dirty="0"/>
          </a:p>
        </p:txBody>
      </p:sp>
      <p:graphicFrame>
        <p:nvGraphicFramePr>
          <p:cNvPr id="8" name="对象 7"/>
          <p:cNvGraphicFramePr>
            <a:graphicFrameLocks noChangeAspect="1"/>
          </p:cNvGraphicFramePr>
          <p:nvPr>
            <p:extLst>
              <p:ext uri="{D42A27DB-BD31-4B8C-83A1-F6EECF244321}">
                <p14:modId xmlns:p14="http://schemas.microsoft.com/office/powerpoint/2010/main" val="1268183889"/>
              </p:ext>
            </p:extLst>
          </p:nvPr>
        </p:nvGraphicFramePr>
        <p:xfrm>
          <a:off x="1379747" y="1234716"/>
          <a:ext cx="6350000" cy="4578350"/>
        </p:xfrm>
        <a:graphic>
          <a:graphicData uri="http://schemas.openxmlformats.org/presentationml/2006/ole">
            <mc:AlternateContent xmlns:mc="http://schemas.openxmlformats.org/markup-compatibility/2006">
              <mc:Choice xmlns:v="urn:schemas-microsoft-com:vml" Requires="v">
                <p:oleObj spid="_x0000_s91152" name="Visio" r:id="rId3" imgW="6350140" imgH="4578075" progId="Visio.Drawing.11">
                  <p:embed/>
                </p:oleObj>
              </mc:Choice>
              <mc:Fallback>
                <p:oleObj name="Visio" r:id="rId3" imgW="6350140" imgH="4578075" progId="Visio.Drawing.11">
                  <p:embed/>
                  <p:pic>
                    <p:nvPicPr>
                      <p:cNvPr id="0" name=""/>
                      <p:cNvPicPr/>
                      <p:nvPr/>
                    </p:nvPicPr>
                    <p:blipFill>
                      <a:blip r:embed="rId4"/>
                      <a:stretch>
                        <a:fillRect/>
                      </a:stretch>
                    </p:blipFill>
                    <p:spPr>
                      <a:xfrm>
                        <a:off x="1379747" y="1234716"/>
                        <a:ext cx="6350000" cy="4578350"/>
                      </a:xfrm>
                      <a:prstGeom prst="rect">
                        <a:avLst/>
                      </a:prstGeom>
                    </p:spPr>
                  </p:pic>
                </p:oleObj>
              </mc:Fallback>
            </mc:AlternateContent>
          </a:graphicData>
        </a:graphic>
      </p:graphicFrame>
    </p:spTree>
    <p:extLst>
      <p:ext uri="{BB962C8B-B14F-4D97-AF65-F5344CB8AC3E}">
        <p14:creationId xmlns:p14="http://schemas.microsoft.com/office/powerpoint/2010/main" val="173753492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sz="4000" smtClean="0">
                <a:solidFill>
                  <a:schemeClr val="tx1"/>
                </a:solidFill>
                <a:latin typeface="Times New Roman" pitchFamily="18" charset="0"/>
                <a:ea typeface="华文宋体" pitchFamily="2" charset="-122"/>
                <a:cs typeface="Times New Roman" pitchFamily="18" charset="0"/>
              </a:rPr>
              <a:t>提  纲</a:t>
            </a:r>
          </a:p>
        </p:txBody>
      </p:sp>
      <p:sp>
        <p:nvSpPr>
          <p:cNvPr id="47107" name="Rectangle 3"/>
          <p:cNvSpPr>
            <a:spLocks noGrp="1" noChangeArrowheads="1"/>
          </p:cNvSpPr>
          <p:nvPr>
            <p:ph type="body" idx="1"/>
          </p:nvPr>
        </p:nvSpPr>
        <p:spPr>
          <a:xfrm>
            <a:off x="1630363" y="1455738"/>
            <a:ext cx="6553200" cy="3513137"/>
          </a:xfrm>
        </p:spPr>
        <p:txBody>
          <a:bodyPr/>
          <a:lstStyle/>
          <a:p>
            <a:pPr marL="0" indent="0">
              <a:lnSpc>
                <a:spcPct val="90000"/>
              </a:lnSpc>
              <a:buFont typeface="Wingdings" pitchFamily="2" charset="2"/>
              <a:buNone/>
            </a:pPr>
            <a:r>
              <a:rPr lang="en-US" altLang="zh-CN" sz="3200" dirty="0" smtClean="0">
                <a:latin typeface="Times New Roman" pitchFamily="18" charset="0"/>
                <a:cs typeface="Times New Roman" pitchFamily="18" charset="0"/>
              </a:rPr>
              <a:t>1.</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震前的地磁异常</a:t>
            </a:r>
            <a:r>
              <a:rPr lang="en-US" altLang="zh-CN" sz="3200" dirty="0" smtClean="0">
                <a:latin typeface="Times New Roman" pitchFamily="18" charset="0"/>
                <a:cs typeface="Times New Roman" pitchFamily="18" charset="0"/>
              </a:rPr>
              <a:t>——</a:t>
            </a:r>
            <a:r>
              <a:rPr lang="zh-CN" altLang="en-US" sz="3200" dirty="0" smtClean="0">
                <a:latin typeface="Times New Roman" pitchFamily="18" charset="0"/>
                <a:cs typeface="Times New Roman" pitchFamily="18" charset="0"/>
              </a:rPr>
              <a:t>磁喷现象</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2.</a:t>
            </a:r>
            <a:r>
              <a:rPr lang="en-US" altLang="en-US"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手机监控地震发生的可能性</a:t>
            </a:r>
            <a:endParaRPr lang="en-US" altLang="en-US" sz="3200" dirty="0" smtClean="0">
              <a:latin typeface="Times New Roman" pitchFamily="18" charset="0"/>
              <a:cs typeface="Times New Roman" pitchFamily="18" charset="0"/>
            </a:endParaRPr>
          </a:p>
          <a:p>
            <a:pPr marL="0" indent="0">
              <a:buFont typeface="Wingdings" pitchFamily="2" charset="2"/>
              <a:buNone/>
            </a:pPr>
            <a:r>
              <a:rPr lang="en-US" altLang="zh-CN" sz="3200" dirty="0" smtClean="0">
                <a:latin typeface="Times New Roman" pitchFamily="18" charset="0"/>
                <a:cs typeface="Times New Roman" pitchFamily="18" charset="0"/>
              </a:rPr>
              <a:t>3.</a:t>
            </a:r>
            <a:r>
              <a:rPr lang="en-US" altLang="en-US" sz="3200" dirty="0" smtClean="0">
                <a:latin typeface="Times New Roman" pitchFamily="18" charset="0"/>
                <a:ea typeface="宋体" charset="-122"/>
                <a:cs typeface="Times New Roman" pitchFamily="18" charset="0"/>
              </a:rPr>
              <a:t> </a:t>
            </a:r>
            <a:r>
              <a:rPr lang="zh-CN" altLang="en-US" sz="3200" dirty="0" smtClean="0">
                <a:latin typeface="Times New Roman" pitchFamily="18" charset="0"/>
                <a:ea typeface="宋体" charset="-122"/>
                <a:cs typeface="Times New Roman" pitchFamily="18" charset="0"/>
              </a:rPr>
              <a:t>磁喷异常分离</a:t>
            </a:r>
            <a:endParaRPr lang="en-US" altLang="zh-CN" sz="3200" dirty="0" smtClean="0">
              <a:latin typeface="Times New Roman" pitchFamily="18" charset="0"/>
              <a:ea typeface="宋体" charset="-122"/>
              <a:cs typeface="Times New Roman" pitchFamily="18" charset="0"/>
            </a:endParaRPr>
          </a:p>
          <a:p>
            <a:pPr marL="0" indent="0">
              <a:buFont typeface="Wingdings" pitchFamily="2" charset="2"/>
              <a:buNone/>
            </a:pPr>
            <a:r>
              <a:rPr lang="en-US" altLang="zh-CN" sz="3200" dirty="0" smtClean="0">
                <a:latin typeface="Times New Roman" pitchFamily="18" charset="0"/>
                <a:ea typeface="宋体" charset="-122"/>
                <a:cs typeface="Times New Roman" pitchFamily="18" charset="0"/>
              </a:rPr>
              <a:t>4. </a:t>
            </a:r>
            <a:r>
              <a:rPr lang="zh-CN" altLang="en-US" sz="3200" dirty="0" smtClean="0">
                <a:latin typeface="Times New Roman" pitchFamily="18" charset="0"/>
                <a:ea typeface="宋体" charset="-122"/>
                <a:cs typeface="Times New Roman" pitchFamily="18" charset="0"/>
              </a:rPr>
              <a:t>震</a:t>
            </a:r>
            <a:r>
              <a:rPr lang="zh-CN" altLang="en-US" sz="3200" dirty="0" smtClean="0">
                <a:latin typeface="Times New Roman" pitchFamily="18" charset="0"/>
                <a:ea typeface="宋体" charset="-122"/>
                <a:cs typeface="Times New Roman" pitchFamily="18" charset="0"/>
              </a:rPr>
              <a:t>前预警</a:t>
            </a:r>
            <a:endParaRPr lang="en-US" altLang="en-US" sz="3200" dirty="0" smtClean="0">
              <a:latin typeface="Times New Roman" pitchFamily="18" charset="0"/>
              <a:ea typeface="宋体" charset="-122"/>
            </a:endParaRPr>
          </a:p>
          <a:p>
            <a:pPr marL="0" indent="0">
              <a:buFont typeface="Wingdings" pitchFamily="2" charset="2"/>
              <a:buNone/>
            </a:pPr>
            <a:r>
              <a:rPr lang="en-US" altLang="en-US" sz="3200" u="sng" dirty="0">
                <a:solidFill>
                  <a:srgbClr val="FF0000"/>
                </a:solidFill>
                <a:latin typeface="Times New Roman" pitchFamily="18" charset="0"/>
                <a:ea typeface="宋体" charset="-122"/>
              </a:rPr>
              <a:t>5</a:t>
            </a:r>
            <a:r>
              <a:rPr lang="en-US" altLang="en-US" sz="3200" u="sng" dirty="0" smtClean="0">
                <a:solidFill>
                  <a:srgbClr val="FF0000"/>
                </a:solidFill>
                <a:latin typeface="Times New Roman" pitchFamily="18" charset="0"/>
                <a:ea typeface="宋体" charset="-122"/>
              </a:rPr>
              <a:t>. </a:t>
            </a:r>
            <a:r>
              <a:rPr lang="zh-CN" altLang="en-US" sz="3200" u="sng" dirty="0">
                <a:solidFill>
                  <a:srgbClr val="FF0000"/>
                </a:solidFill>
                <a:latin typeface="Times New Roman" pitchFamily="18" charset="0"/>
                <a:ea typeface="宋体" charset="-122"/>
                <a:cs typeface="Times New Roman" pitchFamily="18" charset="0"/>
              </a:rPr>
              <a:t>总结</a:t>
            </a:r>
          </a:p>
        </p:txBody>
      </p:sp>
    </p:spTree>
  </p:cSld>
  <p:clrMapOvr>
    <a:masterClrMapping/>
  </p:clrMapOvr>
  <p:transition advTm="2892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00038" y="146050"/>
            <a:ext cx="7840662" cy="795338"/>
          </a:xfrm>
        </p:spPr>
        <p:txBody>
          <a:bodyPr/>
          <a:lstStyle/>
          <a:p>
            <a:r>
              <a:rPr lang="en-US" altLang="zh-CN" dirty="0" smtClean="0">
                <a:solidFill>
                  <a:schemeClr val="tx1"/>
                </a:solidFill>
                <a:latin typeface="Times New Roman" pitchFamily="18" charset="0"/>
                <a:cs typeface="Times New Roman" pitchFamily="18" charset="0"/>
              </a:rPr>
              <a:t>5.</a:t>
            </a:r>
            <a:r>
              <a:rPr lang="en-US" altLang="en-US" dirty="0" smtClean="0">
                <a:solidFill>
                  <a:schemeClr val="tx1"/>
                </a:solidFill>
                <a:latin typeface="Times New Roman" pitchFamily="18" charset="0"/>
                <a:ea typeface="宋体" charset="-122"/>
                <a:cs typeface="Times New Roman" pitchFamily="18" charset="0"/>
              </a:rPr>
              <a:t> </a:t>
            </a:r>
            <a:r>
              <a:rPr lang="zh-CN" altLang="en-US" dirty="0" smtClean="0">
                <a:solidFill>
                  <a:schemeClr val="tx1"/>
                </a:solidFill>
                <a:latin typeface="Times New Roman" pitchFamily="18" charset="0"/>
                <a:ea typeface="宋体" charset="-122"/>
                <a:cs typeface="Times New Roman" pitchFamily="18" charset="0"/>
              </a:rPr>
              <a:t>总结</a:t>
            </a:r>
            <a:endParaRPr lang="en-US" altLang="en-US" dirty="0" smtClean="0">
              <a:solidFill>
                <a:schemeClr val="tx1"/>
              </a:solidFill>
              <a:latin typeface="Times New Roman" pitchFamily="18" charset="0"/>
              <a:ea typeface="宋体" charset="-122"/>
              <a:cs typeface="Times New Roman" pitchFamily="18" charset="0"/>
            </a:endParaRPr>
          </a:p>
        </p:txBody>
      </p:sp>
      <p:sp>
        <p:nvSpPr>
          <p:cNvPr id="9" name="矩形 8"/>
          <p:cNvSpPr/>
          <p:nvPr/>
        </p:nvSpPr>
        <p:spPr>
          <a:xfrm>
            <a:off x="877168" y="1197125"/>
            <a:ext cx="7731993" cy="4924425"/>
          </a:xfrm>
          <a:prstGeom prst="rect">
            <a:avLst/>
          </a:prstGeom>
        </p:spPr>
        <p:txBody>
          <a:bodyPr wrap="square">
            <a:spAutoFit/>
          </a:bodyPr>
          <a:lstStyle/>
          <a:p>
            <a:pPr marL="465138" indent="-465138" algn="just">
              <a:lnSpc>
                <a:spcPct val="150000"/>
              </a:lnSpc>
              <a:spcAft>
                <a:spcPts val="0"/>
              </a:spcAft>
              <a:buFont typeface="+mj-lt"/>
              <a:buAutoNum type="arabicParenBoth"/>
              <a:defRPr/>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大地震前会发生磁喷现象</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465138" indent="-465138" algn="just">
              <a:lnSpc>
                <a:spcPct val="150000"/>
              </a:lnSpc>
              <a:spcAft>
                <a:spcPts val="0"/>
              </a:spcAft>
              <a:buFont typeface="+mj-lt"/>
              <a:buAutoNum type="arabicParenBoth"/>
              <a:defRPr/>
            </a:pPr>
            <a:r>
              <a:rPr lang="zh-CN" altLang="en-US" sz="2400" dirty="0">
                <a:latin typeface="宋体" panose="02010600030101010101" pitchFamily="2" charset="-122"/>
                <a:ea typeface="宋体" panose="02010600030101010101" pitchFamily="2" charset="-122"/>
                <a:cs typeface="Times New Roman" panose="02020603050405020304" pitchFamily="18" charset="0"/>
              </a:rPr>
              <a:t>磁</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喷的特点：在极震区磁场强度非常大，</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临震前的几分钟</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~1.5</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天出现，可以作为预警信号</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465138" indent="-465138" algn="just">
              <a:lnSpc>
                <a:spcPct val="150000"/>
              </a:lnSpc>
              <a:spcAft>
                <a:spcPts val="0"/>
              </a:spcAft>
              <a:buFont typeface="+mj-lt"/>
              <a:buAutoNum type="arabicParenBoth"/>
              <a:defRPr/>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用手机监控磁喷并进行地震预警完全是可行的</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Aft>
                <a:spcPts val="0"/>
              </a:spcAft>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手机众多数量和广泛的地域分布，可以实时监控地磁场数据和提取磁喷信息</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Aft>
                <a:spcPts val="0"/>
              </a:spcAft>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磁喷信息的大数据处理，提高预警的概率，可防止误报的发生</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marL="800100" lvl="1" indent="-342900" algn="just">
              <a:lnSpc>
                <a:spcPct val="150000"/>
              </a:lnSpc>
              <a:spcAft>
                <a:spcPts val="0"/>
              </a:spcAft>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cs typeface="Times New Roman" panose="02020603050405020304" pitchFamily="18" charset="0"/>
              </a:rPr>
              <a:t>决策后，发布预警信息可以通过手机网络返回给手机用户</a:t>
            </a:r>
            <a:endParaRPr lang="en-US" altLang="zh-CN" sz="2000" dirty="0" smtClean="0">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defRPr/>
            </a:pPr>
            <a:endParaRPr lang="zh-CN" altLang="zh-CN" sz="2000" b="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96983"/>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0" y="2500313"/>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7200">
                <a:solidFill>
                  <a:srgbClr val="FF0000"/>
                </a:solidFill>
                <a:latin typeface="Kunstler Script" pitchFamily="66" charset="0"/>
                <a:ea typeface="华文行楷" pitchFamily="2" charset="-122"/>
              </a:rPr>
              <a:t>谢谢！</a:t>
            </a:r>
            <a:r>
              <a:rPr lang="en-US" altLang="zh-CN" sz="7200">
                <a:solidFill>
                  <a:srgbClr val="FF0000"/>
                </a:solidFill>
                <a:latin typeface="Kunstler Script" pitchFamily="66" charset="0"/>
                <a:ea typeface="华文行楷" pitchFamily="2" charset="-122"/>
              </a:rPr>
              <a:t>Thanks</a:t>
            </a:r>
            <a:endParaRPr lang="zh-CN" altLang="en-US" sz="7200">
              <a:solidFill>
                <a:srgbClr val="FF0000"/>
              </a:solidFill>
              <a:latin typeface="Kunstler Script" pitchFamily="66" charset="0"/>
              <a:ea typeface="华文行楷" pitchFamily="2" charset="-122"/>
            </a:endParaRPr>
          </a:p>
        </p:txBody>
      </p:sp>
    </p:spTree>
  </p:cSld>
  <p:clrMapOvr>
    <a:masterClrMapping/>
  </p:clrMapOvr>
  <p:transition advTm="647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a:spLocks noGrp="1"/>
          </p:cNvSpPr>
          <p:nvPr>
            <p:ph type="title"/>
          </p:nvPr>
        </p:nvSpPr>
        <p:spPr>
          <a:xfrm>
            <a:off x="290513" y="276225"/>
            <a:ext cx="8769350" cy="612775"/>
          </a:xfrm>
        </p:spPr>
        <p:txBody>
          <a:bodyPr/>
          <a:lstStyle/>
          <a:p>
            <a:r>
              <a:rPr lang="zh-CN" altLang="en-US" smtClean="0">
                <a:solidFill>
                  <a:schemeClr val="tx1"/>
                </a:solidFill>
              </a:rPr>
              <a:t>原始文献：</a:t>
            </a:r>
            <a:r>
              <a:rPr lang="en-US" altLang="zh-CN" sz="2000" smtClean="0">
                <a:solidFill>
                  <a:schemeClr val="accent1"/>
                </a:solidFill>
              </a:rPr>
              <a:t>Moore, Nature: 1964, 203, 508-509</a:t>
            </a:r>
            <a:endParaRPr lang="zh-CN" altLang="en-US" sz="2400" smtClean="0"/>
          </a:p>
        </p:txBody>
      </p:sp>
      <p:sp>
        <p:nvSpPr>
          <p:cNvPr id="19459" name="内容占位符 4"/>
          <p:cNvSpPr>
            <a:spLocks noGrp="1"/>
          </p:cNvSpPr>
          <p:nvPr>
            <p:ph sz="half" idx="1"/>
          </p:nvPr>
        </p:nvSpPr>
        <p:spPr/>
        <p:txBody>
          <a:bodyPr/>
          <a:lstStyle/>
          <a:p>
            <a:endParaRPr lang="zh-CN" altLang="en-US" smtClean="0"/>
          </a:p>
        </p:txBody>
      </p:sp>
      <p:sp>
        <p:nvSpPr>
          <p:cNvPr id="19460" name="内容占位符 5"/>
          <p:cNvSpPr>
            <a:spLocks noGrp="1"/>
          </p:cNvSpPr>
          <p:nvPr>
            <p:ph sz="half" idx="2"/>
          </p:nvPr>
        </p:nvSpPr>
        <p:spPr/>
        <p:txBody>
          <a:bodyPr/>
          <a:lstStyle/>
          <a:p>
            <a:endParaRPr lang="zh-CN" altLang="en-US" smtClean="0"/>
          </a:p>
        </p:txBody>
      </p:sp>
      <p:pic>
        <p:nvPicPr>
          <p:cNvPr id="942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315" t="5397" r="7336" b="3851"/>
          <a:stretch/>
        </p:blipFill>
        <p:spPr bwMode="auto">
          <a:xfrm>
            <a:off x="633317" y="1149747"/>
            <a:ext cx="3800964" cy="49831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942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601" t="5568" r="7736" b="3543"/>
          <a:stretch/>
        </p:blipFill>
        <p:spPr bwMode="auto">
          <a:xfrm>
            <a:off x="4793836" y="1149744"/>
            <a:ext cx="3763553" cy="49832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7" name="圆角矩形 6"/>
          <p:cNvSpPr>
            <a:spLocks noChangeArrowheads="1"/>
          </p:cNvSpPr>
          <p:nvPr/>
        </p:nvSpPr>
        <p:spPr bwMode="auto">
          <a:xfrm>
            <a:off x="2605088" y="3641725"/>
            <a:ext cx="1457325" cy="198438"/>
          </a:xfrm>
          <a:prstGeom prst="roundRect">
            <a:avLst>
              <a:gd name="adj" fmla="val 16667"/>
            </a:avLst>
          </a:prstGeom>
          <a:noFill/>
          <a:ln w="190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buClr>
                <a:srgbClr val="B98F00"/>
              </a:buClr>
              <a:buFont typeface="Wingdings" pitchFamily="2" charset="2"/>
              <a:buNone/>
            </a:pPr>
            <a:endParaRPr lang="zh-CN" altLang="en-US" sz="1800"/>
          </a:p>
        </p:txBody>
      </p:sp>
      <p:sp>
        <p:nvSpPr>
          <p:cNvPr id="8" name="椭圆 7"/>
          <p:cNvSpPr>
            <a:spLocks noChangeArrowheads="1"/>
          </p:cNvSpPr>
          <p:nvPr/>
        </p:nvSpPr>
        <p:spPr bwMode="auto">
          <a:xfrm>
            <a:off x="5408613" y="4494213"/>
            <a:ext cx="1098550" cy="1311275"/>
          </a:xfrm>
          <a:prstGeom prst="ellipse">
            <a:avLst/>
          </a:prstGeom>
          <a:solidFill>
            <a:srgbClr val="00B0F0">
              <a:alpha val="20000"/>
            </a:srgbClr>
          </a:solidFill>
          <a:ln w="19050" algn="ctr">
            <a:solidFill>
              <a:srgbClr val="FF3300"/>
            </a:solidFill>
            <a:round/>
            <a:headEnd/>
            <a:tailEnd/>
          </a:ln>
        </p:spPr>
        <p:txBody>
          <a:bodyPr/>
          <a:lstStyle>
            <a:lvl1pPr marL="342900" indent="-342900">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buClr>
                <a:srgbClr val="B98F00"/>
              </a:buClr>
              <a:buFont typeface="Wingdings" pitchFamily="2" charset="2"/>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fade">
                                      <p:cBhvr>
                                        <p:cTn id="7" dur="1000"/>
                                        <p:tgtEl>
                                          <p:spTgt spid="94210"/>
                                        </p:tgtEl>
                                      </p:cBhvr>
                                    </p:animEffect>
                                    <p:anim calcmode="lin" valueType="num">
                                      <p:cBhvr>
                                        <p:cTn id="8" dur="1000" fill="hold"/>
                                        <p:tgtEl>
                                          <p:spTgt spid="94210"/>
                                        </p:tgtEl>
                                        <p:attrNameLst>
                                          <p:attrName>ppt_x</p:attrName>
                                        </p:attrNameLst>
                                      </p:cBhvr>
                                      <p:tavLst>
                                        <p:tav tm="0">
                                          <p:val>
                                            <p:strVal val="#ppt_x"/>
                                          </p:val>
                                        </p:tav>
                                        <p:tav tm="100000">
                                          <p:val>
                                            <p:strVal val="#ppt_x"/>
                                          </p:val>
                                        </p:tav>
                                      </p:tavLst>
                                    </p:anim>
                                    <p:anim calcmode="lin" valueType="num">
                                      <p:cBhvr>
                                        <p:cTn id="9" dur="1000" fill="hold"/>
                                        <p:tgtEl>
                                          <p:spTgt spid="942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4211"/>
                                        </p:tgtEl>
                                        <p:attrNameLst>
                                          <p:attrName>style.visibility</p:attrName>
                                        </p:attrNameLst>
                                      </p:cBhvr>
                                      <p:to>
                                        <p:strVal val="visible"/>
                                      </p:to>
                                    </p:set>
                                    <p:animEffect transition="in" filter="fade">
                                      <p:cBhvr>
                                        <p:cTn id="14" dur="1000"/>
                                        <p:tgtEl>
                                          <p:spTgt spid="94211"/>
                                        </p:tgtEl>
                                      </p:cBhvr>
                                    </p:animEffect>
                                    <p:anim calcmode="lin" valueType="num">
                                      <p:cBhvr>
                                        <p:cTn id="15" dur="1000" fill="hold"/>
                                        <p:tgtEl>
                                          <p:spTgt spid="94211"/>
                                        </p:tgtEl>
                                        <p:attrNameLst>
                                          <p:attrName>ppt_x</p:attrName>
                                        </p:attrNameLst>
                                      </p:cBhvr>
                                      <p:tavLst>
                                        <p:tav tm="0">
                                          <p:val>
                                            <p:strVal val="#ppt_x"/>
                                          </p:val>
                                        </p:tav>
                                        <p:tav tm="100000">
                                          <p:val>
                                            <p:strVal val="#ppt_x"/>
                                          </p:val>
                                        </p:tav>
                                      </p:tavLst>
                                    </p:anim>
                                    <p:anim calcmode="lin" valueType="num">
                                      <p:cBhvr>
                                        <p:cTn id="16" dur="1000" fill="hold"/>
                                        <p:tgtEl>
                                          <p:spTgt spid="9421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868363" y="1290638"/>
            <a:ext cx="73056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en-US" altLang="zh-CN" sz="2800" dirty="0">
                <a:ea typeface="宋体" charset="-122"/>
              </a:rPr>
              <a:t>2008</a:t>
            </a:r>
            <a:r>
              <a:rPr lang="zh-CN" altLang="en-US" sz="2800" dirty="0">
                <a:ea typeface="宋体" charset="-122"/>
              </a:rPr>
              <a:t>年</a:t>
            </a:r>
            <a:r>
              <a:rPr lang="en-US" altLang="zh-CN" sz="2800" dirty="0">
                <a:ea typeface="宋体" charset="-122"/>
              </a:rPr>
              <a:t>5</a:t>
            </a:r>
            <a:r>
              <a:rPr lang="zh-CN" altLang="en-US" sz="2800" dirty="0">
                <a:ea typeface="宋体" charset="-122"/>
              </a:rPr>
              <a:t>月</a:t>
            </a:r>
            <a:r>
              <a:rPr lang="en-US" altLang="zh-CN" sz="2800" dirty="0">
                <a:ea typeface="宋体" charset="-122"/>
              </a:rPr>
              <a:t>11</a:t>
            </a:r>
            <a:r>
              <a:rPr lang="zh-CN" altLang="en-US" sz="2800" dirty="0">
                <a:ea typeface="宋体" charset="-122"/>
              </a:rPr>
              <a:t>日，即汶川地震前</a:t>
            </a:r>
            <a:r>
              <a:rPr lang="en-US" altLang="zh-CN" sz="2800" dirty="0">
                <a:ea typeface="宋体" charset="-122"/>
              </a:rPr>
              <a:t>1.5</a:t>
            </a:r>
            <a:r>
              <a:rPr lang="zh-CN" altLang="en-US" sz="2800" dirty="0">
                <a:ea typeface="宋体" charset="-122"/>
              </a:rPr>
              <a:t>天到几小时、几分钟，</a:t>
            </a:r>
            <a:r>
              <a:rPr lang="zh-CN" altLang="en-US" sz="2800" dirty="0" smtClean="0">
                <a:ea typeface="宋体" charset="-122"/>
              </a:rPr>
              <a:t>成都地磁台记录到显著</a:t>
            </a:r>
            <a:r>
              <a:rPr lang="zh-CN" altLang="en-US" sz="2800" dirty="0">
                <a:ea typeface="宋体" charset="-122"/>
              </a:rPr>
              <a:t>的地磁变化，各个磁分量的最大变量分别是： </a:t>
            </a:r>
          </a:p>
          <a:p>
            <a:pPr lvl="2" eaLnBrk="1" hangingPunct="1">
              <a:spcBef>
                <a:spcPct val="50000"/>
              </a:spcBef>
              <a:buClrTx/>
              <a:buFont typeface="Wingdings" pitchFamily="2" charset="2"/>
              <a:buNone/>
            </a:pPr>
            <a:r>
              <a:rPr lang="zh-CN" altLang="en-US" sz="2000" dirty="0">
                <a:ea typeface="宋体" charset="-122"/>
              </a:rPr>
              <a:t>磁偏角：    △</a:t>
            </a:r>
            <a:r>
              <a:rPr lang="en-US" altLang="zh-CN" sz="2000" dirty="0">
                <a:ea typeface="宋体" charset="-122"/>
              </a:rPr>
              <a:t>D ≈ 26S</a:t>
            </a:r>
          </a:p>
          <a:p>
            <a:pPr lvl="2" eaLnBrk="1" hangingPunct="1">
              <a:spcBef>
                <a:spcPct val="50000"/>
              </a:spcBef>
              <a:buClrTx/>
              <a:buFont typeface="Wingdings" pitchFamily="2" charset="2"/>
              <a:buNone/>
            </a:pPr>
            <a:r>
              <a:rPr lang="zh-CN" altLang="en-US" sz="2000" dirty="0">
                <a:ea typeface="宋体" charset="-122"/>
              </a:rPr>
              <a:t>水平分量：△</a:t>
            </a:r>
            <a:r>
              <a:rPr lang="en-US" altLang="zh-CN" sz="2000" dirty="0">
                <a:ea typeface="宋体" charset="-122"/>
              </a:rPr>
              <a:t>H ≈ 28S</a:t>
            </a:r>
          </a:p>
          <a:p>
            <a:pPr lvl="2" eaLnBrk="1" hangingPunct="1">
              <a:spcBef>
                <a:spcPct val="50000"/>
              </a:spcBef>
              <a:buClrTx/>
              <a:buFont typeface="Wingdings" pitchFamily="2" charset="2"/>
              <a:buNone/>
            </a:pPr>
            <a:r>
              <a:rPr lang="zh-CN" altLang="en-US" sz="2000" dirty="0">
                <a:ea typeface="宋体" charset="-122"/>
              </a:rPr>
              <a:t>垂直分量：△</a:t>
            </a:r>
            <a:r>
              <a:rPr lang="en-US" altLang="zh-CN" sz="2000" dirty="0">
                <a:ea typeface="宋体" charset="-122"/>
              </a:rPr>
              <a:t>Z ≈ 95S  </a:t>
            </a:r>
          </a:p>
          <a:p>
            <a:pPr lvl="2" eaLnBrk="1" hangingPunct="1">
              <a:spcBef>
                <a:spcPct val="50000"/>
              </a:spcBef>
              <a:buClrTx/>
              <a:buFont typeface="Wingdings" pitchFamily="2" charset="2"/>
              <a:buNone/>
            </a:pPr>
            <a:r>
              <a:rPr lang="zh-CN" altLang="en-US" sz="2000" dirty="0">
                <a:ea typeface="宋体" charset="-122"/>
              </a:rPr>
              <a:t>总场强度：△</a:t>
            </a:r>
            <a:r>
              <a:rPr lang="en-US" altLang="zh-CN" sz="2000" dirty="0">
                <a:ea typeface="宋体" charset="-122"/>
              </a:rPr>
              <a:t>F ≈ 31S</a:t>
            </a:r>
          </a:p>
          <a:p>
            <a:pPr eaLnBrk="1" hangingPunct="1">
              <a:spcBef>
                <a:spcPct val="50000"/>
              </a:spcBef>
              <a:buClrTx/>
              <a:buFontTx/>
              <a:buNone/>
            </a:pPr>
            <a:r>
              <a:rPr lang="zh-CN" altLang="en-US" sz="2000" dirty="0">
                <a:ea typeface="宋体" charset="-122"/>
              </a:rPr>
              <a:t>其中Ｓ代表标准方差</a:t>
            </a:r>
          </a:p>
        </p:txBody>
      </p:sp>
      <p:sp>
        <p:nvSpPr>
          <p:cNvPr id="26627" name="Text Box 3"/>
          <p:cNvSpPr txBox="1">
            <a:spLocks noChangeArrowheads="1"/>
          </p:cNvSpPr>
          <p:nvPr/>
        </p:nvSpPr>
        <p:spPr bwMode="auto">
          <a:xfrm>
            <a:off x="452438" y="368300"/>
            <a:ext cx="74818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defRPr/>
            </a:pPr>
            <a:r>
              <a:rPr lang="zh-CN" altLang="en-US" sz="3200" dirty="0" smtClean="0">
                <a:latin typeface="+mj-lt"/>
                <a:ea typeface="+mj-ea"/>
                <a:cs typeface="+mj-cs"/>
              </a:rPr>
              <a:t>汶川地震地磁异常 </a:t>
            </a:r>
            <a:r>
              <a:rPr lang="en-US" altLang="zh-CN" sz="2000" dirty="0">
                <a:solidFill>
                  <a:schemeClr val="accent1"/>
                </a:solidFill>
                <a:latin typeface="+mj-lt"/>
                <a:ea typeface="+mj-ea"/>
                <a:cs typeface="+mj-cs"/>
              </a:rPr>
              <a:t>——2008</a:t>
            </a:r>
            <a:r>
              <a:rPr lang="zh-CN" altLang="en-US" sz="2000" dirty="0">
                <a:solidFill>
                  <a:schemeClr val="accent1"/>
                </a:solidFill>
                <a:latin typeface="+mj-lt"/>
                <a:ea typeface="+mj-ea"/>
                <a:cs typeface="+mj-cs"/>
              </a:rPr>
              <a:t>年</a:t>
            </a:r>
            <a:r>
              <a:rPr lang="en-US" altLang="zh-CN" sz="2000" dirty="0">
                <a:solidFill>
                  <a:schemeClr val="accent1"/>
                </a:solidFill>
                <a:latin typeface="+mj-lt"/>
                <a:ea typeface="+mj-ea"/>
                <a:cs typeface="+mj-cs"/>
              </a:rPr>
              <a:t>5</a:t>
            </a:r>
            <a:r>
              <a:rPr lang="zh-CN" altLang="en-US" sz="2000" dirty="0">
                <a:solidFill>
                  <a:schemeClr val="accent1"/>
                </a:solidFill>
                <a:latin typeface="+mj-lt"/>
                <a:ea typeface="+mj-ea"/>
                <a:cs typeface="+mj-cs"/>
              </a:rPr>
              <a:t>月</a:t>
            </a:r>
            <a:r>
              <a:rPr lang="en-US" altLang="zh-CN" sz="2000" dirty="0">
                <a:solidFill>
                  <a:schemeClr val="accent1"/>
                </a:solidFill>
                <a:latin typeface="+mj-lt"/>
                <a:ea typeface="+mj-ea"/>
                <a:cs typeface="+mj-cs"/>
              </a:rPr>
              <a:t>12</a:t>
            </a:r>
            <a:r>
              <a:rPr lang="zh-CN" altLang="en-US" sz="2000" dirty="0">
                <a:solidFill>
                  <a:schemeClr val="accent1"/>
                </a:solidFill>
                <a:latin typeface="+mj-lt"/>
                <a:ea typeface="+mj-ea"/>
                <a:cs typeface="+mj-cs"/>
              </a:rPr>
              <a:t>日，</a:t>
            </a:r>
            <a:r>
              <a:rPr lang="en-US" altLang="zh-CN" sz="2000" dirty="0">
                <a:solidFill>
                  <a:schemeClr val="accent1"/>
                </a:solidFill>
                <a:latin typeface="+mj-lt"/>
                <a:ea typeface="+mj-ea"/>
                <a:cs typeface="+mj-cs"/>
              </a:rPr>
              <a:t>Ms8.0</a:t>
            </a:r>
            <a:endParaRPr lang="zh-CN" altLang="en-US" sz="2000" dirty="0">
              <a:solidFill>
                <a:schemeClr val="accent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D080501-12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12875"/>
            <a:ext cx="5697538"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Line 8"/>
          <p:cNvSpPr>
            <a:spLocks noChangeShapeType="1"/>
          </p:cNvSpPr>
          <p:nvPr/>
        </p:nvSpPr>
        <p:spPr bwMode="auto">
          <a:xfrm>
            <a:off x="1979613" y="3357563"/>
            <a:ext cx="287337" cy="71437"/>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8" name="Text Box 10"/>
          <p:cNvSpPr txBox="1">
            <a:spLocks noChangeArrowheads="1"/>
          </p:cNvSpPr>
          <p:nvPr/>
        </p:nvSpPr>
        <p:spPr bwMode="auto">
          <a:xfrm>
            <a:off x="598488" y="1052513"/>
            <a:ext cx="25320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800">
                <a:ea typeface="宋体" charset="-122"/>
              </a:rPr>
              <a:t>成都台据震中△</a:t>
            </a:r>
            <a:r>
              <a:rPr lang="en-US" altLang="zh-CN" sz="1800">
                <a:ea typeface="宋体" charset="-122"/>
              </a:rPr>
              <a:t>29Km</a:t>
            </a:r>
          </a:p>
        </p:txBody>
      </p:sp>
      <p:sp>
        <p:nvSpPr>
          <p:cNvPr id="21509" name="线形标注 2 1"/>
          <p:cNvSpPr>
            <a:spLocks/>
          </p:cNvSpPr>
          <p:nvPr/>
        </p:nvSpPr>
        <p:spPr bwMode="auto">
          <a:xfrm>
            <a:off x="7643813" y="1619250"/>
            <a:ext cx="1277937" cy="301625"/>
          </a:xfrm>
          <a:prstGeom prst="borderCallout2">
            <a:avLst>
              <a:gd name="adj1" fmla="val 24667"/>
              <a:gd name="adj2" fmla="val 861"/>
              <a:gd name="adj3" fmla="val 26639"/>
              <a:gd name="adj4" fmla="val -28366"/>
              <a:gd name="adj5" fmla="val 153917"/>
              <a:gd name="adj6" fmla="val -51708"/>
            </a:avLst>
          </a:prstGeom>
          <a:solidFill>
            <a:srgbClr val="00B0F0">
              <a:alpha val="50195"/>
            </a:srgbClr>
          </a:solidFill>
          <a:ln w="19050" cap="rnd" algn="ctr">
            <a:solidFill>
              <a:srgbClr val="C00000"/>
            </a:solidFill>
            <a:round/>
            <a:headEnd/>
            <a:tailEnd type="stealth" w="med" len="med"/>
          </a:ln>
        </p:spPr>
        <p:txBody>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200">
                <a:solidFill>
                  <a:srgbClr val="FF0000"/>
                </a:solidFill>
                <a:latin typeface="宋体" charset="-122"/>
                <a:ea typeface="宋体" charset="-122"/>
              </a:rPr>
              <a:t>汶川地震 </a:t>
            </a:r>
            <a:r>
              <a:rPr lang="en-US" altLang="zh-CN" sz="1200">
                <a:solidFill>
                  <a:srgbClr val="FF0000"/>
                </a:solidFill>
                <a:latin typeface="宋体" charset="-122"/>
                <a:ea typeface="宋体" charset="-122"/>
              </a:rPr>
              <a:t>Ms8.0</a:t>
            </a:r>
          </a:p>
        </p:txBody>
      </p:sp>
      <p:sp>
        <p:nvSpPr>
          <p:cNvPr id="12" name="Text Box 3"/>
          <p:cNvSpPr txBox="1">
            <a:spLocks noChangeArrowheads="1"/>
          </p:cNvSpPr>
          <p:nvPr/>
        </p:nvSpPr>
        <p:spPr bwMode="auto">
          <a:xfrm>
            <a:off x="452438" y="368300"/>
            <a:ext cx="74818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defRPr/>
            </a:pPr>
            <a:r>
              <a:rPr lang="zh-CN" altLang="en-US" sz="3200" dirty="0" smtClean="0">
                <a:latin typeface="+mj-lt"/>
                <a:ea typeface="+mj-ea"/>
                <a:cs typeface="+mj-cs"/>
              </a:rPr>
              <a:t>汶川地震地磁异常 </a:t>
            </a:r>
            <a:r>
              <a:rPr lang="en-US" altLang="zh-CN" sz="2000" dirty="0" smtClean="0">
                <a:solidFill>
                  <a:schemeClr val="accent1"/>
                </a:solidFill>
                <a:latin typeface="+mj-lt"/>
                <a:ea typeface="+mj-ea"/>
                <a:cs typeface="+mj-cs"/>
              </a:rPr>
              <a:t>——</a:t>
            </a:r>
            <a:r>
              <a:rPr lang="zh-CN" altLang="en-US" sz="2000" dirty="0" smtClean="0">
                <a:solidFill>
                  <a:schemeClr val="accent1"/>
                </a:solidFill>
                <a:latin typeface="+mj-lt"/>
                <a:ea typeface="+mj-ea"/>
                <a:cs typeface="+mj-cs"/>
              </a:rPr>
              <a:t>磁偏角异常</a:t>
            </a:r>
            <a:endParaRPr lang="zh-CN" altLang="en-US" sz="2000" dirty="0">
              <a:solidFill>
                <a:schemeClr val="accent1"/>
              </a:solidFill>
              <a:latin typeface="+mj-lt"/>
              <a:ea typeface="+mj-ea"/>
              <a:cs typeface="+mj-cs"/>
            </a:endParaRPr>
          </a:p>
        </p:txBody>
      </p:sp>
      <p:sp>
        <p:nvSpPr>
          <p:cNvPr id="21511" name="线形标注 2 12"/>
          <p:cNvSpPr>
            <a:spLocks/>
          </p:cNvSpPr>
          <p:nvPr/>
        </p:nvSpPr>
        <p:spPr bwMode="auto">
          <a:xfrm>
            <a:off x="655638" y="4168775"/>
            <a:ext cx="1395412" cy="301625"/>
          </a:xfrm>
          <a:prstGeom prst="borderCallout2">
            <a:avLst>
              <a:gd name="adj1" fmla="val 52222"/>
              <a:gd name="adj2" fmla="val 99056"/>
              <a:gd name="adj3" fmla="val 51130"/>
              <a:gd name="adj4" fmla="val 134810"/>
              <a:gd name="adj5" fmla="val 236579"/>
              <a:gd name="adj6" fmla="val 190171"/>
            </a:avLst>
          </a:prstGeom>
          <a:solidFill>
            <a:srgbClr val="00B0F0">
              <a:alpha val="50195"/>
            </a:srgbClr>
          </a:solidFill>
          <a:ln w="19050" cap="rnd" algn="ctr">
            <a:solidFill>
              <a:srgbClr val="C00000"/>
            </a:solidFill>
            <a:round/>
            <a:headEnd/>
            <a:tailEnd type="stealth" w="med" len="med"/>
          </a:ln>
        </p:spPr>
        <p:txBody>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pPr>
            <a:r>
              <a:rPr lang="zh-CN" altLang="en-US" sz="1200">
                <a:solidFill>
                  <a:srgbClr val="009900"/>
                </a:solidFill>
                <a:ea typeface="宋体" charset="-122"/>
              </a:rPr>
              <a:t>地磁指数 </a:t>
            </a:r>
            <a:r>
              <a:rPr lang="en-US" altLang="zh-CN" sz="1200">
                <a:solidFill>
                  <a:srgbClr val="009900"/>
                </a:solidFill>
                <a:ea typeface="宋体" charset="-122"/>
              </a:rPr>
              <a:t>K-index</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D080501-12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1100138"/>
            <a:ext cx="561657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452438" y="368300"/>
            <a:ext cx="74818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defRPr/>
            </a:pPr>
            <a:r>
              <a:rPr lang="zh-CN" altLang="en-US" sz="3200" dirty="0" smtClean="0">
                <a:latin typeface="+mj-lt"/>
                <a:ea typeface="+mj-ea"/>
                <a:cs typeface="+mj-cs"/>
              </a:rPr>
              <a:t>汶川地震地磁异常 </a:t>
            </a:r>
            <a:r>
              <a:rPr lang="en-US" altLang="zh-CN" sz="2000" dirty="0" smtClean="0">
                <a:solidFill>
                  <a:schemeClr val="accent1"/>
                </a:solidFill>
                <a:latin typeface="+mj-lt"/>
                <a:ea typeface="+mj-ea"/>
                <a:cs typeface="+mj-cs"/>
              </a:rPr>
              <a:t>——</a:t>
            </a:r>
            <a:r>
              <a:rPr lang="zh-CN" altLang="en-US" sz="2000" dirty="0" smtClean="0">
                <a:solidFill>
                  <a:schemeClr val="accent1"/>
                </a:solidFill>
                <a:latin typeface="+mj-lt"/>
                <a:ea typeface="+mj-ea"/>
                <a:cs typeface="+mj-cs"/>
              </a:rPr>
              <a:t>水平分量异常</a:t>
            </a:r>
            <a:endParaRPr lang="zh-CN" altLang="en-US" sz="2000" dirty="0">
              <a:solidFill>
                <a:schemeClr val="accent1"/>
              </a:solidFill>
              <a:latin typeface="+mj-lt"/>
              <a:ea typeface="+mj-ea"/>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D080501-12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308100"/>
            <a:ext cx="528002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452438" y="368300"/>
            <a:ext cx="74818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itchFamily="2" charset="2"/>
              <a:buChar char="l"/>
              <a:defRPr sz="2600" b="1">
                <a:solidFill>
                  <a:schemeClr val="tx1"/>
                </a:solidFill>
                <a:latin typeface="Arial" charset="0"/>
                <a:ea typeface="楷体_GB2312" pitchFamily="49" charset="-122"/>
              </a:defRPr>
            </a:lvl1pPr>
            <a:lvl2pPr marL="742950" indent="-285750">
              <a:spcBef>
                <a:spcPct val="20000"/>
              </a:spcBef>
              <a:buClr>
                <a:schemeClr val="accent1"/>
              </a:buClr>
              <a:buFont typeface="Wingdings" pitchFamily="2" charset="2"/>
              <a:buChar char="n"/>
              <a:defRPr sz="2400" b="1">
                <a:solidFill>
                  <a:schemeClr val="tx1"/>
                </a:solidFill>
                <a:latin typeface="Arial" charset="0"/>
                <a:ea typeface="楷体_GB2312" pitchFamily="49" charset="-122"/>
              </a:defRPr>
            </a:lvl2pPr>
            <a:lvl3pPr marL="1143000" indent="-228600">
              <a:spcBef>
                <a:spcPct val="20000"/>
              </a:spcBef>
              <a:buClr>
                <a:schemeClr val="accent1"/>
              </a:buClr>
              <a:buFont typeface="Wingdings" pitchFamily="2" charset="2"/>
              <a:buChar char="u"/>
              <a:defRPr sz="2200" b="1">
                <a:solidFill>
                  <a:schemeClr val="tx1"/>
                </a:solidFill>
                <a:latin typeface="Arial" charset="0"/>
                <a:ea typeface="楷体_GB2312" pitchFamily="49" charset="-122"/>
              </a:defRPr>
            </a:lvl3pPr>
            <a:lvl4pPr marL="1600200" indent="-228600">
              <a:spcBef>
                <a:spcPct val="20000"/>
              </a:spcBef>
              <a:buClr>
                <a:schemeClr val="accent1"/>
              </a:buClr>
              <a:buFont typeface="Wingdings" pitchFamily="2" charset="2"/>
              <a:buChar char="l"/>
              <a:defRPr sz="2000" b="1">
                <a:solidFill>
                  <a:schemeClr val="tx1"/>
                </a:solidFill>
                <a:latin typeface="Arial" charset="0"/>
                <a:ea typeface="楷体_GB2312" pitchFamily="49" charset="-122"/>
              </a:defRPr>
            </a:lvl4pPr>
            <a:lvl5pPr marL="2057400" indent="-228600">
              <a:spcBef>
                <a:spcPct val="20000"/>
              </a:spcBef>
              <a:buClr>
                <a:schemeClr val="accent1"/>
              </a:buClr>
              <a:buFont typeface="Wingdings" pitchFamily="2" charset="2"/>
              <a:buChar char="n"/>
              <a:defRPr sz="2000"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1"/>
              </a:buClr>
              <a:buFont typeface="Wingdings" pitchFamily="2" charset="2"/>
              <a:buChar char="n"/>
              <a:defRPr sz="2000" b="1">
                <a:solidFill>
                  <a:schemeClr val="tx1"/>
                </a:solidFill>
                <a:latin typeface="Arial" charset="0"/>
                <a:ea typeface="楷体_GB2312" pitchFamily="49" charset="-122"/>
              </a:defRPr>
            </a:lvl9pPr>
          </a:lstStyle>
          <a:p>
            <a:pPr eaLnBrk="1" hangingPunct="1">
              <a:spcBef>
                <a:spcPct val="50000"/>
              </a:spcBef>
              <a:buClrTx/>
              <a:buFontTx/>
              <a:buNone/>
              <a:defRPr/>
            </a:pPr>
            <a:r>
              <a:rPr lang="zh-CN" altLang="en-US" sz="3200" dirty="0" smtClean="0">
                <a:latin typeface="+mj-lt"/>
                <a:ea typeface="+mj-ea"/>
                <a:cs typeface="+mj-cs"/>
              </a:rPr>
              <a:t>汶川地震地磁异常 </a:t>
            </a:r>
            <a:r>
              <a:rPr lang="en-US" altLang="zh-CN" sz="2000" dirty="0" smtClean="0">
                <a:solidFill>
                  <a:schemeClr val="accent1"/>
                </a:solidFill>
                <a:latin typeface="+mj-lt"/>
                <a:ea typeface="+mj-ea"/>
                <a:cs typeface="+mj-cs"/>
              </a:rPr>
              <a:t>——</a:t>
            </a:r>
            <a:r>
              <a:rPr lang="zh-CN" altLang="en-US" sz="2000" dirty="0" smtClean="0">
                <a:solidFill>
                  <a:schemeClr val="accent1"/>
                </a:solidFill>
                <a:latin typeface="+mj-lt"/>
                <a:ea typeface="+mj-ea"/>
                <a:cs typeface="+mj-cs"/>
              </a:rPr>
              <a:t>垂直分量异常</a:t>
            </a:r>
            <a:endParaRPr lang="zh-CN" altLang="en-US" sz="2000" dirty="0">
              <a:solidFill>
                <a:schemeClr val="accent1"/>
              </a:solidFill>
              <a:latin typeface="+mj-lt"/>
              <a:ea typeface="+mj-ea"/>
              <a:cs typeface="+mj-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首页模板">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首页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0F0">
            <a:alpha val="50000"/>
          </a:srgbClr>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98F00"/>
          </a:buClr>
          <a:buSzTx/>
          <a:buFont typeface="Wingdings" pitchFamily="2" charset="2"/>
          <a:buNone/>
          <a:tabLst/>
          <a:defRPr kumimoji="0" sz="1800" b="1" i="0" u="none" strike="noStrike" cap="none" normalizeH="0" baseline="0" dirty="0" smtClean="0">
            <a:ln>
              <a:noFill/>
            </a:ln>
            <a:solidFill>
              <a:schemeClr val="tx1"/>
            </a:solidFill>
            <a:effectLst/>
            <a:latin typeface="Arial" charset="0"/>
            <a:ea typeface="楷体_GB2312" pitchFamily="49" charset="-122"/>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首页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首页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首页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首页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首页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首页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首页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35421</TotalTime>
  <Words>2677</Words>
  <Application>Microsoft Office PowerPoint</Application>
  <PresentationFormat>全屏显示(4:3)</PresentationFormat>
  <Paragraphs>246</Paragraphs>
  <Slides>43</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62" baseType="lpstr">
      <vt:lpstr>Arial</vt:lpstr>
      <vt:lpstr>楷体_GB2312</vt:lpstr>
      <vt:lpstr>Wingdings</vt:lpstr>
      <vt:lpstr>宋体</vt:lpstr>
      <vt:lpstr>Tahoma</vt:lpstr>
      <vt:lpstr>华文行楷</vt:lpstr>
      <vt:lpstr>Times New Roman</vt:lpstr>
      <vt:lpstr>微软雅黑</vt:lpstr>
      <vt:lpstr>黑体</vt:lpstr>
      <vt:lpstr>隶书</vt:lpstr>
      <vt:lpstr>华文宋体</vt:lpstr>
      <vt:lpstr>华文琥珀</vt:lpstr>
      <vt:lpstr>Symbol</vt:lpstr>
      <vt:lpstr>楷体</vt:lpstr>
      <vt:lpstr>仿宋</vt:lpstr>
      <vt:lpstr>Kunstler Script</vt:lpstr>
      <vt:lpstr>首页模板</vt:lpstr>
      <vt:lpstr>CorelDRAW 12.0 Graphic</vt:lpstr>
      <vt:lpstr>Microsoft Visio Drawing</vt:lpstr>
      <vt:lpstr>手机监控地震发生的可能性 与预警实验</vt:lpstr>
      <vt:lpstr>提  纲</vt:lpstr>
      <vt:lpstr>提  纲</vt:lpstr>
      <vt:lpstr>1. 震前的地磁异常——一个重要发现</vt:lpstr>
      <vt:lpstr>原始文献：Moore, Nature: 1964, 203, 508-509</vt:lpstr>
      <vt:lpstr>PowerPoint 演示文稿</vt:lpstr>
      <vt:lpstr>PowerPoint 演示文稿</vt:lpstr>
      <vt:lpstr>PowerPoint 演示文稿</vt:lpstr>
      <vt:lpstr>PowerPoint 演示文稿</vt:lpstr>
      <vt:lpstr>PowerPoint 演示文稿</vt:lpstr>
      <vt:lpstr>汶川地震的地磁异常——网上报道</vt:lpstr>
      <vt:lpstr>PowerPoint 演示文稿</vt:lpstr>
      <vt:lpstr>PowerPoint 演示文稿</vt:lpstr>
      <vt:lpstr>PowerPoint 演示文稿</vt:lpstr>
      <vt:lpstr>PowerPoint 演示文稿</vt:lpstr>
      <vt:lpstr>PowerPoint 演示文稿</vt:lpstr>
      <vt:lpstr>PowerPoint 演示文稿</vt:lpstr>
      <vt:lpstr>统计与理论推算结果—— 1km处磁场强度-震级关系</vt:lpstr>
      <vt:lpstr>临震磁异常的特点及意义</vt:lpstr>
      <vt:lpstr>不同震中距磁异常比较</vt:lpstr>
      <vt:lpstr>PowerPoint 演示文稿</vt:lpstr>
      <vt:lpstr>PowerPoint 演示文稿</vt:lpstr>
      <vt:lpstr>电磁流体效应及平面电流模型</vt:lpstr>
      <vt:lpstr>极震区的临震磁异常现象，可用于地震预警</vt:lpstr>
      <vt:lpstr>提  纲</vt:lpstr>
      <vt:lpstr>2. 手机监控地震发生的可能性</vt:lpstr>
      <vt:lpstr>手机能满足磁喷监控需求</vt:lpstr>
      <vt:lpstr>磁喷大数据处理的必要性</vt:lpstr>
      <vt:lpstr>提  纲</vt:lpstr>
      <vt:lpstr>3. 磁喷异常分离</vt:lpstr>
      <vt:lpstr>地球的基本磁场</vt:lpstr>
      <vt:lpstr>地球变化磁场——外源场</vt:lpstr>
      <vt:lpstr>地磁日变——特征</vt:lpstr>
      <vt:lpstr>磁暴特点</vt:lpstr>
      <vt:lpstr>地磁脉动</vt:lpstr>
      <vt:lpstr>地球变化磁场——内源场</vt:lpstr>
      <vt:lpstr>提取磁喷地磁异常</vt:lpstr>
      <vt:lpstr>提  纲</vt:lpstr>
      <vt:lpstr>4. 震前预警</vt:lpstr>
      <vt:lpstr>磁喷大数据处理与预警</vt:lpstr>
      <vt:lpstr>提  纲</vt:lpstr>
      <vt:lpstr>5. 总结</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答辩ppt</dc:title>
  <dc:creator>zys</dc:creator>
  <cp:lastModifiedBy>Administrator</cp:lastModifiedBy>
  <cp:revision>1832</cp:revision>
  <dcterms:created xsi:type="dcterms:W3CDTF">2006-05-24T08:18:55Z</dcterms:created>
  <dcterms:modified xsi:type="dcterms:W3CDTF">2016-02-20T18:10:20Z</dcterms:modified>
</cp:coreProperties>
</file>