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1"/>
    <p:restoredTop sz="94671"/>
  </p:normalViewPr>
  <p:slideViewPr>
    <p:cSldViewPr snapToGrid="0" snapToObjects="1">
      <p:cViewPr varScale="1">
        <p:scale>
          <a:sx n="49" d="100"/>
          <a:sy n="49" d="100"/>
        </p:scale>
        <p:origin x="18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EFD1-7571-F44B-A45B-136BD3FDB7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7530E4-7D51-2F4B-956F-365AE60A3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E8355F-598C-AB4C-9707-D4CEC7085532}"/>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5" name="Footer Placeholder 4">
            <a:extLst>
              <a:ext uri="{FF2B5EF4-FFF2-40B4-BE49-F238E27FC236}">
                <a16:creationId xmlns:a16="http://schemas.microsoft.com/office/drawing/2014/main" id="{5FBC4707-9C2A-AF46-88BC-2BDC6E8AA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541E8-3386-E54F-90FC-7EA3E7FBAF39}"/>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140505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7656-50BD-6242-85E4-7BBEC82307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44AAA0-D57F-AE42-8C8B-B0E7877EE0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64069-978A-5D4D-ABB9-37FA45CDB24F}"/>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5" name="Footer Placeholder 4">
            <a:extLst>
              <a:ext uri="{FF2B5EF4-FFF2-40B4-BE49-F238E27FC236}">
                <a16:creationId xmlns:a16="http://schemas.microsoft.com/office/drawing/2014/main" id="{635F0C36-220E-C64F-BE5D-A1A06B84E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B91C9-095E-8E4F-8BAB-4776F7B36A4E}"/>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172032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3828E-EE0C-AD4B-AE31-7B64563BA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80645A-8C56-E142-BCED-DEAD3068A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3BF47-EBAF-424A-BFA0-883AB90B5594}"/>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5" name="Footer Placeholder 4">
            <a:extLst>
              <a:ext uri="{FF2B5EF4-FFF2-40B4-BE49-F238E27FC236}">
                <a16:creationId xmlns:a16="http://schemas.microsoft.com/office/drawing/2014/main" id="{46F238FC-E488-E744-97E4-08AEDE10B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05F22-EB01-DB45-80A8-8FA995958E03}"/>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121441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AFDE-212E-354A-9119-32B74B72A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8422-41EE-A146-A3F1-A0552376E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D695B-8D57-EF42-911C-8CB767345239}"/>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5" name="Footer Placeholder 4">
            <a:extLst>
              <a:ext uri="{FF2B5EF4-FFF2-40B4-BE49-F238E27FC236}">
                <a16:creationId xmlns:a16="http://schemas.microsoft.com/office/drawing/2014/main" id="{99B362C0-8795-D747-A60E-75ED0599D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6EAD2-107B-2E43-A705-D6548CB01896}"/>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271435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A66F-14E1-C049-A6AB-CAED0EB929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55D8F1-BB62-884D-AB10-D57E8F2D0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DE8DBB-591C-EC44-AE0C-49887718B1F7}"/>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5" name="Footer Placeholder 4">
            <a:extLst>
              <a:ext uri="{FF2B5EF4-FFF2-40B4-BE49-F238E27FC236}">
                <a16:creationId xmlns:a16="http://schemas.microsoft.com/office/drawing/2014/main" id="{A216C23D-0E99-C748-860C-4EDD79023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02B0D-A877-2049-8EED-3A4454E67F3F}"/>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245531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3DFD-D17E-7F46-9DC8-018544F44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007E1-A786-8849-9EFB-5D4800FB0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08397D-2DA5-7D4B-A74E-4C4E25A60C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A2955-098D-BA47-BAFA-EEA564EE8350}"/>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6" name="Footer Placeholder 5">
            <a:extLst>
              <a:ext uri="{FF2B5EF4-FFF2-40B4-BE49-F238E27FC236}">
                <a16:creationId xmlns:a16="http://schemas.microsoft.com/office/drawing/2014/main" id="{568C8260-70D8-9544-A9B1-6373ACFD6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4ED74-BA7C-8D4B-8E70-5D9AC3EE66C2}"/>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213781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49C2-9257-BF40-9E8C-7084A4B96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428555-0EF3-F94F-BD93-68BABDCA82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E3EF8D-C11F-1447-BD42-56B2CBE99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E8DE4-AE37-AE4D-B2C1-17D08A156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3A1A0-9C5F-0D43-9D49-1E5875325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DBFF41-0369-0841-A74A-F8AB93D876A1}"/>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8" name="Footer Placeholder 7">
            <a:extLst>
              <a:ext uri="{FF2B5EF4-FFF2-40B4-BE49-F238E27FC236}">
                <a16:creationId xmlns:a16="http://schemas.microsoft.com/office/drawing/2014/main" id="{ED8E7DED-2ACF-9C4F-ACD6-7FD5ED749E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A91D3C-44E8-1A4A-979C-3FDF55D12D5B}"/>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265565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1188-C50E-9B4D-85ED-D120D3D4C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52696D-0D66-1944-B9DC-076D7C9D5F08}"/>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4" name="Footer Placeholder 3">
            <a:extLst>
              <a:ext uri="{FF2B5EF4-FFF2-40B4-BE49-F238E27FC236}">
                <a16:creationId xmlns:a16="http://schemas.microsoft.com/office/drawing/2014/main" id="{A416AD66-549D-5845-90CE-67BEC9CCA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226BDC-F3E3-D545-92E9-E22D3B0129F1}"/>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354434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E8460-9853-0043-9CE2-70AE23587359}"/>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3" name="Footer Placeholder 2">
            <a:extLst>
              <a:ext uri="{FF2B5EF4-FFF2-40B4-BE49-F238E27FC236}">
                <a16:creationId xmlns:a16="http://schemas.microsoft.com/office/drawing/2014/main" id="{60BE4E94-279D-774F-A466-05507BBC7C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7F590-37B8-784C-B209-42A6E9B7A0D6}"/>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412703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8033-3B4C-814F-AA45-46C72A6A5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2F9EF2-0C34-224D-8E5A-8755DBA9C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598F26-6D32-1E49-80FF-4AC6DFF93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F94B6-E1C3-A54E-96E6-2F6A1EBC3B06}"/>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6" name="Footer Placeholder 5">
            <a:extLst>
              <a:ext uri="{FF2B5EF4-FFF2-40B4-BE49-F238E27FC236}">
                <a16:creationId xmlns:a16="http://schemas.microsoft.com/office/drawing/2014/main" id="{EA700BBC-4C03-4642-AC26-1E8BA086E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0C87B-53F9-1D42-95AF-6E36DDFEC93F}"/>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256422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6D53-1A1E-2945-8C6A-B2FD0ADDC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048DA1-097D-354C-B493-539298051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A7BF8-880B-0949-97D1-10E70EC04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3E554-C04D-6F45-B30B-6C2CF36772DA}"/>
              </a:ext>
            </a:extLst>
          </p:cNvPr>
          <p:cNvSpPr>
            <a:spLocks noGrp="1"/>
          </p:cNvSpPr>
          <p:nvPr>
            <p:ph type="dt" sz="half" idx="10"/>
          </p:nvPr>
        </p:nvSpPr>
        <p:spPr/>
        <p:txBody>
          <a:bodyPr/>
          <a:lstStyle/>
          <a:p>
            <a:fld id="{85D12497-C4BD-3B43-A432-C126830316C3}" type="datetimeFigureOut">
              <a:rPr lang="en-US" smtClean="0"/>
              <a:t>4/23/20</a:t>
            </a:fld>
            <a:endParaRPr lang="en-US"/>
          </a:p>
        </p:txBody>
      </p:sp>
      <p:sp>
        <p:nvSpPr>
          <p:cNvPr id="6" name="Footer Placeholder 5">
            <a:extLst>
              <a:ext uri="{FF2B5EF4-FFF2-40B4-BE49-F238E27FC236}">
                <a16:creationId xmlns:a16="http://schemas.microsoft.com/office/drawing/2014/main" id="{7A824E70-4233-4945-8DC1-A7F4C76A3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C0DD4-F12C-684D-A277-3F36E1E113C0}"/>
              </a:ext>
            </a:extLst>
          </p:cNvPr>
          <p:cNvSpPr>
            <a:spLocks noGrp="1"/>
          </p:cNvSpPr>
          <p:nvPr>
            <p:ph type="sldNum" sz="quarter" idx="12"/>
          </p:nvPr>
        </p:nvSpPr>
        <p:spPr/>
        <p:txBody>
          <a:bodyPr/>
          <a:lstStyle/>
          <a:p>
            <a:fld id="{449A895C-B88F-7F45-BC8F-66E033F99CB9}" type="slidenum">
              <a:rPr lang="en-US" smtClean="0"/>
              <a:t>‹#›</a:t>
            </a:fld>
            <a:endParaRPr lang="en-US"/>
          </a:p>
        </p:txBody>
      </p:sp>
    </p:spTree>
    <p:extLst>
      <p:ext uri="{BB962C8B-B14F-4D97-AF65-F5344CB8AC3E}">
        <p14:creationId xmlns:p14="http://schemas.microsoft.com/office/powerpoint/2010/main" val="146222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F3D7B-4849-D247-BFDB-7B457D331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C3B1A-C3DF-2A40-AFB3-C3F7F0B9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02091-F563-FD40-94D8-69A51E668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12497-C4BD-3B43-A432-C126830316C3}" type="datetimeFigureOut">
              <a:rPr lang="en-US" smtClean="0"/>
              <a:t>4/23/20</a:t>
            </a:fld>
            <a:endParaRPr lang="en-US"/>
          </a:p>
        </p:txBody>
      </p:sp>
      <p:sp>
        <p:nvSpPr>
          <p:cNvPr id="5" name="Footer Placeholder 4">
            <a:extLst>
              <a:ext uri="{FF2B5EF4-FFF2-40B4-BE49-F238E27FC236}">
                <a16:creationId xmlns:a16="http://schemas.microsoft.com/office/drawing/2014/main" id="{9CCFA94B-4794-084B-A030-3CCFC9150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57963D-755E-614C-BAC8-26547D471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A895C-B88F-7F45-BC8F-66E033F99CB9}" type="slidenum">
              <a:rPr lang="en-US" smtClean="0"/>
              <a:t>‹#›</a:t>
            </a:fld>
            <a:endParaRPr lang="en-US"/>
          </a:p>
        </p:txBody>
      </p:sp>
    </p:spTree>
    <p:extLst>
      <p:ext uri="{BB962C8B-B14F-4D97-AF65-F5344CB8AC3E}">
        <p14:creationId xmlns:p14="http://schemas.microsoft.com/office/powerpoint/2010/main" val="340167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3080B8-2902-B64A-8AE2-38550774EE28}"/>
              </a:ext>
            </a:extLst>
          </p:cNvPr>
          <p:cNvPicPr>
            <a:picLocks noChangeAspect="1"/>
          </p:cNvPicPr>
          <p:nvPr/>
        </p:nvPicPr>
        <p:blipFill>
          <a:blip r:embed="rId2"/>
          <a:stretch>
            <a:fillRect/>
          </a:stretch>
        </p:blipFill>
        <p:spPr>
          <a:xfrm>
            <a:off x="957950" y="3054350"/>
            <a:ext cx="3492500" cy="2794000"/>
          </a:xfrm>
          <a:prstGeom prst="rect">
            <a:avLst/>
          </a:prstGeom>
        </p:spPr>
      </p:pic>
      <p:sp>
        <p:nvSpPr>
          <p:cNvPr id="2" name="Title 1">
            <a:extLst>
              <a:ext uri="{FF2B5EF4-FFF2-40B4-BE49-F238E27FC236}">
                <a16:creationId xmlns:a16="http://schemas.microsoft.com/office/drawing/2014/main" id="{5A513198-C6F5-B447-8D91-F6E3FC37649E}"/>
              </a:ext>
            </a:extLst>
          </p:cNvPr>
          <p:cNvSpPr>
            <a:spLocks noGrp="1"/>
          </p:cNvSpPr>
          <p:nvPr>
            <p:ph type="ctrTitle"/>
          </p:nvPr>
        </p:nvSpPr>
        <p:spPr>
          <a:xfrm>
            <a:off x="1524000" y="-355600"/>
            <a:ext cx="9144000" cy="2387600"/>
          </a:xfrm>
        </p:spPr>
        <p:txBody>
          <a:bodyPr/>
          <a:lstStyle/>
          <a:p>
            <a:r>
              <a:rPr lang="en-US" dirty="0"/>
              <a:t>Japanese Restaurant</a:t>
            </a:r>
          </a:p>
        </p:txBody>
      </p:sp>
      <p:sp>
        <p:nvSpPr>
          <p:cNvPr id="3" name="Subtitle 2">
            <a:extLst>
              <a:ext uri="{FF2B5EF4-FFF2-40B4-BE49-F238E27FC236}">
                <a16:creationId xmlns:a16="http://schemas.microsoft.com/office/drawing/2014/main" id="{F5DA608A-E3ED-8641-A4A0-1E24C62A7DAA}"/>
              </a:ext>
            </a:extLst>
          </p:cNvPr>
          <p:cNvSpPr>
            <a:spLocks noGrp="1"/>
          </p:cNvSpPr>
          <p:nvPr>
            <p:ph type="subTitle" idx="1"/>
          </p:nvPr>
        </p:nvSpPr>
        <p:spPr>
          <a:xfrm>
            <a:off x="1278340" y="2032000"/>
            <a:ext cx="9144000" cy="1655762"/>
          </a:xfrm>
        </p:spPr>
        <p:txBody>
          <a:bodyPr/>
          <a:lstStyle/>
          <a:p>
            <a:r>
              <a:rPr lang="en-US" dirty="0"/>
              <a:t>New York City</a:t>
            </a:r>
          </a:p>
        </p:txBody>
      </p:sp>
      <p:pic>
        <p:nvPicPr>
          <p:cNvPr id="5" name="Picture 4">
            <a:extLst>
              <a:ext uri="{FF2B5EF4-FFF2-40B4-BE49-F238E27FC236}">
                <a16:creationId xmlns:a16="http://schemas.microsoft.com/office/drawing/2014/main" id="{B63EC7C8-4ED0-F14B-B38A-F21B7E4B1D35}"/>
              </a:ext>
            </a:extLst>
          </p:cNvPr>
          <p:cNvPicPr>
            <a:picLocks noChangeAspect="1"/>
          </p:cNvPicPr>
          <p:nvPr/>
        </p:nvPicPr>
        <p:blipFill>
          <a:blip r:embed="rId3"/>
          <a:stretch>
            <a:fillRect/>
          </a:stretch>
        </p:blipFill>
        <p:spPr>
          <a:xfrm>
            <a:off x="5033307" y="3257550"/>
            <a:ext cx="3492500" cy="2324100"/>
          </a:xfrm>
          <a:prstGeom prst="rect">
            <a:avLst/>
          </a:prstGeom>
        </p:spPr>
      </p:pic>
      <p:pic>
        <p:nvPicPr>
          <p:cNvPr id="8" name="Picture 7">
            <a:extLst>
              <a:ext uri="{FF2B5EF4-FFF2-40B4-BE49-F238E27FC236}">
                <a16:creationId xmlns:a16="http://schemas.microsoft.com/office/drawing/2014/main" id="{698D8AB2-2B6B-BF40-95A4-86336D827E1B}"/>
              </a:ext>
            </a:extLst>
          </p:cNvPr>
          <p:cNvPicPr>
            <a:picLocks noChangeAspect="1"/>
          </p:cNvPicPr>
          <p:nvPr/>
        </p:nvPicPr>
        <p:blipFill>
          <a:blip r:embed="rId4"/>
          <a:stretch>
            <a:fillRect/>
          </a:stretch>
        </p:blipFill>
        <p:spPr>
          <a:xfrm>
            <a:off x="9008660" y="3054350"/>
            <a:ext cx="1905000" cy="2857500"/>
          </a:xfrm>
          <a:prstGeom prst="rect">
            <a:avLst/>
          </a:prstGeom>
        </p:spPr>
      </p:pic>
    </p:spTree>
    <p:extLst>
      <p:ext uri="{BB962C8B-B14F-4D97-AF65-F5344CB8AC3E}">
        <p14:creationId xmlns:p14="http://schemas.microsoft.com/office/powerpoint/2010/main" val="147405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F04D-BE17-6F4B-B5F7-64E8099149F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21812B7-D5A5-BE4D-9004-077395A58AAB}"/>
              </a:ext>
            </a:extLst>
          </p:cNvPr>
          <p:cNvSpPr>
            <a:spLocks noGrp="1"/>
          </p:cNvSpPr>
          <p:nvPr>
            <p:ph idx="1"/>
          </p:nvPr>
        </p:nvSpPr>
        <p:spPr>
          <a:xfrm>
            <a:off x="838200" y="1485991"/>
            <a:ext cx="10515600" cy="4351338"/>
          </a:xfrm>
        </p:spPr>
        <p:txBody>
          <a:bodyPr>
            <a:normAutofit/>
          </a:bodyPr>
          <a:lstStyle/>
          <a:p>
            <a:r>
              <a:rPr lang="en-US" sz="2400" dirty="0"/>
              <a:t>Background</a:t>
            </a:r>
          </a:p>
          <a:p>
            <a:pPr marL="0" indent="0">
              <a:buNone/>
            </a:pPr>
            <a:r>
              <a:rPr lang="en-US" sz="2400" dirty="0"/>
              <a:t>There are several factors that we need to considered to become successful in business. In this case is want to determine the best location (neighborhood) in New York City to start a restaurant</a:t>
            </a:r>
          </a:p>
          <a:p>
            <a:r>
              <a:rPr lang="en-US" sz="2400" dirty="0"/>
              <a:t>Problem </a:t>
            </a:r>
          </a:p>
          <a:p>
            <a:pPr marL="0" indent="0">
              <a:buNone/>
            </a:pPr>
            <a:r>
              <a:rPr lang="en-US" sz="2400" dirty="0"/>
              <a:t>- What is best location in New York City for Japanese Restaurant ?</a:t>
            </a:r>
          </a:p>
          <a:p>
            <a:pPr marL="0" indent="0">
              <a:buNone/>
            </a:pPr>
            <a:r>
              <a:rPr lang="en-US" sz="2400" dirty="0"/>
              <a:t>- Which areas have potential Japanese restaurant Market ?</a:t>
            </a:r>
          </a:p>
          <a:p>
            <a:pPr marL="0" indent="0">
              <a:buNone/>
            </a:pPr>
            <a:r>
              <a:rPr lang="en-US" sz="2400" dirty="0"/>
              <a:t>- Which all areas lack Japanese restaurants ?</a:t>
            </a:r>
          </a:p>
          <a:p>
            <a:pPr marL="0" indent="0">
              <a:buNone/>
            </a:pPr>
            <a:r>
              <a:rPr lang="en-US" sz="2400" dirty="0"/>
              <a:t>- Which is the best place to stay if I prefer Japanese Cuisine ?</a:t>
            </a:r>
          </a:p>
          <a:p>
            <a:pPr marL="0" indent="0">
              <a:buNone/>
            </a:pPr>
            <a:endParaRPr lang="en-US" sz="2400" dirty="0"/>
          </a:p>
        </p:txBody>
      </p:sp>
    </p:spTree>
    <p:extLst>
      <p:ext uri="{BB962C8B-B14F-4D97-AF65-F5344CB8AC3E}">
        <p14:creationId xmlns:p14="http://schemas.microsoft.com/office/powerpoint/2010/main" val="340919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32AC-53B9-8944-9D9D-6279417B12C8}"/>
              </a:ext>
            </a:extLst>
          </p:cNvPr>
          <p:cNvSpPr>
            <a:spLocks noGrp="1"/>
          </p:cNvSpPr>
          <p:nvPr>
            <p:ph type="title"/>
          </p:nvPr>
        </p:nvSpPr>
        <p:spPr/>
        <p:txBody>
          <a:bodyPr/>
          <a:lstStyle/>
          <a:p>
            <a:r>
              <a:rPr lang="en-US" dirty="0"/>
              <a:t>Data &amp; Methodology</a:t>
            </a:r>
          </a:p>
        </p:txBody>
      </p:sp>
      <p:pic>
        <p:nvPicPr>
          <p:cNvPr id="5" name="Content Placeholder 4">
            <a:extLst>
              <a:ext uri="{FF2B5EF4-FFF2-40B4-BE49-F238E27FC236}">
                <a16:creationId xmlns:a16="http://schemas.microsoft.com/office/drawing/2014/main" id="{DCB6A225-A26C-7C4D-94E9-34D8933E51B2}"/>
              </a:ext>
            </a:extLst>
          </p:cNvPr>
          <p:cNvPicPr>
            <a:picLocks noGrp="1" noChangeAspect="1"/>
          </p:cNvPicPr>
          <p:nvPr>
            <p:ph idx="1"/>
          </p:nvPr>
        </p:nvPicPr>
        <p:blipFill>
          <a:blip r:embed="rId2"/>
          <a:stretch>
            <a:fillRect/>
          </a:stretch>
        </p:blipFill>
        <p:spPr>
          <a:xfrm>
            <a:off x="5016173" y="1505139"/>
            <a:ext cx="4727076" cy="2246395"/>
          </a:xfrm>
        </p:spPr>
      </p:pic>
      <p:sp>
        <p:nvSpPr>
          <p:cNvPr id="6" name="Content Placeholder 2">
            <a:extLst>
              <a:ext uri="{FF2B5EF4-FFF2-40B4-BE49-F238E27FC236}">
                <a16:creationId xmlns:a16="http://schemas.microsoft.com/office/drawing/2014/main" id="{E98BB6EE-91FD-C94B-B3F8-20FD9524E80D}"/>
              </a:ext>
            </a:extLst>
          </p:cNvPr>
          <p:cNvSpPr txBox="1">
            <a:spLocks/>
          </p:cNvSpPr>
          <p:nvPr/>
        </p:nvSpPr>
        <p:spPr>
          <a:xfrm>
            <a:off x="722846" y="1505139"/>
            <a:ext cx="4089445" cy="1452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of New York </a:t>
            </a:r>
            <a:br>
              <a:rPr lang="en-US" dirty="0"/>
            </a:br>
            <a:r>
              <a:rPr lang="en-US" dirty="0"/>
              <a:t>neighborhood dataset </a:t>
            </a:r>
          </a:p>
        </p:txBody>
      </p:sp>
      <p:sp>
        <p:nvSpPr>
          <p:cNvPr id="7" name="Title 1">
            <a:extLst>
              <a:ext uri="{FF2B5EF4-FFF2-40B4-BE49-F238E27FC236}">
                <a16:creationId xmlns:a16="http://schemas.microsoft.com/office/drawing/2014/main" id="{FD1E7C22-8984-374E-83C1-5C6776AF147C}"/>
              </a:ext>
            </a:extLst>
          </p:cNvPr>
          <p:cNvSpPr txBox="1">
            <a:spLocks/>
          </p:cNvSpPr>
          <p:nvPr/>
        </p:nvSpPr>
        <p:spPr>
          <a:xfrm>
            <a:off x="4857206" y="5236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p>
        </p:txBody>
      </p:sp>
      <p:sp>
        <p:nvSpPr>
          <p:cNvPr id="8" name="Content Placeholder 2">
            <a:extLst>
              <a:ext uri="{FF2B5EF4-FFF2-40B4-BE49-F238E27FC236}">
                <a16:creationId xmlns:a16="http://schemas.microsoft.com/office/drawing/2014/main" id="{3AB9F5AD-5EC6-A045-B647-B91A96A574E0}"/>
              </a:ext>
            </a:extLst>
          </p:cNvPr>
          <p:cNvSpPr txBox="1">
            <a:spLocks/>
          </p:cNvSpPr>
          <p:nvPr/>
        </p:nvSpPr>
        <p:spPr>
          <a:xfrm>
            <a:off x="838200" y="3780939"/>
            <a:ext cx="9961199" cy="2922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1800" dirty="0"/>
              <a:t>Collect the NY city data </a:t>
            </a:r>
          </a:p>
          <a:p>
            <a:pPr marL="0" indent="0">
              <a:buFont typeface="Arial" panose="020B0604020202020204" pitchFamily="34" charset="0"/>
              <a:buNone/>
            </a:pPr>
            <a:r>
              <a:rPr lang="en-US" sz="1800" dirty="0"/>
              <a:t>- Using </a:t>
            </a:r>
            <a:r>
              <a:rPr lang="en-US" sz="1800" dirty="0" err="1"/>
              <a:t>FourSquare</a:t>
            </a:r>
            <a:r>
              <a:rPr lang="en-US" sz="1800" dirty="0"/>
              <a:t> API we will find all venues for each neighborhood.</a:t>
            </a:r>
          </a:p>
          <a:p>
            <a:pPr marL="0" indent="0">
              <a:buFont typeface="Arial" panose="020B0604020202020204" pitchFamily="34" charset="0"/>
              <a:buNone/>
            </a:pPr>
            <a:r>
              <a:rPr lang="en-US" sz="1800" dirty="0"/>
              <a:t>- Filter out all venues that are Japanese </a:t>
            </a:r>
            <a:r>
              <a:rPr lang="en-US" sz="1800" dirty="0" err="1"/>
              <a:t>Resturants</a:t>
            </a:r>
            <a:r>
              <a:rPr lang="en-US" sz="1800" dirty="0"/>
              <a:t>.</a:t>
            </a:r>
          </a:p>
          <a:p>
            <a:pPr marL="0" indent="0">
              <a:buFont typeface="Arial" panose="020B0604020202020204" pitchFamily="34" charset="0"/>
              <a:buNone/>
            </a:pPr>
            <a:r>
              <a:rPr lang="en-US" sz="1800" dirty="0"/>
              <a:t>- Find rating , tips and like count for each Japanese </a:t>
            </a:r>
            <a:r>
              <a:rPr lang="en-US" sz="1800" dirty="0" err="1"/>
              <a:t>Resturants</a:t>
            </a:r>
            <a:r>
              <a:rPr lang="en-US" sz="1800" dirty="0"/>
              <a:t> using </a:t>
            </a:r>
            <a:r>
              <a:rPr lang="en-US" sz="1800" dirty="0" err="1"/>
              <a:t>FourSquare</a:t>
            </a:r>
            <a:r>
              <a:rPr lang="en-US" sz="1800" dirty="0"/>
              <a:t> API.</a:t>
            </a:r>
          </a:p>
          <a:p>
            <a:pPr marL="0" indent="0">
              <a:buFont typeface="Arial" panose="020B0604020202020204" pitchFamily="34" charset="0"/>
              <a:buNone/>
            </a:pPr>
            <a:r>
              <a:rPr lang="en-US" sz="1800" dirty="0"/>
              <a:t>- Using rating for each restaurant , we will sort that data.</a:t>
            </a:r>
          </a:p>
          <a:p>
            <a:pPr marL="0" indent="0">
              <a:buFont typeface="Arial" panose="020B0604020202020204" pitchFamily="34" charset="0"/>
              <a:buNone/>
            </a:pPr>
            <a:r>
              <a:rPr lang="en-US" sz="1800" dirty="0"/>
              <a:t>- Visualize the Ranking of neighborhoods using folium library(python)</a:t>
            </a:r>
          </a:p>
        </p:txBody>
      </p:sp>
      <p:sp>
        <p:nvSpPr>
          <p:cNvPr id="9" name="Content Placeholder 2">
            <a:extLst>
              <a:ext uri="{FF2B5EF4-FFF2-40B4-BE49-F238E27FC236}">
                <a16:creationId xmlns:a16="http://schemas.microsoft.com/office/drawing/2014/main" id="{456EF201-3C6B-6243-B2A1-A919C8F223EA}"/>
              </a:ext>
            </a:extLst>
          </p:cNvPr>
          <p:cNvSpPr txBox="1">
            <a:spLocks/>
          </p:cNvSpPr>
          <p:nvPr/>
        </p:nvSpPr>
        <p:spPr>
          <a:xfrm>
            <a:off x="838200" y="3260053"/>
            <a:ext cx="10515600" cy="651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 </a:t>
            </a:r>
          </a:p>
        </p:txBody>
      </p:sp>
    </p:spTree>
    <p:extLst>
      <p:ext uri="{BB962C8B-B14F-4D97-AF65-F5344CB8AC3E}">
        <p14:creationId xmlns:p14="http://schemas.microsoft.com/office/powerpoint/2010/main" val="308875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C59A-69A3-6745-A525-1D5044977D10}"/>
              </a:ext>
            </a:extLst>
          </p:cNvPr>
          <p:cNvSpPr>
            <a:spLocks noGrp="1"/>
          </p:cNvSpPr>
          <p:nvPr>
            <p:ph type="title"/>
          </p:nvPr>
        </p:nvSpPr>
        <p:spPr>
          <a:xfrm>
            <a:off x="810790" y="391099"/>
            <a:ext cx="10515600" cy="1325563"/>
          </a:xfrm>
        </p:spPr>
        <p:txBody>
          <a:bodyPr/>
          <a:lstStyle/>
          <a:p>
            <a:r>
              <a:rPr lang="en-US" dirty="0"/>
              <a:t>Results &amp; Discussion </a:t>
            </a:r>
          </a:p>
        </p:txBody>
      </p:sp>
      <p:pic>
        <p:nvPicPr>
          <p:cNvPr id="4" name="Content Placeholder 3">
            <a:extLst>
              <a:ext uri="{FF2B5EF4-FFF2-40B4-BE49-F238E27FC236}">
                <a16:creationId xmlns:a16="http://schemas.microsoft.com/office/drawing/2014/main" id="{161625D4-27BE-6541-AD49-E95D2555B78B}"/>
              </a:ext>
            </a:extLst>
          </p:cNvPr>
          <p:cNvPicPr>
            <a:picLocks noGrp="1" noChangeAspect="1"/>
          </p:cNvPicPr>
          <p:nvPr>
            <p:ph idx="1"/>
          </p:nvPr>
        </p:nvPicPr>
        <p:blipFill>
          <a:blip r:embed="rId2"/>
          <a:stretch>
            <a:fillRect/>
          </a:stretch>
        </p:blipFill>
        <p:spPr>
          <a:xfrm>
            <a:off x="6424190" y="1432877"/>
            <a:ext cx="4902200" cy="3467100"/>
          </a:xfrm>
          <a:prstGeom prst="rect">
            <a:avLst/>
          </a:prstGeom>
        </p:spPr>
      </p:pic>
      <p:pic>
        <p:nvPicPr>
          <p:cNvPr id="8" name="Picture 7">
            <a:extLst>
              <a:ext uri="{FF2B5EF4-FFF2-40B4-BE49-F238E27FC236}">
                <a16:creationId xmlns:a16="http://schemas.microsoft.com/office/drawing/2014/main" id="{55694728-12D0-C247-B8D7-47F588A2EA92}"/>
              </a:ext>
            </a:extLst>
          </p:cNvPr>
          <p:cNvPicPr>
            <a:picLocks noChangeAspect="1"/>
          </p:cNvPicPr>
          <p:nvPr/>
        </p:nvPicPr>
        <p:blipFill>
          <a:blip r:embed="rId3"/>
          <a:stretch>
            <a:fillRect/>
          </a:stretch>
        </p:blipFill>
        <p:spPr>
          <a:xfrm>
            <a:off x="838200" y="1937113"/>
            <a:ext cx="4957019" cy="2195104"/>
          </a:xfrm>
          <a:prstGeom prst="rect">
            <a:avLst/>
          </a:prstGeom>
        </p:spPr>
      </p:pic>
      <p:sp>
        <p:nvSpPr>
          <p:cNvPr id="9" name="Title 1">
            <a:extLst>
              <a:ext uri="{FF2B5EF4-FFF2-40B4-BE49-F238E27FC236}">
                <a16:creationId xmlns:a16="http://schemas.microsoft.com/office/drawing/2014/main" id="{99E2FCCF-E595-A54D-AB37-7DB4729B78AF}"/>
              </a:ext>
            </a:extLst>
          </p:cNvPr>
          <p:cNvSpPr txBox="1">
            <a:spLocks/>
          </p:cNvSpPr>
          <p:nvPr/>
        </p:nvSpPr>
        <p:spPr>
          <a:xfrm>
            <a:off x="865610" y="413221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 </a:t>
            </a:r>
            <a:endParaRPr lang="en-US" dirty="0"/>
          </a:p>
        </p:txBody>
      </p:sp>
      <p:sp>
        <p:nvSpPr>
          <p:cNvPr id="10" name="Rectangle 9">
            <a:extLst>
              <a:ext uri="{FF2B5EF4-FFF2-40B4-BE49-F238E27FC236}">
                <a16:creationId xmlns:a16="http://schemas.microsoft.com/office/drawing/2014/main" id="{EFAA6A7E-D835-AE47-B5E1-DAE132CA425F}"/>
              </a:ext>
            </a:extLst>
          </p:cNvPr>
          <p:cNvSpPr/>
          <p:nvPr/>
        </p:nvSpPr>
        <p:spPr>
          <a:xfrm>
            <a:off x="810790" y="5157788"/>
            <a:ext cx="6096000" cy="646331"/>
          </a:xfrm>
          <a:prstGeom prst="rect">
            <a:avLst/>
          </a:prstGeom>
        </p:spPr>
        <p:txBody>
          <a:bodyPr>
            <a:spAutoFit/>
          </a:bodyPr>
          <a:lstStyle/>
          <a:p>
            <a:r>
              <a:rPr lang="en-US" b="0" i="0" u="none" strike="noStrike" dirty="0">
                <a:solidFill>
                  <a:srgbClr val="000000"/>
                </a:solidFill>
                <a:effectLst/>
                <a:latin typeface="Helvetica Neue" panose="02000503000000020004" pitchFamily="2" charset="0"/>
              </a:rPr>
              <a:t>Japanese restaurant should be open in Bronx because there is few competitors in that area.</a:t>
            </a:r>
            <a:endParaRPr lang="en-US" dirty="0"/>
          </a:p>
        </p:txBody>
      </p:sp>
    </p:spTree>
    <p:extLst>
      <p:ext uri="{BB962C8B-B14F-4D97-AF65-F5344CB8AC3E}">
        <p14:creationId xmlns:p14="http://schemas.microsoft.com/office/powerpoint/2010/main" val="3163358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189</Words>
  <Application>Microsoft Macintosh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 Neue</vt:lpstr>
      <vt:lpstr>Office Theme</vt:lpstr>
      <vt:lpstr>Japanese Restaurant</vt:lpstr>
      <vt:lpstr>Introduction</vt:lpstr>
      <vt:lpstr>Data &amp; Methodology</vt:lpstr>
      <vt:lpstr>Results &amp; 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Japanese Restaurant</dc:title>
  <dc:creator>Vanisa Achakulwisut</dc:creator>
  <cp:lastModifiedBy>Vanisa Achakulwisut</cp:lastModifiedBy>
  <cp:revision>2</cp:revision>
  <dcterms:created xsi:type="dcterms:W3CDTF">2020-04-23T07:33:27Z</dcterms:created>
  <dcterms:modified xsi:type="dcterms:W3CDTF">2020-04-23T07:53:58Z</dcterms:modified>
</cp:coreProperties>
</file>