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69" r:id="rId6"/>
    <p:sldId id="261" r:id="rId7"/>
    <p:sldId id="27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D3D2C-C8CC-41B9-9B54-F62342013531}" v="2" dt="2021-08-11T01:59:02.977"/>
    <p1510:client id="{11FD7C25-A90A-4821-BEEF-5A9F5D8864CF}" v="1" dt="2021-08-11T02:04:2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atnarong tongprasert" userId="S::kiatnarong.to@kmitl.ac.th::a1a9fdce-b365-4694-af9c-3f67840df30f" providerId="AD" clId="Web-{10BD3D2C-C8CC-41B9-9B54-F62342013531}"/>
    <pc:docChg chg="modSld">
      <pc:chgData name="kiatnarong tongprasert" userId="S::kiatnarong.to@kmitl.ac.th::a1a9fdce-b365-4694-af9c-3f67840df30f" providerId="AD" clId="Web-{10BD3D2C-C8CC-41B9-9B54-F62342013531}" dt="2021-08-11T01:59:02.977" v="1"/>
      <pc:docMkLst>
        <pc:docMk/>
      </pc:docMkLst>
      <pc:sldChg chg="addSp delSp modSp">
        <pc:chgData name="kiatnarong tongprasert" userId="S::kiatnarong.to@kmitl.ac.th::a1a9fdce-b365-4694-af9c-3f67840df30f" providerId="AD" clId="Web-{10BD3D2C-C8CC-41B9-9B54-F62342013531}" dt="2021-08-11T01:59:02.977" v="1"/>
        <pc:sldMkLst>
          <pc:docMk/>
          <pc:sldMk cId="3745100568" sldId="257"/>
        </pc:sldMkLst>
        <pc:spChg chg="add mod">
          <ac:chgData name="kiatnarong tongprasert" userId="S::kiatnarong.to@kmitl.ac.th::a1a9fdce-b365-4694-af9c-3f67840df30f" providerId="AD" clId="Web-{10BD3D2C-C8CC-41B9-9B54-F62342013531}" dt="2021-08-11T01:59:02.852" v="0"/>
          <ac:spMkLst>
            <pc:docMk/>
            <pc:sldMk cId="3745100568" sldId="257"/>
            <ac:spMk id="3" creationId="{F29D54DC-3513-4DB1-BFA0-5173F77C8B88}"/>
          </ac:spMkLst>
        </pc:spChg>
        <pc:spChg chg="add">
          <ac:chgData name="kiatnarong tongprasert" userId="S::kiatnarong.to@kmitl.ac.th::a1a9fdce-b365-4694-af9c-3f67840df30f" providerId="AD" clId="Web-{10BD3D2C-C8CC-41B9-9B54-F62342013531}" dt="2021-08-11T01:59:02.977" v="1"/>
          <ac:spMkLst>
            <pc:docMk/>
            <pc:sldMk cId="3745100568" sldId="257"/>
            <ac:spMk id="4" creationId="{5D118604-AEFA-47C1-9ADE-7173C98DEB3D}"/>
          </ac:spMkLst>
        </pc:spChg>
        <pc:spChg chg="del">
          <ac:chgData name="kiatnarong tongprasert" userId="S::kiatnarong.to@kmitl.ac.th::a1a9fdce-b365-4694-af9c-3f67840df30f" providerId="AD" clId="Web-{10BD3D2C-C8CC-41B9-9B54-F62342013531}" dt="2021-08-11T01:59:02.852" v="0"/>
          <ac:spMkLst>
            <pc:docMk/>
            <pc:sldMk cId="3745100568" sldId="257"/>
            <ac:spMk id="2051" creationId="{00000000-0000-0000-0000-000000000000}"/>
          </ac:spMkLst>
        </pc:spChg>
      </pc:sldChg>
    </pc:docChg>
  </pc:docChgLst>
  <pc:docChgLst>
    <pc:chgData name="kiatnarong tongprasert" userId="S::kiatnarong.to@kmitl.ac.th::a1a9fdce-b365-4694-af9c-3f67840df30f" providerId="AD" clId="Web-{11FD7C25-A90A-4821-BEEF-5A9F5D8864CF}"/>
    <pc:docChg chg="modSld">
      <pc:chgData name="kiatnarong tongprasert" userId="S::kiatnarong.to@kmitl.ac.th::a1a9fdce-b365-4694-af9c-3f67840df30f" providerId="AD" clId="Web-{11FD7C25-A90A-4821-BEEF-5A9F5D8864CF}" dt="2021-08-11T02:04:22.186" v="0"/>
      <pc:docMkLst>
        <pc:docMk/>
      </pc:docMkLst>
      <pc:sldChg chg="delSp">
        <pc:chgData name="kiatnarong tongprasert" userId="S::kiatnarong.to@kmitl.ac.th::a1a9fdce-b365-4694-af9c-3f67840df30f" providerId="AD" clId="Web-{11FD7C25-A90A-4821-BEEF-5A9F5D8864CF}" dt="2021-08-11T02:04:22.186" v="0"/>
        <pc:sldMkLst>
          <pc:docMk/>
          <pc:sldMk cId="3745100568" sldId="257"/>
        </pc:sldMkLst>
        <pc:spChg chg="del">
          <ac:chgData name="kiatnarong tongprasert" userId="S::kiatnarong.to@kmitl.ac.th::a1a9fdce-b365-4694-af9c-3f67840df30f" providerId="AD" clId="Web-{11FD7C25-A90A-4821-BEEF-5A9F5D8864CF}" dt="2021-08-11T02:04:22.186" v="0"/>
          <ac:spMkLst>
            <pc:docMk/>
            <pc:sldMk cId="3745100568" sldId="257"/>
            <ac:spMk id="4" creationId="{5D118604-AEFA-47C1-9ADE-7173C98DEB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5C9C-A1AE-4146-AD3F-11DAFFD97DE8}" type="datetimeFigureOut">
              <a:rPr lang="th-TH" smtClean="0"/>
              <a:pPr/>
              <a:t>10/08/64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942A-7D26-4112-9E8C-0F850B7E657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86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0D8C3-B869-4D9C-83E5-22D6CBE495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4DE79-386F-428B-AA1F-5A78BFF3BD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4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A2DB-19E8-DB4E-85CB-431BAA64A5E1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765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CAA9-F832-7044-9E12-CF78F17B667C}" type="datetime1">
              <a:rPr lang="en-US" smtClean="0"/>
              <a:t>8/10/2021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9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ECB3-6807-DB49-9D4A-A92209CD94FB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70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442D-D73A-CD46-8F61-97C6C67C36FF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69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98807"/>
            <a:ext cx="12192000" cy="6002027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93"/>
            <a:ext cx="12192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DB2D-9C8A-564D-B918-112A680B6D2E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Introduction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19" y="3643316"/>
            <a:ext cx="9048814" cy="1184273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rgbClr val="008A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19" y="4572008"/>
            <a:ext cx="9048814" cy="1781172"/>
          </a:xfrm>
        </p:spPr>
        <p:txBody>
          <a:bodyPr>
            <a:normAutofit/>
          </a:bodyPr>
          <a:lstStyle>
            <a:lvl1pPr marL="0" indent="0" algn="ctr">
              <a:buNone/>
              <a:defRPr sz="1900" b="0">
                <a:solidFill>
                  <a:srgbClr val="B8AE7A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4A0D-1FD0-C342-924B-550FE6BF4B86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Rectangle 8"/>
          <p:cNvSpPr/>
          <p:nvPr userDrawn="1"/>
        </p:nvSpPr>
        <p:spPr>
          <a:xfrm>
            <a:off x="647360" y="6500834"/>
            <a:ext cx="109538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>
                <a:solidFill>
                  <a:srgbClr val="DAD5BC"/>
                </a:solidFill>
              </a:rPr>
              <a:t>	KMITL</a:t>
            </a:r>
            <a:r>
              <a:rPr lang="en-US" sz="1200" baseline="0">
                <a:solidFill>
                  <a:srgbClr val="DAD5BC"/>
                </a:solidFill>
              </a:rPr>
              <a:t>    </a:t>
            </a:r>
            <a:r>
              <a:rPr lang="en-US" sz="1200">
                <a:solidFill>
                  <a:srgbClr val="DAD5BC"/>
                </a:solidFill>
              </a:rPr>
              <a:t> 01076249 Data Structures &amp; Algorithms : Tree 2</a:t>
            </a:r>
            <a:r>
              <a:rPr lang="en-US" sz="160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>
              <a:solidFill>
                <a:srgbClr val="DAD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B55-EF86-F647-A31C-1BA89FED919C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8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9E96-347F-1549-A902-E1B0B024B360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104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2D8A-47B3-5C4A-83E2-02564C46DF19}" type="datetime1">
              <a:rPr lang="en-US" smtClean="0"/>
              <a:t>8/10/2021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79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DEB-9FE5-D342-B8C8-98D5C4599804}" type="datetime1">
              <a:rPr lang="en-US" smtClean="0"/>
              <a:t>8/10/2021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25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82FE-7BFF-8B47-8114-9F0EDD556BCE}" type="datetime1">
              <a:rPr lang="en-US" smtClean="0"/>
              <a:t>8/10/2021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382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DC5F-0923-E242-91A1-18165B43D2E1}" type="datetime1">
              <a:rPr lang="en-US" smtClean="0"/>
              <a:t>8/10/2021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05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0A1A-9084-8049-AF5F-040C8EBAE2CD}" type="datetime1">
              <a:rPr lang="en-US" smtClean="0"/>
              <a:t>8/10/2021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199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79E3-4330-1D46-B055-60BF9089C361}" type="datetime1">
              <a:rPr lang="en-US" smtClean="0"/>
              <a:t>8/10/2021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FE04-E770-4ED8-A82C-B51483EF410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blem-Solving-Structures-Algorithms-Python/dp/1541128257/ref=sr_1_5?ie=UTF8&amp;qid=1483445752&amp;s=books&amp;sr=1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://interactivepython.org/courselib/static/pythonds/index.html" TargetMode="External"/><Relationship Id="rId4" Type="http://schemas.openxmlformats.org/officeDocument/2006/relationships/hyperlink" Target="https://www.amazon.com/Problem-Solving-Algorithms-Structures-Python/dp/1590282574/ref=pd_bxgy_14_img_2?_encoding=UTF8&amp;pd_rd_i=1590282574&amp;pd_rd_r=6TRCTXQRF26DB6NQFHDW&amp;pd_rd_w=bBaUI&amp;pd_rd_wg=rKP7Z&amp;psc=1&amp;refRID=6TRCTXQRF26DB6NQFHD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5620" y="3715033"/>
            <a:ext cx="9048814" cy="118427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Data Structures &amp; Algorithms</a:t>
            </a:r>
            <a:br>
              <a:rPr lang="en-US"/>
            </a:br>
            <a:r>
              <a:rPr lang="en-US"/>
              <a:t>Using Python</a:t>
            </a:r>
            <a:endParaRPr lang="th-TH"/>
          </a:p>
        </p:txBody>
      </p:sp>
      <p:sp>
        <p:nvSpPr>
          <p:cNvPr id="9" name="Right Arrow 8"/>
          <p:cNvSpPr/>
          <p:nvPr/>
        </p:nvSpPr>
        <p:spPr>
          <a:xfrm>
            <a:off x="4223792" y="1052736"/>
            <a:ext cx="3744416" cy="1944216"/>
          </a:xfrm>
          <a:prstGeom prst="rightArrow">
            <a:avLst>
              <a:gd name="adj1" fmla="val 50000"/>
              <a:gd name="adj2" fmla="val 50000"/>
            </a:avLst>
          </a:prstGeom>
          <a:effectLst>
            <a:outerShdw blurRad="101600" dist="317500" dir="4200000" sx="94000" sy="94000" rotWithShape="0">
              <a:prstClr val="black">
                <a:alpha val="42000"/>
              </a:prstClr>
            </a:outerShdw>
          </a:effectLst>
          <a:scene3d>
            <a:camera prst="isometricOffAxis1Top"/>
            <a:lightRig rig="threePt" dir="t"/>
          </a:scene3d>
          <a:sp3d>
            <a:bevelB w="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1354" y1="82310" x2="21354" y2="82310"/>
                        <a14:foregroundMark x1="54688" y1="86643" x2="47917" y2="86643"/>
                        <a14:foregroundMark x1="42708" y1="98195" x2="38542" y2="98195"/>
                        <a14:foregroundMark x1="55208" y1="98195" x2="51563" y2="98195"/>
                        <a14:foregroundMark x1="24479" y1="20939" x2="24479" y2="20939"/>
                        <a14:foregroundMark x1="11458" y1="17690" x2="11458" y2="17690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40734" y="476673"/>
            <a:ext cx="1981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003880" y="2132856"/>
            <a:ext cx="2652295" cy="1440160"/>
          </a:xfrm>
          <a:prstGeom prst="rect">
            <a:avLst/>
          </a:prstGeom>
          <a:scene3d>
            <a:camera prst="isometricOffAxis1Top"/>
            <a:lightRig rig="threePt" dir="t">
              <a:rot lat="0" lon="0" rev="1200000"/>
            </a:lightRig>
          </a:scene3d>
          <a:sp3d>
            <a:bevelT w="63500" h="25400"/>
            <a:bevelB w="635000" h="660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 rot="15861532">
            <a:off x="5324366" y="1118401"/>
            <a:ext cx="2456818" cy="1752533"/>
          </a:xfrm>
          <a:prstGeom prst="rect">
            <a:avLst/>
          </a:prstGeom>
          <a:ln>
            <a:noFill/>
          </a:ln>
          <a:scene3d>
            <a:camera prst="isometricOffAxis2Right"/>
            <a:lightRig rig="threePt" dir="t">
              <a:rot lat="0" lon="0" rev="1200000"/>
            </a:lightRig>
          </a:scene3d>
          <a:sp3d>
            <a:bevelT w="209550" h="247650"/>
            <a:bevelB w="209550" h="2540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Isosceles Triangle 11"/>
          <p:cNvSpPr/>
          <p:nvPr/>
        </p:nvSpPr>
        <p:spPr>
          <a:xfrm>
            <a:off x="4145783" y="764704"/>
            <a:ext cx="1872208" cy="2160240"/>
          </a:xfrm>
          <a:prstGeom prst="triangle">
            <a:avLst/>
          </a:prstGeom>
          <a:scene3d>
            <a:camera prst="isometricLeftDown"/>
            <a:lightRig rig="threePt" dir="t">
              <a:rot lat="0" lon="0" rev="1200000"/>
            </a:lightRig>
          </a:scene3d>
          <a:sp3d>
            <a:bevelT w="127000" h="254000"/>
            <a:bevelB w="381000" h="381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29D54DC-3513-4DB1-BFA0-5173F77C8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51005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Text Book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60021" y="2320810"/>
            <a:ext cx="6217495" cy="12003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8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“Data Structures &amp; Algorithms in Python”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Michael T. Goodrich, Roberto </a:t>
            </a:r>
            <a:r>
              <a:rPr lang="en-US" sz="1800" err="1"/>
              <a:t>Tamassia</a:t>
            </a:r>
            <a:r>
              <a:rPr lang="en-US" sz="1800"/>
              <a:t>, Michael H. </a:t>
            </a:r>
            <a:r>
              <a:rPr lang="en-US" sz="1800" err="1"/>
              <a:t>Goldwasser</a:t>
            </a:r>
            <a:r>
              <a:rPr lang="en-US" sz="1800"/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7172" y="3746535"/>
            <a:ext cx="268342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C00000"/>
                </a:solidFill>
              </a:rPr>
              <a:t>Free Online Book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u="sng"/>
              <a:t>it-ebooks.info/book/2467/</a:t>
            </a:r>
            <a:endParaRPr 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381" y="1897051"/>
            <a:ext cx="3755913" cy="36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Text Book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871864" y="3645570"/>
            <a:ext cx="5817096" cy="1871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>
                <a:latin typeface="Calibri" pitchFamily="34" charset="0"/>
                <a:hlinkClick r:id="rId3"/>
              </a:rPr>
              <a:t>https://www.amazon.com/Problem-Solving-Structures-Algorithms-Python/dp/1541128257/ref=sr_1_5?ie=UTF8&amp;qid=1483445752&amp;s=books&amp;sr=1-5</a:t>
            </a:r>
            <a:endParaRPr lang="en-US" sz="1400">
              <a:latin typeface="Calibri" pitchFamily="34" charset="0"/>
            </a:endParaRPr>
          </a:p>
          <a:p>
            <a:pPr>
              <a:buNone/>
            </a:pPr>
            <a:endParaRPr lang="en-US" sz="1400">
              <a:latin typeface="Calibri" pitchFamily="34" charset="0"/>
            </a:endParaRPr>
          </a:p>
          <a:p>
            <a:pPr>
              <a:buNone/>
            </a:pPr>
            <a:r>
              <a:rPr lang="en-US" sz="1400">
                <a:latin typeface="Calibri" pitchFamily="34" charset="0"/>
                <a:hlinkClick r:id="rId4"/>
              </a:rPr>
              <a:t>https://www.amazon.com/Problem-Solving-Algorithms-Structures-Python/dp/1590282574/ref=pd_bxgy_14_img_2?_encoding=UTF8&amp;pd_rd_i=1590282574&amp;pd_rd_r=6TRCTXQRF26DB6NQFHDW&amp;pd_rd_w=bBaUI&amp;pd_rd_wg=rKP7Z&amp;psc=1&amp;refRID=6TRCTXQRF26DB6NQFHDW</a:t>
            </a:r>
            <a:endParaRPr lang="en-US" sz="140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3490" y="4941168"/>
            <a:ext cx="3354373" cy="14401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th-TH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Paperback:</a:t>
            </a:r>
            <a:r>
              <a:rPr lang="en-US" sz="1400"/>
              <a:t> 438 pages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Publisher:</a:t>
            </a:r>
            <a:r>
              <a:rPr lang="en-US" sz="1400"/>
              <a:t> Franklin, </a:t>
            </a:r>
            <a:r>
              <a:rPr lang="en-US" sz="1400" err="1"/>
              <a:t>Beedle</a:t>
            </a:r>
            <a:r>
              <a:rPr lang="en-US" sz="1400"/>
              <a:t> &amp; Associates; 2nd edition (August 22, 2011)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b="1"/>
              <a:t>	Product Dimensions: </a:t>
            </a:r>
            <a:r>
              <a:rPr lang="en-US" sz="1400"/>
              <a:t>7.5 x 0.9 x 9.2 inches</a:t>
            </a:r>
          </a:p>
          <a:p>
            <a:pPr marL="342900" indent="-342900">
              <a:spcBef>
                <a:spcPct val="20000"/>
              </a:spcBef>
            </a:pPr>
            <a:endParaRPr lang="en-US" sz="14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>
                <a:latin typeface="Comic Sans MS" pitchFamily="66" charset="0"/>
              </a:rPr>
              <a:t>ISBN-13: 978-1590282571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>
                <a:latin typeface="Comic Sans MS" pitchFamily="66" charset="0"/>
              </a:rPr>
              <a:t>ISBN-10: 1590282574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7865" y="2709292"/>
            <a:ext cx="5051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Free Online Book :</a:t>
            </a:r>
          </a:p>
          <a:p>
            <a:r>
              <a:rPr lang="en-US" sz="1400">
                <a:hlinkClick r:id="rId5"/>
              </a:rPr>
              <a:t>http://interactivepython.org/courselib/static/pythonds/index.html</a:t>
            </a:r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2135560" y="1124744"/>
            <a:ext cx="84969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marL="363538" indent="-363538">
              <a:buFont typeface="Arial" pitchFamily="34" charset="0"/>
              <a:buChar char="•"/>
            </a:pPr>
            <a:r>
              <a:rPr lang="th-TH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ใช้เนื้อหาตาม </a:t>
            </a:r>
            <a:r>
              <a:rPr lang="en-US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lecture slide</a:t>
            </a:r>
          </a:p>
          <a:p>
            <a:pPr marL="363538" indent="-363538">
              <a:buFont typeface="Arial" pitchFamily="34" charset="0"/>
              <a:buChar char="•"/>
            </a:pP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หากอยากอ่าน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text 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เพิ่มเติม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search :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r>
              <a:rPr lang="en-US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Data Structures, Algorithms, using python</a:t>
            </a:r>
            <a:r>
              <a:rPr lang="th-TH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เช่น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75520" y="2276872"/>
            <a:ext cx="2405180" cy="271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86F-C1C8-8F4A-A057-AB5A64A9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แผนการสอน</a:t>
            </a:r>
            <a:endParaRPr lang="en-TH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0EE715-749B-E847-9123-F5545AE04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" r="1942"/>
          <a:stretch/>
        </p:blipFill>
        <p:spPr>
          <a:xfrm>
            <a:off x="2102377" y="791736"/>
            <a:ext cx="8368618" cy="59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1. Algorithm</a:t>
            </a:r>
            <a:endParaRPr lang="th-TH">
              <a:solidFill>
                <a:srgbClr val="0000FF"/>
              </a:solidFill>
            </a:endParaRPr>
          </a:p>
        </p:txBody>
      </p:sp>
      <p:sp>
        <p:nvSpPr>
          <p:cNvPr id="169" name="Cloud Callout 168"/>
          <p:cNvSpPr/>
          <p:nvPr/>
        </p:nvSpPr>
        <p:spPr>
          <a:xfrm>
            <a:off x="3719737" y="1052736"/>
            <a:ext cx="3198355" cy="864096"/>
          </a:xfrm>
          <a:prstGeom prst="cloudCallout">
            <a:avLst>
              <a:gd name="adj1" fmla="val -50398"/>
              <a:gd name="adj2" fmla="val 75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จริง  หนัก </a:t>
            </a:r>
            <a:r>
              <a:rPr lang="en-US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&gt;</a:t>
            </a:r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ปลอม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680177" y="1700808"/>
            <a:ext cx="3012335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0000FF"/>
                </a:solidFill>
                <a:ea typeface="SimSun" pitchFamily="2" charset="-122"/>
              </a:rPr>
              <a:t>Your Algorithm ?</a:t>
            </a:r>
          </a:p>
          <a:p>
            <a:pPr algn="ctr"/>
            <a:r>
              <a:rPr lang="th-TH" altLang="zh-CN" sz="2400" b="1"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(วิธี(แก้ปัญหา))</a:t>
            </a:r>
            <a:endParaRPr lang="th-TH" altLang="zh-CN" sz="2400">
              <a:solidFill>
                <a:srgbClr val="0000FF"/>
              </a:solidFill>
              <a:ea typeface="SimSun" pitchFamily="2" charset="-122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1805523" y="3140968"/>
            <a:ext cx="3744416" cy="2160240"/>
            <a:chOff x="5508104" y="2420888"/>
            <a:chExt cx="3456384" cy="2160240"/>
          </a:xfrm>
        </p:grpSpPr>
        <p:grpSp>
          <p:nvGrpSpPr>
            <p:cNvPr id="167" name="Group 166"/>
            <p:cNvGrpSpPr/>
            <p:nvPr/>
          </p:nvGrpSpPr>
          <p:grpSpPr>
            <a:xfrm>
              <a:off x="5508104" y="2420888"/>
              <a:ext cx="2592288" cy="1698104"/>
              <a:chOff x="4644008" y="1124744"/>
              <a:chExt cx="2592288" cy="169810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372200" y="2883024"/>
              <a:ext cx="2592288" cy="1698104"/>
              <a:chOff x="4644008" y="1124744"/>
              <a:chExt cx="2592288" cy="1698104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5364088" y="20776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436096" y="20056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5148064" y="20056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5220072" y="19336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516488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5588496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300464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5372472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5643736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5715744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427712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499720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5796136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5868144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80112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652120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516488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588496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5300464" y="17175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372472" y="16455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68888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40896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452864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5524872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796136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5868144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5580112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5652120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5948536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20544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5732512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5804520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506767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513968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485164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492365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522007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529208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500404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507605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34732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541932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3129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20330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49972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57172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528369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535570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522007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29208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500404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07605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37247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44448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15644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22845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549972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557172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528369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5570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565212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72412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543609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50810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5787752" y="15567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5859760" y="14847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5571728" y="1484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5643736" y="1412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40152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012160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5724128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5796136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6067400" y="17091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6139408" y="16371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5851376" y="16371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5923384" y="15651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219800" y="186159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6291808" y="178958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6003776" y="17895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6075784" y="17175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5940152" y="12687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6012160" y="11967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5724128" y="11967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5796136" y="11247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6092552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6164560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5876528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5948536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6219800" y="14211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6291808" y="13491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6003776" y="13491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6075784" y="12771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6372200" y="1573560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6444208" y="1501552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6156176" y="1501552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6228184" y="1429544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860032" y="22300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4932040" y="21580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4644008" y="21580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716016" y="20860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5012432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5084440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4796408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4868416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5139680" y="23824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5211688" y="23104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4923656" y="23104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4995664" y="22384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5292080" y="253481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5364088" y="246280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5076056" y="2462808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5148064" y="2390800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5012432" y="19419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5084440" y="18699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4796408" y="18699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4868416" y="17979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5164832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5236840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4948808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5020816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5292080" y="20943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5364088" y="20223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5076056" y="20223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5148064" y="19503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444480" y="2246784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5516488" y="2174776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5228456" y="2174776"/>
                <a:ext cx="720080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5300464" y="2102768"/>
                <a:ext cx="792088" cy="288032"/>
              </a:xfrm>
              <a:prstGeom prst="ellipse">
                <a:avLst/>
              </a:prstGeom>
              <a:solidFill>
                <a:srgbClr val="DECE04"/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cene3d>
                <a:camera prst="isometricOffAxis2Top"/>
                <a:lightRig rig="twoPt" dir="t"/>
              </a:scene3d>
              <a:sp3d>
                <a:bevelB w="2540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</p:grpSp>
      <p:sp>
        <p:nvSpPr>
          <p:cNvPr id="300" name="Rectangle 299"/>
          <p:cNvSpPr/>
          <p:nvPr/>
        </p:nvSpPr>
        <p:spPr>
          <a:xfrm>
            <a:off x="1919536" y="5157193"/>
            <a:ext cx="3978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หาเหรียญจริง 1 เหรียญ</a:t>
            </a:r>
            <a:endParaRPr lang="th-TH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2783632" y="1988841"/>
            <a:ext cx="864096" cy="843271"/>
            <a:chOff x="3152800" y="2276872"/>
            <a:chExt cx="864096" cy="843271"/>
          </a:xfrm>
        </p:grpSpPr>
        <p:sp>
          <p:nvSpPr>
            <p:cNvPr id="330" name="Oval 329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1" name="Oval 330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2" name="Oval 331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3" name="Oval 332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335" name="Straight Connector 334"/>
          <p:cNvCxnSpPr/>
          <p:nvPr/>
        </p:nvCxnSpPr>
        <p:spPr>
          <a:xfrm flipV="1">
            <a:off x="6960097" y="2924944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36" name="Group 20"/>
          <p:cNvGrpSpPr/>
          <p:nvPr/>
        </p:nvGrpSpPr>
        <p:grpSpPr>
          <a:xfrm>
            <a:off x="6527748" y="2991340"/>
            <a:ext cx="893372" cy="1266682"/>
            <a:chOff x="2534761" y="4797152"/>
            <a:chExt cx="787385" cy="1373753"/>
          </a:xfrm>
        </p:grpSpPr>
        <p:cxnSp>
          <p:nvCxnSpPr>
            <p:cNvPr id="337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8" name="Chord 337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39" name="Straight Connector 338"/>
            <p:cNvCxnSpPr>
              <a:stCxn id="338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>
              <a:endCxn id="338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1" name="Group 21"/>
          <p:cNvGrpSpPr/>
          <p:nvPr/>
        </p:nvGrpSpPr>
        <p:grpSpPr>
          <a:xfrm>
            <a:off x="8208662" y="2924944"/>
            <a:ext cx="893372" cy="1266682"/>
            <a:chOff x="2534760" y="4797152"/>
            <a:chExt cx="787385" cy="1373749"/>
          </a:xfrm>
        </p:grpSpPr>
        <p:cxnSp>
          <p:nvCxnSpPr>
            <p:cNvPr id="342" name="Straight Connector 341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3" name="Chord 342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344" name="Straight Connector 343"/>
            <p:cNvCxnSpPr>
              <a:stCxn id="343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endCxn id="343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46" name="Straight Connector 345"/>
          <p:cNvCxnSpPr/>
          <p:nvPr/>
        </p:nvCxnSpPr>
        <p:spPr>
          <a:xfrm>
            <a:off x="7775886" y="2947772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7285028" y="4634400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4872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1 : Two coins at a time</a:t>
            </a:r>
            <a:endParaRPr lang="th-TH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5033688" y="3645024"/>
            <a:ext cx="304233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Best Case 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ดีที่สุด</a:t>
            </a:r>
            <a:r>
              <a:rPr lang="en-US" sz="2000">
                <a:latin typeface="Comic Sans MS" pitchFamily="66" charset="0"/>
              </a:rPr>
              <a:t>       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</a:t>
            </a:r>
            <a:br>
              <a:rPr lang="en-US" sz="2000">
                <a:latin typeface="Comic Sans MS" pitchFamily="66" charset="0"/>
              </a:rPr>
            </a:br>
            <a:endParaRPr lang="en-US" sz="2000">
              <a:solidFill>
                <a:schemeClr val="tx2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Worst Case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แย่ที่สุด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>
                <a:latin typeface="Comic Sans MS" pitchFamily="66" charset="0"/>
              </a:rPr>
              <a:t>Average Case</a:t>
            </a:r>
            <a:r>
              <a:rPr lang="th-TH" sz="2000">
                <a:latin typeface="Comic Sans MS" pitchFamily="66" charset="0"/>
              </a:rPr>
              <a:t>  </a:t>
            </a:r>
            <a:r>
              <a:rPr lang="th-TH" altLang="zh-CN" sz="2000" b="1">
                <a:solidFill>
                  <a:srgbClr val="0070C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เฉลี่ย 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	</a:t>
            </a:r>
            <a:endParaRPr lang="th-TH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909070" y="3676962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1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920009" y="429309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n/2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591944" y="1268760"/>
            <a:ext cx="3600400" cy="1152128"/>
          </a:xfrm>
          <a:prstGeom prst="cloudCallout">
            <a:avLst>
              <a:gd name="adj1" fmla="val 62574"/>
              <a:gd name="adj2" fmla="val 89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ชั่งทีละ 2 เหรียญ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6528048" y="2420888"/>
            <a:ext cx="1638182" cy="648072"/>
          </a:xfrm>
          <a:prstGeom prst="cloud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>
                <a:solidFill>
                  <a:srgbClr val="FF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920009" y="4973106"/>
            <a:ext cx="548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n/2</a:t>
            </a:r>
            <a:endParaRPr lang="th-TH" sz="2000">
              <a:solidFill>
                <a:srgbClr val="0000FF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624392" y="2852937"/>
            <a:ext cx="864096" cy="843271"/>
            <a:chOff x="3152800" y="2276872"/>
            <a:chExt cx="864096" cy="843271"/>
          </a:xfrm>
        </p:grpSpPr>
        <p:sp>
          <p:nvSpPr>
            <p:cNvPr id="57" name="Oval 56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Oval 58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0" name="Oval 59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V="1">
            <a:off x="2423593" y="1340768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2" name="Group 20"/>
          <p:cNvGrpSpPr/>
          <p:nvPr/>
        </p:nvGrpSpPr>
        <p:grpSpPr>
          <a:xfrm>
            <a:off x="1991244" y="1407164"/>
            <a:ext cx="893372" cy="1266682"/>
            <a:chOff x="2534761" y="4797152"/>
            <a:chExt cx="787385" cy="1373753"/>
          </a:xfrm>
        </p:grpSpPr>
        <p:cxnSp>
          <p:nvCxnSpPr>
            <p:cNvPr id="63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Chord 63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5" name="Straight Connector 64"/>
            <p:cNvCxnSpPr>
              <a:stCxn id="64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4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21"/>
          <p:cNvGrpSpPr/>
          <p:nvPr/>
        </p:nvGrpSpPr>
        <p:grpSpPr>
          <a:xfrm>
            <a:off x="3672158" y="1340768"/>
            <a:ext cx="893372" cy="1266682"/>
            <a:chOff x="2534760" y="4797152"/>
            <a:chExt cx="787385" cy="137374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Chord 68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70" name="Straight Connector 69"/>
            <p:cNvCxnSpPr>
              <a:stCxn id="69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3239382" y="1363596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748524" y="3050224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Oval 73"/>
          <p:cNvSpPr/>
          <p:nvPr/>
        </p:nvSpPr>
        <p:spPr>
          <a:xfrm>
            <a:off x="3952061" y="2336706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Oval 74"/>
          <p:cNvSpPr/>
          <p:nvPr/>
        </p:nvSpPr>
        <p:spPr>
          <a:xfrm>
            <a:off x="2236346" y="2403102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8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flipV="1">
            <a:off x="2325863" y="1086201"/>
            <a:ext cx="1715715" cy="6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9" name="Group 20"/>
          <p:cNvGrpSpPr/>
          <p:nvPr/>
        </p:nvGrpSpPr>
        <p:grpSpPr>
          <a:xfrm>
            <a:off x="1893514" y="1152597"/>
            <a:ext cx="893372" cy="1266682"/>
            <a:chOff x="2534761" y="4797152"/>
            <a:chExt cx="787385" cy="1373753"/>
          </a:xfrm>
        </p:grpSpPr>
        <p:cxnSp>
          <p:nvCxnSpPr>
            <p:cNvPr id="119" name="Straight Connector 8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0" name="Chord 119"/>
            <p:cNvSpPr/>
            <p:nvPr/>
          </p:nvSpPr>
          <p:spPr>
            <a:xfrm rot="17292270">
              <a:off x="2471664" y="5320423"/>
              <a:ext cx="913579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21" name="Straight Connector 120"/>
            <p:cNvCxnSpPr>
              <a:stCxn id="120" idx="1"/>
            </p:cNvCxnSpPr>
            <p:nvPr/>
          </p:nvCxnSpPr>
          <p:spPr>
            <a:xfrm flipV="1">
              <a:off x="2585109" y="5229205"/>
              <a:ext cx="330708" cy="2500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20" idx="0"/>
            </p:cNvCxnSpPr>
            <p:nvPr/>
          </p:nvCxnSpPr>
          <p:spPr>
            <a:xfrm>
              <a:off x="2915816" y="5233932"/>
              <a:ext cx="353583" cy="26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0" name="Group 21"/>
          <p:cNvGrpSpPr/>
          <p:nvPr/>
        </p:nvGrpSpPr>
        <p:grpSpPr>
          <a:xfrm>
            <a:off x="3574428" y="1086201"/>
            <a:ext cx="893372" cy="1266682"/>
            <a:chOff x="2534760" y="4797152"/>
            <a:chExt cx="787385" cy="1373749"/>
          </a:xfrm>
        </p:grpSpPr>
        <p:cxnSp>
          <p:nvCxnSpPr>
            <p:cNvPr id="115" name="Straight Connector 114"/>
            <p:cNvCxnSpPr/>
            <p:nvPr/>
          </p:nvCxnSpPr>
          <p:spPr>
            <a:xfrm flipV="1">
              <a:off x="2915816" y="4797152"/>
              <a:ext cx="8384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Chord 115"/>
            <p:cNvSpPr/>
            <p:nvPr/>
          </p:nvSpPr>
          <p:spPr>
            <a:xfrm rot="17292270">
              <a:off x="2471664" y="5320419"/>
              <a:ext cx="913578" cy="787385"/>
            </a:xfrm>
            <a:prstGeom prst="chord">
              <a:avLst>
                <a:gd name="adj1" fmla="val 2700000"/>
                <a:gd name="adj2" fmla="val 16851805"/>
              </a:avLst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17" name="Straight Connector 116"/>
            <p:cNvCxnSpPr>
              <a:stCxn id="116" idx="1"/>
            </p:cNvCxnSpPr>
            <p:nvPr/>
          </p:nvCxnSpPr>
          <p:spPr>
            <a:xfrm flipV="1">
              <a:off x="2585108" y="5229200"/>
              <a:ext cx="330709" cy="250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endCxn id="116" idx="0"/>
            </p:cNvCxnSpPr>
            <p:nvPr/>
          </p:nvCxnSpPr>
          <p:spPr>
            <a:xfrm>
              <a:off x="2915816" y="5233928"/>
              <a:ext cx="353583" cy="268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/>
          <p:cNvCxnSpPr/>
          <p:nvPr/>
        </p:nvCxnSpPr>
        <p:spPr>
          <a:xfrm>
            <a:off x="3141652" y="1109029"/>
            <a:ext cx="0" cy="180020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woPt" dir="t"/>
          </a:scene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50794" y="2795657"/>
            <a:ext cx="1003939" cy="216024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isometricOffAxis2Top">
              <a:rot lat="18075715" lon="3207254" rev="18600000"/>
            </a:camera>
            <a:lightRig rig="twoPt" dir="t"/>
          </a:scene3d>
          <a:sp3d prstMaterial="dkEdge"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3" name="Oval 112"/>
          <p:cNvSpPr/>
          <p:nvPr/>
        </p:nvSpPr>
        <p:spPr>
          <a:xfrm>
            <a:off x="3854331" y="2082139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4" name="Oval 113"/>
          <p:cNvSpPr/>
          <p:nvPr/>
        </p:nvSpPr>
        <p:spPr>
          <a:xfrm>
            <a:off x="2138616" y="2148535"/>
            <a:ext cx="326803" cy="132792"/>
          </a:xfrm>
          <a:prstGeom prst="ellipse">
            <a:avLst/>
          </a:prstGeom>
          <a:solidFill>
            <a:srgbClr val="FFFF00"/>
          </a:solidFill>
          <a:ln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2 : Cutting Half</a:t>
            </a:r>
            <a:endParaRPr lang="th-TH"/>
          </a:p>
        </p:txBody>
      </p:sp>
      <p:sp>
        <p:nvSpPr>
          <p:cNvPr id="26" name="Rectangle 25"/>
          <p:cNvSpPr/>
          <p:nvPr/>
        </p:nvSpPr>
        <p:spPr>
          <a:xfrm>
            <a:off x="4953854" y="870177"/>
            <a:ext cx="1560173" cy="5359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ชั่งกี่ครั้ง </a:t>
            </a:r>
            <a:r>
              <a:rPr lang="en-US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?</a:t>
            </a:r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1915237" y="1764717"/>
            <a:ext cx="825114" cy="638410"/>
            <a:chOff x="1567717" y="2163300"/>
            <a:chExt cx="761644" cy="638410"/>
          </a:xfrm>
        </p:grpSpPr>
        <p:sp>
          <p:nvSpPr>
            <p:cNvPr id="27" name="Oval 26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8" name="Oval 27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" name="Oval 28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" name="Oval 29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Oval 30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Oval 31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Oval 32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" name="Oval 33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Oval 34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Oval 35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Oval 36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8" name="Oval 37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9" name="Oval 38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Oval 39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Oval 40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Oval 41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Oval 42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Oval 43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Oval 44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Oval 45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Oval 46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Oval 47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Oval 48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0" name="Oval 49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Oval 50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Oval 51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Oval 52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4" name="Oval 53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5" name="Oval 54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7" name="Oval 56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Oval 57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1" name="Oval 60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2" name="Oval 61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Oval 63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Oval 64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Oval 65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Oval 66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Oval 67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9" name="Oval 68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Oval 69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1" name="Oval 70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Oval 71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3" name="Oval 72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4" name="Oval 73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5" name="Oval 74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Oval 75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Oval 76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Oval 77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9" name="Oval 78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Oval 79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Oval 80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2" name="Oval 81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3" name="Oval 82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4" name="Oval 83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Oval 84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Oval 85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7" name="Oval 86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8" name="Oval 87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9" name="Oval 88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Oval 89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1" name="Oval 90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2" name="Oval 91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94" name="Cloud Callout 93"/>
          <p:cNvSpPr/>
          <p:nvPr/>
        </p:nvSpPr>
        <p:spPr>
          <a:xfrm>
            <a:off x="1137429" y="3102425"/>
            <a:ext cx="3672408" cy="1168130"/>
          </a:xfrm>
          <a:prstGeom prst="cloudCallout">
            <a:avLst>
              <a:gd name="adj1" fmla="val -34464"/>
              <a:gd name="adj2" fmla="val 829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6213" indent="-176213" algn="ctr"/>
            <a:r>
              <a:rPr lang="th-TH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แบ่งครึ่งชั่ง </a:t>
            </a:r>
            <a:r>
              <a:rPr lang="en-US" altLang="zh-CN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sz="2400" b="1">
                <a:solidFill>
                  <a:schemeClr val="tx1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Algorithm ?</a:t>
            </a:r>
          </a:p>
          <a:p>
            <a:pPr marL="176213" indent="-176213" algn="ctr"/>
            <a:endParaRPr lang="th-TH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>
          <a:xfrm>
            <a:off x="5292124" y="1362348"/>
            <a:ext cx="1960617" cy="2956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Best Case </a:t>
            </a:r>
          </a:p>
        </p:txBody>
      </p: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5439473" y="2698802"/>
            <a:ext cx="1975296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ครั้งที่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เหลือ</a:t>
            </a:r>
          </a:p>
          <a:p>
            <a:pPr>
              <a:tabLst>
                <a:tab pos="4860925" algn="l"/>
              </a:tabLst>
            </a:pPr>
            <a:r>
              <a:rPr lang="th-TH" altLang="zh-CN" sz="200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mic Sans MS" pitchFamily="66" charset="0"/>
                <a:ea typeface="SimSun" pitchFamily="2" charset="-122"/>
              </a:rPr>
              <a:t> 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  <a:endParaRPr lang="th-TH" altLang="zh-CN" b="1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99" name="Rectangle 0"/>
          <p:cNvSpPr>
            <a:spLocks noChangeArrowheads="1"/>
          </p:cNvSpPr>
          <p:nvPr/>
        </p:nvSpPr>
        <p:spPr bwMode="auto">
          <a:xfrm>
            <a:off x="7402125" y="3102425"/>
            <a:ext cx="1733550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n/2</a:t>
            </a:r>
            <a:r>
              <a:rPr lang="th-TH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endParaRPr lang="en-US" altLang="zh-CN" b="1" baseline="3000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</a:t>
            </a:r>
          </a:p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endParaRPr lang="th-TH" altLang="zh-CN" b="1" baseline="30000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0" name="Rectangle 0"/>
          <p:cNvSpPr>
            <a:spLocks noChangeArrowheads="1"/>
          </p:cNvSpPr>
          <p:nvPr/>
        </p:nvSpPr>
        <p:spPr bwMode="auto">
          <a:xfrm>
            <a:off x="5555101" y="3542605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4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1" name="Rectangle 1"/>
          <p:cNvSpPr>
            <a:spLocks noChangeArrowheads="1"/>
          </p:cNvSpPr>
          <p:nvPr/>
        </p:nvSpPr>
        <p:spPr bwMode="auto">
          <a:xfrm>
            <a:off x="5544173" y="3974655"/>
            <a:ext cx="280670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     </a:t>
            </a: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8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en-US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  <a:p>
            <a:pPr>
              <a:tabLst>
                <a:tab pos="4860925" algn="l"/>
              </a:tabLst>
            </a:pP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.</a:t>
            </a:r>
            <a:r>
              <a:rPr lang="th-TH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 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...       </a:t>
            </a: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5620570" y="4838749"/>
            <a:ext cx="21463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th-TH" altLang="zh-CN" sz="2000">
                <a:solidFill>
                  <a:srgbClr val="0000FF"/>
                </a:solidFill>
                <a:latin typeface="Comic Sans MS" pitchFamily="66" charset="0"/>
              </a:rPr>
              <a:t>               </a:t>
            </a: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1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6466021" y="3110557"/>
            <a:ext cx="11557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>
            <a:spAutoFit/>
          </a:bodyPr>
          <a:lstStyle/>
          <a:p>
            <a:pPr>
              <a:tabLst>
                <a:tab pos="4860925" algn="l"/>
              </a:tabLst>
            </a:pPr>
            <a:r>
              <a:rPr lang="th-TH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n/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04" name="Rectangle 5"/>
          <p:cNvSpPr>
            <a:spLocks noChangeArrowheads="1"/>
          </p:cNvSpPr>
          <p:nvPr/>
        </p:nvSpPr>
        <p:spPr bwMode="auto">
          <a:xfrm>
            <a:off x="6780364" y="1329918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1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08535" y="1846353"/>
            <a:ext cx="216559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Worst Case</a:t>
            </a:r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9274330" y="40494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587190" y="1692709"/>
            <a:ext cx="825114" cy="638410"/>
            <a:chOff x="1567717" y="2163300"/>
            <a:chExt cx="761644" cy="638410"/>
          </a:xfrm>
        </p:grpSpPr>
        <p:sp>
          <p:nvSpPr>
            <p:cNvPr id="191" name="Oval 190"/>
            <p:cNvSpPr/>
            <p:nvPr/>
          </p:nvSpPr>
          <p:spPr>
            <a:xfrm>
              <a:off x="1734097" y="216330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787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3" name="Oval 192"/>
            <p:cNvSpPr/>
            <p:nvPr/>
          </p:nvSpPr>
          <p:spPr>
            <a:xfrm>
              <a:off x="17998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4" name="Oval 193"/>
            <p:cNvSpPr/>
            <p:nvPr/>
          </p:nvSpPr>
          <p:spPr>
            <a:xfrm>
              <a:off x="1715450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5" name="Oval 194"/>
            <p:cNvSpPr/>
            <p:nvPr/>
          </p:nvSpPr>
          <p:spPr>
            <a:xfrm>
              <a:off x="1736555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6" name="Oval 195"/>
            <p:cNvSpPr/>
            <p:nvPr/>
          </p:nvSpPr>
          <p:spPr>
            <a:xfrm>
              <a:off x="1816059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37164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8" name="Oval 197"/>
            <p:cNvSpPr/>
            <p:nvPr/>
          </p:nvSpPr>
          <p:spPr>
            <a:xfrm>
              <a:off x="1752745" y="222219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9" name="Oval 198"/>
            <p:cNvSpPr/>
            <p:nvPr/>
          </p:nvSpPr>
          <p:spPr>
            <a:xfrm>
              <a:off x="1773850" y="216944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0" name="Oval 199"/>
            <p:cNvSpPr/>
            <p:nvPr/>
          </p:nvSpPr>
          <p:spPr>
            <a:xfrm>
              <a:off x="18607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1" name="Oval 200"/>
            <p:cNvSpPr/>
            <p:nvPr/>
          </p:nvSpPr>
          <p:spPr>
            <a:xfrm>
              <a:off x="17974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2" name="Oval 201"/>
            <p:cNvSpPr/>
            <p:nvPr/>
          </p:nvSpPr>
          <p:spPr>
            <a:xfrm>
              <a:off x="1818516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3" name="Oval 202"/>
            <p:cNvSpPr/>
            <p:nvPr/>
          </p:nvSpPr>
          <p:spPr>
            <a:xfrm>
              <a:off x="1586364" y="227495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4" name="Oval 203"/>
            <p:cNvSpPr/>
            <p:nvPr/>
          </p:nvSpPr>
          <p:spPr>
            <a:xfrm>
              <a:off x="1607469" y="222219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5" name="Oval 204"/>
            <p:cNvSpPr/>
            <p:nvPr/>
          </p:nvSpPr>
          <p:spPr>
            <a:xfrm>
              <a:off x="1631031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6" name="Oval 205"/>
            <p:cNvSpPr/>
            <p:nvPr/>
          </p:nvSpPr>
          <p:spPr>
            <a:xfrm>
              <a:off x="1652136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7" name="Oval 206"/>
            <p:cNvSpPr/>
            <p:nvPr/>
          </p:nvSpPr>
          <p:spPr>
            <a:xfrm>
              <a:off x="1567717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8" name="Oval 207"/>
            <p:cNvSpPr/>
            <p:nvPr/>
          </p:nvSpPr>
          <p:spPr>
            <a:xfrm>
              <a:off x="1588822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9" name="Oval 208"/>
            <p:cNvSpPr/>
            <p:nvPr/>
          </p:nvSpPr>
          <p:spPr>
            <a:xfrm>
              <a:off x="1668326" y="238660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0" name="Oval 209"/>
            <p:cNvSpPr/>
            <p:nvPr/>
          </p:nvSpPr>
          <p:spPr>
            <a:xfrm>
              <a:off x="1689431" y="2333849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1" name="Oval 210"/>
            <p:cNvSpPr/>
            <p:nvPr/>
          </p:nvSpPr>
          <p:spPr>
            <a:xfrm>
              <a:off x="1605012" y="233384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2" name="Oval 211"/>
            <p:cNvSpPr/>
            <p:nvPr/>
          </p:nvSpPr>
          <p:spPr>
            <a:xfrm>
              <a:off x="1626117" y="2281094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3" name="Oval 212"/>
            <p:cNvSpPr/>
            <p:nvPr/>
          </p:nvSpPr>
          <p:spPr>
            <a:xfrm>
              <a:off x="1712993" y="249825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4" name="Oval 213"/>
            <p:cNvSpPr/>
            <p:nvPr/>
          </p:nvSpPr>
          <p:spPr>
            <a:xfrm>
              <a:off x="1734097" y="244550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5" name="Oval 214"/>
            <p:cNvSpPr/>
            <p:nvPr/>
          </p:nvSpPr>
          <p:spPr>
            <a:xfrm>
              <a:off x="1649679" y="244550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6" name="Oval 215"/>
            <p:cNvSpPr/>
            <p:nvPr/>
          </p:nvSpPr>
          <p:spPr>
            <a:xfrm>
              <a:off x="1670783" y="239274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7" name="Oval 216"/>
            <p:cNvSpPr/>
            <p:nvPr/>
          </p:nvSpPr>
          <p:spPr>
            <a:xfrm>
              <a:off x="1675698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8" name="Oval 217"/>
            <p:cNvSpPr/>
            <p:nvPr/>
          </p:nvSpPr>
          <p:spPr>
            <a:xfrm>
              <a:off x="1712993" y="217558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9" name="Oval 218"/>
            <p:cNvSpPr/>
            <p:nvPr/>
          </p:nvSpPr>
          <p:spPr>
            <a:xfrm>
              <a:off x="1757659" y="2287237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0" name="Oval 219"/>
            <p:cNvSpPr/>
            <p:nvPr/>
          </p:nvSpPr>
          <p:spPr>
            <a:xfrm>
              <a:off x="1778764" y="2234482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1" name="Oval 220"/>
            <p:cNvSpPr/>
            <p:nvPr/>
          </p:nvSpPr>
          <p:spPr>
            <a:xfrm>
              <a:off x="1694345" y="2234482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2" name="Oval 221"/>
            <p:cNvSpPr/>
            <p:nvPr/>
          </p:nvSpPr>
          <p:spPr>
            <a:xfrm>
              <a:off x="1715450" y="2181727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3" name="Oval 222"/>
            <p:cNvSpPr/>
            <p:nvPr/>
          </p:nvSpPr>
          <p:spPr>
            <a:xfrm>
              <a:off x="1991685" y="2255734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4" name="Oval 223"/>
            <p:cNvSpPr/>
            <p:nvPr/>
          </p:nvSpPr>
          <p:spPr>
            <a:xfrm>
              <a:off x="20363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5" name="Oval 224"/>
            <p:cNvSpPr/>
            <p:nvPr/>
          </p:nvSpPr>
          <p:spPr>
            <a:xfrm>
              <a:off x="20574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6" name="Oval 225"/>
            <p:cNvSpPr/>
            <p:nvPr/>
          </p:nvSpPr>
          <p:spPr>
            <a:xfrm>
              <a:off x="1973038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7" name="Oval 226"/>
            <p:cNvSpPr/>
            <p:nvPr/>
          </p:nvSpPr>
          <p:spPr>
            <a:xfrm>
              <a:off x="1994143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8" name="Oval 227"/>
            <p:cNvSpPr/>
            <p:nvPr/>
          </p:nvSpPr>
          <p:spPr>
            <a:xfrm>
              <a:off x="2073647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9" name="Oval 228"/>
            <p:cNvSpPr/>
            <p:nvPr/>
          </p:nvSpPr>
          <p:spPr>
            <a:xfrm>
              <a:off x="2094752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0" name="Oval 229"/>
            <p:cNvSpPr/>
            <p:nvPr/>
          </p:nvSpPr>
          <p:spPr>
            <a:xfrm>
              <a:off x="2010333" y="231463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1" name="Oval 230"/>
            <p:cNvSpPr/>
            <p:nvPr/>
          </p:nvSpPr>
          <p:spPr>
            <a:xfrm>
              <a:off x="2031438" y="226187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2" name="Oval 231"/>
            <p:cNvSpPr/>
            <p:nvPr/>
          </p:nvSpPr>
          <p:spPr>
            <a:xfrm>
              <a:off x="21183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3" name="Oval 232"/>
            <p:cNvSpPr/>
            <p:nvPr/>
          </p:nvSpPr>
          <p:spPr>
            <a:xfrm>
              <a:off x="20550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76104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5" name="Oval 234"/>
            <p:cNvSpPr/>
            <p:nvPr/>
          </p:nvSpPr>
          <p:spPr>
            <a:xfrm>
              <a:off x="1843952" y="236738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6" name="Oval 235"/>
            <p:cNvSpPr/>
            <p:nvPr/>
          </p:nvSpPr>
          <p:spPr>
            <a:xfrm>
              <a:off x="1865057" y="231463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7" name="Oval 236"/>
            <p:cNvSpPr/>
            <p:nvPr/>
          </p:nvSpPr>
          <p:spPr>
            <a:xfrm>
              <a:off x="1888619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8" name="Oval 237"/>
            <p:cNvSpPr/>
            <p:nvPr/>
          </p:nvSpPr>
          <p:spPr>
            <a:xfrm>
              <a:off x="1909724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9" name="Oval 238"/>
            <p:cNvSpPr/>
            <p:nvPr/>
          </p:nvSpPr>
          <p:spPr>
            <a:xfrm>
              <a:off x="1825305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0" name="Oval 239"/>
            <p:cNvSpPr/>
            <p:nvPr/>
          </p:nvSpPr>
          <p:spPr>
            <a:xfrm>
              <a:off x="1846410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1" name="Oval 240"/>
            <p:cNvSpPr/>
            <p:nvPr/>
          </p:nvSpPr>
          <p:spPr>
            <a:xfrm>
              <a:off x="1925914" y="2479038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2" name="Oval 241"/>
            <p:cNvSpPr/>
            <p:nvPr/>
          </p:nvSpPr>
          <p:spPr>
            <a:xfrm>
              <a:off x="1947019" y="2426283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3" name="Oval 242"/>
            <p:cNvSpPr/>
            <p:nvPr/>
          </p:nvSpPr>
          <p:spPr>
            <a:xfrm>
              <a:off x="1862600" y="2426283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4" name="Oval 243"/>
            <p:cNvSpPr/>
            <p:nvPr/>
          </p:nvSpPr>
          <p:spPr>
            <a:xfrm>
              <a:off x="1883705" y="2373528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5" name="Oval 244"/>
            <p:cNvSpPr/>
            <p:nvPr/>
          </p:nvSpPr>
          <p:spPr>
            <a:xfrm>
              <a:off x="1970581" y="2590690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6" name="Oval 245"/>
            <p:cNvSpPr/>
            <p:nvPr/>
          </p:nvSpPr>
          <p:spPr>
            <a:xfrm>
              <a:off x="1991685" y="2537935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7" name="Oval 246"/>
            <p:cNvSpPr/>
            <p:nvPr/>
          </p:nvSpPr>
          <p:spPr>
            <a:xfrm>
              <a:off x="1907267" y="2537935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8" name="Oval 247"/>
            <p:cNvSpPr/>
            <p:nvPr/>
          </p:nvSpPr>
          <p:spPr>
            <a:xfrm>
              <a:off x="1928371" y="248518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286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0" name="Oval 249"/>
            <p:cNvSpPr/>
            <p:nvPr/>
          </p:nvSpPr>
          <p:spPr>
            <a:xfrm>
              <a:off x="1970581" y="2268019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1" name="Oval 250"/>
            <p:cNvSpPr/>
            <p:nvPr/>
          </p:nvSpPr>
          <p:spPr>
            <a:xfrm>
              <a:off x="2015247" y="2379671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2" name="Oval 251"/>
            <p:cNvSpPr/>
            <p:nvPr/>
          </p:nvSpPr>
          <p:spPr>
            <a:xfrm>
              <a:off x="2036352" y="2326916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3" name="Oval 252"/>
            <p:cNvSpPr/>
            <p:nvPr/>
          </p:nvSpPr>
          <p:spPr>
            <a:xfrm>
              <a:off x="1951933" y="2326916"/>
              <a:ext cx="211047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4" name="Oval 253"/>
            <p:cNvSpPr/>
            <p:nvPr/>
          </p:nvSpPr>
          <p:spPr>
            <a:xfrm>
              <a:off x="1973038" y="2274161"/>
              <a:ext cx="232152" cy="211020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808059" y="1846351"/>
            <a:ext cx="647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log</a:t>
            </a:r>
            <a:r>
              <a:rPr lang="en-US" altLang="zh-CN" sz="1600" baseline="-250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2</a:t>
            </a:r>
            <a:r>
              <a:rPr lang="en-US" altLang="zh-CN" sz="1600">
                <a:solidFill>
                  <a:srgbClr val="C00000"/>
                </a:solidFill>
                <a:latin typeface="Comic Sans MS" pitchFamily="66" charset="0"/>
                <a:ea typeface="SimSun" pitchFamily="2" charset="-122"/>
              </a:rPr>
              <a:t>n</a:t>
            </a:r>
            <a:endParaRPr lang="en-US" sz="160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921405" y="4686602"/>
            <a:ext cx="864096" cy="843271"/>
            <a:chOff x="3152800" y="2276872"/>
            <a:chExt cx="864096" cy="843271"/>
          </a:xfrm>
        </p:grpSpPr>
        <p:sp>
          <p:nvSpPr>
            <p:cNvPr id="168" name="Oval 167"/>
            <p:cNvSpPr/>
            <p:nvPr/>
          </p:nvSpPr>
          <p:spPr>
            <a:xfrm rot="21162152">
              <a:off x="3152800" y="2354606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9" name="Oval 168"/>
            <p:cNvSpPr/>
            <p:nvPr/>
          </p:nvSpPr>
          <p:spPr>
            <a:xfrm>
              <a:off x="3558457" y="2276872"/>
              <a:ext cx="458439" cy="765537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0" name="Oval 169"/>
            <p:cNvSpPr/>
            <p:nvPr/>
          </p:nvSpPr>
          <p:spPr>
            <a:xfrm>
              <a:off x="3722324" y="2573355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1" name="Oval 170"/>
            <p:cNvSpPr/>
            <p:nvPr/>
          </p:nvSpPr>
          <p:spPr>
            <a:xfrm rot="-660000" flipH="1">
              <a:off x="3297411" y="2666936"/>
              <a:ext cx="137516" cy="2187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89557" y="3606482"/>
            <a:ext cx="1080120" cy="461665"/>
            <a:chOff x="3584848" y="5476397"/>
            <a:chExt cx="1080120" cy="461665"/>
          </a:xfrm>
        </p:grpSpPr>
        <p:sp>
          <p:nvSpPr>
            <p:cNvPr id="93" name="Oval 92"/>
            <p:cNvSpPr/>
            <p:nvPr/>
          </p:nvSpPr>
          <p:spPr>
            <a:xfrm>
              <a:off x="4088904" y="5589240"/>
              <a:ext cx="288029" cy="192021"/>
            </a:xfrm>
            <a:prstGeom prst="ellipse">
              <a:avLst/>
            </a:prstGeom>
            <a:solidFill>
              <a:srgbClr val="DECE04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scene3d>
              <a:camera prst="isometricOffAxis2Top"/>
              <a:lightRig rig="twoPt" dir="t"/>
            </a:scene3d>
            <a:sp3d>
              <a:bevelB w="2540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584848" y="5476397"/>
              <a:ext cx="10801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th-TH" altLang="zh-CN" sz="2400" b="1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เศษ</a:t>
              </a:r>
              <a:r>
                <a:rPr lang="en-US" altLang="zh-CN" sz="2400" b="1">
                  <a:solidFill>
                    <a:srgbClr val="00B0F0"/>
                  </a:solidFill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       </a:t>
              </a:r>
              <a:r>
                <a:rPr lang="en-US" sz="2400" b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itchFamily="34" charset="-34"/>
                  <a:ea typeface="SimSun" pitchFamily="2" charset="-122"/>
                  <a:cs typeface="TH SarabunPSK" pitchFamily="34" charset="-34"/>
                </a:rPr>
                <a:t>?</a:t>
              </a:r>
              <a:endParaRPr lang="th-TH" sz="240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8921260" y="4808521"/>
            <a:ext cx="1628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 baseline="30000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=     n </a:t>
            </a:r>
            <a:endParaRPr lang="th-TH" altLang="zh-CN" b="1">
              <a:solidFill>
                <a:srgbClr val="00B050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sp>
        <p:nvSpPr>
          <p:cNvPr id="175" name="Rectangle 13"/>
          <p:cNvSpPr>
            <a:spLocks noChangeArrowheads="1"/>
          </p:cNvSpPr>
          <p:nvPr/>
        </p:nvSpPr>
        <p:spPr bwMode="auto">
          <a:xfrm>
            <a:off x="8628185" y="3314244"/>
            <a:ext cx="3294184" cy="7101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ts val="2000"/>
              </a:lnSpc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    n</a:t>
            </a:r>
          </a:p>
          <a:p>
            <a:pPr marL="342900" indent="-342900">
              <a:lnSpc>
                <a:spcPts val="2000"/>
              </a:lnSpc>
            </a:pPr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endParaRPr lang="en-US" altLang="zh-CN" sz="1400" b="1">
              <a:solidFill>
                <a:srgbClr val="0000FF"/>
              </a:solidFill>
              <a:latin typeface="TH SarabunPSK" pitchFamily="34" charset="-34"/>
              <a:ea typeface="SimSun" pitchFamily="2" charset="-122"/>
              <a:cs typeface="TH SarabunPSK" pitchFamily="34" charset="-34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8745416" y="3563205"/>
            <a:ext cx="1160585" cy="117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0254916" y="3302204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=     1</a:t>
            </a:r>
            <a:endParaRPr lang="th-TH">
              <a:solidFill>
                <a:srgbClr val="C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012909" y="3455338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*2....*2</a:t>
            </a:r>
            <a:endParaRPr lang="th-TH"/>
          </a:p>
        </p:txBody>
      </p:sp>
      <p:sp>
        <p:nvSpPr>
          <p:cNvPr id="183" name="Rectangle 182"/>
          <p:cNvSpPr/>
          <p:nvPr/>
        </p:nvSpPr>
        <p:spPr>
          <a:xfrm>
            <a:off x="8768205" y="344300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*2</a:t>
            </a:r>
            <a:endParaRPr lang="th-TH"/>
          </a:p>
        </p:txBody>
      </p:sp>
      <p:sp>
        <p:nvSpPr>
          <p:cNvPr id="184" name="Rectangle 183"/>
          <p:cNvSpPr/>
          <p:nvPr/>
        </p:nvSpPr>
        <p:spPr>
          <a:xfrm>
            <a:off x="6541477" y="4759569"/>
            <a:ext cx="1946032" cy="6213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5" name="Right Arrow 184"/>
          <p:cNvSpPr/>
          <p:nvPr/>
        </p:nvSpPr>
        <p:spPr>
          <a:xfrm>
            <a:off x="8557846" y="4958862"/>
            <a:ext cx="222739" cy="16412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6" name="Rectangle 13"/>
          <p:cNvSpPr>
            <a:spLocks noChangeArrowheads="1"/>
          </p:cNvSpPr>
          <p:nvPr/>
        </p:nvSpPr>
        <p:spPr bwMode="auto">
          <a:xfrm>
            <a:off x="8946084" y="5268614"/>
            <a:ext cx="1542814" cy="391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/>
            <a:r>
              <a:rPr lang="en-US" altLang="zh-CN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 =  log</a:t>
            </a:r>
            <a:r>
              <a:rPr lang="en-US" altLang="zh-CN" b="1" baseline="-25000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2</a:t>
            </a:r>
            <a:r>
              <a:rPr lang="en-US" altLang="zh-CN" b="1">
                <a:solidFill>
                  <a:srgbClr val="C0000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n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9870002" y="3517504"/>
            <a:ext cx="6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d </a:t>
            </a:r>
            <a:r>
              <a:rPr lang="th-TH" altLang="zh-CN" sz="2000" b="1">
                <a:solidFill>
                  <a:srgbClr val="0000FF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ครั้ง</a:t>
            </a:r>
            <a:r>
              <a:rPr lang="en-US" altLang="zh-CN" sz="2000" b="1">
                <a:solidFill>
                  <a:srgbClr val="00B050"/>
                </a:solidFill>
                <a:latin typeface="TH SarabunPSK" pitchFamily="34" charset="-34"/>
                <a:ea typeface="SimSun" pitchFamily="2" charset="-122"/>
                <a:cs typeface="TH SarabunPSK" pitchFamily="34" charset="-34"/>
              </a:rPr>
              <a:t> 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3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6" grpId="0" animBg="1"/>
      <p:bldP spid="97" grpId="0"/>
      <p:bldP spid="99" grpId="0"/>
      <p:bldP spid="100" grpId="0"/>
      <p:bldP spid="101" grpId="0"/>
      <p:bldP spid="102" grpId="0"/>
      <p:bldP spid="103" grpId="0"/>
      <p:bldP spid="105" grpId="0" animBg="1"/>
      <p:bldP spid="98" grpId="0" animBg="1"/>
      <p:bldP spid="255" grpId="0"/>
      <p:bldP spid="174" grpId="0"/>
      <p:bldP spid="175" grpId="0"/>
      <p:bldP spid="181" grpId="0"/>
      <p:bldP spid="182" grpId="0"/>
      <p:bldP spid="183" grpId="0"/>
      <p:bldP spid="184" grpId="0" animBg="1"/>
      <p:bldP spid="185" grpId="0" animBg="1"/>
      <p:bldP spid="186" grpId="0" animBg="1"/>
      <p:bldP spid="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&amp; Algorithms</a:t>
            </a:r>
            <a:endParaRPr lang="th-TH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805523" y="2564904"/>
            <a:ext cx="8915400" cy="244752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>
                <a:solidFill>
                  <a:srgbClr val="00B0F0"/>
                </a:solidFill>
                <a:latin typeface="Comic Sans MS" pitchFamily="66" charset="0"/>
              </a:rPr>
              <a:t>Data Structures</a:t>
            </a:r>
            <a:r>
              <a:rPr lang="en-US" sz="1800">
                <a:solidFill>
                  <a:srgbClr val="00B0F0"/>
                </a:solidFill>
                <a:latin typeface="Comic Sans MS" pitchFamily="66" charset="0"/>
              </a:rPr>
              <a:t> </a:t>
            </a:r>
            <a:r>
              <a:rPr lang="en-US" sz="1800">
                <a:latin typeface="Comic Sans MS" pitchFamily="66" charset="0"/>
                <a:sym typeface="Wingdings" pitchFamily="2" charset="2"/>
              </a:rPr>
              <a:t>: </a:t>
            </a:r>
            <a:r>
              <a:rPr lang="en-US" sz="1800">
                <a:solidFill>
                  <a:srgbClr val="00B0F0"/>
                </a:solidFill>
                <a:latin typeface="Comic Sans MS" pitchFamily="66" charset="0"/>
                <a:sym typeface="Wingdings" pitchFamily="2" charset="2"/>
              </a:rPr>
              <a:t>Abstract Data Types </a:t>
            </a:r>
            <a:r>
              <a:rPr lang="en-US" sz="1800">
                <a:latin typeface="Comic Sans MS" pitchFamily="66" charset="0"/>
              </a:rPr>
              <a:t>: </a:t>
            </a:r>
            <a:br>
              <a:rPr lang="en-US" sz="18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                    Linked List, Stack, Queue, Trees, Heap, Graph</a:t>
            </a:r>
            <a:r>
              <a:rPr lang="th-TH" sz="1800">
                <a:latin typeface="Comic Sans MS" pitchFamily="66" charset="0"/>
              </a:rPr>
              <a:t>.</a:t>
            </a:r>
            <a:br>
              <a:rPr lang="th-TH" sz="1800">
                <a:latin typeface="Comic Sans MS" pitchFamily="66" charset="0"/>
              </a:rPr>
            </a:br>
            <a:endParaRPr lang="th-TH" sz="1800">
              <a:latin typeface="Comic Sans MS" pitchFamily="66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800" b="1">
                <a:solidFill>
                  <a:srgbClr val="00B0F0"/>
                </a:solidFill>
                <a:latin typeface="Comic Sans MS" pitchFamily="66" charset="0"/>
              </a:rPr>
              <a:t>Algorithms</a:t>
            </a:r>
            <a:r>
              <a:rPr lang="th-TH" sz="1800">
                <a:latin typeface="Comic Sans MS" pitchFamily="66" charset="0"/>
              </a:rPr>
              <a:t> </a:t>
            </a:r>
            <a:r>
              <a:rPr lang="en-US" sz="1800">
                <a:latin typeface="Comic Sans MS" pitchFamily="66" charset="0"/>
              </a:rPr>
              <a:t>: Recursion, Complexity (Algorithm Analysis) , Hashing,</a:t>
            </a:r>
            <a:br>
              <a:rPr lang="en-US" sz="18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                    Searching, Sorting.</a:t>
            </a:r>
            <a:endParaRPr lang="th-TH" sz="180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3489" y="1619508"/>
            <a:ext cx="4027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Data Structures &amp; Algorithms : </a:t>
            </a:r>
            <a:endParaRPr lang="th-TH" sz="20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AC62A76E74443A2D406EFCC9AC2C7" ma:contentTypeVersion="0" ma:contentTypeDescription="Create a new document." ma:contentTypeScope="" ma:versionID="e03a10931f6e27cf4f5af0f2b361970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C1E61-267E-428A-80BA-86F1487996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D03E0A-EEF1-4987-B64A-37A6EA539E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4D3143-A7C2-467D-8CA7-050E78D7846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Structures &amp; Algorithms Using Python</vt:lpstr>
      <vt:lpstr>Additional Text Book</vt:lpstr>
      <vt:lpstr>Additional Text Book</vt:lpstr>
      <vt:lpstr>แผนการสอน</vt:lpstr>
      <vt:lpstr>1. Algorithm</vt:lpstr>
      <vt:lpstr>Algorithm 1 : Two coins at a time</vt:lpstr>
      <vt:lpstr>Algorithm 2 : Cutting Half</vt:lpstr>
      <vt:lpstr>Data Structures &amp;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2018-08-07T04:10:21Z</dcterms:created>
  <dcterms:modified xsi:type="dcterms:W3CDTF">2021-08-11T02:05:02Z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