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375" r:id="rId11"/>
    <p:sldId id="269" r:id="rId12"/>
    <p:sldId id="268" r:id="rId13"/>
    <p:sldId id="376" r:id="rId14"/>
    <p:sldId id="270" r:id="rId15"/>
    <p:sldId id="271" r:id="rId16"/>
    <p:sldId id="344" r:id="rId17"/>
    <p:sldId id="345" r:id="rId18"/>
    <p:sldId id="346" r:id="rId19"/>
    <p:sldId id="347" r:id="rId20"/>
    <p:sldId id="348" r:id="rId21"/>
    <p:sldId id="349" r:id="rId22"/>
    <p:sldId id="363" r:id="rId23"/>
    <p:sldId id="364" r:id="rId24"/>
    <p:sldId id="365" r:id="rId25"/>
    <p:sldId id="366" r:id="rId26"/>
    <p:sldId id="367" r:id="rId27"/>
    <p:sldId id="368" r:id="rId28"/>
    <p:sldId id="373" r:id="rId29"/>
    <p:sldId id="374" r:id="rId30"/>
    <p:sldId id="369" r:id="rId31"/>
    <p:sldId id="370" r:id="rId32"/>
    <p:sldId id="371" r:id="rId33"/>
    <p:sldId id="350" r:id="rId34"/>
    <p:sldId id="351" r:id="rId35"/>
    <p:sldId id="352" r:id="rId36"/>
    <p:sldId id="353" r:id="rId37"/>
    <p:sldId id="362" r:id="rId38"/>
    <p:sldId id="360" r:id="rId39"/>
    <p:sldId id="361" r:id="rId40"/>
    <p:sldId id="354" r:id="rId41"/>
    <p:sldId id="355" r:id="rId42"/>
    <p:sldId id="356" r:id="rId43"/>
    <p:sldId id="357" r:id="rId44"/>
    <p:sldId id="358" r:id="rId45"/>
    <p:sldId id="359" r:id="rId46"/>
    <p:sldId id="274" r:id="rId47"/>
    <p:sldId id="278" r:id="rId48"/>
    <p:sldId id="279" r:id="rId49"/>
    <p:sldId id="280" r:id="rId50"/>
    <p:sldId id="281" r:id="rId51"/>
    <p:sldId id="372" r:id="rId52"/>
    <p:sldId id="282" r:id="rId53"/>
    <p:sldId id="283" r:id="rId54"/>
    <p:sldId id="287" r:id="rId55"/>
    <p:sldId id="288" r:id="rId56"/>
    <p:sldId id="289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33" r:id="rId7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>
      <p:cViewPr varScale="1">
        <p:scale>
          <a:sx n="112" d="100"/>
          <a:sy n="112" d="100"/>
        </p:scale>
        <p:origin x="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B781-C23B-4444-91CB-ECB740228BA1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3A1B4-BB8B-4C5C-84DF-53E23A6C52F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0D8C3-B869-4D9C-83E5-22D6CBE495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68083-BE04-4C78-B982-2DFDC96A73E8}" type="slidenum">
              <a:rPr lang="he-IL"/>
              <a:pPr/>
              <a:t>22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CE3C1-F267-4D0D-892C-60623084E96F}" type="slidenum">
              <a:rPr lang="he-IL"/>
              <a:pPr/>
              <a:t>24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391CA-73E8-43B7-8081-B8441088E88B}" type="slidenum">
              <a:rPr lang="he-IL"/>
              <a:pPr/>
              <a:t>25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0BBF-C8BA-47F7-A503-A62044D7B6F0}" type="slidenum">
              <a:rPr lang="he-IL" smtClean="0"/>
              <a:pPr/>
              <a:t>34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32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212D-FBA1-44D9-9591-980435E61CAC}" type="datetimeFigureOut">
              <a:rPr lang="th-TH" smtClean="0"/>
              <a:pPr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415E-4F43-4F88-9AF9-E821249F5B13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OrganizationsUsing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careers.stackoverflow.com/jobs?searchTerm=pyth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ocs.python.org/3/reference/compound_stmts.html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course.php" TargetMode="External"/><Relationship Id="rId2" Type="http://schemas.openxmlformats.org/officeDocument/2006/relationships/hyperlink" Target="http://www.python-course.eu/python3_lambda.php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3/tutorial/index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Quick Python</a:t>
            </a:r>
            <a:endParaRPr lang="th-TH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4236808"/>
            <a:ext cx="6400800" cy="88265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2000" dirty="0"/>
              <a:t>       Lecturers :      Kiatnarong  Tongprasert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000" dirty="0"/>
              <a:t>		Kanut  Tangtisanon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750" y1="72202" x2="18750" y2="72202"/>
                        <a14:foregroundMark x1="51563" y1="86282" x2="51563" y2="86282"/>
                        <a14:foregroundMark x1="55208" y1="86643" x2="50000" y2="85560"/>
                        <a14:foregroundMark x1="23438" y1="84477" x2="23438" y2="84477"/>
                        <a14:foregroundMark x1="39583" y1="97834" x2="42188" y2="97834"/>
                        <a14:foregroundMark x1="23958" y1="22383" x2="23958" y2="22383"/>
                        <a14:foregroundMark x1="10417" y1="16606" x2="10417" y2="16606"/>
                        <a14:foregroundMark x1="4167" y1="22022" x2="4688" y2="18773"/>
                        <a14:foregroundMark x1="51042" y1="97834" x2="55729" y2="97834"/>
                        <a14:foregroundMark x1="19792" y1="89170" x2="19792" y2="8917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79912" y="1412776"/>
            <a:ext cx="13716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C++, Java Variable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1860" y="836616"/>
            <a:ext cx="7772400" cy="5259387"/>
          </a:xfrm>
        </p:spPr>
        <p:txBody>
          <a:bodyPr>
            <a:normAutofit/>
          </a:bodyPr>
          <a:lstStyle/>
          <a:p>
            <a:r>
              <a:rPr lang="en-US" sz="2000" dirty="0"/>
              <a:t>The way variables are implemented in C, C++ or Java.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Variable names </a:t>
            </a:r>
            <a:r>
              <a:rPr lang="en-US" sz="2000" dirty="0"/>
              <a:t>have to </a:t>
            </a:r>
            <a:r>
              <a:rPr lang="en-US" sz="2000" dirty="0">
                <a:solidFill>
                  <a:srgbClr val="C00000"/>
                </a:solidFill>
              </a:rPr>
              <a:t>be declared </a:t>
            </a:r>
            <a:r>
              <a:rPr lang="en-US" sz="2000" dirty="0"/>
              <a:t>in these languages </a:t>
            </a:r>
            <a:r>
              <a:rPr lang="en-US" sz="2000" dirty="0">
                <a:solidFill>
                  <a:srgbClr val="0070C0"/>
                </a:solidFill>
              </a:rPr>
              <a:t>before </a:t>
            </a:r>
            <a:r>
              <a:rPr lang="en-US" sz="2000" dirty="0"/>
              <a:t>they</a:t>
            </a:r>
            <a:r>
              <a:rPr lang="en-US" sz="2000" dirty="0">
                <a:solidFill>
                  <a:srgbClr val="0070C0"/>
                </a:solidFill>
              </a:rPr>
              <a:t> can be used</a:t>
            </a:r>
            <a:r>
              <a:rPr lang="en-US" sz="2000" dirty="0"/>
              <a:t>.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x;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y; 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Such </a:t>
            </a:r>
            <a:r>
              <a:rPr lang="en-US" sz="2000" dirty="0">
                <a:solidFill>
                  <a:srgbClr val="C00000"/>
                </a:solidFill>
              </a:rPr>
              <a:t>declarations</a:t>
            </a:r>
            <a:r>
              <a:rPr lang="en-US" sz="2000" dirty="0"/>
              <a:t> make sure that the </a:t>
            </a:r>
            <a:r>
              <a:rPr lang="en-US" sz="2000" dirty="0">
                <a:solidFill>
                  <a:srgbClr val="C00000"/>
                </a:solidFill>
              </a:rPr>
              <a:t>program reserves memory for </a:t>
            </a:r>
            <a:r>
              <a:rPr lang="en-US" sz="2000" dirty="0"/>
              <a:t>two </a:t>
            </a:r>
            <a:r>
              <a:rPr lang="en-US" sz="2000" dirty="0">
                <a:solidFill>
                  <a:srgbClr val="C00000"/>
                </a:solidFill>
              </a:rPr>
              <a:t>variables</a:t>
            </a:r>
            <a:r>
              <a:rPr lang="en-US" sz="2000" dirty="0"/>
              <a:t> with the names x and y. The </a:t>
            </a:r>
            <a:r>
              <a:rPr lang="en-US" sz="2000" dirty="0">
                <a:solidFill>
                  <a:srgbClr val="C00000"/>
                </a:solidFill>
              </a:rPr>
              <a:t>variable names stand for the memory location</a:t>
            </a:r>
            <a:r>
              <a:rPr lang="en-US" sz="2000" dirty="0"/>
              <a:t>.</a:t>
            </a:r>
          </a:p>
          <a:p>
            <a:r>
              <a:rPr lang="en-US" sz="2000" dirty="0"/>
              <a:t>x = 42;</a:t>
            </a:r>
            <a:br>
              <a:rPr lang="en-US" sz="2000" dirty="0"/>
            </a:br>
            <a:r>
              <a:rPr lang="en-US" sz="2000" dirty="0"/>
              <a:t>y = 42; </a:t>
            </a:r>
          </a:p>
          <a:p>
            <a:r>
              <a:rPr lang="en-US" sz="2000" dirty="0"/>
              <a:t>y = 78;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9"/>
            <a:ext cx="1152128" cy="163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29" y="4077072"/>
            <a:ext cx="131860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5701" y="5229203"/>
            <a:ext cx="100232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36" y="1969098"/>
            <a:ext cx="2354767" cy="20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4403" y="859385"/>
            <a:ext cx="3920687" cy="892504"/>
          </a:xfrm>
          <a:prstGeom prst="rect">
            <a:avLst/>
          </a:prstGeom>
          <a:solidFill>
            <a:srgbClr val="DD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132" tIns="76176" rIns="57132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x = 42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x</a:t>
            </a:r>
          </a:p>
          <a:p>
            <a:pPr lvl="0"/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&gt;&gt;&gt; y = 78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572" y="420134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id Function( 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88041" y="4575950"/>
            <a:ext cx="4805766" cy="1877389"/>
          </a:xfrm>
          <a:prstGeom prst="rect">
            <a:avLst/>
          </a:prstGeom>
          <a:solidFill>
            <a:srgbClr val="DD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76176" rIns="57132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x = 42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 10107136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id(x), id(y) (10107136, 10107136)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y = 78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id(x), id(y) (10107136, 10108288)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3470" y="2223222"/>
            <a:ext cx="1318846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3781" y="3337253"/>
            <a:ext cx="48357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6747" y="1796482"/>
            <a:ext cx="15122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7369" y="2617173"/>
            <a:ext cx="67700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1408" y="2316438"/>
            <a:ext cx="88802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43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17394" y="1124744"/>
            <a:ext cx="8375085" cy="51845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dynamic typing model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ไม่ได้ถูก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declared</a:t>
            </a:r>
            <a:r>
              <a:rPr lang="th-TH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แต่ถูกสร้างโดยการ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assign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ค่าให้มันครั้งแรก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เช่นในตย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 assign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ค่า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42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 x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en-US" sz="1800" b="1" dirty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&gt;&gt;&gt;</a:t>
            </a:r>
            <a:r>
              <a:rPr lang="en-US" altLang="en-US" sz="1800" dirty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800" b="1" dirty="0">
                <a:solidFill>
                  <a:srgbClr val="00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 = 42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8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เรียกว่า ตอนนี้ 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variable x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(อิงกับ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ชี้ไปที่)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 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ค่าของ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หมายถึงค่า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ที่มัน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references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ขณะนั้น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ของข้อมูล อยู่ที่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ไม่ใช่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ทุกอย่างใน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 OOP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5436096" y="5229200"/>
            <a:ext cx="3096344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Identifier </a:t>
            </a:r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ไม่</a:t>
            </a:r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declared type</a:t>
            </a:r>
          </a:p>
          <a:p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แต่ </a:t>
            </a:r>
            <a:endParaRPr lang="en-US" sz="2000" b="1" dirty="0">
              <a:solidFill>
                <a:srgbClr val="0070C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object </a:t>
            </a:r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ที่มัน </a:t>
            </a:r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reference  </a:t>
            </a:r>
            <a:r>
              <a:rPr lang="th-TH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มี </a:t>
            </a:r>
            <a:r>
              <a:rPr lang="en-US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</a:t>
            </a:r>
            <a:endParaRPr lang="th-TH" sz="2000" dirty="0">
              <a:solidFill>
                <a:srgbClr val="0070C0"/>
              </a:solidFill>
            </a:endParaRPr>
          </a:p>
        </p:txBody>
      </p:sp>
      <p:pic>
        <p:nvPicPr>
          <p:cNvPr id="5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335668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836712"/>
            <a:ext cx="2210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 variables: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17394" y="1124744"/>
            <a:ext cx="8375085" cy="47525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Python variables follow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dynamic typing model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Are not declared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are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created by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being assigned 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r>
              <a:rPr lang="en-US" sz="2000" dirty="0">
                <a:latin typeface="Comic Sans MS" pitchFamily="66" charset="0"/>
              </a:rPr>
              <a:t> The 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variable is created </a:t>
            </a:r>
            <a:r>
              <a:rPr lang="en-US" sz="2000" dirty="0">
                <a:latin typeface="Comic Sans MS" pitchFamily="66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first time when you assign it a value.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                 </a:t>
            </a:r>
            <a:r>
              <a:rPr lang="en-US" alt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x = 42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have object references as values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Type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information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 with the object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not the variable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Everything in Python is an object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6588224" y="1196754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Identifier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ไม่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declared type</a:t>
            </a:r>
          </a:p>
          <a:p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แต่ </a:t>
            </a:r>
            <a:endParaRPr lang="en-US" sz="1600" b="1" dirty="0">
              <a:solidFill>
                <a:srgbClr val="0070C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object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ที่มัน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reference 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มี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</a:t>
            </a:r>
            <a:endParaRPr lang="th-TH" sz="1600" dirty="0">
              <a:solidFill>
                <a:srgbClr val="0070C0"/>
              </a:solidFill>
            </a:endParaRPr>
          </a:p>
        </p:txBody>
      </p:sp>
      <p:pic>
        <p:nvPicPr>
          <p:cNvPr id="5" name="Picture 2" descr="Python Variabl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96952"/>
            <a:ext cx="2570791" cy="154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  <a:endParaRPr lang="th-TH" dirty="0"/>
          </a:p>
        </p:txBody>
      </p:sp>
      <p:sp>
        <p:nvSpPr>
          <p:cNvPr id="52" name="Rectangle 51"/>
          <p:cNvSpPr/>
          <p:nvPr/>
        </p:nvSpPr>
        <p:spPr>
          <a:xfrm>
            <a:off x="5635503" y="4486210"/>
            <a:ext cx="99703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float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5503" y="4918258"/>
            <a:ext cx="99703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98.6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9380" y="1181524"/>
            <a:ext cx="2203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temperature = 98.6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85410" y="3812198"/>
            <a:ext cx="1506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temperature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5503" y="5494322"/>
            <a:ext cx="99703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19304" y="1788926"/>
            <a:ext cx="2530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original = temperature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35503" y="5481048"/>
            <a:ext cx="99703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72934" y="55491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original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3554" y="2758492"/>
            <a:ext cx="3444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temperature = temperature + 2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01378" y="2135671"/>
            <a:ext cx="99703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float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01378" y="2567719"/>
            <a:ext cx="99703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100.6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01378" y="3143783"/>
            <a:ext cx="99703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9981" y="2239796"/>
            <a:ext cx="3323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original is temperature -&gt; true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57802" y="3693264"/>
            <a:ext cx="505232" cy="534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83191" y="5487256"/>
            <a:ext cx="505232" cy="534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40397" y="5492771"/>
            <a:ext cx="99703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40843" y="2639558"/>
            <a:ext cx="2060537" cy="1293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41436" y="5307420"/>
            <a:ext cx="1945803" cy="497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81832" y="4077075"/>
            <a:ext cx="1805406" cy="69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831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 animBg="1"/>
      <p:bldP spid="59" grpId="0"/>
      <p:bldP spid="61" grpId="0"/>
      <p:bldP spid="62" grpId="0" animBg="1"/>
      <p:bldP spid="63" grpId="0" animBg="1"/>
      <p:bldP spid="64" grpId="0" animBg="1"/>
      <p:bldP spid="66" grpId="0"/>
      <p:bldP spid="67" grpId="0" animBg="1"/>
      <p:bldP spid="68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7522" y="3614246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/>
          <p:cNvSpPr/>
          <p:nvPr/>
        </p:nvSpPr>
        <p:spPr>
          <a:xfrm>
            <a:off x="8025759" y="3698243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776983" y="2599288"/>
            <a:ext cx="107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x = 5;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765" y="3288844"/>
            <a:ext cx="105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y = x;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986" y="4152940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 = 10;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8904" y="2648123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987824" y="361424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7811" y="3666440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9968" y="2710080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5479" y="27053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1840" y="3757453"/>
            <a:ext cx="444352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7306" y="303040"/>
            <a:ext cx="122405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53063" y="245840"/>
            <a:ext cx="37542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8066" y="2627366"/>
            <a:ext cx="737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 = 5;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16845" y="3316922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 = 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48065" y="418101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 = 'Hi'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85899" y="3816240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'Hi'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15391" y="2705322"/>
            <a:ext cx="5760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/>
          <p:cNvSpPr/>
          <p:nvPr/>
        </p:nvSpPr>
        <p:spPr>
          <a:xfrm>
            <a:off x="6523622" y="3698244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5987" y="2644894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34146" y="276252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02295" y="2644893"/>
            <a:ext cx="440432" cy="579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/>
          <p:cNvSpPr/>
          <p:nvPr/>
        </p:nvSpPr>
        <p:spPr>
          <a:xfrm>
            <a:off x="6814541" y="3719352"/>
            <a:ext cx="39742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  </a:t>
            </a:r>
            <a:r>
              <a:rPr lang="en-US" dirty="0" err="1"/>
              <a:t>vs</a:t>
            </a:r>
            <a:r>
              <a:rPr lang="en-US" dirty="0"/>
              <a:t>  Python</a:t>
            </a:r>
            <a:endParaRPr lang="th-TH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31350" y="3049116"/>
            <a:ext cx="984042" cy="861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8" idx="1"/>
          </p:cNvCxnSpPr>
          <p:nvPr/>
        </p:nvCxnSpPr>
        <p:spPr>
          <a:xfrm>
            <a:off x="7031351" y="2974136"/>
            <a:ext cx="984041" cy="19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7031351" y="3982251"/>
            <a:ext cx="994409" cy="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46774" y="1526014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C </a:t>
            </a:r>
            <a:endParaRPr lang="th-TH" sz="2000" dirty="0"/>
          </a:p>
        </p:txBody>
      </p:sp>
      <p:sp>
        <p:nvSpPr>
          <p:cNvPr id="40" name="Rectangle 39"/>
          <p:cNvSpPr/>
          <p:nvPr/>
        </p:nvSpPr>
        <p:spPr>
          <a:xfrm>
            <a:off x="6034318" y="1526014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Python</a:t>
            </a:r>
            <a:endParaRPr lang="th-TH" sz="20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037807" y="3734816"/>
            <a:ext cx="22632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4" grpId="0"/>
      <p:bldP spid="5" grpId="0"/>
      <p:bldP spid="6" grpId="0"/>
      <p:bldP spid="8" grpId="0" animBg="1"/>
      <p:bldP spid="7" grpId="0"/>
      <p:bldP spid="11" grpId="0"/>
      <p:bldP spid="12" grpId="0"/>
      <p:bldP spid="13" grpId="0"/>
      <p:bldP spid="18" grpId="0"/>
      <p:bldP spid="24" grpId="0"/>
      <p:bldP spid="25" grpId="0"/>
      <p:bldP spid="26" grpId="0"/>
      <p:bldP spid="27" grpId="0"/>
      <p:bldP spid="28" grpId="0" animBg="1"/>
      <p:bldP spid="30" grpId="0"/>
      <p:bldP spid="31" grpId="0"/>
      <p:bldP spid="32" grpId="0"/>
      <p:bldP spid="42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6" y="188640"/>
            <a:ext cx="6654800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6" y="2557705"/>
            <a:ext cx="6654800" cy="81915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2239043"/>
            <a:ext cx="665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6" y="3364775"/>
            <a:ext cx="66548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6" y="5589240"/>
            <a:ext cx="6654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260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88643"/>
            <a:ext cx="66548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772819"/>
            <a:ext cx="6654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2150645"/>
            <a:ext cx="6654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2554758"/>
            <a:ext cx="6654800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293096"/>
            <a:ext cx="6707955" cy="36004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4674780"/>
            <a:ext cx="66548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64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1" y="5805267"/>
            <a:ext cx="6654800" cy="5889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660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476676"/>
            <a:ext cx="6654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6" y="2829351"/>
            <a:ext cx="66548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4221092"/>
            <a:ext cx="66548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05268"/>
            <a:ext cx="6654800" cy="5889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2" y="3789040"/>
            <a:ext cx="3168352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 local s.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2290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654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6548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908720"/>
            <a:ext cx="1076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?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539552" y="6093296"/>
            <a:ext cx="1396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https://snakify.org/</a:t>
            </a:r>
            <a:endParaRPr lang="th-TH" sz="12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1916832"/>
            <a:ext cx="7942562" cy="4078585"/>
            <a:chOff x="611560" y="1916832"/>
            <a:chExt cx="7942562" cy="4078585"/>
          </a:xfrm>
        </p:grpSpPr>
        <p:sp>
          <p:nvSpPr>
            <p:cNvPr id="3" name="Rectangle 2"/>
            <p:cNvSpPr/>
            <p:nvPr/>
          </p:nvSpPr>
          <p:spPr>
            <a:xfrm>
              <a:off x="611560" y="1916832"/>
              <a:ext cx="7112175" cy="2772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Easy &amp; flexible</a:t>
              </a:r>
              <a:r>
                <a:rPr lang="en-US" sz="1200" b="1" dirty="0">
                  <a:latin typeface="Consolas" pitchFamily="49" charset="0"/>
                  <a:cs typeface="Consolas" pitchFamily="49" charset="0"/>
                </a:rPr>
                <a:t> :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 Code </a:t>
              </a:r>
              <a:r>
                <a:rPr lang="th-TH" sz="1200" dirty="0">
                  <a:latin typeface="Consolas" pitchFamily="49" charset="0"/>
                  <a:cs typeface="Consolas" pitchFamily="49" charset="0"/>
                </a:rPr>
                <a:t>เล็กกว่าภาษาอื่น</a:t>
              </a:r>
              <a:endParaRPr lang="en-US" sz="1200" dirty="0">
                <a:latin typeface="Consolas" pitchFamily="49" charset="0"/>
                <a:cs typeface="Consolas" pitchFamily="49" charset="0"/>
              </a:endParaRP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Powerful</a:t>
              </a:r>
              <a:r>
                <a:rPr lang="en-US" sz="1200" b="1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</a:t>
              </a:r>
              <a:br>
                <a:rPr lang="en-US" sz="1200" dirty="0">
                  <a:latin typeface="Consolas" pitchFamily="49" charset="0"/>
                  <a:cs typeface="Consolas" pitchFamily="49" charset="0"/>
                </a:rPr>
              </a:br>
              <a:r>
                <a:rPr lang="en-US" sz="1200" dirty="0">
                  <a:latin typeface="Consolas" pitchFamily="49" charset="0"/>
                  <a:cs typeface="Consolas" pitchFamily="49" charset="0"/>
                </a:rPr>
                <a:t>Very popular as a server-side language. Google (spider, search engine, Google Maps), Netflix and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Pinterest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use it a lot.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Youtube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Quora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Reddit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Dropbox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, Yahoo, Battlefield 2, Civilization 4, NASA,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AlphaGene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— all of them use Python; see the entire list </a:t>
              </a:r>
              <a:r>
                <a:rPr lang="en-US" sz="1200" dirty="0">
                  <a:latin typeface="Consolas" pitchFamily="49" charset="0"/>
                  <a:cs typeface="Consolas" pitchFamily="49" charset="0"/>
                  <a:hlinkClick r:id="rId3"/>
                </a:rPr>
                <a:t>here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US" sz="1200" b="1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High demand for programmers</a:t>
              </a:r>
              <a:r>
                <a:rPr lang="en-US" sz="1200" b="1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See open job positions on </a:t>
              </a:r>
              <a:r>
                <a:rPr lang="en-US" sz="1200" dirty="0" err="1">
                  <a:latin typeface="Consolas" pitchFamily="49" charset="0"/>
                  <a:cs typeface="Consolas" pitchFamily="49" charset="0"/>
                  <a:hlinkClick r:id="rId4"/>
                </a:rPr>
                <a:t>StackOverflow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36296" y="3933056"/>
              <a:ext cx="1317826" cy="206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3923928" y="4149080"/>
              <a:ext cx="3240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4211960" y="908720"/>
            <a:ext cx="4680520" cy="1656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Guido van </a:t>
            </a:r>
            <a:r>
              <a:rPr lang="en-US" sz="1600" dirty="0" err="1"/>
              <a:t>Rossum</a:t>
            </a:r>
            <a:r>
              <a:rPr lang="en-US" sz="1600" dirty="0"/>
              <a:t>  : early 1990s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Python 2 : 2000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major version Python 3 : 2008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latest version freely available at </a:t>
            </a:r>
            <a:r>
              <a:rPr lang="en-US" sz="1600" dirty="0">
                <a:solidFill>
                  <a:srgbClr val="0000FF"/>
                </a:solidFill>
              </a:rPr>
              <a:t>www.python.org</a:t>
            </a:r>
            <a:endParaRPr lang="en-US" sz="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6732"/>
            <a:ext cx="6654800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4"/>
            <a:ext cx="66548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66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6654800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" y="4365104"/>
            <a:ext cx="66548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1403648" y="388695"/>
            <a:ext cx="648072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1720" y="188640"/>
            <a:ext cx="1512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comment #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99448" y="1326700"/>
            <a:ext cx="4711992" cy="3974508"/>
            <a:chOff x="799448" y="1326700"/>
            <a:chExt cx="4711992" cy="3974508"/>
          </a:xfrm>
        </p:grpSpPr>
        <p:sp>
          <p:nvSpPr>
            <p:cNvPr id="17" name="Rounded Rectangle 16"/>
            <p:cNvSpPr/>
            <p:nvPr/>
          </p:nvSpPr>
          <p:spPr>
            <a:xfrm>
              <a:off x="901260" y="4725144"/>
              <a:ext cx="4610180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9448" y="1326700"/>
              <a:ext cx="834292" cy="3470452"/>
              <a:chOff x="799448" y="1326700"/>
              <a:chExt cx="834292" cy="347045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05740" y="1340768"/>
                <a:ext cx="828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99448" y="1326700"/>
                <a:ext cx="14068" cy="3470452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08722" y="4790952"/>
                <a:ext cx="108000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85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</a:t>
            </a:r>
            <a:endParaRPr lang="th-TH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562601" y="296601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75024" y="2380821"/>
            <a:ext cx="2133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max(</a:t>
            </a:r>
            <a:r>
              <a:rPr lang="en-US" sz="2000" dirty="0" err="1"/>
              <a:t>x,y</a:t>
            </a:r>
            <a:r>
              <a:rPr lang="en-US" sz="2000" dirty="0"/>
              <a:t>) :</a:t>
            </a:r>
          </a:p>
          <a:p>
            <a:r>
              <a:rPr lang="en-US" sz="2000" dirty="0"/>
              <a:t>    if x &gt; y :</a:t>
            </a:r>
          </a:p>
          <a:p>
            <a:r>
              <a:rPr lang="en-US" sz="2000" dirty="0"/>
              <a:t>        return x</a:t>
            </a:r>
          </a:p>
          <a:p>
            <a:r>
              <a:rPr lang="en-US" sz="2000" dirty="0"/>
              <a:t>    else :</a:t>
            </a:r>
          </a:p>
          <a:p>
            <a:r>
              <a:rPr lang="en-US" sz="2000" dirty="0"/>
              <a:t>        return y</a:t>
            </a:r>
          </a:p>
          <a:p>
            <a:endParaRPr lang="en-US" sz="2000" dirty="0"/>
          </a:p>
          <a:p>
            <a:r>
              <a:rPr lang="en-US" sz="2000" dirty="0"/>
              <a:t>def f():</a:t>
            </a:r>
          </a:p>
          <a:p>
            <a:r>
              <a:rPr lang="en-US" sz="2000" dirty="0"/>
              <a:t>    return</a:t>
            </a:r>
          </a:p>
          <a:p>
            <a:endParaRPr lang="en-US" sz="2000" dirty="0"/>
          </a:p>
          <a:p>
            <a:r>
              <a:rPr lang="en-US" sz="2000" dirty="0"/>
              <a:t>def ff():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=5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788024" y="2380821"/>
            <a:ext cx="3312368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>
                <a:solidFill>
                  <a:srgbClr val="C00000"/>
                </a:solidFill>
              </a:rPr>
              <a:t>import</a:t>
            </a:r>
            <a:r>
              <a:rPr lang="en-US" sz="2000" dirty="0"/>
              <a:t>  </a:t>
            </a:r>
            <a:r>
              <a:rPr lang="en-US" sz="2000" dirty="0" err="1">
                <a:solidFill>
                  <a:srgbClr val="0070C0"/>
                </a:solidFill>
              </a:rPr>
              <a:t>functionbasics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&gt;&gt;&gt; max(3,5)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&gt;&gt;&gt; max('hello', 'there')</a:t>
            </a:r>
          </a:p>
          <a:p>
            <a:r>
              <a:rPr lang="en-US" sz="2000" dirty="0"/>
              <a:t>'there'</a:t>
            </a:r>
          </a:p>
          <a:p>
            <a:r>
              <a:rPr lang="en-US" sz="2000" dirty="0"/>
              <a:t>&gt;&gt;&gt; max('3', 'hello')</a:t>
            </a:r>
          </a:p>
          <a:p>
            <a:r>
              <a:rPr lang="en-US" sz="2000" dirty="0"/>
              <a:t>'hello'</a:t>
            </a:r>
          </a:p>
          <a:p>
            <a:endParaRPr lang="en-US" sz="2000" dirty="0"/>
          </a:p>
          <a:p>
            <a:r>
              <a:rPr lang="en-US" sz="2000" dirty="0"/>
              <a:t>&gt;&gt;&gt;print(f(),</a:t>
            </a:r>
            <a:r>
              <a:rPr lang="en-US" sz="2000" dirty="0" err="1"/>
              <a:t>ff</a:t>
            </a:r>
            <a:r>
              <a:rPr lang="en-US" sz="2000" dirty="0"/>
              <a:t>())</a:t>
            </a:r>
          </a:p>
          <a:p>
            <a:r>
              <a:rPr lang="en-US" sz="2000" dirty="0"/>
              <a:t>(None, None)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763688" y="1988840"/>
            <a:ext cx="2088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</a:rPr>
              <a:t>functionbasics.py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59632" y="1052736"/>
            <a:ext cx="7344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Dynamic typing parameter and return value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990" y="836715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-Roman"/>
              </a:rPr>
              <a:t>Parameter passing</a:t>
            </a:r>
          </a:p>
          <a:p>
            <a:r>
              <a:rPr lang="en-US" sz="1800" dirty="0">
                <a:latin typeface="Times-Roman"/>
              </a:rPr>
              <a:t>follows the semantics of standard </a:t>
            </a:r>
            <a:r>
              <a:rPr lang="en-US" sz="1800" b="1" i="1" dirty="0">
                <a:latin typeface="Times-BoldItalic"/>
              </a:rPr>
              <a:t>assignment statement</a:t>
            </a:r>
            <a:r>
              <a:rPr lang="en-US" sz="1800" dirty="0">
                <a:latin typeface="Times-Roman"/>
              </a:rPr>
              <a:t>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17396" y="1628800"/>
            <a:ext cx="439248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</a:rPr>
              <a:t>def</a:t>
            </a:r>
            <a:r>
              <a:rPr lang="en-US" sz="1800" dirty="0"/>
              <a:t> count(data, target):</a:t>
            </a:r>
          </a:p>
          <a:p>
            <a:r>
              <a:rPr lang="en-US" sz="1800" dirty="0"/>
              <a:t>    n = 0</a:t>
            </a:r>
          </a:p>
          <a:p>
            <a:r>
              <a:rPr lang="en-US" sz="1800" dirty="0"/>
              <a:t>    for item in data:</a:t>
            </a:r>
          </a:p>
          <a:p>
            <a:r>
              <a:rPr lang="en-US" sz="1800" dirty="0"/>
              <a:t>        if item == target:     </a:t>
            </a:r>
            <a:r>
              <a:rPr lang="en-US" sz="1800" dirty="0">
                <a:solidFill>
                  <a:srgbClr val="00B050"/>
                </a:solidFill>
              </a:rPr>
              <a:t># a match</a:t>
            </a:r>
          </a:p>
          <a:p>
            <a:r>
              <a:rPr lang="en-US" sz="1800" dirty="0"/>
              <a:t>            n += 1</a:t>
            </a:r>
          </a:p>
          <a:p>
            <a:r>
              <a:rPr lang="en-US" sz="1800" dirty="0"/>
              <a:t>    return 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8064" y="1916836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ch</a:t>
            </a:r>
            <a:r>
              <a:rPr lang="en-US" sz="1800" dirty="0"/>
              <a:t>  = ‘A’</a:t>
            </a:r>
          </a:p>
          <a:p>
            <a:r>
              <a:rPr lang="en-US" sz="1800" dirty="0"/>
              <a:t>prizes = count(grades, </a:t>
            </a:r>
            <a:r>
              <a:rPr lang="en-US" sz="1800" dirty="0" err="1"/>
              <a:t>ch</a:t>
            </a:r>
            <a:r>
              <a:rPr lang="en-US" sz="1800" dirty="0"/>
              <a:t> )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8106" y="2996956"/>
            <a:ext cx="293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data = grades</a:t>
            </a:r>
          </a:p>
          <a:p>
            <a:r>
              <a:rPr lang="en-US" sz="1800" dirty="0"/>
              <a:t>target = ‘A’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8051" y="5006424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8051" y="5438472"/>
            <a:ext cx="108012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2915816" y="4487560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0281" y="4449271"/>
            <a:ext cx="80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grades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5222" y="4012709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target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0352" y="390344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ch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6337003" y="4949224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Str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6337003" y="5381272"/>
            <a:ext cx="108012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64288" y="4293100"/>
            <a:ext cx="576064" cy="61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1336977" y="4633937"/>
            <a:ext cx="570728" cy="27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7441" y="4429392"/>
            <a:ext cx="1549562" cy="481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598173" y="4820576"/>
            <a:ext cx="533669" cy="185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323528" y="609329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reassigning a new value to parameter, setting data = [ ], breaks the alias.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-Roman"/>
              </a:rPr>
              <a:t>Parameter Passing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62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First Class Objects</a:t>
            </a:r>
            <a:endParaRPr lang="th-TH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9740" y="1340768"/>
            <a:ext cx="7772400" cy="410445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Can be assigned to a variable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Can be passed as a parameter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Can be returned from a function</a:t>
            </a:r>
          </a:p>
          <a:p>
            <a:pPr>
              <a:lnSpc>
                <a:spcPct val="170000"/>
              </a:lnSpc>
              <a:buFont typeface="Times" pitchFamily="1" charset="0"/>
              <a:buChar char="•"/>
            </a:pPr>
            <a:r>
              <a:rPr lang="en-US" sz="1800" dirty="0"/>
              <a:t>Functions are treated like any other variable in Python, the </a:t>
            </a:r>
            <a:r>
              <a:rPr lang="en-US" sz="1800" b="1" dirty="0" err="1">
                <a:solidFill>
                  <a:schemeClr val="accent2"/>
                </a:solidFill>
              </a:rPr>
              <a:t>def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statement simply assigns a function to a variable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programming languages terminology,  </a:t>
            </a:r>
            <a:r>
              <a:rPr lang="en-US" sz="1800" b="1" i="1" dirty="0"/>
              <a:t>first-class objects </a:t>
            </a:r>
            <a:r>
              <a:rPr lang="en-US" sz="1800" dirty="0"/>
              <a:t>: instances of a type that can be assigned to an identifier, passed as a parameter, or returned by a function.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names are like any variable</a:t>
            </a:r>
            <a:endParaRPr lang="th-TH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60848"/>
            <a:ext cx="3960935" cy="2016125"/>
          </a:xfrm>
        </p:spPr>
        <p:txBody>
          <a:bodyPr>
            <a:normAutofit/>
          </a:bodyPr>
          <a:lstStyle/>
          <a:p>
            <a:r>
              <a:rPr lang="en-US" sz="1800" dirty="0"/>
              <a:t>Functions are objects</a:t>
            </a:r>
          </a:p>
          <a:p>
            <a:r>
              <a:rPr lang="en-US" sz="1800" dirty="0"/>
              <a:t>The same reference rules hold for them as for other objects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447656" y="1727470"/>
            <a:ext cx="264290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&gt;&gt;&gt; x = 10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10</a:t>
            </a:r>
          </a:p>
          <a:p>
            <a:r>
              <a:rPr lang="en-US" sz="2000"/>
              <a:t>&gt;&gt;&gt; def x () : </a:t>
            </a:r>
          </a:p>
          <a:p>
            <a:r>
              <a:rPr lang="en-US" sz="2000"/>
              <a:t>...     print 'hello'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&lt;function x at 0x619f0&gt;</a:t>
            </a:r>
          </a:p>
          <a:p>
            <a:r>
              <a:rPr lang="en-US" sz="2000"/>
              <a:t>&gt;&gt;&gt; x()</a:t>
            </a:r>
          </a:p>
          <a:p>
            <a:r>
              <a:rPr lang="en-US" sz="2000"/>
              <a:t>hello</a:t>
            </a:r>
          </a:p>
          <a:p>
            <a:r>
              <a:rPr lang="en-US" sz="2000"/>
              <a:t>&gt;&gt;&gt; x = 'blah'</a:t>
            </a:r>
          </a:p>
          <a:p>
            <a:r>
              <a:rPr lang="en-US" sz="2000"/>
              <a:t>&gt;&gt;&gt; x</a:t>
            </a:r>
          </a:p>
          <a:p>
            <a:r>
              <a:rPr lang="en-US" sz="2000"/>
              <a:t>'blah'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Functons</a:t>
            </a:r>
            <a:r>
              <a:rPr lang="en-US" dirty="0"/>
              <a:t> as Parameters</a:t>
            </a:r>
            <a:endParaRPr lang="th-TH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0" y="2057401"/>
            <a:ext cx="15969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def foo(f, a) :</a:t>
            </a:r>
          </a:p>
          <a:p>
            <a:r>
              <a:rPr lang="en-US" sz="2000" dirty="0"/>
              <a:t>    return f(a)</a:t>
            </a:r>
          </a:p>
          <a:p>
            <a:endParaRPr lang="en-US" sz="2000" dirty="0"/>
          </a:p>
          <a:p>
            <a:r>
              <a:rPr lang="en-US" sz="2000" dirty="0"/>
              <a:t>def bar(x) :</a:t>
            </a:r>
          </a:p>
          <a:p>
            <a:r>
              <a:rPr lang="en-US" sz="2000" dirty="0"/>
              <a:t>    return x * x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86200" y="2057403"/>
            <a:ext cx="3782144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>
                <a:solidFill>
                  <a:srgbClr val="C00000"/>
                </a:solidFill>
              </a:rPr>
              <a:t>from</a:t>
            </a:r>
            <a:r>
              <a:rPr lang="en-US" sz="2000" dirty="0"/>
              <a:t>   </a:t>
            </a:r>
            <a:r>
              <a:rPr lang="en-US" sz="2000" dirty="0" err="1">
                <a:solidFill>
                  <a:srgbClr val="0070C0"/>
                </a:solidFill>
              </a:rPr>
              <a:t>funcasparam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*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foo</a:t>
            </a:r>
            <a:r>
              <a:rPr lang="en-US" sz="2000" dirty="0"/>
              <a:t>(bar, 3)</a:t>
            </a:r>
          </a:p>
          <a:p>
            <a:r>
              <a:rPr lang="en-US" sz="2000" dirty="0"/>
              <a:t>9</a:t>
            </a:r>
          </a:p>
          <a:p>
            <a:endParaRPr lang="en-US" sz="2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5816" y="4005064"/>
            <a:ext cx="589480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Note that the function </a:t>
            </a:r>
            <a:r>
              <a:rPr lang="en-US" sz="2000" dirty="0" err="1">
                <a:solidFill>
                  <a:srgbClr val="FF0000"/>
                </a:solidFill>
              </a:rPr>
              <a:t>foo</a:t>
            </a:r>
            <a:r>
              <a:rPr lang="en-US" sz="2000" dirty="0"/>
              <a:t> takes two parameters and applies the first as a function </a:t>
            </a:r>
            <a:r>
              <a:rPr lang="en-US" sz="2000" dirty="0">
                <a:solidFill>
                  <a:srgbClr val="0070C0"/>
                </a:solidFill>
              </a:rPr>
              <a:t>(function can be assigned to a variable and can be passed as a parameter)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/>
              <a:t>with the second as its parameter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1600" y="1700808"/>
            <a:ext cx="2160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</a:rPr>
              <a:t>funcasparam.py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90147" y="4136876"/>
            <a:ext cx="1554061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10" name="Rectangle 9"/>
          <p:cNvSpPr/>
          <p:nvPr/>
        </p:nvSpPr>
        <p:spPr>
          <a:xfrm>
            <a:off x="4427984" y="2032094"/>
            <a:ext cx="2001026" cy="28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4" name="Rectangle 3"/>
          <p:cNvSpPr/>
          <p:nvPr/>
        </p:nvSpPr>
        <p:spPr>
          <a:xfrm>
            <a:off x="4064339" y="1857598"/>
            <a:ext cx="2343030" cy="88870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prstClr val="black"/>
                </a:solidFill>
              </a:rPr>
              <a:t>a = </a:t>
            </a:r>
            <a:r>
              <a:rPr lang="en-US" sz="1800" dirty="0" err="1">
                <a:solidFill>
                  <a:prstClr val="black"/>
                </a:solidFill>
              </a:rPr>
              <a:t>triangleArea</a:t>
            </a:r>
            <a:r>
              <a:rPr lang="en-US" sz="1800" dirty="0">
                <a:solidFill>
                  <a:prstClr val="black"/>
                </a:solidFill>
              </a:rPr>
              <a:t>(20, 5)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prstClr val="black"/>
                </a:solidFill>
              </a:rPr>
              <a:t>print(a)</a:t>
            </a:r>
            <a:endParaRPr lang="th-TH" sz="18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6" y="3602340"/>
            <a:ext cx="2520278" cy="13388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</a:t>
            </a:r>
            <a:r>
              <a:rPr lang="pl-PL" sz="1800" dirty="0"/>
              <a:t>, </a:t>
            </a:r>
            <a:r>
              <a:rPr lang="en-US" sz="1800" dirty="0"/>
              <a:t>b</a:t>
            </a:r>
            <a:r>
              <a:rPr lang="pl-PL" sz="1800" dirty="0"/>
              <a:t>, </a:t>
            </a:r>
            <a:r>
              <a:rPr lang="en-US" sz="1800" dirty="0"/>
              <a:t>c</a:t>
            </a:r>
            <a:r>
              <a:rPr lang="pl-PL" sz="1800" dirty="0"/>
              <a:t> = 5, 10, 15.2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</a:t>
            </a:r>
            <a:r>
              <a:rPr lang="pl-PL" sz="1800" dirty="0"/>
              <a:t>, </a:t>
            </a:r>
            <a:r>
              <a:rPr lang="en-US" sz="1800" dirty="0"/>
              <a:t>b</a:t>
            </a:r>
            <a:r>
              <a:rPr lang="pl-PL" sz="1800" dirty="0"/>
              <a:t>, </a:t>
            </a:r>
            <a:r>
              <a:rPr lang="en-US" sz="1800" dirty="0"/>
              <a:t>c</a:t>
            </a:r>
            <a:r>
              <a:rPr lang="pl-PL" sz="1800" dirty="0"/>
              <a:t> = addOne(</a:t>
            </a:r>
            <a:r>
              <a:rPr lang="en-US" sz="1800" dirty="0"/>
              <a:t>a</a:t>
            </a:r>
            <a:r>
              <a:rPr lang="pl-PL" sz="1800" dirty="0"/>
              <a:t>, </a:t>
            </a:r>
            <a:r>
              <a:rPr lang="en-US" sz="1800" dirty="0"/>
              <a:t>b</a:t>
            </a:r>
            <a:r>
              <a:rPr lang="pl-PL" sz="1800" dirty="0"/>
              <a:t>, </a:t>
            </a:r>
            <a:r>
              <a:rPr lang="en-US" sz="1800" dirty="0"/>
              <a:t>c</a:t>
            </a:r>
            <a:r>
              <a:rPr lang="pl-PL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print(a, b, c)</a:t>
            </a:r>
            <a:endParaRPr lang="th-TH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683568" y="1857598"/>
            <a:ext cx="3240361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/>
              <a:t>triangleArea</a:t>
            </a:r>
            <a:r>
              <a:rPr lang="en-US" sz="1800" dirty="0"/>
              <a:t>(height, base):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1/2 * height *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8415" y="2361653"/>
            <a:ext cx="736099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/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50.0</a:t>
            </a:r>
            <a:endParaRPr lang="th-TH" sz="1800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946" y="135354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output</a:t>
            </a:r>
            <a:endParaRPr lang="th-TH" sz="1800" dirty="0"/>
          </a:p>
        </p:txBody>
      </p:sp>
      <p:sp>
        <p:nvSpPr>
          <p:cNvPr id="8" name="Rectangle 7"/>
          <p:cNvSpPr/>
          <p:nvPr/>
        </p:nvSpPr>
        <p:spPr>
          <a:xfrm>
            <a:off x="611560" y="3746356"/>
            <a:ext cx="3312369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/>
              <a:t>addOne</a:t>
            </a:r>
            <a:r>
              <a:rPr lang="en-US" sz="1800" dirty="0"/>
              <a:t>(x, y, z):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</a:t>
            </a:r>
            <a:r>
              <a:rPr lang="en-US" sz="1800" dirty="0"/>
              <a:t> x+1, y+1, z+1</a:t>
            </a:r>
            <a:endParaRPr lang="th-TH" sz="1800" dirty="0"/>
          </a:p>
        </p:txBody>
      </p:sp>
      <p:sp>
        <p:nvSpPr>
          <p:cNvPr id="9" name="Rectangle 8"/>
          <p:cNvSpPr/>
          <p:nvPr/>
        </p:nvSpPr>
        <p:spPr>
          <a:xfrm>
            <a:off x="6898410" y="4466435"/>
            <a:ext cx="1425390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/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6 11 16.2</a:t>
            </a:r>
            <a:endParaRPr lang="th-TH" sz="1800" dirty="0">
              <a:solidFill>
                <a:srgbClr val="00B0F0"/>
              </a:solidFill>
              <a:latin typeface="Courier New" pitchFamily="49" charset="0"/>
            </a:endParaRPr>
          </a:p>
        </p:txBody>
      </p:sp>
      <p:grpSp>
        <p:nvGrpSpPr>
          <p:cNvPr id="13" name="Group 20"/>
          <p:cNvGrpSpPr/>
          <p:nvPr/>
        </p:nvGrpSpPr>
        <p:grpSpPr>
          <a:xfrm>
            <a:off x="2777339" y="4437112"/>
            <a:ext cx="1716632" cy="1224136"/>
            <a:chOff x="3008784" y="4437112"/>
            <a:chExt cx="1584176" cy="1224136"/>
          </a:xfrm>
        </p:grpSpPr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3008784" y="5085184"/>
              <a:ext cx="1584176" cy="576064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ea typeface="Angsana New" panose="02020603050405020304" pitchFamily="18" charset="-34"/>
                  <a:cs typeface="TH SarabunPSK" panose="020B0500040200020003" pitchFamily="34" charset="-34"/>
                </a:rPr>
                <a:t>return </a:t>
              </a:r>
              <a:r>
                <a:rPr lang="th-TH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ea typeface="Angsana New" panose="02020603050405020304" pitchFamily="18" charset="-34"/>
                  <a:cs typeface="TH SarabunPSK" panose="020B0500040200020003" pitchFamily="34" charset="-34"/>
                </a:rPr>
                <a:t>หลายค่า</a:t>
              </a:r>
              <a:endParaRPr kumimoji="0" lang="th-T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016896" y="4437112"/>
              <a:ext cx="515169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008784" y="4581128"/>
              <a:ext cx="648072" cy="576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  <p:bldP spid="7" grpId="0" animBg="1"/>
      <p:bldP spid="3" grpId="0" animBg="1"/>
      <p:bldP spid="5" grpId="0" animBg="1"/>
      <p:bldP spid="6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5561" y="918991"/>
            <a:ext cx="328467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Commonly-used built-in class (type)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numbers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integral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int</a:t>
            </a:r>
            <a:endParaRPr lang="en-US" sz="1400" dirty="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bool</a:t>
            </a:r>
            <a:endParaRPr lang="en-US" sz="1400" dirty="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float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complex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sequences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 (</a:t>
            </a:r>
            <a:r>
              <a:rPr lang="th-TH" sz="1600" dirty="0">
                <a:solidFill>
                  <a:srgbClr val="0000FF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เก็บของเรียงลำดับ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immutable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str</a:t>
            </a:r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 (string)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tuple</a:t>
            </a:r>
            <a:endParaRPr lang="en-US" sz="1400" dirty="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byte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mutable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list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range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bytearray</a:t>
            </a:r>
            <a:endParaRPr lang="en-US" sz="1400" dirty="0">
              <a:solidFill>
                <a:prstClr val="black"/>
              </a:solidFill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mappings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err="1">
                <a:latin typeface="Comic Sans MS" pitchFamily="66" charset="0"/>
                <a:ea typeface="+mj-ea"/>
                <a:cs typeface="+mj-cs"/>
              </a:rPr>
              <a:t>dict</a:t>
            </a: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(mutable)</a:t>
            </a:r>
            <a:endParaRPr lang="en-US" sz="1400" dirty="0"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set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set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(mutable)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err="1">
                <a:latin typeface="Comic Sans MS" pitchFamily="66" charset="0"/>
                <a:ea typeface="+mj-ea"/>
                <a:cs typeface="+mj-cs"/>
              </a:rPr>
              <a:t>frozenset</a:t>
            </a: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(immutable)</a:t>
            </a:r>
            <a:endParaRPr lang="en-US" sz="1400" dirty="0">
              <a:latin typeface="Comic Sans MS" pitchFamily="66" charset="0"/>
              <a:ea typeface="+mj-ea"/>
              <a:cs typeface="+mj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FF"/>
                </a:solidFill>
                <a:latin typeface="Comic Sans MS" pitchFamily="66" charset="0"/>
                <a:ea typeface="+mj-ea"/>
                <a:cs typeface="+mj-cs"/>
              </a:rPr>
              <a:t>callable types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(~ f</a:t>
            </a:r>
            <a:r>
              <a:rPr lang="en-US" sz="1050" baseline="300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call)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class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function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  <a:ea typeface="+mj-ea"/>
                <a:cs typeface="+mj-cs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6663" y="1556792"/>
            <a:ext cx="1744809" cy="461664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&gt;&gt;&gt; type(</a:t>
            </a:r>
            <a:r>
              <a:rPr lang="en-US" sz="1400" dirty="0">
                <a:solidFill>
                  <a:srgbClr val="0000FF"/>
                </a:solidFill>
              </a:rPr>
              <a:t>5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0C0"/>
                </a:solidFill>
              </a:rPr>
              <a:t>&lt;class '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&gt;&gt;&gt; type(</a:t>
            </a:r>
            <a:r>
              <a:rPr lang="en-US" sz="1400" dirty="0">
                <a:solidFill>
                  <a:srgbClr val="0000FF"/>
                </a:solidFill>
              </a:rPr>
              <a:t>3.5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B0F0"/>
                </a:solidFill>
              </a:rPr>
              <a:t>&lt;class '</a:t>
            </a:r>
            <a:r>
              <a:rPr lang="en-US" sz="1400" dirty="0">
                <a:solidFill>
                  <a:srgbClr val="0000FF"/>
                </a:solidFill>
              </a:rPr>
              <a:t>float</a:t>
            </a:r>
            <a:r>
              <a:rPr lang="en-US" sz="1400" dirty="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&gt;&gt;&gt; type(</a:t>
            </a:r>
            <a:r>
              <a:rPr lang="en-US" sz="1400" dirty="0">
                <a:solidFill>
                  <a:srgbClr val="C00000"/>
                </a:solidFill>
              </a:rPr>
              <a:t>"Hi"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B0F0"/>
                </a:solidFill>
              </a:rPr>
              <a:t>&lt;class '</a:t>
            </a:r>
            <a:r>
              <a:rPr lang="en-US" sz="1400" dirty="0" err="1">
                <a:solidFill>
                  <a:srgbClr val="0000FF"/>
                </a:solidFill>
              </a:rPr>
              <a:t>str</a:t>
            </a:r>
            <a:r>
              <a:rPr lang="en-US" sz="1400" dirty="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&gt;&gt;&gt; type(</a:t>
            </a:r>
            <a:r>
              <a:rPr lang="en-US" sz="1400" dirty="0">
                <a:solidFill>
                  <a:srgbClr val="C00000"/>
                </a:solidFill>
              </a:rPr>
              <a:t>'Python'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B0F0"/>
                </a:solidFill>
              </a:rPr>
              <a:t>&lt;class '</a:t>
            </a:r>
            <a:r>
              <a:rPr lang="en-US" sz="1400" dirty="0" err="1">
                <a:solidFill>
                  <a:srgbClr val="0000FF"/>
                </a:solidFill>
              </a:rPr>
              <a:t>str</a:t>
            </a:r>
            <a:r>
              <a:rPr lang="en-US" sz="1400" dirty="0">
                <a:solidFill>
                  <a:srgbClr val="00B0F0"/>
                </a:solidFill>
              </a:rPr>
              <a:t>'&gt;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&gt;&gt;&gt; type(</a:t>
            </a:r>
            <a:r>
              <a:rPr lang="en-US" sz="1400" dirty="0">
                <a:solidFill>
                  <a:srgbClr val="0000FF"/>
                </a:solidFill>
              </a:rPr>
              <a:t>[1,2,3]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B0F0"/>
                </a:solidFill>
              </a:rPr>
              <a:t>&lt;class '</a:t>
            </a:r>
            <a:r>
              <a:rPr lang="en-US" sz="1400" dirty="0">
                <a:solidFill>
                  <a:srgbClr val="0000FF"/>
                </a:solidFill>
              </a:rPr>
              <a:t>list</a:t>
            </a:r>
            <a:r>
              <a:rPr lang="en-US" sz="1400" dirty="0">
                <a:solidFill>
                  <a:srgbClr val="00B0F0"/>
                </a:solidFill>
              </a:rPr>
              <a:t>'&gt;</a:t>
            </a:r>
            <a:endParaRPr lang="th-TH" sz="1400" dirty="0">
              <a:solidFill>
                <a:srgbClr val="00B0F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6566068" y="836712"/>
            <a:ext cx="1275372" cy="648072"/>
          </a:xfrm>
          <a:prstGeom prst="cloudCallout">
            <a:avLst>
              <a:gd name="adj1" fmla="val -20489"/>
              <a:gd name="adj2" fmla="val 81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mic Sans MS" pitchFamily="66" charset="0"/>
                <a:ea typeface="Arial" pitchFamily="34" charset="0"/>
                <a:cs typeface="TH SarabunPSK" pitchFamily="34" charset="-34"/>
              </a:rPr>
              <a:t>type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251520" y="908720"/>
            <a:ext cx="2725226" cy="93610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Python :</a:t>
            </a:r>
            <a:r>
              <a:rPr lang="th-TH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Oriented Programming (</a:t>
            </a:r>
            <a:r>
              <a:rPr lang="en-US" sz="16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OOP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600" b="1" dirty="0">
              <a:solidFill>
                <a:schemeClr val="tx1"/>
              </a:solidFill>
              <a:latin typeface="TH SarabunPSK" panose="020B0500040200020003" pitchFamily="34" charset="-34"/>
              <a:ea typeface="Arial" pitchFamily="34" charset="0"/>
              <a:cs typeface="TH SarabunPSK" panose="020B0500040200020003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class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เป็นพื้นฐานของทุก </a:t>
            </a:r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ea typeface="Arial" pitchFamily="34" charset="0"/>
                <a:cs typeface="TH SarabunPSK" panose="020B0500040200020003" pitchFamily="34" charset="-34"/>
              </a:rPr>
              <a:t>data type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ea typeface="Arial" pitchFamily="34" charset="0"/>
              <a:cs typeface="TH SarabunPSK" panose="020B0500040200020003" pitchFamily="34" charset="-34"/>
            </a:endParaRPr>
          </a:p>
        </p:txBody>
      </p:sp>
      <p:sp>
        <p:nvSpPr>
          <p:cNvPr id="30" name="Line Callout 1 (Accent Bar) 29"/>
          <p:cNvSpPr/>
          <p:nvPr/>
        </p:nvSpPr>
        <p:spPr>
          <a:xfrm flipH="1">
            <a:off x="395535" y="2348880"/>
            <a:ext cx="2952328" cy="1200329"/>
          </a:xfrm>
          <a:prstGeom prst="accentCallout1">
            <a:avLst>
              <a:gd name="adj1" fmla="val 50007"/>
              <a:gd name="adj2" fmla="val 3504"/>
              <a:gd name="adj3" fmla="val 48532"/>
              <a:gd name="adj4" fmla="val -1926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immutable type: </a:t>
            </a:r>
            <a:r>
              <a:rPr lang="th-TH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content </a:t>
            </a:r>
            <a:r>
              <a:rPr lang="th-TH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 = 'Hi'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s[1] = 'A'    </a:t>
            </a:r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error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s = 7    </a:t>
            </a:r>
            <a:r>
              <a:rPr lang="en-US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ok </a:t>
            </a:r>
            <a:r>
              <a:rPr lang="th-TH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ชี้ </a:t>
            </a:r>
            <a:r>
              <a:rPr lang="en-US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7</a:t>
            </a:r>
            <a:endParaRPr lang="th-TH" sz="18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flipH="1">
            <a:off x="4837876" y="1916832"/>
            <a:ext cx="1196441" cy="576064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Complex</a:t>
            </a:r>
          </a:p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rdia New" pitchFamily="34" charset="-34"/>
              </a:rPr>
              <a:t>7 + 3</a:t>
            </a:r>
            <a:r>
              <a:rPr 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rdia New" pitchFamily="34" charset="-34"/>
              </a:rPr>
              <a:t>j</a:t>
            </a:r>
            <a:endParaRPr lang="th-T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Line Callout 1 (Accent Bar) 17"/>
          <p:cNvSpPr/>
          <p:nvPr/>
        </p:nvSpPr>
        <p:spPr>
          <a:xfrm flipH="1">
            <a:off x="323528" y="3789040"/>
            <a:ext cx="2808312" cy="1477328"/>
          </a:xfrm>
          <a:prstGeom prst="accentCallout1">
            <a:avLst>
              <a:gd name="adj1" fmla="val 50007"/>
              <a:gd name="adj2" fmla="val 3504"/>
              <a:gd name="adj3" fmla="val -9089"/>
              <a:gd name="adj4" fmla="val -25558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mutable type: </a:t>
            </a:r>
            <a:r>
              <a:rPr lang="th-TH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content </a:t>
            </a:r>
            <a:r>
              <a:rPr lang="th-TH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8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[1,2,3]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print(</a:t>
            </a:r>
            <a:r>
              <a:rPr lang="en-US" sz="18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</a:t>
            </a:r>
            <a:r>
              <a:rPr lang="en-US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 =&gt; [1,2,3]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8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[0] = 7</a:t>
            </a:r>
          </a:p>
          <a:p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print(</a:t>
            </a:r>
            <a:r>
              <a:rPr lang="en-US" sz="18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lst</a:t>
            </a:r>
            <a:r>
              <a:rPr lang="en-US" sz="18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</a:t>
            </a:r>
            <a:r>
              <a:rPr lang="en-US" sz="18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 =&gt; [7,2,3]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2601" y="2767535"/>
            <a:ext cx="1005404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j / J </a:t>
            </a:r>
            <a:endParaRPr lang="th-TH" sz="1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imaginary part</a:t>
            </a:r>
            <a:endParaRPr lang="th-TH" sz="1400" b="1" dirty="0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flipH="1" flipV="1">
            <a:off x="5723615" y="2407495"/>
            <a:ext cx="131688" cy="3600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?</a:t>
            </a:r>
            <a:endParaRPr lang="th-T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6721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by Yourself : many options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17989" y="836715"/>
            <a:ext cx="316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https://snakify.org/lessons/lists/steps/1/</a:t>
            </a:r>
            <a:endParaRPr lang="th-TH" sz="1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3429000"/>
            <a:ext cx="269432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Input, print and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Conditions: if, then,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Integer and float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For loop with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Functions and 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Two-dimensional lists (arrays)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Dictionaries</a:t>
            </a:r>
          </a:p>
          <a:p>
            <a:pPr marL="342900" indent="-342900">
              <a:buFont typeface="+mj-lt"/>
              <a:buAutoNum type="arabicPeriod"/>
            </a:pPr>
            <a:endParaRPr lang="th-TH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458" y="1052736"/>
            <a:ext cx="5906252" cy="531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252571" y="2360603"/>
            <a:ext cx="365538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" name="Rectangle 3"/>
          <p:cNvSpPr/>
          <p:nvPr/>
        </p:nvSpPr>
        <p:spPr>
          <a:xfrm>
            <a:off x="6179622" y="1484784"/>
            <a:ext cx="2268252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 = 5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print(</a:t>
            </a:r>
            <a:r>
              <a:rPr lang="en-US" sz="1600" dirty="0">
                <a:solidFill>
                  <a:srgbClr val="C00000"/>
                </a:solidFill>
              </a:rPr>
              <a:t>'id(a)'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tx1"/>
                </a:solidFill>
              </a:rPr>
              <a:t>id(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print(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</a:t>
            </a:r>
            <a:endParaRPr lang="th-TH" sz="16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Immutable Variable 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169622" y="1484786"/>
            <a:ext cx="1944216" cy="15314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f(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print(</a:t>
            </a:r>
            <a:r>
              <a:rPr lang="en-US" sz="1600" dirty="0">
                <a:solidFill>
                  <a:srgbClr val="C00000"/>
                </a:solidFill>
              </a:rPr>
              <a:t>'id(x)'</a:t>
            </a:r>
            <a:r>
              <a:rPr lang="en-US" sz="1600" dirty="0"/>
              <a:t>, id(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 += 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print(</a:t>
            </a:r>
            <a:r>
              <a:rPr lang="en-US" sz="1600" dirty="0">
                <a:solidFill>
                  <a:srgbClr val="C00000"/>
                </a:solidFill>
              </a:rPr>
              <a:t>'id(x)'</a:t>
            </a:r>
            <a:r>
              <a:rPr lang="en-US" sz="1600" dirty="0"/>
              <a:t>, id(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873" y="1484784"/>
            <a:ext cx="2376263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499765776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499765776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499765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808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30" y="105273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output</a:t>
            </a:r>
            <a:endParaRPr lang="th-TH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2120" y="2852936"/>
            <a:ext cx="598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15816" y="2132856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07904" y="3861048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2" name="Rectangle 11"/>
          <p:cNvSpPr/>
          <p:nvPr/>
        </p:nvSpPr>
        <p:spPr>
          <a:xfrm>
            <a:off x="3437877" y="386104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x</a:t>
            </a:r>
            <a:endParaRPr lang="th-TH" sz="1600" dirty="0"/>
          </a:p>
        </p:txBody>
      </p:sp>
      <p:sp>
        <p:nvSpPr>
          <p:cNvPr id="13" name="Rectangle 12"/>
          <p:cNvSpPr/>
          <p:nvPr/>
        </p:nvSpPr>
        <p:spPr>
          <a:xfrm>
            <a:off x="4734018" y="436510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th-TH" sz="16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4397042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5" name="Rectangle 14"/>
          <p:cNvSpPr/>
          <p:nvPr/>
        </p:nvSpPr>
        <p:spPr>
          <a:xfrm>
            <a:off x="3442468" y="4359299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endParaRPr lang="th-TH" sz="16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3815919" y="4005064"/>
            <a:ext cx="91810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815919" y="4509120"/>
            <a:ext cx="918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4018" y="3866314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th-TH" sz="1600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3815919" y="4005064"/>
            <a:ext cx="918102" cy="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43808" y="2492896"/>
            <a:ext cx="59406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77880" y="2420888"/>
            <a:ext cx="398769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" name="Rectangle 3"/>
          <p:cNvSpPr/>
          <p:nvPr/>
        </p:nvSpPr>
        <p:spPr>
          <a:xfrm>
            <a:off x="6561913" y="1484786"/>
            <a:ext cx="1931754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 = [5]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print(</a:t>
            </a:r>
            <a:r>
              <a:rPr lang="en-US" sz="1600" dirty="0">
                <a:solidFill>
                  <a:srgbClr val="C00000"/>
                </a:solidFill>
              </a:rPr>
              <a:t>'id(a)'</a:t>
            </a:r>
            <a:r>
              <a:rPr lang="en-US" sz="1600" dirty="0"/>
              <a:t>, id(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), 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print(</a:t>
            </a:r>
            <a:r>
              <a:rPr lang="en-US" sz="1600" dirty="0">
                <a:solidFill>
                  <a:srgbClr val="C00000"/>
                </a:solidFill>
              </a:rPr>
              <a:t>'id(a)'</a:t>
            </a:r>
            <a:r>
              <a:rPr lang="en-US" sz="1600" dirty="0"/>
              <a:t>, id(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), </a:t>
            </a:r>
            <a:r>
              <a:rPr lang="en-US" sz="1600" dirty="0">
                <a:solidFill>
                  <a:srgbClr val="9F3FFF"/>
                </a:solidFill>
              </a:rPr>
              <a:t>a</a:t>
            </a:r>
            <a:r>
              <a:rPr lang="en-US" sz="1600" dirty="0"/>
              <a:t>)</a:t>
            </a:r>
            <a:endParaRPr lang="th-TH" sz="16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Mutable variable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517398" y="1484784"/>
            <a:ext cx="2596443" cy="15314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f(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print(</a:t>
            </a:r>
            <a:r>
              <a:rPr lang="en-US" sz="1600" dirty="0">
                <a:solidFill>
                  <a:srgbClr val="C00000"/>
                </a:solidFill>
              </a:rPr>
              <a:t>'id(x)'</a:t>
            </a:r>
            <a:r>
              <a:rPr lang="en-US" sz="1600" dirty="0"/>
              <a:t>, id(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), 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>
                <a:solidFill>
                  <a:srgbClr val="9F3FFF"/>
                </a:solidFill>
              </a:rPr>
              <a:t>x</a:t>
            </a:r>
            <a:r>
              <a:rPr lang="en-US" sz="1600" dirty="0" err="1"/>
              <a:t>.append</a:t>
            </a:r>
            <a:r>
              <a:rPr lang="en-US" sz="1600" dirty="0"/>
              <a:t>(6)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print(</a:t>
            </a:r>
            <a:r>
              <a:rPr lang="en-US" sz="1600" dirty="0">
                <a:solidFill>
                  <a:srgbClr val="C00000"/>
                </a:solidFill>
              </a:rPr>
              <a:t>'id(x)'</a:t>
            </a:r>
            <a:r>
              <a:rPr lang="en-US" sz="1600" dirty="0"/>
              <a:t>, id(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), </a:t>
            </a:r>
            <a:r>
              <a:rPr lang="en-US" sz="1600" dirty="0">
                <a:solidFill>
                  <a:srgbClr val="9F3FFF"/>
                </a:solidFill>
              </a:rPr>
              <a:t>x</a:t>
            </a:r>
            <a:r>
              <a:rPr lang="en-US" sz="16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3870" y="1484786"/>
            <a:ext cx="2849855" cy="153888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37745568 [5]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37745568 [5]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id(x) 37745568 [5, 6]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id(a) 37745568 [5, 6]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30" y="1052736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output</a:t>
            </a:r>
            <a:endParaRPr lang="th-TH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59839" y="1772816"/>
            <a:ext cx="728385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1823" y="2204864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07904" y="3717032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0" name="Rectangle 9"/>
          <p:cNvSpPr/>
          <p:nvPr/>
        </p:nvSpPr>
        <p:spPr>
          <a:xfrm>
            <a:off x="3437877" y="3717032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x</a:t>
            </a:r>
            <a:endParaRPr lang="th-TH" sz="1600" dirty="0"/>
          </a:p>
        </p:txBody>
      </p:sp>
      <p:sp>
        <p:nvSpPr>
          <p:cNvPr id="11" name="Rectangle 10"/>
          <p:cNvSpPr/>
          <p:nvPr/>
        </p:nvSpPr>
        <p:spPr>
          <a:xfrm>
            <a:off x="4734021" y="4221088"/>
            <a:ext cx="972108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[5]</a:t>
            </a:r>
            <a:endParaRPr lang="th-TH" sz="1600" dirty="0"/>
          </a:p>
        </p:txBody>
      </p:sp>
      <p:sp>
        <p:nvSpPr>
          <p:cNvPr id="12" name="Rectangle 11"/>
          <p:cNvSpPr/>
          <p:nvPr/>
        </p:nvSpPr>
        <p:spPr>
          <a:xfrm>
            <a:off x="3707904" y="4253026"/>
            <a:ext cx="21602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13" name="Rectangle 12"/>
          <p:cNvSpPr/>
          <p:nvPr/>
        </p:nvSpPr>
        <p:spPr>
          <a:xfrm>
            <a:off x="3442468" y="421528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endParaRPr lang="th-TH" sz="1600" dirty="0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3815919" y="4365104"/>
            <a:ext cx="918102" cy="35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103" y="4241580"/>
            <a:ext cx="498462" cy="324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, 6]</a:t>
            </a:r>
            <a:endParaRPr lang="th-TH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7784" y="2420888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129867" y="2867999"/>
            <a:ext cx="486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>
            <a:off x="3815919" y="3861048"/>
            <a:ext cx="918102" cy="54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979712" y="3587532"/>
            <a:ext cx="951337" cy="1569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[1, 1]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0794" y="3265239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output</a:t>
            </a:r>
            <a:endParaRPr lang="th-TH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54452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default L          [                ]</a:t>
            </a:r>
            <a:endParaRPr lang="th-TH" sz="1800" dirty="0"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5656" y="5589240"/>
            <a:ext cx="61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7" y="2132856"/>
            <a:ext cx="1545402" cy="300877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f(  </a:t>
            </a:r>
            <a:r>
              <a:rPr lang="en-US" sz="1600" dirty="0">
                <a:solidFill>
                  <a:schemeClr val="tx1"/>
                </a:solidFill>
              </a:rPr>
              <a:t>L </a:t>
            </a:r>
            <a:r>
              <a:rPr lang="en-US" sz="1600" dirty="0">
                <a:solidFill>
                  <a:srgbClr val="C00000"/>
                </a:solidFill>
              </a:rPr>
              <a:t>= []   </a:t>
            </a:r>
            <a:r>
              <a:rPr lang="en-US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print(L)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</a:t>
            </a:r>
            <a:r>
              <a:rPr lang="en-US" sz="1600" dirty="0" err="1"/>
              <a:t>L.append</a:t>
            </a:r>
            <a:r>
              <a:rPr lang="en-US" sz="1600" dirty="0"/>
              <a:t>(1)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f([2])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2161" y="2093947"/>
            <a:ext cx="1495551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f(L = </a:t>
            </a:r>
            <a:r>
              <a:rPr lang="en-US" sz="1600" dirty="0">
                <a:solidFill>
                  <a:srgbClr val="0000FF"/>
                </a:solidFill>
              </a:rPr>
              <a:t>None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L </a:t>
            </a:r>
            <a:r>
              <a:rPr lang="en-US" sz="1600" dirty="0">
                <a:solidFill>
                  <a:srgbClr val="0000FF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None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L = []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else 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 pass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/>
              <a:t>    </a:t>
            </a:r>
            <a:r>
              <a:rPr lang="en-US" sz="1600" dirty="0" err="1"/>
              <a:t>L.append</a:t>
            </a:r>
            <a:r>
              <a:rPr lang="en-US" sz="1600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6085" y="543593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 dirty="0"/>
          </a:p>
        </p:txBody>
      </p:sp>
      <p:sp>
        <p:nvSpPr>
          <p:cNvPr id="28" name="Rectangle 27"/>
          <p:cNvSpPr/>
          <p:nvPr/>
        </p:nvSpPr>
        <p:spPr>
          <a:xfrm>
            <a:off x="2267745" y="5446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358466" y="58679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      L                 [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800" dirty="0">
                <a:latin typeface="Comic Sans MS" pitchFamily="66" charset="0"/>
              </a:rPr>
              <a:t>  ]</a:t>
            </a:r>
            <a:endParaRPr lang="th-TH" sz="1800" dirty="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89758" y="6021288"/>
            <a:ext cx="933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65612" y="586491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 dirty="0"/>
          </a:p>
        </p:txBody>
      </p:sp>
      <p:sp>
        <p:nvSpPr>
          <p:cNvPr id="33" name="Rectangle 32"/>
          <p:cNvSpPr/>
          <p:nvPr/>
        </p:nvSpPr>
        <p:spPr>
          <a:xfrm>
            <a:off x="2677616" y="54452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1</a:t>
            </a:r>
            <a:endParaRPr lang="th-TH" sz="1800" dirty="0"/>
          </a:p>
        </p:txBody>
      </p:sp>
      <p:grpSp>
        <p:nvGrpSpPr>
          <p:cNvPr id="3" name="Group 44"/>
          <p:cNvGrpSpPr/>
          <p:nvPr/>
        </p:nvGrpSpPr>
        <p:grpSpPr>
          <a:xfrm>
            <a:off x="5364089" y="5445224"/>
            <a:ext cx="3168352" cy="369332"/>
            <a:chOff x="5364088" y="5445224"/>
            <a:chExt cx="3168352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5364088" y="544522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default L               None</a:t>
              </a:r>
              <a:endParaRPr lang="th-TH" sz="1800" dirty="0">
                <a:latin typeface="Comic Sans MS" pitchFamily="66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444208" y="5589240"/>
              <a:ext cx="933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380313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 [  ]</a:t>
            </a:r>
            <a:endParaRPr lang="th-TH" sz="1800" dirty="0">
              <a:latin typeface="Comic Sans MS" pitchFamily="66" charset="0"/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3347866" y="4941168"/>
            <a:ext cx="668262" cy="432048"/>
            <a:chOff x="3347866" y="4941168"/>
            <a:chExt cx="668261" cy="432048"/>
          </a:xfrm>
        </p:grpSpPr>
        <p:sp>
          <p:nvSpPr>
            <p:cNvPr id="38" name="Rectangle 37"/>
            <p:cNvSpPr/>
            <p:nvPr/>
          </p:nvSpPr>
          <p:spPr>
            <a:xfrm>
              <a:off x="3635896" y="4941168"/>
              <a:ext cx="380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L </a:t>
              </a:r>
              <a:endParaRPr lang="th-TH" sz="1800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3347866" y="5125834"/>
              <a:ext cx="288030" cy="247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2405278" y="2276874"/>
            <a:ext cx="369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ถ้า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f()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เป็น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constructor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stack</a:t>
            </a:r>
          </a:p>
          <a:p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จึง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init empty stack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เพียงครั้งแรกเท่านั้น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r>
              <a:rPr lang="th-TH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ทางแก้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</a:t>
            </a:r>
            <a:endParaRPr lang="th-TH" sz="1200" dirty="0">
              <a:solidFill>
                <a:schemeClr val="bg1">
                  <a:lumMod val="50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2086" y="4004371"/>
            <a:ext cx="845840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f()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f()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8424" y="5589240"/>
            <a:ext cx="38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L </a:t>
            </a:r>
            <a:endParaRPr lang="th-TH" sz="1800" dirty="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 flipV="1">
            <a:off x="8028384" y="5661249"/>
            <a:ext cx="360040" cy="11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28384" y="580526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49487" y="60234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1800" dirty="0"/>
          </a:p>
        </p:txBody>
      </p:sp>
      <p:sp>
        <p:nvSpPr>
          <p:cNvPr id="53" name="Rectangle 52"/>
          <p:cNvSpPr/>
          <p:nvPr/>
        </p:nvSpPr>
        <p:spPr>
          <a:xfrm flipH="1">
            <a:off x="395537" y="908722"/>
            <a:ext cx="252028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 argument :</a:t>
            </a:r>
          </a:p>
          <a:p>
            <a:r>
              <a:rPr lang="th-TH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th-TH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ค่านี้ เมื่อไม่มีการ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sz="18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1801" y="908720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ค่า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default  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จะถูกสร้างขึ้น</a:t>
            </a:r>
            <a:r>
              <a:rPr lang="th-TH" sz="1800" b="1" dirty="0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ครั้งเดียว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ณ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function definition 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ใน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scope 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ที่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define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functon</a:t>
            </a:r>
            <a:endParaRPr lang="th-TH" sz="1800" b="1" dirty="0">
              <a:solidFill>
                <a:schemeClr val="bg1">
                  <a:lumMod val="65000"/>
                </a:schemeClr>
              </a:solidFill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ต้อง</a:t>
            </a:r>
            <a:r>
              <a:rPr lang="th-TH" sz="1800" b="1" dirty="0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ระวัง </a:t>
            </a:r>
            <a:r>
              <a:rPr lang="th-TH" sz="1800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เมื่อ</a:t>
            </a:r>
            <a:r>
              <a:rPr lang="th-TH" sz="1800" b="1" dirty="0">
                <a:solidFill>
                  <a:schemeClr val="bg1">
                    <a:lumMod val="65000"/>
                  </a:schemeClr>
                </a:solidFill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lang="en-US" sz="1800" b="1" dirty="0"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mutable type</a:t>
            </a:r>
            <a:endParaRPr lang="th-TH" sz="1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15616" y="2228547"/>
            <a:ext cx="360040" cy="32400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1295636" y="1555053"/>
            <a:ext cx="360041" cy="6734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7" grpId="0"/>
      <p:bldP spid="28" grpId="0"/>
      <p:bldP spid="29" grpId="0"/>
      <p:bldP spid="29" grpId="1"/>
      <p:bldP spid="31" grpId="0"/>
      <p:bldP spid="31" grpId="1"/>
      <p:bldP spid="33" grpId="0"/>
      <p:bldP spid="36" grpId="0"/>
      <p:bldP spid="36" grpId="1"/>
      <p:bldP spid="36" grpId="2"/>
      <p:bldP spid="43" grpId="0"/>
      <p:bldP spid="47" grpId="0"/>
      <p:bldP spid="47" grpId="1"/>
      <p:bldP spid="47" grpId="2"/>
      <p:bldP spid="52" grpId="0"/>
      <p:bldP spid="5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th-TH" dirty="0"/>
          </a:p>
        </p:txBody>
      </p:sp>
      <p:grpSp>
        <p:nvGrpSpPr>
          <p:cNvPr id="3" name="Group 16"/>
          <p:cNvGrpSpPr/>
          <p:nvPr/>
        </p:nvGrpSpPr>
        <p:grpSpPr>
          <a:xfrm>
            <a:off x="384458" y="836715"/>
            <a:ext cx="2294848" cy="2823413"/>
            <a:chOff x="507852" y="1340767"/>
            <a:chExt cx="2223247" cy="2823413"/>
          </a:xfrm>
        </p:grpSpPr>
        <p:sp>
          <p:nvSpPr>
            <p:cNvPr id="11265" name="Text Box 1"/>
            <p:cNvSpPr txBox="1">
              <a:spLocks noChangeArrowheads="1"/>
            </p:cNvSpPr>
            <p:nvPr/>
          </p:nvSpPr>
          <p:spPr bwMode="auto">
            <a:xfrm>
              <a:off x="507852" y="1340767"/>
              <a:ext cx="2207269" cy="72007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if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statement(s)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507852" y="2132855"/>
              <a:ext cx="2223247" cy="20313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if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Body of if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elif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test expression</a:t>
              </a:r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Body of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elif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else</a:t>
              </a:r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:</a:t>
              </a:r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    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ngsana New" pitchFamily="18" charset="-34"/>
                  <a:cs typeface="Consolas" pitchFamily="49" charset="0"/>
                </a:rPr>
                <a:t>Body of else</a:t>
              </a:r>
              <a:endParaRPr lang="th-TH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08415" y="1421283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Oval 12"/>
            <p:cNvSpPr/>
            <p:nvPr/>
          </p:nvSpPr>
          <p:spPr>
            <a:xfrm>
              <a:off x="2494411" y="2823219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Oval 14"/>
            <p:cNvSpPr/>
            <p:nvPr/>
          </p:nvSpPr>
          <p:spPr>
            <a:xfrm>
              <a:off x="951428" y="3471291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Oval 15"/>
            <p:cNvSpPr/>
            <p:nvPr/>
          </p:nvSpPr>
          <p:spPr>
            <a:xfrm>
              <a:off x="2301225" y="2175147"/>
              <a:ext cx="117013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0927" y="4221091"/>
            <a:ext cx="8242146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There can be zero or more </a:t>
            </a:r>
            <a:r>
              <a:rPr lang="en-US" sz="1600" b="1" dirty="0" err="1">
                <a:latin typeface="Courier New" pitchFamily="49" charset="0"/>
                <a:ea typeface="SimSun"/>
                <a:cs typeface="Courier New" pitchFamily="49" charset="0"/>
                <a:hlinkClick r:id="rId2"/>
              </a:rPr>
              <a:t>elif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parts, and the </a:t>
            </a:r>
            <a:r>
              <a:rPr lang="en-US" sz="1600" b="1" dirty="0">
                <a:solidFill>
                  <a:srgbClr val="6363BB"/>
                </a:solidFill>
                <a:latin typeface="Courier New"/>
                <a:ea typeface="SimSun"/>
                <a:cs typeface="Cordia New"/>
                <a:hlinkClick r:id="rId2"/>
              </a:rPr>
              <a:t>else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part is optional.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The keyword ‘</a:t>
            </a:r>
            <a:r>
              <a:rPr lang="en-US" sz="1600" b="1" dirty="0" err="1">
                <a:solidFill>
                  <a:srgbClr val="6363BB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’ is short for ‘else if’, and is useful to avoid excessive indentation.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An 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if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 </a:t>
            </a:r>
            <a:r>
              <a:rPr lang="en-US" sz="1600" b="1" dirty="0" err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 </a:t>
            </a:r>
            <a:r>
              <a:rPr lang="en-US" sz="1600" b="1" dirty="0" err="1">
                <a:solidFill>
                  <a:srgbClr val="222222"/>
                </a:solidFill>
                <a:latin typeface="Courier New"/>
                <a:ea typeface="SimSun"/>
                <a:cs typeface="Cordia New"/>
                <a:hlinkClick r:id="rId2"/>
              </a:rPr>
              <a:t>elif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 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 sequence is a substitute for the 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switch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or 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SimSun"/>
                <a:cs typeface="Cordia New"/>
              </a:rPr>
              <a:t>case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SimSun"/>
                <a:cs typeface="Cordia New"/>
              </a:rPr>
              <a:t> statements found in other languages.</a:t>
            </a:r>
            <a:endParaRPr lang="en-US" sz="1600" dirty="0">
              <a:effectLst/>
              <a:latin typeface="Calibri"/>
              <a:ea typeface="SimSun"/>
              <a:cs typeface="Cordia New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2030" y="836712"/>
            <a:ext cx="49324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99599" y="2276872"/>
            <a:ext cx="1777602" cy="136815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Angsana New" pitchFamily="18" charset="-34"/>
                <a:cs typeface="Courier New" pitchFamily="49" charset="0"/>
              </a:rPr>
              <a:t>: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ต้องมี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ต่อไปเป็น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body block </a:t>
            </a:r>
            <a:r>
              <a:rPr lang="th-T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ของบรรทัดนี้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98413" y="3284984"/>
            <a:ext cx="1566174" cy="72008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condition </a:t>
            </a:r>
            <a:r>
              <a:rPr lang="th-T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ไม่ต้องอยู่ใน ( )</a:t>
            </a:r>
            <a:endParaRPr lang="th-T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0876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" y="1633587"/>
            <a:ext cx="6654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4" y="3117178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2" y="356451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55555"/>
                </a:solidFill>
                <a:latin typeface="verdana"/>
              </a:rPr>
              <a:t>The Python version is more readable.  It can be read as </a:t>
            </a:r>
            <a:br>
              <a:rPr lang="en-US" sz="1800" dirty="0">
                <a:solidFill>
                  <a:srgbClr val="555555"/>
                </a:solidFill>
                <a:latin typeface="verdana"/>
              </a:rPr>
            </a:br>
            <a:r>
              <a:rPr lang="en-US" sz="1800" dirty="0">
                <a:solidFill>
                  <a:srgbClr val="555555"/>
                </a:solidFill>
                <a:latin typeface="verdana"/>
              </a:rPr>
              <a:t>         "max shall be a if a is greater than b else b". 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79512" y="437896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55555"/>
                </a:solidFill>
                <a:latin typeface="verdana"/>
              </a:rPr>
              <a:t>ternary if statement is an expression, can be used within another expression: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12"/>
            <a:ext cx="6654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5896" y="11247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th-TH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06896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</a:t>
            </a:r>
            <a:endParaRPr lang="th-TH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8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th-TH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75856" y="1340768"/>
            <a:ext cx="2567362" cy="7200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while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 test expression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   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nsolas" pitchFamily="49" charset="0"/>
              </a:rPr>
              <a:t>Body of while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20888"/>
            <a:ext cx="3596054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04668"/>
            <a:ext cx="467042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1340772"/>
            <a:ext cx="3662363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5445228"/>
            <a:ext cx="68675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3528" y="4365104"/>
            <a:ext cx="79208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1115616" y="4077072"/>
            <a:ext cx="79208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95536" y="404664"/>
            <a:ext cx="144016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1268760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563888" y="456927"/>
            <a:ext cx="4430894" cy="523801"/>
            <a:chOff x="3563888" y="456927"/>
            <a:chExt cx="4430894" cy="52380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63888" y="692696"/>
              <a:ext cx="504056" cy="28803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635896" y="456927"/>
              <a:ext cx="4358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random() of random module that is imported</a:t>
              </a:r>
              <a:endParaRPr lang="th-T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32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597516" y="2893140"/>
            <a:ext cx="3766572" cy="34881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5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(1, 5)))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(-10, -50, -20)))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(1, 0)))</a:t>
            </a:r>
            <a:endParaRPr lang="th-TH" sz="1400" b="1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class</a:t>
            </a:r>
            <a:endParaRPr lang="th-TH" dirty="0"/>
          </a:p>
        </p:txBody>
      </p:sp>
      <p:grpSp>
        <p:nvGrpSpPr>
          <p:cNvPr id="3" name="Group 18"/>
          <p:cNvGrpSpPr/>
          <p:nvPr/>
        </p:nvGrpSpPr>
        <p:grpSpPr>
          <a:xfrm>
            <a:off x="982678" y="980733"/>
            <a:ext cx="7710395" cy="576065"/>
            <a:chOff x="1064568" y="980728"/>
            <a:chExt cx="8352928" cy="576065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064568" y="980728"/>
              <a:ext cx="1840705" cy="4320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Angsana New" pitchFamily="18" charset="-34"/>
                  <a:cs typeface="Cordia New" pitchFamily="34" charset="-34"/>
                </a:rPr>
                <a:t>range (</a:t>
              </a:r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b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s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Angsana New" pitchFamily="18" charset="-34"/>
                  <a:cs typeface="Cordia New" pitchFamily="34" charset="-34"/>
                </a:rPr>
                <a:t>)</a:t>
              </a:r>
              <a:endParaRPr lang="th-TH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2992958" y="1012371"/>
              <a:ext cx="1335973" cy="544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ts val="7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sz="1050" dirty="0"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return</a:t>
              </a:r>
              <a:r>
                <a:rPr lang="th-TH" sz="1050" dirty="0">
                  <a:latin typeface="Cordia New" pitchFamily="34" charset="-34"/>
                  <a:ea typeface="Angsana New" pitchFamily="18" charset="-34"/>
                  <a:cs typeface="Cordia New" pitchFamily="34" charset="-34"/>
                </a:rPr>
                <a:t> </a:t>
              </a:r>
              <a:r>
                <a:rPr lang="en-US" sz="1050" dirty="0"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sequence </a:t>
              </a:r>
              <a:endParaRPr lang="th-TH" sz="1050" dirty="0">
                <a:latin typeface="Calibri" pitchFamily="34" charset="0"/>
                <a:ea typeface="Angsana New" pitchFamily="18" charset="-34"/>
                <a:cs typeface="Cordia New" pitchFamily="34" charset="-34"/>
              </a:endParaRPr>
            </a:p>
            <a:p>
              <a:pPr algn="ctr" fontAlgn="base">
                <a:lnSpc>
                  <a:spcPts val="7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th-TH" sz="1200" dirty="0">
                  <a:latin typeface="Cordia New" pitchFamily="34" charset="-34"/>
                  <a:ea typeface="Angsana New" pitchFamily="18" charset="-34"/>
                  <a:cs typeface="Cordia New" pitchFamily="34" charset="-34"/>
                </a:rPr>
                <a:t>ของตัวเลข</a:t>
              </a:r>
              <a:endParaRPr lang="th-TH" sz="2400" dirty="0"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4309428" y="994796"/>
              <a:ext cx="5108068" cy="374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 </a:t>
              </a:r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+ 1s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</a:t>
              </a:r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+ 2s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,  </a:t>
              </a:r>
              <a:r>
                <a:rPr lang="en-US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a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+ 3s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Angsana New" pitchFamily="18" charset="-34"/>
                  <a:cs typeface="Arial" pitchFamily="34" charset="0"/>
                </a:rPr>
                <a:t>, . . ., </a:t>
              </a:r>
              <a:r>
                <a:rPr lang="en-US" sz="14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before b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 </a:t>
              </a:r>
              <a:endParaRPr lang="th-TH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Angsana New" pitchFamily="18" charset="-34"/>
              </a:endParaRPr>
            </a:p>
          </p:txBody>
        </p:sp>
      </p:grp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2411760" y="3861048"/>
            <a:ext cx="2394603" cy="792088"/>
          </a:xfrm>
          <a:prstGeom prst="cloudCallout">
            <a:avLst>
              <a:gd name="adj1" fmla="val -7180"/>
              <a:gd name="adj2" fmla="val -6475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argument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</a:t>
            </a:r>
            <a:r>
              <a:rPr lang="th-TH" sz="1600" b="1" dirty="0">
                <a:solidFill>
                  <a:srgbClr val="00B05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ตัวเดียว</a:t>
            </a:r>
          </a:p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ตั้งแต่ 0 ไป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ตัว </a:t>
            </a:r>
            <a:r>
              <a:rPr lang="en-US" sz="16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step 1</a:t>
            </a:r>
            <a:endParaRPr lang="th-TH" sz="3600" b="1" dirty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32408" y="2852936"/>
            <a:ext cx="2031289" cy="352839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1, 2, 3, 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[ 1, 2, 3, 4 ]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-10, -30 ]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56" y="2910731"/>
            <a:ext cx="2868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2B91A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9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3)))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2951" y="2900386"/>
            <a:ext cx="1299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 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6 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 rot="10800000" flipH="1" flipV="1">
            <a:off x="3375558" y="1412776"/>
            <a:ext cx="1196441" cy="936104"/>
          </a:xfrm>
          <a:prstGeom prst="cloudCallout">
            <a:avLst>
              <a:gd name="adj1" fmla="val -18752"/>
              <a:gd name="adj2" fmla="val 12357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0070C0"/>
                </a:solidFill>
              </a:rPr>
              <a:t>upto</a:t>
            </a:r>
            <a:r>
              <a:rPr lang="en-US" sz="1200" b="1" dirty="0">
                <a:solidFill>
                  <a:srgbClr val="0070C0"/>
                </a:solidFill>
              </a:rPr>
              <a:t> but excluded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end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 rot="10800000" flipH="1" flipV="1">
            <a:off x="2910279" y="1988840"/>
            <a:ext cx="832611" cy="620026"/>
          </a:xfrm>
          <a:prstGeom prst="cloudCallout">
            <a:avLst>
              <a:gd name="adj1" fmla="val 11636"/>
              <a:gd name="adj2" fmla="val 11767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 rot="10800000" flipH="1" flipV="1">
            <a:off x="3907313" y="2132856"/>
            <a:ext cx="832611" cy="620026"/>
          </a:xfrm>
          <a:prstGeom prst="cloudCallout">
            <a:avLst>
              <a:gd name="adj1" fmla="val -37861"/>
              <a:gd name="adj2" fmla="val 10026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step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4932040" y="1844824"/>
            <a:ext cx="4211960" cy="1512168"/>
            <a:chOff x="5343043" y="1844824"/>
            <a:chExt cx="4562956" cy="1512168"/>
          </a:xfrm>
        </p:grpSpPr>
        <p:sp>
          <p:nvSpPr>
            <p:cNvPr id="6" name="Rectangle 5"/>
            <p:cNvSpPr/>
            <p:nvPr/>
          </p:nvSpPr>
          <p:spPr>
            <a:xfrm>
              <a:off x="5343043" y="1844824"/>
              <a:ext cx="45629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range</a:t>
              </a:r>
              <a:r>
                <a:rPr lang="en-US" sz="1600" b="1" dirty="0"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type : </a:t>
              </a:r>
              <a:br>
                <a:rPr lang="en-US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</a:br>
              <a:r>
                <a:rPr lang="th-TH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เป็น </a:t>
              </a:r>
              <a:r>
                <a:rPr lang="en-US" sz="1600" b="1" dirty="0"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immutable</a:t>
              </a:r>
              <a:r>
                <a:rPr lang="en-US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sequence </a:t>
              </a:r>
              <a:r>
                <a:rPr lang="th-TH" sz="1600" b="1" dirty="0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ของ </a:t>
              </a:r>
              <a:r>
                <a:rPr lang="en-US" sz="1600" b="1" dirty="0">
                  <a:solidFill>
                    <a:srgbClr val="C0000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numbers </a:t>
              </a:r>
              <a:r>
                <a:rPr lang="th-TH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นิยมสำหรับ </a:t>
              </a:r>
              <a:r>
                <a:rPr lang="en-US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loop :</a:t>
              </a:r>
              <a:r>
                <a:rPr lang="th-TH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1600" b="1" dirty="0">
                  <a:solidFill>
                    <a:srgbClr val="0070C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for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71220" y="3068960"/>
              <a:ext cx="792088" cy="288032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09184" y="2348880"/>
              <a:ext cx="93610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051720" y="4725144"/>
            <a:ext cx="1728191" cy="288032"/>
          </a:xfrm>
          <a:prstGeom prst="cloudCallout">
            <a:avLst>
              <a:gd name="adj1" fmla="val 43289"/>
              <a:gd name="adj2" fmla="val 11773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default step = 1</a:t>
            </a:r>
            <a:endParaRPr lang="th-TH" sz="3600" b="1" dirty="0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sequence : range()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18087" y="1340772"/>
            <a:ext cx="3815392" cy="10081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(5)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print(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end = ' '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32240" y="1844824"/>
            <a:ext cx="1944216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0  1  2  3  4</a:t>
            </a:r>
            <a:endParaRPr lang="th-TH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2023" y="2852936"/>
            <a:ext cx="20361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 =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abcdefghi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2026" y="3329004"/>
            <a:ext cx="3809718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(s)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print(s[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 end = '')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04248" y="4099715"/>
            <a:ext cx="1296143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abcdefghi</a:t>
            </a:r>
            <a:endParaRPr lang="th-TH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088" y="5097958"/>
            <a:ext cx="3815394" cy="83099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(1,8,3)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print(s[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 end = '')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861027" y="5486747"/>
            <a:ext cx="591293" cy="3905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beh</a:t>
            </a:r>
            <a:endParaRPr lang="th-TH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608" y="836712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</a:t>
            </a:r>
            <a:r>
              <a:rPr lang="th-T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แต่ละ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iteration </a:t>
            </a:r>
            <a:r>
              <a:rPr lang="th-TH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ตัวแปร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th-TH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ค่าแต่ละค่าใน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sequence</a:t>
            </a:r>
            <a:endParaRPr lang="th-TH" sz="1600" dirty="0"/>
          </a:p>
        </p:txBody>
      </p:sp>
      <p:sp>
        <p:nvSpPr>
          <p:cNvPr id="13" name="Rectangle 12"/>
          <p:cNvSpPr/>
          <p:nvPr/>
        </p:nvSpPr>
        <p:spPr>
          <a:xfrm>
            <a:off x="2334211" y="340101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0,1,2,…,8</a:t>
            </a:r>
            <a:endParaRPr lang="th-TH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307" y="3640481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th-TH" sz="16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2488" y="135249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0,1,2,3,4</a:t>
            </a:r>
            <a:endParaRPr lang="th-TH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9848" y="4163405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s[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],s[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],…,s[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</a:t>
            </a:r>
            <a:endParaRPr lang="th-TH" sz="1600" dirty="0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275856" y="2204864"/>
            <a:ext cx="2808312" cy="504056"/>
          </a:xfrm>
          <a:prstGeom prst="cloudCallout">
            <a:avLst>
              <a:gd name="adj1" fmla="val -40391"/>
              <a:gd name="adj2" fmla="val -6297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default  end = '\n'</a:t>
            </a:r>
            <a:endParaRPr lang="th-TH" sz="4400" b="1" dirty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9752" y="501317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1,4,7</a:t>
            </a:r>
            <a:endParaRPr lang="th-TH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 animBg="1"/>
      <p:bldP spid="12" grpId="0" animBg="1"/>
      <p:bldP spid="9" grpId="0" animBg="1"/>
      <p:bldP spid="15" grpId="0" animBg="1"/>
      <p:bldP spid="13" grpId="0"/>
      <p:bldP spid="16" grpId="0"/>
      <p:bldP spid="18" grpId="0"/>
      <p:bldP spid="19" grpId="0"/>
      <p:bldP spid="20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 list</a:t>
            </a:r>
            <a:endParaRPr lang="th-TH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7990" y="2132856"/>
            <a:ext cx="5982203" cy="115212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 = [2, 1, 3, 4]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list: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 print(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</a:t>
            </a:r>
            <a:r>
              <a:rPr lang="th-TH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แต่ละ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iteration </a:t>
            </a:r>
            <a:r>
              <a:rPr lang="th-TH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ตัวแปร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th-TH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ค่าแต่ละค่าใน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</a:t>
            </a:r>
            <a:endParaRPr lang="th-TH" sz="16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1268760"/>
            <a:ext cx="198299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574966" y="1268760"/>
            <a:ext cx="1939918" cy="70788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val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sequence: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Body of for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1182085" y="836712"/>
            <a:ext cx="1984586" cy="1152128"/>
          </a:xfrm>
          <a:prstGeom prst="cloudCallout">
            <a:avLst>
              <a:gd name="adj1" fmla="val 67134"/>
              <a:gd name="adj2" fmla="val 422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var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ซึ่งเอาค่าจาก 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sequence </a:t>
            </a:r>
            <a:r>
              <a:rPr lang="th-TH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มาในแต่ละ 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iteration</a:t>
            </a:r>
            <a:endParaRPr lang="th-TH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834909" y="2204864"/>
            <a:ext cx="398814" cy="1008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4</a:t>
            </a:r>
            <a:endParaRPr lang="th-TH" sz="1600" dirty="0"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3" name="AutoShape 6"/>
          <p:cNvCxnSpPr>
            <a:cxnSpLocks noChangeShapeType="1"/>
          </p:cNvCxnSpPr>
          <p:nvPr/>
        </p:nvCxnSpPr>
        <p:spPr bwMode="auto">
          <a:xfrm>
            <a:off x="5508104" y="2780928"/>
            <a:ext cx="330961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23528" y="4293096"/>
            <a:ext cx="4907623" cy="208823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# Find sum of elements in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list = [2, 1, 3, 4]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sum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list: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	sum +=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ele</a:t>
            </a:r>
            <a:endParaRPr lang="en-US" sz="16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"Sum of list elements =</a:t>
            </a:r>
            <a:r>
              <a:rPr lang="en-US" sz="1600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sum)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    </a:t>
            </a:r>
            <a:endParaRPr lang="th-TH" sz="16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768442" y="5949280"/>
            <a:ext cx="3124038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ea typeface="Angsana New" pitchFamily="18" charset="-34"/>
                <a:cs typeface="Cordia New" pitchFamily="34" charset="-34"/>
              </a:rPr>
              <a:t>Sum of list elements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17" name="AutoShape 6"/>
          <p:cNvCxnSpPr>
            <a:cxnSpLocks noChangeShapeType="1"/>
          </p:cNvCxnSpPr>
          <p:nvPr/>
        </p:nvCxnSpPr>
        <p:spPr bwMode="auto">
          <a:xfrm>
            <a:off x="5431943" y="6139400"/>
            <a:ext cx="27003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284984"/>
            <a:ext cx="5976664" cy="83099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print(list[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32040" y="306896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 &amp; References</a:t>
            </a:r>
            <a:endParaRPr lang="th-TH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980728"/>
            <a:ext cx="4121073" cy="38164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Interpreter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Dynamic Typing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Global &amp; Local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dirty="0">
                <a:latin typeface="Comic Sans MS" pitchFamily="66" charset="0"/>
              </a:rPr>
              <a:t>Control Flow Statements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Comic Sans MS" pitchFamily="66" charset="0"/>
              </a:rPr>
              <a:t>Data Types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7824" y="4653136"/>
            <a:ext cx="5832648" cy="17281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2"/>
              </a:rPr>
              <a:t>https://interactivepython.org/runestone/static/pythonds/index.html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3"/>
              </a:rPr>
              <a:t>http://www.python-course.eu/python3_course.php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hlinkClick r:id="rId4"/>
              </a:rPr>
              <a:t>https://docs.python.org/3/tutorial/index.html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latin typeface="Comic Sans MS" pitchFamily="66" charset="0"/>
                <a:hlinkClick r:id="rId4"/>
              </a:rPr>
              <a:t>https://www.python.org/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for  :</a:t>
            </a:r>
            <a:r>
              <a:rPr lang="en-US" sz="2800" dirty="0"/>
              <a:t>  </a:t>
            </a:r>
            <a:r>
              <a:rPr lang="en-US" dirty="0"/>
              <a:t>collection-controlled loop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0" y="996478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72104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5661248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With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w in words:, </a:t>
            </a:r>
            <a:r>
              <a:rPr lang="en-US" sz="1800" dirty="0"/>
              <a:t>the example would attempt to create an infinite list, inserting defenestrate over and over again.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3933056"/>
            <a:ext cx="22322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468'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3356992"/>
            <a:ext cx="2687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cs typeface="Arial" pitchFamily="34" charset="0"/>
              </a:rPr>
              <a:t>slicing format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FF"/>
                </a:solidFill>
                <a:cs typeface="Arial" pitchFamily="34" charset="0"/>
              </a:rPr>
              <a:t>start</a:t>
            </a:r>
            <a:r>
              <a:rPr lang="en-US" sz="1800" b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1800" b="1" dirty="0">
                <a:cs typeface="Arial" pitchFamily="34" charset="0"/>
              </a:rPr>
              <a:t>: </a:t>
            </a:r>
            <a:r>
              <a:rPr lang="en-US" sz="1800" b="1" dirty="0">
                <a:solidFill>
                  <a:srgbClr val="FF0000"/>
                </a:solidFill>
                <a:cs typeface="Arial" pitchFamily="34" charset="0"/>
              </a:rPr>
              <a:t>excluding end </a:t>
            </a:r>
            <a:r>
              <a:rPr lang="en-US" sz="1800" b="1" dirty="0">
                <a:cs typeface="Arial" pitchFamily="34" charset="0"/>
              </a:rPr>
              <a:t>: </a:t>
            </a:r>
            <a:r>
              <a:rPr lang="en-US" sz="1800" b="1" dirty="0">
                <a:solidFill>
                  <a:srgbClr val="00B0F0"/>
                </a:solidFill>
                <a:cs typeface="Arial" pitchFamily="34" charset="0"/>
              </a:rPr>
              <a:t>step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4869160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default start = 0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ตัวแรก)</a:t>
            </a:r>
            <a:b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default excluding end =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len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(string)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ความยาวของ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b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defualt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step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1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99792" y="299695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83768" y="3140968"/>
            <a:ext cx="28803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3131840" y="2780928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loop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บน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slice copy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words</a:t>
            </a:r>
            <a:r>
              <a:rPr lang="en-US" sz="2000" dirty="0"/>
              <a:t>,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ถ้าเปลี่ยนเป็น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words </a:t>
            </a:r>
            <a:r>
              <a:rPr lang="th-T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เฉยๆ จะ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9854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range()  testing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21042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0" y="2611514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2" y="4556386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401707" y="4581128"/>
            <a:ext cx="1008112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1187624" y="2911550"/>
            <a:ext cx="2448272" cy="301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 output ?</a:t>
            </a:r>
            <a:endParaRPr lang="th-TH" sz="1600" dirty="0"/>
          </a:p>
        </p:txBody>
      </p:sp>
      <p:sp>
        <p:nvSpPr>
          <p:cNvPr id="10" name="Rectangle 9"/>
          <p:cNvSpPr/>
          <p:nvPr/>
        </p:nvSpPr>
        <p:spPr>
          <a:xfrm>
            <a:off x="971600" y="1628800"/>
            <a:ext cx="1512168" cy="869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?</a:t>
            </a:r>
            <a:endParaRPr lang="th-TH" sz="1600" dirty="0"/>
          </a:p>
        </p:txBody>
      </p:sp>
      <p:sp>
        <p:nvSpPr>
          <p:cNvPr id="11" name="Rectangle 10"/>
          <p:cNvSpPr/>
          <p:nvPr/>
        </p:nvSpPr>
        <p:spPr>
          <a:xfrm>
            <a:off x="1187624" y="3536177"/>
            <a:ext cx="2448272" cy="252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 output ?</a:t>
            </a:r>
            <a:endParaRPr lang="th-TH" sz="1600" dirty="0"/>
          </a:p>
        </p:txBody>
      </p:sp>
      <p:sp>
        <p:nvSpPr>
          <p:cNvPr id="12" name="Rectangle 11"/>
          <p:cNvSpPr/>
          <p:nvPr/>
        </p:nvSpPr>
        <p:spPr>
          <a:xfrm>
            <a:off x="1199348" y="4197642"/>
            <a:ext cx="2436548" cy="239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 output ?</a:t>
            </a:r>
            <a:endParaRPr lang="th-TH" sz="1600" dirty="0"/>
          </a:p>
        </p:txBody>
      </p:sp>
      <p:sp>
        <p:nvSpPr>
          <p:cNvPr id="13" name="Rectangle 12"/>
          <p:cNvSpPr/>
          <p:nvPr/>
        </p:nvSpPr>
        <p:spPr>
          <a:xfrm>
            <a:off x="971600" y="5229200"/>
            <a:ext cx="1656184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?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2732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60648"/>
            <a:ext cx="721042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492896"/>
            <a:ext cx="72104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4" y="407707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looping through a sequence, retrieved both position index and corresponding value using enumerate()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2753" y="1196752"/>
            <a:ext cx="1512168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?</a:t>
            </a:r>
            <a:endParaRPr lang="th-TH" sz="1600" dirty="0"/>
          </a:p>
        </p:txBody>
      </p:sp>
      <p:sp>
        <p:nvSpPr>
          <p:cNvPr id="6" name="Rectangle 5"/>
          <p:cNvSpPr/>
          <p:nvPr/>
        </p:nvSpPr>
        <p:spPr>
          <a:xfrm>
            <a:off x="887561" y="3212976"/>
            <a:ext cx="100811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?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4179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else clauses on loops</a:t>
            </a:r>
            <a:endParaRPr lang="th-TH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67744" y="1772816"/>
            <a:ext cx="5040560" cy="30469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range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(2, 10):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x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range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(2, n):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if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n % x == 0: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print(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'='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x,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'*'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n//x)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break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else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# else </a:t>
            </a:r>
            <a:r>
              <a:rPr lang="th-TH" sz="1600" dirty="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ของ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for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# loop fell through without finding a factor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    print(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'is prime'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)</a:t>
            </a:r>
            <a:endParaRPr kumimoji="0" lang="th-T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380313" y="1844824"/>
            <a:ext cx="1379230" cy="194421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3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4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2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6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3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7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is prime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8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2 * 4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66FF"/>
                </a:solidFill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9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= 3 * 3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dia New" panose="020B0304020202020204" pitchFamily="34" charset="-34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7544" y="2852936"/>
            <a:ext cx="1990406" cy="1371039"/>
          </a:xfrm>
          <a:prstGeom prst="cloudCallout">
            <a:avLst>
              <a:gd name="adj1" fmla="val 97244"/>
              <a:gd name="adj2" fmla="val -4753"/>
            </a:avLst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break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ออกจาก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ใกล้สุดที่ล้อมมัน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ไม่ทำ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else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ของ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ด้วย</a:t>
            </a:r>
            <a:endParaRPr kumimoji="0" lang="th-TH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4293096"/>
            <a:ext cx="2323889" cy="1743384"/>
          </a:xfrm>
          <a:prstGeom prst="cloudCallout">
            <a:avLst>
              <a:gd name="adj1" fmla="val 51405"/>
              <a:gd name="adj2" fmla="val -70052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else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ของ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loop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ทำเมื่อทำจนหมด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for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หรือ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while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 condition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เป็น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false</a:t>
            </a:r>
            <a:endParaRPr kumimoji="0" lang="th-TH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79512" y="1412776"/>
            <a:ext cx="1782198" cy="1368152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continue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ออกจาก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iteration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นั้นทันที</a:t>
            </a: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ไปทำ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iteration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ถัดไป</a:t>
            </a:r>
            <a:endParaRPr kumimoji="0" lang="th-TH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15816" y="249289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  <a:endParaRPr lang="th-T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5" y="1146230"/>
            <a:ext cx="7210425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056" y="76470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Continue statement,  borrowed from C, continues with the next iteration of the loop: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21906"/>
            <a:ext cx="721042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0335" y="4051951"/>
            <a:ext cx="7882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use the sorted() function which returns a new sorted list while leaving the source unaltered</a:t>
            </a:r>
          </a:p>
        </p:txBody>
      </p:sp>
      <p:sp>
        <p:nvSpPr>
          <p:cNvPr id="7" name="Oval 6"/>
          <p:cNvSpPr/>
          <p:nvPr/>
        </p:nvSpPr>
        <p:spPr>
          <a:xfrm>
            <a:off x="2123728" y="4941168"/>
            <a:ext cx="79208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2051720" y="1844824"/>
            <a:ext cx="936104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06979"/>
            <a:ext cx="7210425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30" y="2606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To loop over two or more sequences at the same time, the entries can be paired with the zip() function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933056"/>
            <a:ext cx="72104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3" y="2996956"/>
            <a:ext cx="856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looping through dictionaries, the key and corresponding value can be retrieved at the same time using the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4178681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(Name, Identifier)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2179121" y="1484784"/>
            <a:ext cx="6137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H SarabunPSK" pitchFamily="34" charset="-34"/>
                <a:cs typeface="TH SarabunPSK" pitchFamily="34" charset="-34"/>
              </a:rPr>
              <a:t>Name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63751"/>
              </p:ext>
            </p:extLst>
          </p:nvPr>
        </p:nvGraphicFramePr>
        <p:xfrm>
          <a:off x="5004051" y="1412776"/>
          <a:ext cx="2646295" cy="1564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974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th-TH" dirty="0"/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04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_var1</a:t>
                      </a:r>
                      <a:endParaRPr lang="th-TH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th-TH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keyword</a:t>
                      </a:r>
                      <a:endParaRPr lang="th-TH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0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myVar</a:t>
                      </a:r>
                      <a:endParaRPr lang="th-TH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elif</a:t>
                      </a:r>
                      <a:endParaRPr lang="th-TH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keyword</a:t>
                      </a:r>
                      <a:endParaRPr lang="th-TH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9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endParaRPr lang="th-TH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</a:rPr>
                        <a:t>9i</a:t>
                      </a:r>
                      <a:endParaRPr lang="th-TH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ขึ้นต้นด้วย 0--9</a:t>
                      </a:r>
                      <a:endParaRPr lang="th-TH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miley Face 7"/>
          <p:cNvSpPr/>
          <p:nvPr/>
        </p:nvSpPr>
        <p:spPr>
          <a:xfrm>
            <a:off x="5167621" y="1493794"/>
            <a:ext cx="432048" cy="34610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Multiply 8"/>
          <p:cNvSpPr/>
          <p:nvPr/>
        </p:nvSpPr>
        <p:spPr>
          <a:xfrm>
            <a:off x="6235585" y="1414819"/>
            <a:ext cx="702078" cy="50405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2547873" y="313167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ไม่ขึ้นต้นด้วยตัวเลข </a:t>
            </a:r>
            <a:endParaRPr lang="th-TH" sz="18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7932" y="34290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ไม่เป็น </a:t>
            </a:r>
            <a:r>
              <a:rPr lang="en-US" sz="18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keywords</a:t>
            </a:r>
            <a:endParaRPr lang="th-TH" sz="1800" b="1" dirty="0">
              <a:solidFill>
                <a:srgbClr val="0000FF"/>
              </a:solidFill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1096092" y="1834185"/>
            <a:ext cx="1078040" cy="1108715"/>
            <a:chOff x="1461452" y="1834179"/>
            <a:chExt cx="1437387" cy="1108715"/>
          </a:xfrm>
        </p:grpSpPr>
        <p:sp>
          <p:nvSpPr>
            <p:cNvPr id="10" name="Cloud 9"/>
            <p:cNvSpPr/>
            <p:nvPr/>
          </p:nvSpPr>
          <p:spPr>
            <a:xfrm>
              <a:off x="1461452" y="2380681"/>
              <a:ext cx="1243507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TH SarabunPSK" pitchFamily="34" charset="-34"/>
                  <a:cs typeface="TH SarabunPSK" pitchFamily="34" charset="-34"/>
                </a:rPr>
                <a:t>a to z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082862" y="1834179"/>
              <a:ext cx="815977" cy="546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"/>
          <p:cNvGrpSpPr/>
          <p:nvPr/>
        </p:nvGrpSpPr>
        <p:grpSpPr>
          <a:xfrm>
            <a:off x="1871797" y="1834185"/>
            <a:ext cx="993634" cy="1108715"/>
            <a:chOff x="2495736" y="1834179"/>
            <a:chExt cx="1324844" cy="1108715"/>
          </a:xfrm>
        </p:grpSpPr>
        <p:sp>
          <p:nvSpPr>
            <p:cNvPr id="11" name="Cloud 10"/>
            <p:cNvSpPr/>
            <p:nvPr/>
          </p:nvSpPr>
          <p:spPr>
            <a:xfrm>
              <a:off x="2495736" y="2380681"/>
              <a:ext cx="1324844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TH SarabunPSK" pitchFamily="34" charset="-34"/>
                  <a:cs typeface="TH SarabunPSK" pitchFamily="34" charset="-34"/>
                </a:rPr>
                <a:t>A to Z</a:t>
              </a:r>
            </a:p>
          </p:txBody>
        </p:sp>
        <p:cxnSp>
          <p:nvCxnSpPr>
            <p:cNvPr id="18" name="Straight Arrow Connector 17"/>
            <p:cNvCxnSpPr>
              <a:endCxn id="11" idx="3"/>
            </p:cNvCxnSpPr>
            <p:nvPr/>
          </p:nvCxnSpPr>
          <p:spPr>
            <a:xfrm>
              <a:off x="3109470" y="1834179"/>
              <a:ext cx="48688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6"/>
          <p:cNvGrpSpPr/>
          <p:nvPr/>
        </p:nvGrpSpPr>
        <p:grpSpPr>
          <a:xfrm>
            <a:off x="2619179" y="1834185"/>
            <a:ext cx="1023596" cy="1108715"/>
            <a:chOff x="3492235" y="1834179"/>
            <a:chExt cx="1364793" cy="1108715"/>
          </a:xfrm>
        </p:grpSpPr>
        <p:sp>
          <p:nvSpPr>
            <p:cNvPr id="12" name="Cloud 11"/>
            <p:cNvSpPr/>
            <p:nvPr/>
          </p:nvSpPr>
          <p:spPr>
            <a:xfrm>
              <a:off x="3603763" y="2380681"/>
              <a:ext cx="1253265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TH SarabunPSK" pitchFamily="34" charset="-34"/>
                  <a:cs typeface="TH SarabunPSK" pitchFamily="34" charset="-34"/>
                </a:rPr>
                <a:t>0 to 9</a:t>
              </a:r>
            </a:p>
          </p:txBody>
        </p:sp>
        <p:cxnSp>
          <p:nvCxnSpPr>
            <p:cNvPr id="21" name="Straight Arrow Connector 20"/>
            <p:cNvCxnSpPr>
              <a:endCxn id="12" idx="3"/>
            </p:cNvCxnSpPr>
            <p:nvPr/>
          </p:nvCxnSpPr>
          <p:spPr>
            <a:xfrm>
              <a:off x="3492235" y="1834179"/>
              <a:ext cx="738160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7"/>
          <p:cNvGrpSpPr/>
          <p:nvPr/>
        </p:nvGrpSpPr>
        <p:grpSpPr>
          <a:xfrm>
            <a:off x="2777580" y="1818107"/>
            <a:ext cx="1195563" cy="1124786"/>
            <a:chOff x="3703435" y="1818107"/>
            <a:chExt cx="1594085" cy="1124786"/>
          </a:xfrm>
        </p:grpSpPr>
        <p:sp>
          <p:nvSpPr>
            <p:cNvPr id="13" name="Cloud 12"/>
            <p:cNvSpPr/>
            <p:nvPr/>
          </p:nvSpPr>
          <p:spPr>
            <a:xfrm>
              <a:off x="4747020" y="2380680"/>
              <a:ext cx="550500" cy="56221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TH SarabunPSK" pitchFamily="34" charset="-34"/>
                  <a:cs typeface="TH SarabunPSK" pitchFamily="34" charset="-34"/>
                </a:rPr>
                <a:t>_</a:t>
              </a:r>
              <a:endParaRPr lang="th-TH" sz="1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703435" y="1818107"/>
              <a:ext cx="1120156" cy="594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41045"/>
              </p:ext>
            </p:extLst>
          </p:nvPr>
        </p:nvGraphicFramePr>
        <p:xfrm>
          <a:off x="395538" y="4149080"/>
          <a:ext cx="842493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3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Python</a:t>
                      </a:r>
                      <a:r>
                        <a:rPr lang="en-US" sz="1600" baseline="0" dirty="0"/>
                        <a:t> Keywords</a:t>
                      </a:r>
                      <a:endParaRPr lang="th-TH" sz="1600" dirty="0"/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break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def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else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raise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while</a:t>
                      </a:r>
                      <a:endParaRPr lang="th-TH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except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from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import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lamda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</a:t>
                      </a:r>
                      <a:endParaRPr lang="th-TH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assert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continue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elif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finally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global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nonlocal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try</a:t>
                      </a:r>
                      <a:endParaRPr lang="th-TH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yield</a:t>
                      </a:r>
                      <a:endParaRPr lang="th-TH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061613" y="1844825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case sensitive</a:t>
            </a:r>
            <a:endParaRPr lang="th-TH" sz="1800" b="1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>
            <a:stCxn id="15" idx="2"/>
          </p:cNvCxnSpPr>
          <p:nvPr/>
        </p:nvCxnSpPr>
        <p:spPr>
          <a:xfrm>
            <a:off x="3240133" y="3798332"/>
            <a:ext cx="89734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5" grpId="0"/>
      <p:bldP spid="22" grpId="0"/>
      <p:bldP spid="2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  <a:endParaRPr lang="th-TH" dirty="0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827584" y="1124744"/>
            <a:ext cx="3600399" cy="79208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3600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a, b, c = 1, 3.5,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'Hello'</a:t>
            </a:r>
            <a:endParaRPr lang="en-US" sz="1600" b="1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print(a, b, 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 3.5 Hello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497225" y="1124749"/>
            <a:ext cx="4179231" cy="83099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j = k =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'same'</a:t>
            </a:r>
            <a:endParaRPr lang="en-US" sz="1600" b="1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print(id(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), id(j), id(k))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37565440</a:t>
            </a:r>
            <a:endParaRPr lang="th-TH" sz="1600" b="1" dirty="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5022" y="4626350"/>
            <a:ext cx="1960833" cy="13234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a = 5</a:t>
            </a: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b = 10</a:t>
            </a: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a, b = b, a</a:t>
            </a: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a,b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10 5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419872" y="4625846"/>
            <a:ext cx="2232247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x =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[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7, 3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, x[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] = 1,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[7,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763688" y="2179025"/>
            <a:ext cx="556261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ลำดับการ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evaluate </a:t>
            </a:r>
            <a:r>
              <a:rPr lang="th-TH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 ตามลำดับเลข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algn="ctr" eaLnBrk="0" fontAlgn="base" hangingPunct="0">
              <a:lnSpc>
                <a:spcPts val="3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exp3,      exp4   =   exp1,      exp2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3276" y="335699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5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6301" y="3356992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10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9190" y="3378478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 = 10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8092" y="3365031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 = 5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6420" y="39330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93305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6541" y="3954542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i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1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73108" y="3941095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x[1] = 2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3811" y="3068960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exp3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exp1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endParaRPr lang="th-TH" sz="900" dirty="0"/>
          </a:p>
        </p:txBody>
      </p:sp>
      <p:sp>
        <p:nvSpPr>
          <p:cNvPr id="18" name="Rectangle 17"/>
          <p:cNvSpPr/>
          <p:nvPr/>
        </p:nvSpPr>
        <p:spPr>
          <a:xfrm>
            <a:off x="3851920" y="3068960"/>
            <a:ext cx="1043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exp4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exp2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endParaRPr lang="th-TH" sz="9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468177" y="836712"/>
            <a:ext cx="986097" cy="405348"/>
            <a:chOff x="1424940" y="836712"/>
            <a:chExt cx="1112520" cy="405348"/>
          </a:xfrm>
        </p:grpSpPr>
        <p:sp>
          <p:nvSpPr>
            <p:cNvPr id="26" name="Oval 25"/>
            <p:cNvSpPr/>
            <p:nvPr/>
          </p:nvSpPr>
          <p:spPr>
            <a:xfrm>
              <a:off x="1547664" y="836712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th-TH" sz="1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24940" y="1070610"/>
              <a:ext cx="1112520" cy="171450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1697939" y="716142"/>
            <a:ext cx="1280676" cy="531490"/>
            <a:chOff x="1731288" y="692696"/>
            <a:chExt cx="1112520" cy="531490"/>
          </a:xfrm>
        </p:grpSpPr>
        <p:sp>
          <p:nvSpPr>
            <p:cNvPr id="24" name="Freeform 23"/>
            <p:cNvSpPr/>
            <p:nvPr/>
          </p:nvSpPr>
          <p:spPr>
            <a:xfrm>
              <a:off x="1731288" y="908720"/>
              <a:ext cx="1112520" cy="315466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Oval 26"/>
            <p:cNvSpPr/>
            <p:nvPr/>
          </p:nvSpPr>
          <p:spPr>
            <a:xfrm>
              <a:off x="2195736" y="692696"/>
              <a:ext cx="207640" cy="2076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th-TH" sz="1400" dirty="0"/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1992270" y="812648"/>
            <a:ext cx="1404156" cy="448492"/>
            <a:chOff x="2123728" y="812648"/>
            <a:chExt cx="1584176" cy="448492"/>
          </a:xfrm>
        </p:grpSpPr>
        <p:sp>
          <p:nvSpPr>
            <p:cNvPr id="25" name="Freeform 24"/>
            <p:cNvSpPr/>
            <p:nvPr/>
          </p:nvSpPr>
          <p:spPr>
            <a:xfrm>
              <a:off x="2123728" y="1045116"/>
              <a:ext cx="1584176" cy="216024"/>
            </a:xfrm>
            <a:custGeom>
              <a:avLst/>
              <a:gdLst>
                <a:gd name="connsiteX0" fmla="*/ 0 w 1112520"/>
                <a:gd name="connsiteY0" fmla="*/ 171450 h 171450"/>
                <a:gd name="connsiteX1" fmla="*/ 236220 w 1112520"/>
                <a:gd name="connsiteY1" fmla="*/ 34290 h 171450"/>
                <a:gd name="connsiteX2" fmla="*/ 891540 w 1112520"/>
                <a:gd name="connsiteY2" fmla="*/ 19050 h 171450"/>
                <a:gd name="connsiteX3" fmla="*/ 1112520 w 1112520"/>
                <a:gd name="connsiteY3" fmla="*/ 148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171450">
                  <a:moveTo>
                    <a:pt x="0" y="171450"/>
                  </a:moveTo>
                  <a:cubicBezTo>
                    <a:pt x="43815" y="115570"/>
                    <a:pt x="87630" y="59690"/>
                    <a:pt x="236220" y="34290"/>
                  </a:cubicBezTo>
                  <a:cubicBezTo>
                    <a:pt x="384810" y="8890"/>
                    <a:pt x="745490" y="0"/>
                    <a:pt x="891540" y="19050"/>
                  </a:cubicBezTo>
                  <a:cubicBezTo>
                    <a:pt x="1037590" y="38100"/>
                    <a:pt x="1075055" y="93345"/>
                    <a:pt x="1112520" y="14859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3059832" y="812648"/>
              <a:ext cx="207640" cy="2076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th-TH" sz="1400" dirty="0"/>
            </a:p>
          </p:txBody>
        </p:sp>
      </p:grpSp>
      <p:sp>
        <p:nvSpPr>
          <p:cNvPr id="32" name="Line Callout 1 31"/>
          <p:cNvSpPr/>
          <p:nvPr/>
        </p:nvSpPr>
        <p:spPr>
          <a:xfrm>
            <a:off x="5689508" y="4595064"/>
            <a:ext cx="3274979" cy="1077218"/>
          </a:xfrm>
          <a:prstGeom prst="borderCallout1">
            <a:avLst>
              <a:gd name="adj1" fmla="val 16977"/>
              <a:gd name="adj2" fmla="val 542"/>
              <a:gd name="adj3" fmla="val 13940"/>
              <a:gd name="adj4" fmla="val -21843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List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[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0, 1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]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เก็บของตามลำดับ </a:t>
            </a:r>
          </a:p>
          <a:p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access 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ของที่เก็บ </a:t>
            </a:r>
          </a:p>
          <a:p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ตัวแรกเริ่มจาก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</a:p>
          <a:p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ตัวแรกเริ่มจาก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chemeClr val="bg1">
                    <a:lumMod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  <a:endParaRPr lang="th-TH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16261" y="4371394"/>
            <a:ext cx="1008112" cy="425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300"/>
              </a:lnSpc>
            </a:pPr>
            <a:r>
              <a:rPr lang="th-TH" sz="14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th-TH" sz="1400" b="1" dirty="0">
                <a:solidFill>
                  <a:prstClr val="white">
                    <a:lumMod val="50000"/>
                  </a:prst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  </a:t>
            </a:r>
            <a:r>
              <a:rPr lang="th-TH" sz="14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</a:p>
          <a:p>
            <a:pPr>
              <a:lnSpc>
                <a:spcPts val="1300"/>
              </a:lnSpc>
            </a:pPr>
            <a:r>
              <a:rPr lang="th-TH" sz="1400" b="1" dirty="0">
                <a:solidFill>
                  <a:prstClr val="white">
                    <a:lumMod val="50000"/>
                  </a:prst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0       1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/>
      <p:bldP spid="5" grpId="0" animBg="1"/>
      <p:bldP spid="145413" grpId="0" animBg="1"/>
      <p:bldP spid="14541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2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Name</a:t>
            </a:r>
            <a:endParaRPr lang="th-TH" dirty="0"/>
          </a:p>
        </p:txBody>
      </p:sp>
      <p:grpSp>
        <p:nvGrpSpPr>
          <p:cNvPr id="3" name="Group 2"/>
          <p:cNvGrpSpPr/>
          <p:nvPr/>
        </p:nvGrpSpPr>
        <p:grpSpPr>
          <a:xfrm>
            <a:off x="2976747" y="1628800"/>
            <a:ext cx="4187543" cy="3456384"/>
            <a:chOff x="1703511" y="1772816"/>
            <a:chExt cx="5583390" cy="3456384"/>
          </a:xfrm>
        </p:grpSpPr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 flipH="1">
              <a:off x="1703511" y="1772816"/>
              <a:ext cx="5494764" cy="3456384"/>
            </a:xfrm>
            <a:prstGeom prst="cloud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CCCCCC"/>
                </a:gs>
                <a:gs pos="100000">
                  <a:srgbClr val="666666"/>
                </a:gs>
              </a:gsLst>
              <a:lin ang="189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Using Undefined Variable</a:t>
              </a:r>
              <a:endParaRPr lang="th-TH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 flipH="1">
              <a:off x="4677996" y="3933056"/>
              <a:ext cx="1545403" cy="504056"/>
            </a:xfrm>
            <a:prstGeom prst="cloud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ERROR</a:t>
              </a:r>
              <a:endParaRPr lang="th-TH" sz="1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190186" y="2852936"/>
              <a:ext cx="5096715" cy="116955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&gt;&gt;&gt; 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Traceback</a:t>
              </a:r>
              <a:r>
                <a:rPr lang="en-US" sz="1400" dirty="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 (most recent call last):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  File "&lt;</a:t>
              </a:r>
              <a:r>
                <a:rPr lang="en-US" sz="1400" dirty="0" err="1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stdin</a:t>
              </a:r>
              <a:r>
                <a:rPr lang="en-US" sz="1400" dirty="0">
                  <a:solidFill>
                    <a:srgbClr val="FF000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&gt;", line 1, in &lt;module&gt;</a:t>
              </a: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dirty="0" err="1">
                  <a:solidFill>
                    <a:srgbClr val="0070C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NameError</a:t>
              </a:r>
              <a:r>
                <a:rPr lang="en-US" sz="1400" dirty="0">
                  <a:solidFill>
                    <a:srgbClr val="0070C0"/>
                  </a:solidFill>
                  <a:latin typeface="Consolas" pitchFamily="49" charset="0"/>
                  <a:ea typeface="Angsana New" pitchFamily="18" charset="-34"/>
                  <a:cs typeface="Cordia New" pitchFamily="34" charset="-34"/>
                </a:rPr>
                <a:t>: name 'n' is not defined</a:t>
              </a:r>
              <a:endParaRPr lang="th-TH" sz="4800" dirty="0">
                <a:solidFill>
                  <a:srgbClr val="0070C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print()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713839" y="1556794"/>
            <a:ext cx="3418995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b = 2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print(a)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print(a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'+'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b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"="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a+b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0062" y="1463316"/>
            <a:ext cx="141897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output</a:t>
            </a:r>
          </a:p>
          <a:p>
            <a:endParaRPr lang="en-US" sz="1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endParaRPr lang="th-TH" sz="1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th-TH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th-TH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 + 7 = 12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940152" y="1628802"/>
            <a:ext cx="1728192" cy="840243"/>
          </a:xfrm>
          <a:prstGeom prst="cloudCallout">
            <a:avLst>
              <a:gd name="adj1" fmla="val -78702"/>
              <a:gd name="adj2" fmla="val 408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print() </a:t>
            </a:r>
            <a:r>
              <a:rPr lang="en-US" sz="1600" b="1" dirty="0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end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ด้วย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newline 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4955581" y="2708920"/>
            <a:ext cx="1512168" cy="1308460"/>
            <a:chOff x="4389896" y="2522876"/>
            <a:chExt cx="2016224" cy="130846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389896" y="2939000"/>
              <a:ext cx="2016224" cy="892336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ปกติ </a:t>
              </a:r>
              <a:r>
                <a:rPr lang="en-US" sz="1400" b="1" dirty="0" err="1">
                  <a:solidFill>
                    <a:srgbClr val="0000FF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sep</a:t>
              </a:r>
              <a:r>
                <a:rPr lang="en-US" sz="1400" b="1" dirty="0" err="1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erate</a:t>
              </a:r>
              <a:r>
                <a:rPr lang="en-US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 </a:t>
              </a:r>
              <a:r>
                <a:rPr lang="th-TH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ด้วย</a:t>
              </a:r>
              <a:r>
                <a:rPr lang="en-US" sz="14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 space </a:t>
              </a:r>
              <a:endPara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4944335" y="2522876"/>
              <a:ext cx="109303" cy="53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256420" y="253492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702241" y="2522876"/>
              <a:ext cx="162113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473001" y="2522876"/>
              <a:ext cx="51989" cy="519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817696" y="4653143"/>
            <a:ext cx="7141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&gt;&gt;&gt; print(a,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'+'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b,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"="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a+b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sep = ''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end = '***\n'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  <a:p>
            <a:r>
              <a:rPr lang="th-TH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5+7=12</a:t>
            </a:r>
            <a:r>
              <a:rPr lang="th-TH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***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1475656" y="5157198"/>
            <a:ext cx="1206134" cy="1152129"/>
            <a:chOff x="443541" y="5157192"/>
            <a:chExt cx="1608179" cy="115212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15616" y="518717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259632" y="51692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75656" y="515719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388658" y="517218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43541" y="5661248"/>
              <a:ext cx="1608179" cy="648073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ตามที่ </a:t>
              </a:r>
              <a:r>
                <a:rPr lang="en-US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set  </a:t>
              </a:r>
              <a:r>
                <a:rPr lang="en-US" sz="1600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sep</a:t>
              </a:r>
              <a:r>
                <a:rPr lang="en-US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6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ไว้</a:t>
              </a:r>
              <a:endPara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 flipH="1" flipV="1">
            <a:off x="5863250" y="5229200"/>
            <a:ext cx="1384769" cy="1080120"/>
          </a:xfrm>
          <a:prstGeom prst="cloudCallout">
            <a:avLst>
              <a:gd name="adj1" fmla="val -3184"/>
              <a:gd name="adj2" fmla="val -7961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null character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rot="10800000" flipH="1" flipV="1">
            <a:off x="2789805" y="5373216"/>
            <a:ext cx="1188132" cy="936104"/>
          </a:xfrm>
          <a:prstGeom prst="cloudCallout">
            <a:avLst>
              <a:gd name="adj1" fmla="val -53063"/>
              <a:gd name="adj2" fmla="val -6695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ตามที่ 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16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end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ไว้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084168" y="4509120"/>
            <a:ext cx="872717" cy="217802"/>
          </a:xfrm>
          <a:custGeom>
            <a:avLst/>
            <a:gdLst>
              <a:gd name="connsiteX0" fmla="*/ 0 w 614596"/>
              <a:gd name="connsiteY0" fmla="*/ 289810 h 289810"/>
              <a:gd name="connsiteX1" fmla="*/ 299803 w 614596"/>
              <a:gd name="connsiteY1" fmla="*/ 4997 h 289810"/>
              <a:gd name="connsiteX2" fmla="*/ 614596 w 614596"/>
              <a:gd name="connsiteY2" fmla="*/ 259830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96" h="289810">
                <a:moveTo>
                  <a:pt x="0" y="289810"/>
                </a:moveTo>
                <a:cubicBezTo>
                  <a:pt x="98685" y="149902"/>
                  <a:pt x="197370" y="9994"/>
                  <a:pt x="299803" y="4997"/>
                </a:cubicBezTo>
                <a:cubicBezTo>
                  <a:pt x="402236" y="0"/>
                  <a:pt x="508416" y="129915"/>
                  <a:pt x="614596" y="25983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 rot="10800000" flipH="1" flipV="1">
            <a:off x="6876256" y="3933056"/>
            <a:ext cx="1134126" cy="648072"/>
          </a:xfrm>
          <a:prstGeom prst="cloudCallout">
            <a:avLst>
              <a:gd name="adj1" fmla="val -52565"/>
              <a:gd name="adj2" fmla="val 412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สลับที่ได้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20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40642" y="2372684"/>
            <a:ext cx="4374484" cy="36724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10800000" flipH="1" flipV="1">
            <a:off x="1979712" y="2924943"/>
            <a:ext cx="1145091" cy="719770"/>
          </a:xfrm>
          <a:prstGeom prst="cloudCallout">
            <a:avLst>
              <a:gd name="adj1" fmla="val -140202"/>
              <a:gd name="adj2" fmla="val -7989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Output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1724" y="2381569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3 + 5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2157" y="3590657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20 - 2*2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4783" y="2879496"/>
            <a:ext cx="7839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8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665381" y="4964979"/>
            <a:ext cx="745717" cy="10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Hello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943906" y="4509122"/>
            <a:ext cx="4121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'Hello'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  </a:t>
            </a:r>
            <a:r>
              <a:rPr lang="en-US" sz="1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#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string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th-TH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ใน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'…'</a:t>
            </a:r>
            <a:r>
              <a:rPr lang="th-TH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หรือ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"…"</a:t>
            </a:r>
            <a:r>
              <a:rPr lang="th-TH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53" y="4018262"/>
            <a:ext cx="783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&gt;&gt;&gt; </a:t>
            </a:r>
            <a:endParaRPr lang="en-US" sz="1600" dirty="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10800000" flipH="1" flipV="1">
            <a:off x="539552" y="861426"/>
            <a:ext cx="820891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Interpreter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 dirty="0"/>
              <a:t>แปลง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HLL code </a:t>
            </a:r>
            <a:r>
              <a:rPr lang="th-TH" sz="2400" dirty="0"/>
              <a:t>เป็น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obj code </a:t>
            </a:r>
            <a:r>
              <a:rPr lang="th-TH" sz="2400" u="sng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ทีละคำสั่ง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และรันคำสั่งนั้น จึง</a:t>
            </a:r>
            <a:r>
              <a:rPr lang="th-TH" sz="2400" dirty="0"/>
              <a:t>แปลงคำสั่งถัดไป</a:t>
            </a:r>
            <a:br>
              <a:rPr lang="th-TH" sz="2400" dirty="0"/>
            </a:b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java,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perl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, python, shell script,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vb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script</a:t>
            </a:r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 flipH="1" flipV="1">
            <a:off x="467544" y="1772815"/>
            <a:ext cx="2808312" cy="504056"/>
          </a:xfrm>
          <a:prstGeom prst="cloudCallout">
            <a:avLst>
              <a:gd name="adj1" fmla="val -33870"/>
              <a:gd name="adj2" fmla="val 1214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prompt  &gt;&gt;&gt; </a:t>
            </a:r>
            <a:r>
              <a:rPr lang="th-TH" sz="18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รอรับคำสั่ง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 rot="10800000" flipH="1" flipV="1">
            <a:off x="2267744" y="5589239"/>
            <a:ext cx="2367955" cy="1008112"/>
          </a:xfrm>
          <a:prstGeom prst="cloudCallout">
            <a:avLst>
              <a:gd name="adj1" fmla="val -25346"/>
              <a:gd name="adj2" fmla="val -11397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เริ่ม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comment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จาก 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# </a:t>
            </a:r>
            <a:endParaRPr lang="th-TH" sz="1600" b="1" dirty="0">
              <a:solidFill>
                <a:schemeClr val="tx1"/>
              </a:solidFill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จนจบบรรทัด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5292080" y="2420888"/>
            <a:ext cx="3528392" cy="158417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Compiler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แปลง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HLL code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 b="1" u="sng" dirty="0"/>
              <a:t>ทั้งหมด</a:t>
            </a:r>
            <a:r>
              <a:rPr lang="th-TH" sz="2400" b="1" dirty="0"/>
              <a:t> </a:t>
            </a:r>
            <a:br>
              <a:rPr lang="th-TH" sz="2400" b="1" dirty="0"/>
            </a:b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เป็น </a:t>
            </a:r>
            <a:r>
              <a:rPr lang="en-US" sz="2400" dirty="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code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แล้วจึง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run</a:t>
            </a:r>
            <a:br>
              <a:rPr lang="en-US" sz="2400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</a:br>
            <a:r>
              <a:rPr lang="th-TH" sz="2400" dirty="0"/>
              <a:t>เช่น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c, c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++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pascal</a:t>
            </a:r>
            <a:endParaRPr lang="en-US" sz="2400" b="1" dirty="0">
              <a:solidFill>
                <a:schemeClr val="tx1"/>
              </a:solidFill>
              <a:latin typeface="TH SarabunPSK" pitchFamily="34" charset="-34"/>
              <a:ea typeface="Arial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5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  <p:bldP spid="18" grpId="0"/>
      <p:bldP spid="19" grpId="0"/>
      <p:bldP spid="21" grpId="0"/>
      <p:bldP spid="20" grpId="0" animBg="1"/>
      <p:bldP spid="1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input(), </a:t>
            </a:r>
            <a:r>
              <a:rPr lang="en-US" dirty="0" err="1"/>
              <a:t>int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33" name="Rectangle 32"/>
          <p:cNvSpPr/>
          <p:nvPr/>
        </p:nvSpPr>
        <p:spPr>
          <a:xfrm>
            <a:off x="5167452" y="1299532"/>
            <a:ext cx="2268252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input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output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19672" y="1515558"/>
            <a:ext cx="3514250" cy="344709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 = input()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print(a)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b = input(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'enter a:'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print(a + b)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print(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+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b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endParaRPr lang="th-TH" sz="1600" b="1" dirty="0">
              <a:solidFill>
                <a:prstClr val="black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71510" y="1731581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5&lt;enter&gt;</a:t>
            </a:r>
            <a:endParaRPr lang="th-TH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08196" y="2691131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2&lt;enter&gt;</a:t>
            </a:r>
            <a:endParaRPr lang="th-TH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0072" y="2667685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enter a:</a:t>
            </a:r>
            <a:endParaRPr lang="th-TH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75760" y="216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9289" y="4107844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52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09291" y="46119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7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 flipH="1" flipV="1">
            <a:off x="2627784" y="836712"/>
            <a:ext cx="972108" cy="504056"/>
          </a:xfrm>
          <a:prstGeom prst="cloudCallout">
            <a:avLst>
              <a:gd name="adj1" fmla="val -46364"/>
              <a:gd name="adj2" fmla="val 13144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return string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 rot="10800000" flipH="1" flipV="1">
            <a:off x="1817694" y="3099733"/>
            <a:ext cx="1890210" cy="648072"/>
          </a:xfrm>
          <a:prstGeom prst="cloudCallout">
            <a:avLst>
              <a:gd name="adj1" fmla="val -124"/>
              <a:gd name="adj2" fmla="val 11427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string concatenation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 rot="10800000" flipH="1" flipV="1">
            <a:off x="971600" y="5301208"/>
            <a:ext cx="3528392" cy="864096"/>
          </a:xfrm>
          <a:prstGeom prst="cloudCallout">
            <a:avLst>
              <a:gd name="adj1" fmla="val -840"/>
              <a:gd name="adj2" fmla="val -10395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(a) </a:t>
            </a:r>
            <a:r>
              <a:rPr lang="en-US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instantiate</a:t>
            </a:r>
            <a:r>
              <a:rPr lang="th-TH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instance</a:t>
            </a:r>
            <a:r>
              <a:rPr lang="th-TH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int</a:t>
            </a:r>
            <a:r>
              <a:rPr lang="th-TH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ใหม่  จาก </a:t>
            </a:r>
            <a:r>
              <a:rPr lang="en-US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input </a:t>
            </a:r>
            <a:r>
              <a:rPr lang="en-US" sz="1400" b="1" dirty="0" err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str</a:t>
            </a:r>
            <a:r>
              <a:rPr lang="en-US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a</a:t>
            </a:r>
            <a:br>
              <a:rPr lang="en-US" sz="14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en-US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convert </a:t>
            </a:r>
            <a:r>
              <a:rPr lang="en-US" sz="14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14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จาก </a:t>
            </a:r>
            <a:r>
              <a:rPr lang="en-US" sz="1400" b="1" dirty="0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14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ให้เป็น </a:t>
            </a:r>
            <a:r>
              <a:rPr lang="en-US" sz="1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endParaRPr lang="en-US" sz="1400" b="1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995936" y="2955717"/>
            <a:ext cx="2635052" cy="792088"/>
            <a:chOff x="2279576" y="706630"/>
            <a:chExt cx="3513402" cy="792088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 rot="10800000" flipH="1" flipV="1">
              <a:off x="4295800" y="994662"/>
              <a:ext cx="1497178" cy="504056"/>
            </a:xfrm>
            <a:prstGeom prst="cloud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/>
                  </a:solidFill>
                  <a:latin typeface="TH SarabunPSK" pitchFamily="34" charset="-34"/>
                  <a:ea typeface="Arial" pitchFamily="34" charset="0"/>
                  <a:cs typeface="TH SarabunPSK" pitchFamily="34" charset="-34"/>
                </a:rPr>
                <a:t>prompt</a:t>
              </a:r>
              <a:endPara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 flipV="1">
              <a:off x="2279576" y="706630"/>
              <a:ext cx="2208245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83832" y="706630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508104" y="4421426"/>
            <a:ext cx="3393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a =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input(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'enter a:'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0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7" grpId="0"/>
      <p:bldP spid="39" grpId="0"/>
      <p:bldP spid="40" grpId="0" animBg="1"/>
      <p:bldP spid="42" grpId="0" animBg="1"/>
      <p:bldP spid="43" grpId="0" animBg="1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6001543"/>
            <a:ext cx="3600400" cy="307777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lst = list(map(int, input().split()))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68" y="2484185"/>
            <a:ext cx="5121915" cy="5847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 = [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'input:'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).split()]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print('l = ', 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0384" y="2309971"/>
            <a:ext cx="3514104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input: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1 2 3 4 5 2 3 1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 = [1, 2, 3, 4, 5, 2, 3, 2, 1]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99592" y="3424644"/>
            <a:ext cx="3625993" cy="307777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lst = map(int, raw_input().split())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  <a:endParaRPr kumimoji="0" lang="th-TH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99592" y="3784684"/>
            <a:ext cx="7202293" cy="196977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42729"/>
                </a:solidFill>
                <a:latin typeface="Consolas" pitchFamily="49" charset="0"/>
                <a:cs typeface="Consolas" pitchFamily="49" charset="0"/>
              </a:rPr>
              <a:t>Python2</a:t>
            </a:r>
            <a:endParaRPr kumimoji="0" lang="th-TH" sz="16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raw_input()</a:t>
            </a: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reads a whole line from the input (stopping at the </a:t>
            </a: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) as a string.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.split()</a:t>
            </a: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creates a list of strings by splitting the input into words.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map(int, ...)</a:t>
            </a: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creates integers from those words.</a:t>
            </a:r>
            <a:r>
              <a:rPr kumimoji="0" lang="th-TH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729"/>
                </a:solidFill>
                <a:latin typeface="Consolas" pitchFamily="49" charset="0"/>
                <a:cs typeface="Consolas" pitchFamily="49" charset="0"/>
              </a:rPr>
              <a:t>Python3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raw_input</a:t>
            </a:r>
            <a:r>
              <a:rPr lang="en-US" sz="1600" dirty="0"/>
              <a:t> has been renamed to input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map returns an </a:t>
            </a:r>
            <a:r>
              <a:rPr lang="en-US" sz="1600" dirty="0" err="1"/>
              <a:t>iterator</a:t>
            </a:r>
            <a:r>
              <a:rPr lang="en-US" sz="1600" dirty="0"/>
              <a:t> rather than a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so a couple of changes need to be made:</a:t>
            </a:r>
            <a:endParaRPr kumimoji="0" lang="th-TH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1668" y="1340768"/>
            <a:ext cx="4257897" cy="5847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'input:'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).split():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print(c, end = ' ')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0384" y="1124744"/>
            <a:ext cx="1795684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output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input: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1 2 3 4 5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78525" y="908720"/>
            <a:ext cx="3480198" cy="54726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20 - 2*2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4.0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		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2.5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//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		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5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%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2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ea typeface="Arial" pitchFamily="34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2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**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3</a:t>
            </a:r>
            <a:endParaRPr lang="th-TH" sz="1800" b="1" dirty="0">
              <a:solidFill>
                <a:srgbClr val="000000"/>
              </a:solidFill>
              <a:latin typeface="Courier New" pitchFamily="49" charset="0"/>
              <a:ea typeface="Arial" pitchFamily="34" charset="0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8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&gt;&gt;&gt; 3.5 - 2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Arial" pitchFamily="34" charset="0"/>
                <a:cs typeface="Courier New" pitchFamily="49" charset="0"/>
              </a:rPr>
              <a:t>1.5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125906" y="836717"/>
            <a:ext cx="1350150" cy="504057"/>
          </a:xfrm>
          <a:prstGeom prst="cloudCallout">
            <a:avLst>
              <a:gd name="adj1" fmla="val -77417"/>
              <a:gd name="adj2" fmla="val 1510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(…)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ทำก่อน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4128872" y="1556792"/>
            <a:ext cx="1728192" cy="806022"/>
          </a:xfrm>
          <a:prstGeom prst="cloudCallout">
            <a:avLst>
              <a:gd name="adj1" fmla="val -75325"/>
              <a:gd name="adj2" fmla="val 564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floating point division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4062403" y="2996952"/>
            <a:ext cx="702078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div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3929465" y="3789040"/>
            <a:ext cx="810090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mod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4062403" y="4581128"/>
            <a:ext cx="918102" cy="432048"/>
          </a:xfrm>
          <a:prstGeom prst="cloudCallout">
            <a:avLst>
              <a:gd name="adj1" fmla="val -78428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power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4461218" y="5301208"/>
            <a:ext cx="2127006" cy="720080"/>
          </a:xfrm>
          <a:prstGeom prst="cloudCallout">
            <a:avLst>
              <a:gd name="adj1" fmla="val -62964"/>
              <a:gd name="adj2" fmla="val 767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mix : convert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เป็น</a:t>
            </a:r>
            <a:r>
              <a:rPr lang="en-US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 float 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ea typeface="Arial" pitchFamily="34" charset="0"/>
                <a:cs typeface="TH SarabunPSK" pitchFamily="34" charset="-34"/>
              </a:rPr>
              <a:t>ก่อน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statement, module</a:t>
            </a:r>
            <a:endParaRPr lang="th-TH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691680" y="1844824"/>
            <a:ext cx="2827930" cy="36724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print(math)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&lt;module 'math' (built-in)&gt;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math.pi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3.141592653589793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math.cos(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math.pi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-1.0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math.log2(8)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math.sqrt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(16)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math.trunc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(3.67)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endParaRPr lang="th-TH" sz="44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842030" y="1772816"/>
            <a:ext cx="2322258" cy="266429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pi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print(pi)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3.141592653589793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math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*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cos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-1.0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pi = 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cos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(pi)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0.28366218546322625</a:t>
            </a:r>
            <a:endParaRPr lang="th-TH" sz="4400" dirty="0">
              <a:solidFill>
                <a:srgbClr val="0070C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 flipH="1">
            <a:off x="7031352" y="1844824"/>
            <a:ext cx="1115844" cy="792088"/>
          </a:xfrm>
          <a:prstGeom prst="cloudCallout">
            <a:avLst>
              <a:gd name="adj1" fmla="val 146016"/>
              <a:gd name="adj2" fmla="val 389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dirty="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ใช้ </a:t>
            </a:r>
            <a:r>
              <a:rPr lang="en-US" sz="1200" dirty="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name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dirty="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ได้ทันที </a:t>
            </a:r>
            <a:endParaRPr lang="en-US" sz="1200" dirty="0">
              <a:solidFill>
                <a:schemeClr val="tx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 flipH="1">
            <a:off x="7762507" y="2420893"/>
            <a:ext cx="913948" cy="579437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dirty="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ระวัง</a:t>
            </a:r>
            <a:endParaRPr lang="en-US" sz="1200" dirty="0">
              <a:solidFill>
                <a:schemeClr val="tx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dirty="0">
                <a:solidFill>
                  <a:schemeClr val="tx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ซ้ำ</a:t>
            </a: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flipH="1">
            <a:off x="971600" y="764704"/>
            <a:ext cx="1782198" cy="1080120"/>
          </a:xfrm>
          <a:prstGeom prst="cloudCallout">
            <a:avLst>
              <a:gd name="adj1" fmla="val -53377"/>
              <a:gd name="adj2" fmla="val 57306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math 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module</a:t>
            </a: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: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file 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ที่รวบรวม</a:t>
            </a:r>
            <a:endParaRPr lang="en-US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math f</a:t>
            </a:r>
            <a:r>
              <a:rPr lang="en-US" sz="1200" b="1" baseline="30000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ns</a:t>
            </a: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&amp;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ค่าต่างๆ</a:t>
            </a:r>
            <a:endParaRPr lang="th-TH" sz="1200" b="1" dirty="0"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508497" y="908720"/>
            <a:ext cx="3256977" cy="2984602"/>
            <a:chOff x="3331247" y="836712"/>
            <a:chExt cx="4342637" cy="2984602"/>
          </a:xfrm>
        </p:grpSpPr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flipH="1">
              <a:off x="3331247" y="836712"/>
              <a:ext cx="4342637" cy="779140"/>
            </a:xfrm>
            <a:prstGeom prst="cloud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1200" b="1" dirty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จะใช้ </a:t>
              </a:r>
              <a:r>
                <a:rPr lang="en-US" sz="1200" b="1" dirty="0" err="1">
                  <a:latin typeface="Courier New" pitchFamily="49" charset="0"/>
                  <a:ea typeface="Angsana New" pitchFamily="18" charset="-34"/>
                  <a:cs typeface="Courier New" pitchFamily="49" charset="0"/>
                </a:rPr>
                <a:t>moduleName.variable</a:t>
              </a:r>
              <a:r>
                <a:rPr lang="th-TH" sz="1100" b="1" dirty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11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fontAlgn="base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1100" b="1" dirty="0"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31482" y="1491473"/>
              <a:ext cx="12526" cy="2329841"/>
            </a:xfrm>
            <a:custGeom>
              <a:avLst/>
              <a:gdLst>
                <a:gd name="connsiteX0" fmla="*/ 12526 w 12526"/>
                <a:gd name="connsiteY0" fmla="*/ 0 h 2329841"/>
                <a:gd name="connsiteX1" fmla="*/ 0 w 12526"/>
                <a:gd name="connsiteY1" fmla="*/ 2329841 h 2329841"/>
                <a:gd name="connsiteX2" fmla="*/ 0 w 12526"/>
                <a:gd name="connsiteY2" fmla="*/ 2329841 h 232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6" h="2329841">
                  <a:moveTo>
                    <a:pt x="12526" y="0"/>
                  </a:moveTo>
                  <a:lnTo>
                    <a:pt x="0" y="2329841"/>
                  </a:lnTo>
                  <a:lnTo>
                    <a:pt x="0" y="2329841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20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10363" y="2852936"/>
              <a:ext cx="10190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>
            <a:off x="3934220" y="3429000"/>
            <a:ext cx="551450" cy="10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6632539" y="3212976"/>
            <a:ext cx="1181481" cy="1080120"/>
          </a:xfrm>
          <a:prstGeom prst="cloudCallout">
            <a:avLst>
              <a:gd name="adj1" fmla="val 49507"/>
              <a:gd name="adj2" fmla="val -82655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ea typeface="Angsana New" pitchFamily="18" charset="-34"/>
                <a:cs typeface="Courier New" pitchFamily="49" charset="0"/>
              </a:rPr>
              <a:t>*</a:t>
            </a:r>
            <a:r>
              <a:rPr lang="en-US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wildcard </a:t>
            </a:r>
            <a:r>
              <a:rPr lang="en-US" sz="1200" b="1" dirty="0">
                <a:solidFill>
                  <a:srgbClr val="0070C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character </a:t>
            </a: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70C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= for all</a:t>
            </a:r>
            <a:endParaRPr lang="th-TH" sz="1200" b="1" dirty="0">
              <a:solidFill>
                <a:srgbClr val="0070C0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b="1" dirty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flipH="1">
            <a:off x="2919973" y="1052738"/>
            <a:ext cx="835633" cy="648070"/>
          </a:xfrm>
          <a:prstGeom prst="cloudCallout">
            <a:avLst>
              <a:gd name="adj1" fmla="val 51066"/>
              <a:gd name="adj2" fmla="val 92051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import</a:t>
            </a:r>
            <a:endParaRPr lang="en-US" sz="1200" b="1" dirty="0">
              <a:solidFill>
                <a:srgbClr val="C00000"/>
              </a:solidFill>
              <a:latin typeface="Cordia New" pitchFamily="34" charset="-34"/>
              <a:ea typeface="Angsana New" pitchFamily="18" charset="-34"/>
              <a:cs typeface="Cordia New" pitchFamily="34" charset="-34"/>
            </a:endParaRPr>
          </a:p>
          <a:p>
            <a:pPr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ก่อนใช้ </a:t>
            </a:r>
            <a:endParaRPr lang="en-US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th-TH" sz="1200" b="1" dirty="0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029" grpId="0" animBg="1"/>
      <p:bldP spid="1034" grpId="0" animBg="1"/>
      <p:bldP spid="22" grpId="0" animBg="1"/>
      <p:bldP spid="10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&amp; Bitwise Operators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979712" y="1484784"/>
            <a:ext cx="307218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Arithmetic Operators :   </a:t>
            </a:r>
          </a:p>
          <a:p>
            <a:r>
              <a:rPr lang="en-US" sz="1800" dirty="0"/>
              <a:t>+ 	addition</a:t>
            </a:r>
          </a:p>
          <a:p>
            <a:r>
              <a:rPr lang="en-US" sz="1800" dirty="0"/>
              <a:t>− 	subtraction</a:t>
            </a:r>
          </a:p>
          <a:p>
            <a:r>
              <a:rPr lang="en-US" sz="1800" dirty="0"/>
              <a:t>*	multiplication</a:t>
            </a:r>
          </a:p>
          <a:p>
            <a:r>
              <a:rPr lang="en-US" sz="1800" dirty="0"/>
              <a:t>/ 	true division</a:t>
            </a:r>
          </a:p>
          <a:p>
            <a:r>
              <a:rPr lang="en-US" sz="1800" dirty="0"/>
              <a:t>//	integer division</a:t>
            </a:r>
          </a:p>
          <a:p>
            <a:r>
              <a:rPr lang="en-US" sz="1800" dirty="0"/>
              <a:t>% 	the modulo operator</a:t>
            </a:r>
            <a:endParaRPr lang="th-TH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8240" y="4077077"/>
            <a:ext cx="52186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Bitwise Operators :   </a:t>
            </a:r>
          </a:p>
          <a:p>
            <a:r>
              <a:rPr lang="en-US" sz="1800" dirty="0"/>
              <a:t>∼ 	bitwise complement (prefix unary operator)</a:t>
            </a:r>
          </a:p>
          <a:p>
            <a:r>
              <a:rPr lang="en-US" sz="1800" dirty="0"/>
              <a:t>&amp; 	bitwise and</a:t>
            </a:r>
          </a:p>
          <a:p>
            <a:r>
              <a:rPr lang="en-US" sz="1800" dirty="0"/>
              <a:t>| 	bitwise or</a:t>
            </a:r>
          </a:p>
          <a:p>
            <a:r>
              <a:rPr lang="en-US" sz="1800" dirty="0"/>
              <a:t>ˆ 	bitwise exclusive-or</a:t>
            </a:r>
          </a:p>
          <a:p>
            <a:r>
              <a:rPr lang="en-US" sz="1800" dirty="0"/>
              <a:t>&lt;&lt; 	shift bits left, filling in with zeros</a:t>
            </a:r>
          </a:p>
          <a:p>
            <a:r>
              <a:rPr lang="en-US" sz="1800" dirty="0"/>
              <a:t>&gt;&gt; 	shift bits right, filling in with sign bit</a:t>
            </a:r>
            <a:endParaRPr lang="th-TH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Precedence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6774" y="1484784"/>
          <a:ext cx="5616624" cy="398909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493">
                <a:tc>
                  <a:txBody>
                    <a:bodyPr/>
                    <a:lstStyle/>
                    <a:p>
                      <a:endParaRPr lang="en-US" sz="1200" b="0" dirty="0">
                        <a:effectLst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output</a:t>
                      </a:r>
                      <a:endParaRPr lang="th-TH" sz="1200" b="0" dirty="0">
                        <a:effectLst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endParaRPr lang="th-TH" sz="1400" b="0" dirty="0">
                        <a:effectLst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+ 3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5 - 3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*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/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effectLst/>
                        </a:rPr>
                        <a:t>1.6666666666666667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//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effectLst/>
                        </a:rPr>
                        <a:t>1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effectLst/>
                        </a:rPr>
                        <a:t> </a:t>
                      </a:r>
                      <a:r>
                        <a:rPr lang="en-US" sz="1200" kern="1200" dirty="0">
                          <a:effectLst/>
                        </a:rPr>
                        <a:t>div</a:t>
                      </a:r>
                      <a:endParaRPr lang="th-TH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%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effectLst/>
                        </a:rPr>
                        <a:t> </a:t>
                      </a:r>
                      <a:r>
                        <a:rPr lang="en-US" sz="1200" kern="1200" dirty="0">
                          <a:effectLst/>
                        </a:rPr>
                        <a:t>mod</a:t>
                      </a:r>
                      <a:endParaRPr lang="th-TH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-5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th-T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effectLst/>
                        </a:rPr>
                        <a:t> </a:t>
                      </a:r>
                      <a:endParaRPr lang="th-TH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+5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effectLst/>
                        </a:rPr>
                        <a:t> </a:t>
                      </a:r>
                      <a:endParaRPr lang="th-TH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abs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(-5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absolute</a:t>
                      </a:r>
                      <a:endParaRPr lang="en-US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5.2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effectLst/>
                        </a:rPr>
                        <a:t>int</a:t>
                      </a:r>
                      <a:r>
                        <a:rPr lang="en-US" sz="1200" kern="1200" dirty="0">
                          <a:effectLst/>
                        </a:rPr>
                        <a:t> conversion</a:t>
                      </a:r>
                      <a:endParaRPr lang="en-US" sz="12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9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float(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5.00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float conversion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effectLst/>
                        </a:rPr>
                        <a:t>divmod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5,3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(1,2)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effectLst/>
                        </a:rPr>
                        <a:t>divmod</a:t>
                      </a:r>
                      <a:r>
                        <a:rPr lang="en-US" sz="1200" kern="1200" dirty="0">
                          <a:effectLst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C00000"/>
                          </a:solidFill>
                          <a:effectLst/>
                        </a:rPr>
                        <a:t>pair</a:t>
                      </a:r>
                      <a:endParaRPr lang="en-US" sz="12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effectLst/>
                        </a:rPr>
                        <a:t>pow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2, 3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600" b="0" kern="1200" dirty="0"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49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**</a:t>
                      </a:r>
                      <a:r>
                        <a:rPr lang="en-US" sz="1600" kern="1200" dirty="0">
                          <a:effectLst/>
                        </a:rPr>
                        <a:t> 3</a:t>
                      </a:r>
                      <a:endParaRPr lang="en-US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8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tc>
                  <a:txBody>
                    <a:bodyPr/>
                    <a:lstStyle/>
                    <a:p>
                      <a:r>
                        <a:rPr lang="th-TH" sz="1600" kern="1200" dirty="0">
                          <a:effectLst/>
                        </a:rPr>
                        <a:t> </a:t>
                      </a:r>
                      <a:endParaRPr lang="th-TH" sz="1600" b="0" kern="1200" dirty="0">
                        <a:solidFill>
                          <a:prstClr val="black"/>
                        </a:solidFill>
                        <a:effectLst/>
                        <a:latin typeface="Courier New" pitchFamily="49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10633" marR="10633" marT="7088" marB="7088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7" idx="2"/>
            <a:endCxn id="8" idx="0"/>
          </p:cNvCxnSpPr>
          <p:nvPr/>
        </p:nvCxnSpPr>
        <p:spPr>
          <a:xfrm flipH="1">
            <a:off x="1130157" y="2234485"/>
            <a:ext cx="2335" cy="274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0799" y="1772820"/>
            <a:ext cx="106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ucida Grande"/>
              </a:rPr>
              <a:t>lowest</a:t>
            </a:r>
            <a:r>
              <a:rPr lang="en-US" sz="1200" dirty="0">
                <a:solidFill>
                  <a:srgbClr val="0000FF"/>
                </a:solidFill>
                <a:latin typeface="Lucida Grande"/>
              </a:rPr>
              <a:t> 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Lucida Grande"/>
              </a:rPr>
              <a:t>precedence</a:t>
            </a:r>
            <a:endParaRPr lang="th-TH" sz="12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947" y="4983564"/>
            <a:ext cx="1034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ucida Grande"/>
              </a:rPr>
              <a:t>highest</a:t>
            </a:r>
            <a:r>
              <a:rPr lang="en-US" sz="1200" dirty="0">
                <a:solidFill>
                  <a:srgbClr val="0000FF"/>
                </a:solidFill>
                <a:latin typeface="Lucida Grande"/>
              </a:rPr>
              <a:t> 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Lucida Grande"/>
              </a:rPr>
              <a:t>precedence</a:t>
            </a:r>
            <a:endParaRPr lang="th-TH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classes</a:t>
            </a:r>
            <a:endParaRPr lang="th-TH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10800000" flipH="1" flipV="1">
            <a:off x="1979712" y="1412776"/>
            <a:ext cx="5716327" cy="424847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เก็บ ของ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เรียงลำดับ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0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                   mutable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tuple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	(immutable list)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range</a:t>
            </a:r>
          </a:p>
        </p:txBody>
      </p:sp>
      <p:sp>
        <p:nvSpPr>
          <p:cNvPr id="4" name="Multiply 3"/>
          <p:cNvSpPr/>
          <p:nvPr/>
        </p:nvSpPr>
        <p:spPr>
          <a:xfrm>
            <a:off x="4173186" y="3112832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Multiply 4"/>
          <p:cNvSpPr/>
          <p:nvPr/>
        </p:nvSpPr>
        <p:spPr>
          <a:xfrm>
            <a:off x="4173186" y="3832912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Multiply 5"/>
          <p:cNvSpPr/>
          <p:nvPr/>
        </p:nvSpPr>
        <p:spPr>
          <a:xfrm>
            <a:off x="4173186" y="4221088"/>
            <a:ext cx="199407" cy="144016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3501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 Repetition &amp; Concatenation</a:t>
            </a:r>
            <a:endParaRPr lang="th-TH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763690" y="2276872"/>
            <a:ext cx="2808310" cy="295232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3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*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+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bcd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aa</a:t>
            </a:r>
            <a:r>
              <a:rPr 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bcd</a:t>
            </a: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= 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'x'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6 *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x</a:t>
            </a: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th-TH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04048" y="980728"/>
            <a:ext cx="3744416" cy="525658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'1234''5678'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'12345678'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s2 = 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s2 +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 '5678'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'12345678'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s3 = (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longxxxxx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...       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stillxxxxxxx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...       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finallyxxxxxx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s3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longxxxxxstillxxxxxxxfinallyxxxxxx</a:t>
            </a:r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th-TH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1580901" y="1124744"/>
            <a:ext cx="1188132" cy="864096"/>
          </a:xfrm>
          <a:prstGeom prst="cloudCallout">
            <a:avLst>
              <a:gd name="adj1" fmla="val 20582"/>
              <a:gd name="adj2" fmla="val 9763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repetition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3109684" y="980728"/>
            <a:ext cx="1566174" cy="1080120"/>
          </a:xfrm>
          <a:prstGeom prst="cloudCallout">
            <a:avLst>
              <a:gd name="adj1" fmla="val -50148"/>
              <a:gd name="adj2" fmla="val 92904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concatenation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6948264" y="980728"/>
            <a:ext cx="1656184" cy="1296144"/>
          </a:xfrm>
          <a:prstGeom prst="cloudCallout">
            <a:avLst>
              <a:gd name="adj1" fmla="val -60038"/>
              <a:gd name="adj2" fmla="val -2573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 literals </a:t>
            </a: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ชิดกัน คือ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concat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6876256" y="2852936"/>
            <a:ext cx="1269522" cy="1224136"/>
          </a:xfrm>
          <a:prstGeom prst="cloudCallout">
            <a:avLst>
              <a:gd name="adj1" fmla="val -70734"/>
              <a:gd name="adj2" fmla="val -450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แต่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variables </a:t>
            </a:r>
            <a:endParaRPr lang="th-TH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ต้องใช้ +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H="1" flipV="1">
            <a:off x="2627784" y="5013176"/>
            <a:ext cx="2232248" cy="1008112"/>
          </a:xfrm>
          <a:prstGeom prst="cloudCallout">
            <a:avLst>
              <a:gd name="adj1" fmla="val 56960"/>
              <a:gd name="adj2" fmla="val -5936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 literals </a:t>
            </a: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ชิดกัน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ช่วย เมื่อใช้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 </a:t>
            </a:r>
            <a:r>
              <a:rPr lang="th-TH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ยาว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allAtOnce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  (subscript),   </a:t>
            </a:r>
            <a:r>
              <a:rPr lang="en-US" dirty="0" err="1"/>
              <a:t>len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43608" y="1412776"/>
            <a:ext cx="6318702" cy="453650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'01234'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s[-1]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'4'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s[-2]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'3'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70C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s[9]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(most recent call last):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File "&lt;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stdin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&gt;", line 1, in &lt;module&gt;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IndexError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 string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index out of range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B0F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B0F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rdia New" pitchFamily="34" charset="-34"/>
              </a:rPr>
              <a:t>5</a:t>
            </a:r>
            <a:endParaRPr lang="en-US" sz="1400" dirty="0">
              <a:solidFill>
                <a:srgbClr val="00B0F0"/>
              </a:solidFill>
              <a:latin typeface="Consolas" pitchFamily="49" charset="0"/>
              <a:cs typeface="Cordia New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4800" dirty="0">
              <a:solidFill>
                <a:srgbClr val="00B0F0"/>
              </a:solidFill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2825805" y="1725254"/>
          <a:ext cx="1941909" cy="666930"/>
        </p:xfrm>
        <a:graphic>
          <a:graphicData uri="http://schemas.openxmlformats.org/drawingml/2006/table">
            <a:tbl>
              <a:tblPr/>
              <a:tblGrid>
                <a:gridCol w="32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95833" y="2420888"/>
          <a:ext cx="1655998" cy="288032"/>
        </p:xfrm>
        <a:graphic>
          <a:graphicData uri="http://schemas.openxmlformats.org/drawingml/2006/table">
            <a:tbl>
              <a:tblPr/>
              <a:tblGrid>
                <a:gridCol w="33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-1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5106520" y="1772816"/>
            <a:ext cx="3522853" cy="1656184"/>
          </a:xfrm>
          <a:prstGeom prst="cloudCallout">
            <a:avLst>
              <a:gd name="adj1" fmla="val -60410"/>
              <a:gd name="adj2" fmla="val -291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2514230" y="4581128"/>
            <a:ext cx="997034" cy="1152128"/>
          </a:xfrm>
          <a:prstGeom prst="cloudCallout">
            <a:avLst>
              <a:gd name="adj1" fmla="val -93974"/>
              <a:gd name="adj2" fmla="val -2817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gth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2132856"/>
            <a:ext cx="334786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access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ของที่เก็บ </a:t>
            </a:r>
          </a:p>
          <a:p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ตัวแรกเริ่มจาก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1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</a:p>
          <a:p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ตัวแรกเริ่มจาก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...</a:t>
            </a:r>
            <a:endParaRPr lang="th-TH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  <a:endParaRPr lang="th-TH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652120" y="1412776"/>
            <a:ext cx="2808312" cy="496855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6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s[2:9:2]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'2468'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s[:3]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s[2:]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'23456789'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s[-7:8]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'34567'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+ s[-7:8]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'Hello34567'</a:t>
            </a:r>
            <a:endParaRPr lang="th-TH" sz="54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1547664" y="1772816"/>
            <a:ext cx="2293178" cy="1969882"/>
          </a:xfrm>
          <a:prstGeom prst="cloudCallout">
            <a:avLst>
              <a:gd name="adj1" fmla="val -51335"/>
              <a:gd name="adj2" fmla="val 6091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slicing</a:t>
            </a:r>
            <a:endParaRPr lang="th-TH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instantiate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sub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รูปแบบ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a:b:c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7604" y="3945830"/>
            <a:ext cx="4482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index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ตัวตั้งต้น           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ตัวแรก)</a:t>
            </a:r>
            <a:b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"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จบที่</a:t>
            </a:r>
            <a:r>
              <a:rPr lang="th-TH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ไม่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รวม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ความยาวของ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b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บอกว่า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step</a:t>
            </a:r>
            <a:r>
              <a:rPr lang="th-TH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ถัดไปกี่ตัว   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(ไม่ใส่ หมายถึง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H="1" flipV="1">
            <a:off x="6233722" y="404665"/>
            <a:ext cx="1290605" cy="994469"/>
          </a:xfrm>
          <a:prstGeom prst="cloudCallout">
            <a:avLst>
              <a:gd name="adj1" fmla="val -11314"/>
              <a:gd name="adj2" fmla="val 987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0070C0"/>
                </a:solidFill>
              </a:rPr>
              <a:t>upto</a:t>
            </a:r>
            <a:r>
              <a:rPr lang="en-US" sz="1200" b="1" dirty="0">
                <a:solidFill>
                  <a:srgbClr val="0070C0"/>
                </a:solidFill>
              </a:rPr>
              <a:t> but excluded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5652120" y="692698"/>
            <a:ext cx="847479" cy="706437"/>
          </a:xfrm>
          <a:prstGeom prst="cloudCallout">
            <a:avLst>
              <a:gd name="adj1" fmla="val 36809"/>
              <a:gd name="adj2" fmla="val 1216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0800000" flipH="1" flipV="1">
            <a:off x="6876256" y="1844824"/>
            <a:ext cx="930565" cy="778445"/>
          </a:xfrm>
          <a:prstGeom prst="cloudCallout">
            <a:avLst>
              <a:gd name="adj1" fmla="val -40980"/>
              <a:gd name="adj2" fmla="val 5488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   and   Script Mode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17989" y="1225091"/>
            <a:ext cx="3988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Interactive Mode </a:t>
            </a:r>
            <a:r>
              <a:rPr lang="th-TH" sz="16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ใช้แบบเครื่องคิดเลข</a:t>
            </a:r>
            <a:endParaRPr lang="th-TH" sz="16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0037" y="3223385"/>
            <a:ext cx="4254011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Assignment :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</a:t>
            </a:r>
            <a:endParaRPr lang="en-US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:  interpreter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ประมวลผลแล้วแสดงผล </a:t>
            </a:r>
            <a:endParaRPr lang="en-US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273" y="2017182"/>
            <a:ext cx="180242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034" y="2161198"/>
            <a:ext cx="2171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569035" y="1225091"/>
            <a:ext cx="2060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Mode</a:t>
            </a:r>
            <a:endParaRPr lang="en-US" sz="16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2906726"/>
            <a:ext cx="357694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th-TH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เขียน 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code </a:t>
            </a:r>
            <a:r>
              <a:rPr lang="th-TH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ใน 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</a:t>
            </a:r>
            <a:r>
              <a:rPr lang="th-TH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แล้ว </a:t>
            </a: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run</a:t>
            </a: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Assignment :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</a:t>
            </a:r>
            <a:endParaRPr lang="en-US" sz="1400" dirty="0">
              <a:solidFill>
                <a:prstClr val="black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176213" indent="-17621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ไม่แสดงผลให้เห็น ต้อง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print</a:t>
            </a:r>
            <a:endParaRPr lang="th-TH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560" y="443711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 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อะไรก็ตามที่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return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ค่า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(combination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ของ ค่า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,variables ,operations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) </a:t>
            </a:r>
            <a:b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         เช่น 80.2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,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5 +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x – average(</a:t>
            </a:r>
            <a:r>
              <a:rPr lang="en-US" sz="1400" dirty="0" err="1">
                <a:latin typeface="Meiryo" pitchFamily="34" charset="-128"/>
                <a:ea typeface="Meiryo" pitchFamily="34" charset="-128"/>
                <a:cs typeface="Meiryo" pitchFamily="34" charset="-128"/>
              </a:rPr>
              <a:t>x,y,z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), "Hello"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Statement  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ส่วนของ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code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ซึ่ง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Python interpreter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ประมวลผลได้</a:t>
            </a:r>
            <a:endParaRPr lang="en-US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>
              <a:lnSpc>
                <a:spcPct val="150000"/>
              </a:lnSpc>
            </a:pP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ข้อแตกต่าง 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 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expression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มีค่า แต่ </a:t>
            </a:r>
            <a:r>
              <a:rPr lang="en-US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statement </a:t>
            </a:r>
            <a:r>
              <a:rPr lang="th-TH" sz="1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ไม่มีค่า</a:t>
            </a:r>
            <a:endParaRPr lang="en-US" sz="1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20072" y="2303929"/>
            <a:ext cx="302186" cy="1138518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Freeform 13"/>
          <p:cNvSpPr/>
          <p:nvPr/>
        </p:nvSpPr>
        <p:spPr>
          <a:xfrm>
            <a:off x="395536" y="2060848"/>
            <a:ext cx="352654" cy="1354542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Freeform 15"/>
          <p:cNvSpPr/>
          <p:nvPr/>
        </p:nvSpPr>
        <p:spPr>
          <a:xfrm>
            <a:off x="5220072" y="2603630"/>
            <a:ext cx="302186" cy="1138518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Freeform 17"/>
          <p:cNvSpPr/>
          <p:nvPr/>
        </p:nvSpPr>
        <p:spPr>
          <a:xfrm>
            <a:off x="395536" y="2387606"/>
            <a:ext cx="352654" cy="1354542"/>
          </a:xfrm>
          <a:custGeom>
            <a:avLst/>
            <a:gdLst>
              <a:gd name="connsiteX0" fmla="*/ 632011 w 712694"/>
              <a:gd name="connsiteY0" fmla="*/ 1138518 h 1138518"/>
              <a:gd name="connsiteX1" fmla="*/ 13447 w 712694"/>
              <a:gd name="connsiteY1" fmla="*/ 600636 h 1138518"/>
              <a:gd name="connsiteX2" fmla="*/ 712694 w 712694"/>
              <a:gd name="connsiteY2" fmla="*/ 0 h 113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1138518">
                <a:moveTo>
                  <a:pt x="632011" y="1138518"/>
                </a:moveTo>
                <a:cubicBezTo>
                  <a:pt x="316005" y="964453"/>
                  <a:pt x="0" y="790389"/>
                  <a:pt x="13447" y="600636"/>
                </a:cubicBezTo>
                <a:cubicBezTo>
                  <a:pt x="26894" y="410883"/>
                  <a:pt x="369794" y="205441"/>
                  <a:pt x="71269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</a:t>
            </a:r>
            <a:r>
              <a:rPr lang="en-US" dirty="0"/>
              <a:t> : immutable</a:t>
            </a:r>
            <a:endParaRPr lang="th-TH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49742" y="1988840"/>
            <a:ext cx="4968552" cy="273630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 =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'0123456789'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s[0] =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'a'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(most recent call last):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File "&lt;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stdin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&gt;", line 1, in &lt;module&gt;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TypeError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: 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</a:t>
            </a:r>
            <a:r>
              <a:rPr lang="en-US" sz="1400" dirty="0" err="1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str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 object does not support item assignment</a:t>
            </a:r>
            <a:endParaRPr lang="th-TH" sz="4800" dirty="0">
              <a:solidFill>
                <a:srgbClr val="00B0F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4372593" y="2060848"/>
            <a:ext cx="2106234" cy="936104"/>
          </a:xfrm>
          <a:prstGeom prst="cloudCallout">
            <a:avLst>
              <a:gd name="adj1" fmla="val -78004"/>
              <a:gd name="adj2" fmla="val 1329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str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: immutable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เช่นเดียวกับ </a:t>
            </a:r>
            <a:r>
              <a:rPr lang="en-US" sz="105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int</a:t>
            </a:r>
            <a:r>
              <a:rPr 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 </a:t>
            </a:r>
            <a:r>
              <a:rPr lang="th-TH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และ </a:t>
            </a:r>
            <a:r>
              <a:rPr 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2814027"/>
            <a:ext cx="346192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72000" indent="-144000"/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ในการ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access </a:t>
            </a:r>
            <a:b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หน้า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-&gt;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หลัง 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ตัวแรกเริ่มจาก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index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0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…</a:t>
            </a:r>
            <a:b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</a:b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ไล่จาก หลัง </a:t>
            </a:r>
            <a:r>
              <a:rPr lang="en-US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-&gt; </a:t>
            </a:r>
            <a:r>
              <a:rPr lang="th-TH" sz="16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หน้า 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ตัวสุดท้ายเริ่มจาก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index 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-1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</a:t>
            </a:r>
            <a:r>
              <a:rPr lang="th-TH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-2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0855" y="2924944"/>
            <a:ext cx="267384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 = [1, "Rice", 3.5]</a:t>
            </a:r>
            <a:endParaRPr lang="en-US" sz="2400" b="1" dirty="0">
              <a:solidFill>
                <a:srgbClr val="00B0F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3360459" y="1329968"/>
          <a:ext cx="1674186" cy="785220"/>
        </p:xfrm>
        <a:graphic>
          <a:graphicData uri="http://schemas.openxmlformats.org/drawingml/2006/table">
            <a:tbl>
              <a:tblPr/>
              <a:tblGrid>
                <a:gridCol w="41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68580" marR="685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68580" marR="6858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60902"/>
              </p:ext>
            </p:extLst>
          </p:nvPr>
        </p:nvGraphicFramePr>
        <p:xfrm>
          <a:off x="4062538" y="2122056"/>
          <a:ext cx="104915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'Rice'</a:t>
                      </a:r>
                      <a:endParaRPr lang="th-TH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3.5</a:t>
                      </a:r>
                      <a:endParaRPr lang="th-TH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3869923" y="1618006"/>
            <a:ext cx="84602" cy="492415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306124" y="5013176"/>
            <a:ext cx="2658757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['Hi', 'Rice' , 3.5]</a:t>
            </a:r>
            <a:endParaRPr lang="th-TH" sz="16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5383" y="4075308"/>
            <a:ext cx="156517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1600" b="1" dirty="0">
                <a:solidFill>
                  <a:srgbClr val="9F3FFF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l[0</a:t>
            </a:r>
            <a:r>
              <a:rPr lang="en-US" sz="2400" b="1" dirty="0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] </a:t>
            </a:r>
            <a:r>
              <a:rPr lang="en-US" sz="1600" b="1" dirty="0">
                <a:solidFill>
                  <a:srgbClr val="9F3FFF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= 'Hi'</a:t>
            </a:r>
          </a:p>
          <a:p>
            <a:pPr defTabSz="720000">
              <a:lnSpc>
                <a:spcPct val="200000"/>
              </a:lnSpc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21850" y="2115188"/>
            <a:ext cx="378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'Hi'</a:t>
            </a:r>
            <a:endParaRPr lang="th-TH" sz="1200" dirty="0"/>
          </a:p>
        </p:txBody>
      </p:sp>
      <p:sp>
        <p:nvSpPr>
          <p:cNvPr id="26" name="Freeform 25"/>
          <p:cNvSpPr/>
          <p:nvPr/>
        </p:nvSpPr>
        <p:spPr>
          <a:xfrm>
            <a:off x="3437878" y="1618000"/>
            <a:ext cx="408638" cy="497188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3761910" y="2122056"/>
            <a:ext cx="1620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th-TH" sz="1200" dirty="0"/>
          </a:p>
        </p:txBody>
      </p:sp>
      <p:sp>
        <p:nvSpPr>
          <p:cNvPr id="21" name="Freeform 20"/>
          <p:cNvSpPr/>
          <p:nvPr/>
        </p:nvSpPr>
        <p:spPr>
          <a:xfrm>
            <a:off x="4775308" y="1473991"/>
            <a:ext cx="34290" cy="576063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Freeform 21"/>
          <p:cNvSpPr/>
          <p:nvPr/>
        </p:nvSpPr>
        <p:spPr>
          <a:xfrm flipH="1">
            <a:off x="4278561" y="1545992"/>
            <a:ext cx="34290" cy="547880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699392" y="3249538"/>
            <a:ext cx="2047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0     1       2</a:t>
            </a:r>
            <a:endParaRPr lang="th-TH" sz="14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4758" y="3465557"/>
            <a:ext cx="2047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-3    -2      -1</a:t>
            </a:r>
            <a:endParaRPr lang="th-TH" sz="14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03158" y="1340768"/>
            <a:ext cx="332344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list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เก็บ ของ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(</a:t>
            </a:r>
            <a:r>
              <a:rPr lang="th-TH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คละ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type </a:t>
            </a:r>
            <a:r>
              <a:rPr lang="th-TH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ได้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)</a:t>
            </a:r>
            <a:r>
              <a:rPr lang="th-TH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เรียงลำดับกัน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02565" y="4365109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 lvl="0" indent="-144000">
              <a:lnSpc>
                <a:spcPct val="150000"/>
              </a:lnSpc>
            </a:pPr>
            <a:r>
              <a:rPr lang="th-TH" sz="1600" b="1" dirty="0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เป็น </a:t>
            </a:r>
            <a:r>
              <a:rPr lang="en-US" sz="1600" b="1" dirty="0">
                <a:solidFill>
                  <a:srgbClr val="9F3F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mutable type </a:t>
            </a:r>
            <a:endParaRPr lang="th-TH" sz="1400" dirty="0">
              <a:solidFill>
                <a:srgbClr val="9F3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76153" y="5589240"/>
            <a:ext cx="2339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l2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[]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# empty list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608971" y="1340772"/>
            <a:ext cx="199385" cy="72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4" grpId="0" animBg="1"/>
      <p:bldP spid="26" grpId="0" animBg="1"/>
      <p:bldP spid="18" grpId="0" animBg="1"/>
      <p:bldP spid="16" grpId="0"/>
      <p:bldP spid="17" grpId="0"/>
      <p:bldP spid="19" grpId="0"/>
      <p:bldP spid="28" grpId="0"/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: Modifying Content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046963" y="259998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103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2870846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203189" y="2679001"/>
            <a:ext cx="332345" cy="402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1331015" y="2784647"/>
            <a:ext cx="978859" cy="9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309873" y="360809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int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309873" y="396813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2590359" y="3081432"/>
            <a:ext cx="90916" cy="52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97994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0340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2985" y="3968132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1071" y="3967204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8270" y="3967204"/>
            <a:ext cx="332345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3208" y="2880216"/>
            <a:ext cx="1075948" cy="71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197995" y="3608092"/>
            <a:ext cx="1715420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string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610" y="1231829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x = [1,'hello', (3 + 2j)]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8200" y="1862334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y = 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046" y="3968132"/>
            <a:ext cx="332345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6522" y="3976536"/>
            <a:ext cx="332345" cy="35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0046" y="3598408"/>
            <a:ext cx="1196441" cy="368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complex</a:t>
            </a:r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3535535" y="2880214"/>
            <a:ext cx="1934511" cy="583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757159" y="171664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399593" y="1901313"/>
            <a:ext cx="1357566" cy="62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78255" y="5120261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x[0] =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8988" y="370969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int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1078988" y="4069732"/>
            <a:ext cx="56097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359474" y="3081432"/>
            <a:ext cx="1155628" cy="52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2517111" y="5840341"/>
            <a:ext cx="124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x[1][0] = ‘j’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4" grpId="0"/>
      <p:bldP spid="26" grpId="0"/>
      <p:bldP spid="27" grpId="0" animBg="1"/>
      <p:bldP spid="28" grpId="0" animBg="1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: Repetition, Concatenation, </a:t>
            </a:r>
            <a:r>
              <a:rPr lang="en-US" dirty="0" err="1"/>
              <a:t>len</a:t>
            </a:r>
            <a:r>
              <a:rPr lang="en-US" dirty="0"/>
              <a:t>(), append(), nested lists</a:t>
            </a:r>
            <a:endParaRPr lang="th-TH" dirty="0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43609" y="1340768"/>
            <a:ext cx="2531360" cy="352839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[1,2]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= [3,4,5]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2*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lis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</a:t>
            </a:r>
            <a:r>
              <a:rPr lang="en-US" sz="1400" dirty="0">
                <a:solidFill>
                  <a:srgbClr val="00B05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1, 2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</a:t>
            </a:r>
            <a:r>
              <a:rPr lang="en-US" sz="1400" dirty="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1, 2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, 3, 4, 5]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len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2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th-TH" sz="48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35896" y="1340768"/>
            <a:ext cx="2016223" cy="267411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li.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append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3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  <a:endParaRPr lang="th-TH" sz="48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760132" y="1268764"/>
            <a:ext cx="2700300" cy="432047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3]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li.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append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[3,4]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endParaRPr lang="en-US" sz="1400" dirty="0">
              <a:solidFill>
                <a:srgbClr val="000000"/>
              </a:solidFill>
              <a:latin typeface="Consolas" pitchFamily="49" charset="0"/>
              <a:ea typeface="Angsana New" pitchFamily="18" charset="-34"/>
              <a:cs typeface="Cordia New" pitchFamily="34" charset="-34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[1, 2, 3, 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 4]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]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 dirty="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[3]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[3, 4]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li</a:t>
            </a:r>
            <a:r>
              <a:rPr lang="en-US" sz="1400" dirty="0">
                <a:solidFill>
                  <a:srgbClr val="9F3FFF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[3][1]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4</a:t>
            </a:r>
            <a:endParaRPr lang="th-TH" sz="4800" dirty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7031350" y="3789043"/>
            <a:ext cx="1141050" cy="778445"/>
          </a:xfrm>
          <a:prstGeom prst="cloudCallout">
            <a:avLst>
              <a:gd name="adj1" fmla="val -47957"/>
              <a:gd name="adj2" fmla="val -9872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nested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</a:t>
            </a: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6" y="745267"/>
          <a:ext cx="8136903" cy="58806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850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L = [ 1, 3, 7, 3 ]</a:t>
                      </a:r>
                      <a:endParaRPr lang="en-US" sz="18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SimSun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H SarabunPSK" pitchFamily="34" charset="-34"/>
                          <a:cs typeface="TH SarabunPSK" pitchFamily="34" charset="-34"/>
                        </a:rPr>
                        <a:t>methods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TH SarabunPSK" pitchFamily="34" charset="-34"/>
                          <a:cs typeface="TH SarabunPSK" pitchFamily="34" charset="-34"/>
                        </a:rPr>
                        <a:t>ผลลัพธ์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len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จำนวนของใน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list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max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max item, 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ต้องเป็นไทป์เดียวกัน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min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min item, 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ต้องเป็นไทป์เดียวกัน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sum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(L)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หา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sum 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ของ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item, 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ต้องเป็น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number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count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(3)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นับจำนวน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index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(7)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หา 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7 </a:t>
                      </a: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ตัวแรก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reverse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[3 , 7 , 3 , 1] 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กลับลำดับของของ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clear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[]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ทำให้เป็น 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empty list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54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append</a:t>
                      </a: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[ 1 , 3 , 7 , 3 </a:t>
                      </a:r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, 5</a:t>
                      </a: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 ] </a:t>
                      </a:r>
                      <a:endParaRPr lang="th-TH" sz="18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insert object </a:t>
                      </a:r>
                      <a:r>
                        <a:rPr lang="th-TH" sz="1800" b="0" dirty="0">
                          <a:latin typeface="TH SarabunPSK" pitchFamily="34" charset="-34"/>
                          <a:cs typeface="TH SarabunPSK" pitchFamily="34" charset="-34"/>
                        </a:rPr>
                        <a:t>ที่ท้าย </a:t>
                      </a: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list</a:t>
                      </a:r>
                      <a:endParaRPr lang="th-TH" sz="18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extend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[6,7]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[ 1 , 3 , 7 , 3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, 6, 7 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] 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insert list </a:t>
                      </a: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ที่ท้าย 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list 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del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 L[1]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[ 1, 7 , 3 ] 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remove item index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1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remove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(3)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[ 1, 7 , 3 ]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remove item </a:t>
                      </a: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แรกที่มีค่า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=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3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insert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(1, "Hi")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[ 1 , "Hi", 3 , 7 , 3 ] 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insert new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 item 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แทรกที่ </a:t>
                      </a:r>
                      <a:r>
                        <a:rPr lang="en-US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baseline="0" dirty="0">
                          <a:latin typeface="TH SarabunPSK" pitchFamily="34" charset="-34"/>
                          <a:cs typeface="TH SarabunPSK" pitchFamily="34" charset="-34"/>
                        </a:rPr>
                        <a:t>ที่กำหนด</a:t>
                      </a:r>
                      <a:endParaRPr lang="th-TH" sz="18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L.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pop</a:t>
                      </a: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th-TH" sz="18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[ 3, 7 , 3 ]</a:t>
                      </a:r>
                      <a:endParaRPr lang="th-TH" sz="18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itchFamily="34" charset="-34"/>
                          <a:cs typeface="TH SarabunPSK" pitchFamily="34" charset="-34"/>
                        </a:rPr>
                        <a:t>remove &amp; return item</a:t>
                      </a:r>
                      <a:r>
                        <a:rPr lang="en-US" sz="1800" b="0" baseline="0" dirty="0">
                          <a:latin typeface="TH SarabunPSK" pitchFamily="34" charset="-34"/>
                          <a:cs typeface="TH SarabunPSK" pitchFamily="34" charset="-34"/>
                        </a:rPr>
                        <a:t> index </a:t>
                      </a:r>
                      <a:r>
                        <a:rPr lang="en-US" sz="1800" b="0" baseline="0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r>
                        <a:rPr lang="en-US" sz="1800" b="0" baseline="0" dirty="0">
                          <a:latin typeface="TH SarabunPSK" pitchFamily="34" charset="-34"/>
                          <a:cs typeface="TH SarabunPSK" pitchFamily="34" charset="-34"/>
                        </a:rPr>
                        <a:t> , </a:t>
                      </a:r>
                      <a:r>
                        <a:rPr lang="th-TH" sz="1800" b="0" baseline="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ไม่ใส่ </a:t>
                      </a:r>
                      <a:r>
                        <a:rPr lang="en-US" sz="1800" b="0" baseline="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index </a:t>
                      </a:r>
                      <a:r>
                        <a:rPr lang="th-TH" sz="1800" b="0" baseline="0" dirty="0">
                          <a:solidFill>
                            <a:srgbClr val="C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คือตัวขวาสุด</a:t>
                      </a:r>
                      <a:endParaRPr lang="th-TH" sz="1800" b="0" dirty="0">
                        <a:solidFill>
                          <a:srgbClr val="C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</a:t>
            </a:r>
            <a:r>
              <a:rPr lang="en-US" dirty="0"/>
              <a:t>  class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331641" y="2348880"/>
            <a:ext cx="2736304" cy="34163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 = 1, 2,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'hi'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print(t[0])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t2 = t, (1, 2, 3)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print(t2)</a:t>
            </a:r>
          </a:p>
          <a:p>
            <a:pPr>
              <a:lnSpc>
                <a:spcPct val="150000"/>
              </a:lnSpc>
            </a:pPr>
            <a:endParaRPr lang="th-TH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t3 = ([1, 2], [3, 4])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print(t3[1])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t[0] = 5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10800000" flipH="1" flipV="1">
            <a:off x="5701972" y="2636912"/>
            <a:ext cx="997034" cy="720080"/>
          </a:xfrm>
          <a:prstGeom prst="cloudCallout">
            <a:avLst>
              <a:gd name="adj1" fmla="val 44533"/>
              <a:gd name="adj2" fmla="val 1168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can be </a:t>
            </a:r>
            <a:r>
              <a:rPr lang="en-US" sz="16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nested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502565" y="1124744"/>
            <a:ext cx="3323446" cy="2520280"/>
            <a:chOff x="4996688" y="1268760"/>
            <a:chExt cx="3600400" cy="2520280"/>
          </a:xfrm>
        </p:grpSpPr>
        <p:grpSp>
          <p:nvGrpSpPr>
            <p:cNvPr id="8" name="Group 18"/>
            <p:cNvGrpSpPr/>
            <p:nvPr/>
          </p:nvGrpSpPr>
          <p:grpSpPr>
            <a:xfrm>
              <a:off x="7113239" y="2492896"/>
              <a:ext cx="1366201" cy="1296144"/>
              <a:chOff x="7113239" y="2492896"/>
              <a:chExt cx="1366201" cy="129614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113239" y="2492896"/>
                <a:ext cx="1366201" cy="1296144"/>
                <a:chOff x="2598321" y="1280464"/>
                <a:chExt cx="1681478" cy="12961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671530" y="1280464"/>
                  <a:ext cx="144016" cy="3600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135783" y="1280464"/>
                  <a:ext cx="144016" cy="3600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" name="AutoShape 3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2598321" y="1928536"/>
                  <a:ext cx="1656183" cy="648072"/>
                </a:xfrm>
                <a:prstGeom prst="cloud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h-TH" sz="1400" b="1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rPr>
                    <a:t>สัญลักษณ์</a:t>
                  </a:r>
                  <a:endParaRPr lang="en-US" sz="14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5" name="Straight Arrow Connector 14"/>
              <p:cNvCxnSpPr>
                <a:endCxn id="10" idx="2"/>
              </p:cNvCxnSpPr>
              <p:nvPr/>
            </p:nvCxnSpPr>
            <p:spPr>
              <a:xfrm flipH="1" flipV="1">
                <a:off x="7231229" y="2852936"/>
                <a:ext cx="170043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11" idx="2"/>
              </p:cNvCxnSpPr>
              <p:nvPr/>
            </p:nvCxnSpPr>
            <p:spPr>
              <a:xfrm flipV="1">
                <a:off x="8265368" y="2852936"/>
                <a:ext cx="155567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/>
            <p:cNvSpPr/>
            <p:nvPr/>
          </p:nvSpPr>
          <p:spPr>
            <a:xfrm>
              <a:off x="4996688" y="1268760"/>
              <a:ext cx="3600400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tuple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th-TH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เก็บ ของ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(</a:t>
              </a:r>
              <a:r>
                <a:rPr lang="th-TH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คละ </a:t>
              </a:r>
              <a:r>
                <a:rPr 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type </a:t>
              </a:r>
              <a:r>
                <a:rPr lang="th-TH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ได้</a:t>
              </a:r>
              <a:r>
                <a:rPr 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)</a:t>
              </a:r>
              <a:r>
                <a:rPr lang="th-TH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</a:t>
              </a:r>
              <a:r>
                <a:rPr lang="th-TH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เรียงลำดับกัน เป็น </a:t>
              </a:r>
              <a:r>
                <a:rPr 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immutable </a:t>
              </a:r>
              <a:r>
                <a:rPr lang="th-TH" sz="20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(</a:t>
              </a:r>
              <a:r>
                <a:rPr lang="en-US" sz="20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list : mutable</a:t>
              </a:r>
              <a:r>
                <a:rPr lang="th-TH" sz="20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)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961337" y="2286255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 = (1,2,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'hi'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06720" y="2708925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(1, 2, 'hi')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6718" y="321612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endParaRPr lang="th-TH" dirty="0"/>
          </a:p>
        </p:txBody>
      </p:sp>
      <p:sp>
        <p:nvSpPr>
          <p:cNvPr id="23" name="Rectangle 22"/>
          <p:cNvSpPr/>
          <p:nvPr/>
        </p:nvSpPr>
        <p:spPr>
          <a:xfrm>
            <a:off x="4173189" y="3789045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((1, 2, 'hi'), (1, 2, 3))</a:t>
            </a: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5236689" y="4293096"/>
            <a:ext cx="1462316" cy="720080"/>
          </a:xfrm>
          <a:prstGeom prst="cloudCallout">
            <a:avLst>
              <a:gd name="adj1" fmla="val -128861"/>
              <a:gd name="adj2" fmla="val 1375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เก็บของ </a:t>
            </a:r>
            <a:r>
              <a:rPr lang="en-US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mutable </a:t>
            </a:r>
            <a:r>
              <a:rPr lang="th-TH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endParaRPr lang="en-US" sz="1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73187" y="4869165"/>
            <a:ext cx="902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[3, 4]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 rot="10800000" flipH="1" flipV="1">
            <a:off x="6100785" y="4653136"/>
            <a:ext cx="1462316" cy="720080"/>
          </a:xfrm>
          <a:prstGeom prst="cloudCallout">
            <a:avLst>
              <a:gd name="adj1" fmla="val -98303"/>
              <a:gd name="adj2" fmla="val 8471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แต่ตัวมันเป็น </a:t>
            </a:r>
            <a:r>
              <a:rPr lang="en-US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immutable</a:t>
            </a:r>
            <a:endParaRPr lang="en-US" sz="1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73187" y="5373216"/>
            <a:ext cx="4254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TypeError</a:t>
            </a:r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r>
              <a:rPr lang="en-US" sz="1600" dirty="0"/>
              <a:t>'</a:t>
            </a:r>
            <a:r>
              <a:rPr lang="en-US" sz="1600" dirty="0" err="1"/>
              <a:t>tuple</a:t>
            </a:r>
            <a:r>
              <a:rPr lang="en-US" sz="1600" dirty="0"/>
              <a:t>' object does not support item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Operators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317989" y="836717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Sequence Operators :  </a:t>
            </a:r>
            <a:r>
              <a:rPr lang="en-US" sz="1600" dirty="0"/>
              <a:t>( </a:t>
            </a:r>
            <a:r>
              <a:rPr lang="en-US" sz="1600" dirty="0" err="1"/>
              <a:t>str</a:t>
            </a:r>
            <a:r>
              <a:rPr lang="en-US" sz="1600" dirty="0"/>
              <a:t>, tuple, list , and range )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</a:t>
            </a:r>
          </a:p>
          <a:p>
            <a:endParaRPr lang="en-US" sz="1600" b="1" dirty="0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Grande"/>
            </a:endParaRPr>
          </a:p>
          <a:p>
            <a:r>
              <a:rPr lang="en-US" sz="1600" dirty="0"/>
              <a:t>s[j] 		element at index </a:t>
            </a:r>
            <a:r>
              <a:rPr lang="en-US" sz="1600" i="1" dirty="0"/>
              <a:t>j</a:t>
            </a:r>
          </a:p>
          <a:p>
            <a:r>
              <a:rPr lang="en-US" sz="1600" dirty="0"/>
              <a:t>s[</a:t>
            </a:r>
            <a:r>
              <a:rPr lang="en-US" sz="1600" dirty="0" err="1"/>
              <a:t>start:stop</a:t>
            </a:r>
            <a:r>
              <a:rPr lang="en-US" sz="1600" dirty="0"/>
              <a:t>] 	slice including indices [</a:t>
            </a:r>
            <a:r>
              <a:rPr lang="en-US" sz="1600" dirty="0" err="1"/>
              <a:t>start,stop</a:t>
            </a:r>
            <a:r>
              <a:rPr lang="en-US" sz="1600" dirty="0"/>
              <a:t>)</a:t>
            </a:r>
          </a:p>
          <a:p>
            <a:r>
              <a:rPr lang="en-US" sz="1600" dirty="0"/>
              <a:t>s[</a:t>
            </a:r>
            <a:r>
              <a:rPr lang="en-US" sz="1600" dirty="0" err="1"/>
              <a:t>start:stop:step</a:t>
            </a:r>
            <a:r>
              <a:rPr lang="en-US" sz="1600" dirty="0"/>
              <a:t>] 	slice including indices start, start + step, start + 2 step, . . . , </a:t>
            </a:r>
            <a:br>
              <a:rPr lang="en-US" sz="1600" dirty="0"/>
            </a:br>
            <a:r>
              <a:rPr lang="en-US" sz="1600" dirty="0"/>
              <a:t>                                                     up to but not </a:t>
            </a:r>
            <a:r>
              <a:rPr lang="en-US" sz="1600" dirty="0" err="1"/>
              <a:t>equalling</a:t>
            </a:r>
            <a:r>
              <a:rPr lang="en-US" sz="1600" dirty="0"/>
              <a:t> or stop</a:t>
            </a:r>
          </a:p>
          <a:p>
            <a:endParaRPr lang="en-US" sz="1600" dirty="0"/>
          </a:p>
          <a:p>
            <a:r>
              <a:rPr lang="en-US" sz="1600" dirty="0"/>
              <a:t>s + t 		concatenation of sequences</a:t>
            </a:r>
          </a:p>
          <a:p>
            <a:r>
              <a:rPr lang="en-US" sz="1600" dirty="0"/>
              <a:t>k s 		</a:t>
            </a:r>
            <a:r>
              <a:rPr lang="en-US" sz="1600" dirty="0" err="1"/>
              <a:t>s</a:t>
            </a:r>
            <a:r>
              <a:rPr lang="en-US" sz="1600" dirty="0"/>
              <a:t> + s + s + ... (k times)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val</a:t>
            </a:r>
            <a:r>
              <a:rPr lang="en-US" sz="1600" dirty="0">
                <a:solidFill>
                  <a:srgbClr val="0000FF"/>
                </a:solidFill>
              </a:rPr>
              <a:t> in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		containment check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val</a:t>
            </a:r>
            <a:r>
              <a:rPr lang="en-US" sz="1600" dirty="0">
                <a:solidFill>
                  <a:srgbClr val="0000FF"/>
                </a:solidFill>
              </a:rPr>
              <a:t> not in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	non-containment check</a:t>
            </a:r>
            <a:endParaRPr lang="th-T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4388" y="2996957"/>
            <a:ext cx="3990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= 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'{'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in [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'('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'{'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'['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] 	</a:t>
            </a:r>
            <a:r>
              <a:rPr lang="en-US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7722" y="3641121"/>
            <a:ext cx="4252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c in </a:t>
            </a:r>
            <a:r>
              <a:rPr lang="en-US" sz="16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'({['		</a:t>
            </a:r>
            <a:r>
              <a:rPr 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67722" y="4221092"/>
            <a:ext cx="4053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3 in </a:t>
            </a:r>
            <a:r>
              <a:rPr 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(0, 10)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        </a:t>
            </a:r>
            <a:r>
              <a:rPr lang="en-US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3 in </a:t>
            </a:r>
            <a:r>
              <a:rPr 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(0, 10, 2) 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3562" y="5078056"/>
            <a:ext cx="4021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 = 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'0123456789'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print(s[0:5:3])</a:t>
            </a:r>
            <a:r>
              <a:rPr lang="en-US" sz="14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1760" y="5839225"/>
            <a:ext cx="428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list = list(</a:t>
            </a:r>
            <a:r>
              <a:rPr 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(0,10))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print(list[0:10:2])	</a:t>
            </a:r>
            <a:r>
              <a:rPr lang="en-US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[0, 2, 4, 6, 8]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2916074"/>
            <a:ext cx="4392488" cy="36092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22574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>
          <a:xfrm>
            <a:off x="405230" y="836712"/>
            <a:ext cx="4930022" cy="1656184"/>
            <a:chOff x="205440" y="1424480"/>
            <a:chExt cx="6573370" cy="1656184"/>
          </a:xfrm>
        </p:grpSpPr>
        <p:sp>
          <p:nvSpPr>
            <p:cNvPr id="11" name="Rectangle 10"/>
            <p:cNvSpPr/>
            <p:nvPr/>
          </p:nvSpPr>
          <p:spPr>
            <a:xfrm>
              <a:off x="1518883" y="2708920"/>
              <a:ext cx="144016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40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7170" y="2720624"/>
              <a:ext cx="144016" cy="3600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40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 rot="10800000" flipH="1" flipV="1">
              <a:off x="205440" y="1628800"/>
              <a:ext cx="1656183" cy="648072"/>
            </a:xfrm>
            <a:prstGeom prst="cloudCallout">
              <a:avLst>
                <a:gd name="adj1" fmla="val 26208"/>
                <a:gd name="adj2" fmla="val 121445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สัญลักษณ์</a:t>
              </a:r>
              <a:endPara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10800000" flipH="1" flipV="1">
              <a:off x="5338648" y="1424480"/>
              <a:ext cx="1440162" cy="792088"/>
            </a:xfrm>
            <a:prstGeom prst="cloudCallout">
              <a:avLst>
                <a:gd name="adj1" fmla="val 5412"/>
                <a:gd name="adj2" fmla="val 11564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1400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สัญลักษณ์</a:t>
              </a:r>
              <a:endPara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class</a:t>
            </a:r>
            <a:endParaRPr lang="th-TH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10800000" flipH="1" flipV="1">
            <a:off x="1248555" y="980728"/>
            <a:ext cx="882606" cy="792088"/>
          </a:xfrm>
          <a:prstGeom prst="cloudCallout">
            <a:avLst>
              <a:gd name="adj1" fmla="val 7398"/>
              <a:gd name="adj2" fmla="val 10187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ค้น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key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10800000" flipH="1" flipV="1">
            <a:off x="1979715" y="908720"/>
            <a:ext cx="918102" cy="936104"/>
          </a:xfrm>
          <a:prstGeom prst="cloudCallout">
            <a:avLst>
              <a:gd name="adj1" fmla="val -20394"/>
              <a:gd name="adj2" fmla="val 792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return</a:t>
            </a:r>
            <a:endParaRPr lang="th-TH" sz="1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value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9740" y="2060848"/>
            <a:ext cx="4370332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 = {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'two': 2, 'three': 3}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print(a[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])   </a:t>
            </a:r>
            <a:r>
              <a:rPr lang="en-US" sz="1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# index </a:t>
            </a:r>
            <a:r>
              <a:rPr lang="th-TH" sz="1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โดย </a:t>
            </a:r>
            <a:r>
              <a:rPr lang="en-US" sz="1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print(a[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'four'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])</a:t>
            </a:r>
            <a:endParaRPr lang="th-TH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0814" y="249289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1</a:t>
            </a:r>
            <a:endParaRPr lang="th-TH" dirty="0"/>
          </a:p>
        </p:txBody>
      </p:sp>
      <p:sp>
        <p:nvSpPr>
          <p:cNvPr id="28" name="Rectangle 27"/>
          <p:cNvSpPr/>
          <p:nvPr/>
        </p:nvSpPr>
        <p:spPr>
          <a:xfrm>
            <a:off x="4986391" y="2780932"/>
            <a:ext cx="1751120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C00000"/>
                </a:solidFill>
              </a:rPr>
              <a:t>KeyError</a:t>
            </a:r>
            <a:r>
              <a:rPr lang="en-US" sz="2000" dirty="0">
                <a:solidFill>
                  <a:srgbClr val="C00000"/>
                </a:solidFill>
              </a:rPr>
              <a:t>: 'four'</a:t>
            </a:r>
            <a:endParaRPr lang="th-TH" sz="2000" dirty="0">
              <a:solidFill>
                <a:srgbClr val="C00000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5701972" y="836712"/>
            <a:ext cx="3132348" cy="1878601"/>
            <a:chOff x="632520" y="692693"/>
            <a:chExt cx="3393377" cy="1878601"/>
          </a:xfrm>
        </p:grpSpPr>
        <p:sp>
          <p:nvSpPr>
            <p:cNvPr id="27" name="Rectangle 26"/>
            <p:cNvSpPr/>
            <p:nvPr/>
          </p:nvSpPr>
          <p:spPr>
            <a:xfrm>
              <a:off x="632520" y="1124744"/>
              <a:ext cx="339337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dictionary / mapping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70C0"/>
                  </a:solidFill>
                  <a:latin typeface="TH SarabunPSK" pitchFamily="34" charset="-34"/>
                  <a:cs typeface="TH SarabunPSK" pitchFamily="34" charset="-34"/>
                </a:rPr>
                <a:t>map </a:t>
              </a:r>
              <a:r>
                <a:rPr lang="en-US" sz="2000" b="1" dirty="0">
                  <a:latin typeface="TH SarabunPSK" pitchFamily="34" charset="-34"/>
                  <a:cs typeface="TH SarabunPSK" pitchFamily="34" charset="-34"/>
                </a:rPr>
                <a:t>distinct</a:t>
              </a:r>
              <a:r>
                <a:rPr lang="en-US" sz="2000" b="1" dirty="0">
                  <a:solidFill>
                    <a:srgbClr val="C00000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2000" b="1" dirty="0">
                  <a:latin typeface="TH SarabunPSK" pitchFamily="34" charset="-34"/>
                  <a:cs typeface="TH SarabunPSK" pitchFamily="34" charset="-34"/>
                </a:rPr>
                <a:t>immutable</a:t>
              </a:r>
              <a:r>
                <a:rPr lang="en-US" sz="2000" b="1" dirty="0">
                  <a:solidFill>
                    <a:srgbClr val="C00000"/>
                  </a:solidFill>
                  <a:latin typeface="TH SarabunPSK" pitchFamily="34" charset="-34"/>
                  <a:cs typeface="TH SarabunPSK" pitchFamily="34" charset="-34"/>
                </a:rPr>
                <a:t> keys </a:t>
              </a:r>
              <a:r>
                <a:rPr lang="th-TH" sz="1600" b="1" dirty="0">
                  <a:latin typeface="TH SarabunPSK" pitchFamily="34" charset="-34"/>
                  <a:cs typeface="TH SarabunPSK" pitchFamily="34" charset="-34"/>
                </a:rPr>
                <a:t>กับ</a:t>
              </a:r>
              <a:r>
                <a:rPr lang="en-US" sz="1600" b="1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2000" b="1" dirty="0">
                  <a:solidFill>
                    <a:srgbClr val="0070C0"/>
                  </a:solidFill>
                  <a:latin typeface="TH SarabunPSK" pitchFamily="34" charset="-34"/>
                  <a:cs typeface="TH SarabunPSK" pitchFamily="34" charset="-34"/>
                </a:rPr>
                <a:t>values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 rot="10800000" flipH="1" flipV="1">
              <a:off x="2528730" y="692693"/>
              <a:ext cx="1228637" cy="504056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mutable</a:t>
              </a:r>
              <a:endParaRPr lang="en-US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49740" y="3573016"/>
            <a:ext cx="7112175" cy="267765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(one=1, two=2, three=3)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c =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(zip([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], [1, 2, 3]))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 =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([(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2), 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1), 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3)])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e =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dict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({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'three'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3,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'one'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1,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'two'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: 2})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== b == c == d == e)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is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b)</a:t>
            </a:r>
            <a:endParaRPr lang="th-TH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0788" y="5445224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True</a:t>
            </a:r>
            <a:endParaRPr lang="th-TH" dirty="0"/>
          </a:p>
        </p:txBody>
      </p:sp>
      <p:sp>
        <p:nvSpPr>
          <p:cNvPr id="33" name="Rectangle 32"/>
          <p:cNvSpPr/>
          <p:nvPr/>
        </p:nvSpPr>
        <p:spPr>
          <a:xfrm>
            <a:off x="6100789" y="580526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False</a:t>
            </a:r>
            <a:endParaRPr lang="th-TH" dirty="0"/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 rot="10800000" flipH="1" flipV="1">
            <a:off x="3907313" y="5517232"/>
            <a:ext cx="1794661" cy="720080"/>
          </a:xfrm>
          <a:prstGeom prst="cloudCallout">
            <a:avLst>
              <a:gd name="adj1" fmla="val -139036"/>
              <a:gd name="adj2" fmla="val 1385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/>
      <p:bldP spid="28" grpId="0"/>
      <p:bldP spid="32" grpId="0"/>
      <p:bldP spid="33" grpId="0"/>
      <p:bldP spid="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49744" y="2780928"/>
            <a:ext cx="5184575" cy="304698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 =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abc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 =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ade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print(b)</a:t>
            </a:r>
          </a:p>
          <a:p>
            <a:pPr>
              <a:lnSpc>
                <a:spcPct val="150000"/>
              </a:lnSpc>
            </a:pPr>
            <a:endParaRPr lang="th-TH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| 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&amp; 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print(a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- 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 class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849740" y="1484786"/>
            <a:ext cx="3866276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Arial" pitchFamily="34" charset="0"/>
              <a:cs typeface="Cordia New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in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print(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not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in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KMITLskirt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)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805004" y="764710"/>
            <a:ext cx="8220414" cy="830998"/>
            <a:chOff x="224016" y="777721"/>
            <a:chExt cx="8905448" cy="680771"/>
          </a:xfrm>
        </p:grpSpPr>
        <p:grpSp>
          <p:nvGrpSpPr>
            <p:cNvPr id="6" name="Group 19"/>
            <p:cNvGrpSpPr/>
            <p:nvPr/>
          </p:nvGrpSpPr>
          <p:grpSpPr>
            <a:xfrm>
              <a:off x="1877961" y="777721"/>
              <a:ext cx="7251503" cy="680771"/>
              <a:chOff x="7278560" y="2286947"/>
              <a:chExt cx="7251503" cy="680771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7278560" y="2417944"/>
                <a:ext cx="2035114" cy="366413"/>
                <a:chOff x="2801790" y="1205512"/>
                <a:chExt cx="2504755" cy="36641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01790" y="1211886"/>
                  <a:ext cx="144016" cy="36003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62529" y="1205512"/>
                  <a:ext cx="144016" cy="3600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h-TH" sz="14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11073680" y="2286947"/>
                <a:ext cx="3456383" cy="68077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set</a:t>
                </a:r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เก็บของ</a:t>
                </a:r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คละ </a:t>
                </a:r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type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ได้</a:t>
                </a:r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ไม่ซ้ำกัน ไม่มีลำดับ</a:t>
                </a:r>
                <a:b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</a:b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ของเป็น </a:t>
                </a:r>
                <a:r>
                  <a:rPr lang="en-US" sz="16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mutable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หรือ </a:t>
                </a:r>
                <a:r>
                  <a:rPr lang="en-US" sz="16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immutable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ก็ได้</a:t>
                </a:r>
              </a:p>
              <a:p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แต่ </a:t>
                </a:r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set </a:t>
                </a:r>
                <a:r>
                  <a:rPr lang="th-TH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เป็น </a:t>
                </a:r>
                <a:r>
                  <a:rPr lang="en-US" sz="16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H SarabunPSK" pitchFamily="34" charset="-34"/>
                    <a:ea typeface="SimSun" pitchFamily="2" charset="-122"/>
                    <a:cs typeface="TH SarabunPSK" pitchFamily="34" charset="-34"/>
                  </a:rPr>
                  <a:t>mutable </a:t>
                </a:r>
                <a:endParaRPr lang="th-TH" sz="1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24016" y="882406"/>
              <a:ext cx="3846886" cy="378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KMITLskirt</a:t>
              </a:r>
              <a:r>
                <a:rPr lang="en-US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 = {</a:t>
              </a:r>
              <a:r>
                <a:rPr 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'blue'</a:t>
              </a:r>
              <a:r>
                <a:rPr lang="en-US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, </a:t>
              </a:r>
              <a:r>
                <a:rPr 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'black'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Arial" pitchFamily="34" charset="0"/>
                  <a:cs typeface="Cordia New" pitchFamily="34" charset="-34"/>
                </a:rPr>
                <a:t>}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12009" y="1484789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'black'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'blue'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6790" y="2337157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False</a:t>
            </a:r>
            <a:endParaRPr lang="th-TH" dirty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10800000" flipH="1" flipV="1">
            <a:off x="1647368" y="4027716"/>
            <a:ext cx="1063503" cy="576064"/>
          </a:xfrm>
          <a:prstGeom prst="cloudCallout">
            <a:avLst>
              <a:gd name="adj1" fmla="val -30419"/>
              <a:gd name="adj2" fmla="val 7797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union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25969" y="1977117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True</a:t>
            </a:r>
            <a:endParaRPr lang="th-TH" dirty="0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 rot="10800000" flipH="1" flipV="1">
            <a:off x="1381492" y="4293096"/>
            <a:ext cx="465282" cy="432048"/>
          </a:xfrm>
          <a:prstGeom prst="cloudCallout">
            <a:avLst>
              <a:gd name="adj1" fmla="val 32676"/>
              <a:gd name="adj2" fmla="val 14121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∩</a:t>
            </a:r>
          </a:p>
        </p:txBody>
      </p:sp>
      <p:sp>
        <p:nvSpPr>
          <p:cNvPr id="37" name="AutoShape 3"/>
          <p:cNvSpPr>
            <a:spLocks noChangeArrowheads="1"/>
          </p:cNvSpPr>
          <p:nvPr/>
        </p:nvSpPr>
        <p:spPr bwMode="auto">
          <a:xfrm rot="10800000" flipH="1" flipV="1">
            <a:off x="783271" y="5971932"/>
            <a:ext cx="2060537" cy="432048"/>
          </a:xfrm>
          <a:prstGeom prst="cloudCallout">
            <a:avLst>
              <a:gd name="adj1" fmla="val -580"/>
              <a:gd name="adj2" fmla="val -10768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difference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68189" y="362200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68189" y="393305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'e'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'd'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8186" y="471585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'e'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'd'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 }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4406" y="506969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'a'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 dirty="0"/>
          </a:p>
        </p:txBody>
      </p:sp>
      <p:sp>
        <p:nvSpPr>
          <p:cNvPr id="44" name="Rectangle 43"/>
          <p:cNvSpPr/>
          <p:nvPr/>
        </p:nvSpPr>
        <p:spPr>
          <a:xfrm>
            <a:off x="2650402" y="53958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{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'c'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, </a:t>
            </a:r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'b'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Arial" pitchFamily="34" charset="0"/>
                <a:cs typeface="Cordia New" pitchFamily="34" charset="-34"/>
              </a:rPr>
              <a:t>}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03848" y="5971932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latin typeface="TH SarabunPSK" pitchFamily="34" charset="-34"/>
                <a:cs typeface="TH SarabunPSK" pitchFamily="34" charset="-34"/>
              </a:rPr>
              <a:t>ข้อดีของ </a:t>
            </a:r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set : </a:t>
            </a:r>
            <a:r>
              <a:rPr lang="th-TH" sz="1800" b="1" dirty="0">
                <a:latin typeface="TH SarabunPSK" pitchFamily="34" charset="-34"/>
                <a:cs typeface="TH SarabunPSK" pitchFamily="34" charset="-34"/>
              </a:rPr>
              <a:t>ข้างในใช้ </a:t>
            </a:r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hash table -&gt; optimized checking method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auto">
          <a:xfrm rot="10800000" flipH="1" flipV="1">
            <a:off x="7164290" y="1484784"/>
            <a:ext cx="1661723" cy="100811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frozenset</a:t>
            </a:r>
            <a:r>
              <a:rPr lang="en-US" sz="20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immutable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4" grpId="0" animBg="1"/>
      <p:bldP spid="35" grpId="0"/>
      <p:bldP spid="36" grpId="0" animBg="1"/>
      <p:bldP spid="37" grpId="0" animBg="1"/>
      <p:bldP spid="39" grpId="0"/>
      <p:bldP spid="40" grpId="0"/>
      <p:bldP spid="42" grpId="0"/>
      <p:bldP spid="43" grpId="0"/>
      <p:bldP spid="44" grpId="0"/>
      <p:bldP spid="4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Dictionary Operators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1043608" y="1268760"/>
            <a:ext cx="638674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Set and Dictionary Operators :   </a:t>
            </a:r>
          </a:p>
          <a:p>
            <a:r>
              <a:rPr lang="en-US" sz="1800" dirty="0"/>
              <a:t>key </a:t>
            </a:r>
            <a:r>
              <a:rPr lang="en-US" sz="1800" dirty="0">
                <a:solidFill>
                  <a:srgbClr val="0000FF"/>
                </a:solidFill>
              </a:rPr>
              <a:t>in</a:t>
            </a:r>
            <a:r>
              <a:rPr lang="en-US" sz="1800" dirty="0"/>
              <a:t> s 		containment check</a:t>
            </a:r>
          </a:p>
          <a:p>
            <a:r>
              <a:rPr lang="en-US" sz="1800" dirty="0"/>
              <a:t>key </a:t>
            </a:r>
            <a:r>
              <a:rPr lang="en-US" sz="1800" dirty="0">
                <a:solidFill>
                  <a:srgbClr val="0000FF"/>
                </a:solidFill>
              </a:rPr>
              <a:t>not in </a:t>
            </a:r>
            <a:r>
              <a:rPr lang="en-US" sz="1800" dirty="0"/>
              <a:t>s 	non-containment check</a:t>
            </a:r>
          </a:p>
          <a:p>
            <a:r>
              <a:rPr lang="en-US" sz="1800" dirty="0"/>
              <a:t>s1 == s2 		s1 is equivalent to s2</a:t>
            </a:r>
          </a:p>
          <a:p>
            <a:r>
              <a:rPr lang="en-US" sz="1800" dirty="0"/>
              <a:t>s1 != s2 		s1 is not equivalent to s2</a:t>
            </a:r>
          </a:p>
          <a:p>
            <a:r>
              <a:rPr lang="en-US" sz="1800" dirty="0"/>
              <a:t>s1 &lt;= s2 		s1 is subset of s2</a:t>
            </a:r>
          </a:p>
          <a:p>
            <a:r>
              <a:rPr lang="en-US" sz="1800" dirty="0"/>
              <a:t>s1 &lt; s2 		s1 is proper subset of s2</a:t>
            </a:r>
          </a:p>
          <a:p>
            <a:r>
              <a:rPr lang="en-US" sz="1800" dirty="0"/>
              <a:t>s1 &gt;= s2 		s1 is superset of s2</a:t>
            </a:r>
          </a:p>
          <a:p>
            <a:r>
              <a:rPr lang="en-US" sz="1800" dirty="0"/>
              <a:t>s1 &gt; s2 		s1 is proper superset of s2</a:t>
            </a:r>
          </a:p>
          <a:p>
            <a:r>
              <a:rPr lang="en-US" sz="1800" dirty="0"/>
              <a:t>s1 | s2 		the union of s1 and s2</a:t>
            </a:r>
          </a:p>
          <a:p>
            <a:r>
              <a:rPr lang="en-US" sz="1800" dirty="0"/>
              <a:t>s1 &amp; s2 		the intersection of s1 and s2</a:t>
            </a:r>
          </a:p>
          <a:p>
            <a:r>
              <a:rPr lang="en-US" sz="1800" dirty="0"/>
              <a:t>s1 − s2 		the set of elements in s1 but not s2</a:t>
            </a:r>
          </a:p>
          <a:p>
            <a:r>
              <a:rPr lang="en-US" sz="1800" dirty="0"/>
              <a:t>s1 ˆ s2 		the set of elements in precisely one of s1 or s2</a:t>
            </a:r>
            <a:endParaRPr lang="en-US" sz="1800" b="1" dirty="0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387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Visual Studio</a:t>
            </a:r>
            <a:endParaRPr lang="th-TH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459" y="836156"/>
            <a:ext cx="7859949" cy="56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292080" y="1581908"/>
            <a:ext cx="664689" cy="43204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 w="5715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5736" y="5085184"/>
            <a:ext cx="201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Interactive Mode</a:t>
            </a:r>
            <a:endParaRPr lang="th-TH" sz="1600" dirty="0">
              <a:solidFill>
                <a:srgbClr val="FFFF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3068960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Script Mode</a:t>
            </a:r>
            <a:endParaRPr lang="en-US" sz="1600" dirty="0">
              <a:solidFill>
                <a:srgbClr val="FFFF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536" y="3933056"/>
            <a:ext cx="69847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636912"/>
            <a:ext cx="2773685" cy="109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632745" y="1124749"/>
            <a:ext cx="3576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Logical Operators : 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not</a:t>
            </a:r>
            <a:endParaRPr lang="th-T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687" y="2636912"/>
            <a:ext cx="440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Equality Operators : 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th-T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55044" y="4012732"/>
            <a:ext cx="2772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is b </a:t>
            </a:r>
            <a:r>
              <a:rPr lang="en-US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13" name="Group 35"/>
          <p:cNvGrpSpPr/>
          <p:nvPr/>
        </p:nvGrpSpPr>
        <p:grpSpPr>
          <a:xfrm>
            <a:off x="5774334" y="3164817"/>
            <a:ext cx="1890210" cy="498252"/>
            <a:chOff x="7104112" y="3434804"/>
            <a:chExt cx="2520280" cy="498252"/>
          </a:xfrm>
        </p:grpSpPr>
        <p:sp>
          <p:nvSpPr>
            <p:cNvPr id="19" name="Rectangle 18"/>
            <p:cNvSpPr/>
            <p:nvPr/>
          </p:nvSpPr>
          <p:spPr>
            <a:xfrm>
              <a:off x="7392144" y="3573016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cxnSp>
          <p:nvCxnSpPr>
            <p:cNvPr id="20" name="Straight Arrow Connector 19"/>
            <p:cNvCxnSpPr>
              <a:endCxn id="22" idx="1"/>
            </p:cNvCxnSpPr>
            <p:nvPr/>
          </p:nvCxnSpPr>
          <p:spPr>
            <a:xfrm flipV="1">
              <a:off x="7536160" y="3683930"/>
              <a:ext cx="1224136" cy="1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" name="Group 20"/>
            <p:cNvGrpSpPr/>
            <p:nvPr/>
          </p:nvGrpSpPr>
          <p:grpSpPr>
            <a:xfrm>
              <a:off x="8760296" y="3434804"/>
              <a:ext cx="864096" cy="498252"/>
              <a:chOff x="8400256" y="4128588"/>
              <a:chExt cx="864096" cy="4982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400256" y="4128588"/>
                <a:ext cx="864096" cy="498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float</a:t>
                </a:r>
              </a:p>
              <a:p>
                <a:pPr algn="ctr"/>
                <a:r>
                  <a:rPr lang="en-US" sz="1600" dirty="0"/>
                  <a:t>5.2</a:t>
                </a:r>
                <a:endParaRPr lang="th-TH" sz="1600" dirty="0"/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3"/>
              </p:cNvCxnSpPr>
              <p:nvPr/>
            </p:nvCxnSpPr>
            <p:spPr>
              <a:xfrm>
                <a:off x="8400256" y="4377714"/>
                <a:ext cx="86409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7104112" y="3532946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c</a:t>
              </a:r>
              <a:endParaRPr lang="th-TH" sz="16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55045" y="4756621"/>
            <a:ext cx="2373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== c </a:t>
            </a:r>
            <a:r>
              <a:rPr lang="en-US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th-TH" sz="1600" dirty="0"/>
          </a:p>
        </p:txBody>
      </p:sp>
      <p:grpSp>
        <p:nvGrpSpPr>
          <p:cNvPr id="17" name="Group 34"/>
          <p:cNvGrpSpPr/>
          <p:nvPr/>
        </p:nvGrpSpPr>
        <p:grpSpPr>
          <a:xfrm>
            <a:off x="5303161" y="2204869"/>
            <a:ext cx="2361387" cy="824026"/>
            <a:chOff x="6475877" y="2474850"/>
            <a:chExt cx="3148515" cy="824026"/>
          </a:xfrm>
        </p:grpSpPr>
        <p:sp>
          <p:nvSpPr>
            <p:cNvPr id="7" name="Rectangle 6"/>
            <p:cNvSpPr/>
            <p:nvPr/>
          </p:nvSpPr>
          <p:spPr>
            <a:xfrm>
              <a:off x="7392144" y="2474850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04111" y="2474850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a</a:t>
              </a:r>
              <a:endParaRPr lang="th-TH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2144" y="3010844"/>
              <a:ext cx="288032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0237" y="2973101"/>
              <a:ext cx="370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b</a:t>
              </a:r>
              <a:endParaRPr lang="th-TH" sz="1600" dirty="0"/>
            </a:p>
          </p:txBody>
        </p:sp>
        <p:cxnSp>
          <p:nvCxnSpPr>
            <p:cNvPr id="11" name="Straight Arrow Connector 10"/>
            <p:cNvCxnSpPr>
              <a:endCxn id="14" idx="1"/>
            </p:cNvCxnSpPr>
            <p:nvPr/>
          </p:nvCxnSpPr>
          <p:spPr>
            <a:xfrm>
              <a:off x="7536160" y="2592300"/>
              <a:ext cx="1224136" cy="155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4" idx="1"/>
            </p:cNvCxnSpPr>
            <p:nvPr/>
          </p:nvCxnSpPr>
          <p:spPr>
            <a:xfrm flipV="1">
              <a:off x="7536160" y="2747826"/>
              <a:ext cx="1224136" cy="393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" name="Group 12"/>
            <p:cNvGrpSpPr/>
            <p:nvPr/>
          </p:nvGrpSpPr>
          <p:grpSpPr>
            <a:xfrm>
              <a:off x="8760296" y="2498700"/>
              <a:ext cx="864096" cy="498252"/>
              <a:chOff x="8400256" y="4128588"/>
              <a:chExt cx="864096" cy="49825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400256" y="4128588"/>
                <a:ext cx="864096" cy="4982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float</a:t>
                </a:r>
              </a:p>
              <a:p>
                <a:pPr algn="ctr"/>
                <a:r>
                  <a:rPr lang="en-US" sz="1600" dirty="0"/>
                  <a:t>5.2</a:t>
                </a:r>
                <a:endParaRPr lang="th-TH" sz="1600" dirty="0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3"/>
              </p:cNvCxnSpPr>
              <p:nvPr/>
            </p:nvCxnSpPr>
            <p:spPr>
              <a:xfrm>
                <a:off x="8400256" y="4377714"/>
                <a:ext cx="86409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6475877" y="2752889"/>
              <a:ext cx="665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Times-Roman"/>
                </a:rPr>
                <a:t>alias</a:t>
              </a:r>
              <a:endParaRPr lang="th-TH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7685" y="537321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Comparison Operators : 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endParaRPr lang="th-T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55045" y="5255108"/>
            <a:ext cx="3171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55045" y="4379115"/>
            <a:ext cx="2639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 is c </a:t>
            </a:r>
            <a:r>
              <a:rPr lang="en-US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th-TH" sz="1600" dirty="0"/>
          </a:p>
        </p:txBody>
      </p:sp>
      <p:sp>
        <p:nvSpPr>
          <p:cNvPr id="37" name="Rectangle 36"/>
          <p:cNvSpPr/>
          <p:nvPr/>
        </p:nvSpPr>
        <p:spPr>
          <a:xfrm>
            <a:off x="5455042" y="5622246"/>
            <a:ext cx="3051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'ad'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'ad'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returns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0241" y="5981920"/>
            <a:ext cx="347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5 &lt;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Angsana New" pitchFamily="18" charset="-34"/>
                <a:cs typeface="Cordia New" pitchFamily="34" charset="-34"/>
              </a:rPr>
              <a:t>'a'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exception raise : ‘</a:t>
            </a:r>
            <a:r>
              <a:rPr lang="en-US" sz="1600" dirty="0" err="1">
                <a:solidFill>
                  <a:srgbClr val="C00000"/>
                </a:solidFill>
              </a:rPr>
              <a:t>TypeError</a:t>
            </a:r>
            <a:r>
              <a:rPr lang="en-US" sz="1600" dirty="0">
                <a:solidFill>
                  <a:srgbClr val="C00000"/>
                </a:solidFill>
              </a:rPr>
              <a:t>’</a:t>
            </a:r>
            <a:endParaRPr lang="th-TH" sz="1600" dirty="0">
              <a:solidFill>
                <a:srgbClr val="C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02565" y="4408976"/>
            <a:ext cx="2326412" cy="72008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39" name="Rounded Rectangle 38"/>
          <p:cNvSpPr/>
          <p:nvPr/>
        </p:nvSpPr>
        <p:spPr>
          <a:xfrm>
            <a:off x="5436096" y="5244936"/>
            <a:ext cx="1661723" cy="36004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600"/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 rot="10800000" flipH="1" flipV="1">
            <a:off x="1713836" y="3429000"/>
            <a:ext cx="1794661" cy="720080"/>
          </a:xfrm>
          <a:prstGeom prst="cloudCallout">
            <a:avLst>
              <a:gd name="adj1" fmla="val 15211"/>
              <a:gd name="adj2" fmla="val -1154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 rot="10800000" flipH="1" flipV="1">
            <a:off x="3109684" y="3429000"/>
            <a:ext cx="2193474" cy="864096"/>
          </a:xfrm>
          <a:prstGeom prst="cloudCallout">
            <a:avLst>
              <a:gd name="adj1" fmla="val 4884"/>
              <a:gd name="adj2" fmla="val -10468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same value ?</a:t>
            </a:r>
          </a:p>
        </p:txBody>
      </p:sp>
    </p:spTree>
    <p:extLst>
      <p:ext uri="{BB962C8B-B14F-4D97-AF65-F5344CB8AC3E}">
        <p14:creationId xmlns:p14="http://schemas.microsoft.com/office/powerpoint/2010/main" val="7640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7" grpId="0"/>
      <p:bldP spid="30" grpId="0"/>
      <p:bldP spid="31" grpId="0"/>
      <p:bldP spid="34" grpId="0"/>
      <p:bldP spid="37" grpId="0"/>
      <p:bldP spid="38" grpId="0"/>
      <p:bldP spid="32" grpId="0" animBg="1"/>
      <p:bldP spid="39" grpId="0" animBg="1"/>
      <p:bldP spid="39" grpId="1" animBg="1"/>
      <p:bldP spid="40" grpId="0" animBg="1"/>
      <p:bldP spid="4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4773"/>
              </p:ext>
            </p:extLst>
          </p:nvPr>
        </p:nvGraphicFramePr>
        <p:xfrm>
          <a:off x="1331640" y="1040456"/>
          <a:ext cx="7432384" cy="515466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76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</a:p>
                  </a:txBody>
                  <a:tcPr marL="28131" marR="28131" marT="18754" marB="1875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Lambda expression</a:t>
                      </a:r>
                    </a:p>
                  </a:txBody>
                  <a:tcPr marL="28131" marR="28131" marT="18754" marB="1875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- </a:t>
                      </a:r>
                      <a:r>
                        <a:rPr lang="en-US" sz="14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Conditional expression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Boolean OR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and</a:t>
                      </a:r>
                      <a:endParaRPr lang="en-US" sz="14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 AND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not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Boolean NOT</a:t>
                      </a:r>
                    </a:p>
                  </a:txBody>
                  <a:tcPr marL="28131" marR="28131" marT="18754" marB="1875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 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&lt;, &lt;=, &gt;, &gt;=, !=, ==</a:t>
                      </a:r>
                    </a:p>
                  </a:txBody>
                  <a:tcPr marL="28131" marR="28131" marT="18754" marB="1875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Bitwise OR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Bitwise XOR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Bitwise AND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&lt;&lt;, &gt;&gt;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Shifts</a:t>
                      </a:r>
                    </a:p>
                  </a:txBody>
                  <a:tcPr marL="28131" marR="28131" marT="18754" marB="1875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+, -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Addition and subtraction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*, @, /, //, %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effectLst/>
                        </a:rPr>
                        <a:t>Multiplication, matrix multiplication division, </a:t>
                      </a:r>
                      <a:r>
                        <a:rPr lang="fr-FR" sz="1400" dirty="0" err="1">
                          <a:effectLst/>
                        </a:rPr>
                        <a:t>remainder</a:t>
                      </a:r>
                      <a:r>
                        <a:rPr lang="fr-FR" sz="1400" dirty="0">
                          <a:effectLst/>
                        </a:rPr>
                        <a:t> 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+x, -x, ~x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Positive, negative, bitwise NOT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Exponentiation </a:t>
                      </a:r>
                    </a:p>
                  </a:txBody>
                  <a:tcPr marL="28131" marR="28131" marT="18754" marB="18754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await x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Await expression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31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x[index], x[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index:index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], x(arguments...), 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x.attribute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31" marR="28131" marT="18754" marB="1875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Subscription, slicing, call, attribute reference</a:t>
                      </a:r>
                    </a:p>
                  </a:txBody>
                  <a:tcPr marL="28131" marR="28131" marT="18754" marB="18754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31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(expressions...), [expressions...], {key: value...}, {expressions...}</a:t>
                      </a:r>
                    </a:p>
                  </a:txBody>
                  <a:tcPr marL="28131" marR="28131" marT="18754" marB="1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Binding or tuple display, list display, dictionary display, set display</a:t>
                      </a:r>
                    </a:p>
                  </a:txBody>
                  <a:tcPr marL="28131" marR="28131" marT="18754" marB="18754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2"/>
            <a:endCxn id="9" idx="0"/>
          </p:cNvCxnSpPr>
          <p:nvPr/>
        </p:nvCxnSpPr>
        <p:spPr>
          <a:xfrm>
            <a:off x="868367" y="1431940"/>
            <a:ext cx="19464" cy="41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8758" y="90872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Lucida Grande"/>
              </a:rPr>
              <a:t>lowest </a:t>
            </a:r>
          </a:p>
          <a:p>
            <a:pPr algn="ctr"/>
            <a:r>
              <a:rPr lang="en-US" sz="1400" dirty="0">
                <a:solidFill>
                  <a:srgbClr val="222222"/>
                </a:solidFill>
                <a:latin typeface="Lucida Grande"/>
              </a:rPr>
              <a:t>precedence</a:t>
            </a:r>
            <a:endParaRPr lang="th-TH" sz="1400" dirty="0"/>
          </a:p>
        </p:txBody>
      </p:sp>
      <p:sp>
        <p:nvSpPr>
          <p:cNvPr id="9" name="Rectangle 8"/>
          <p:cNvSpPr/>
          <p:nvPr/>
        </p:nvSpPr>
        <p:spPr>
          <a:xfrm>
            <a:off x="328222" y="558924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Lucida Grande"/>
              </a:rPr>
              <a:t>highest </a:t>
            </a:r>
          </a:p>
          <a:p>
            <a:pPr algn="ctr"/>
            <a:r>
              <a:rPr lang="en-US" sz="1400" dirty="0">
                <a:solidFill>
                  <a:srgbClr val="222222"/>
                </a:solidFill>
                <a:latin typeface="Lucida Grande"/>
              </a:rPr>
              <a:t>precedence</a:t>
            </a:r>
            <a:endParaRPr lang="th-TH" sz="1400" dirty="0"/>
          </a:p>
        </p:txBody>
      </p:sp>
      <p:sp>
        <p:nvSpPr>
          <p:cNvPr id="14" name="Rectangle 13"/>
          <p:cNvSpPr/>
          <p:nvPr/>
        </p:nvSpPr>
        <p:spPr>
          <a:xfrm>
            <a:off x="3471121" y="198884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FC6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Logical Operators</a:t>
            </a:r>
            <a:endParaRPr lang="th-TH" sz="1100" b="1" dirty="0">
              <a:solidFill>
                <a:srgbClr val="FC6E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6061" y="303047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Bitwise Operators</a:t>
            </a:r>
            <a:endParaRPr lang="th-TH" sz="11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2554" y="4073719"/>
            <a:ext cx="1624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Arithematics</a:t>
            </a:r>
            <a:r>
              <a:rPr lang="en-US" sz="11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Operators</a:t>
            </a:r>
            <a:endParaRPr lang="th-TH" sz="11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6056" y="2564904"/>
            <a:ext cx="34932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Comparisons, Membership &amp;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Identitiy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 test  Operators</a:t>
            </a:r>
            <a:endParaRPr lang="th-TH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7824" y="5445224"/>
            <a:ext cx="1835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8F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Grande"/>
              </a:rPr>
              <a:t>Sequence Operators</a:t>
            </a:r>
            <a:endParaRPr lang="th-TH" sz="1400" b="1" dirty="0">
              <a:solidFill>
                <a:srgbClr val="FF8F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929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3383"/>
              </p:ext>
            </p:extLst>
          </p:nvPr>
        </p:nvGraphicFramePr>
        <p:xfrm>
          <a:off x="517396" y="548684"/>
          <a:ext cx="8308614" cy="5739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Default constructor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conversion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Immutable</a:t>
                      </a:r>
                      <a:endParaRPr lang="en-US" sz="12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value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bool( ) -&gt; false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</a:t>
                      </a:r>
                      <a:r>
                        <a:rPr lang="en-US" sz="1200" dirty="0">
                          <a:effectLst/>
                        </a:rPr>
                        <a:t>(0)-&gt; false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bool</a:t>
                      </a:r>
                      <a:r>
                        <a:rPr lang="en-US" sz="1200" dirty="0">
                          <a:effectLst/>
                        </a:rPr>
                        <a:t>(-1)-&gt; true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</a:t>
                      </a:r>
                      <a:r>
                        <a:rPr lang="en-US" sz="1200" dirty="0">
                          <a:effectLst/>
                        </a:rPr>
                        <a:t>(li) -&gt;true nonempty </a:t>
                      </a:r>
                      <a:r>
                        <a:rPr lang="en-US" sz="1200" dirty="0" err="1">
                          <a:effectLst/>
                        </a:rPr>
                        <a:t>str,list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bool</a:t>
                      </a:r>
                      <a:r>
                        <a:rPr lang="en-US" sz="1200" dirty="0">
                          <a:effectLst/>
                        </a:rPr>
                        <a:t>(li) -&gt;false empty </a:t>
                      </a:r>
                      <a:r>
                        <a:rPr lang="en-US" sz="1200" dirty="0" err="1">
                          <a:effectLst/>
                        </a:rPr>
                        <a:t>str,list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 (arbitrary magnitude)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int( )-&gt; 0 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int(−3.9) -&gt; −3.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int( 137 ) -&gt;value 137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int( ‘7f’ , 16) -&gt; 127. (base 16)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floating-point number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float( )-&gt; 0.0.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float(‘ 3.14’ )-&gt;3.14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mutable sequence of objects reference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 ) -&gt;empty list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list( ‘123’ )-&gt;[‘ 1’ ,’ 2’ ,’ 3’ ]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list(iterable type)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tuple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 sequence of objects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tupple( ) -&gt; empty tuple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tuple( ‘123’ )-&gt;(‘ 1’ ,’ 2’ ,’ 3’ 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tuple (iterable type)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character string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str()-&gt;’’, empty str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str(10.3)-&gt;’10.3’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/>
                        </a:rPr>
                        <a:t>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 set of distinct immutable objects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set()-&gt;{}, empty set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set(‘1233‘) -&gt; {‘ 1’ ,’ 2’ ,’3’ }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set([1,2,3,3]) -&gt; { 1 , 2 ,3 }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frozenset</a:t>
                      </a:r>
                      <a:endParaRPr lang="en-US" sz="14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immutable form of set class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/>
                        </a:rPr>
                        <a:t></a:t>
                      </a:r>
                      <a:endParaRPr lang="en-US" sz="12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4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dict</a:t>
                      </a:r>
                      <a:endParaRPr lang="en-US" sz="14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associative mapping (aka dictionary)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dict()-&gt;{}, empty dict</a:t>
                      </a:r>
                      <a:endParaRPr lang="en-US" sz="1200" b="1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pairs = [( '</a:t>
                      </a:r>
                      <a:r>
                        <a:rPr lang="en-US" sz="1200" dirty="0" err="1">
                          <a:effectLst/>
                        </a:rPr>
                        <a:t>ga</a:t>
                      </a:r>
                      <a:r>
                        <a:rPr lang="en-US" sz="1200" dirty="0">
                          <a:effectLst/>
                        </a:rPr>
                        <a:t>' , 'Irish' ), ( 'de' , 'German' )]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(pairs)-&gt;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{'</a:t>
                      </a:r>
                      <a:r>
                        <a:rPr lang="en-US" sz="1200" dirty="0" err="1">
                          <a:effectLst/>
                        </a:rPr>
                        <a:t>ga</a:t>
                      </a:r>
                      <a:r>
                        <a:rPr lang="en-US" sz="1200" dirty="0">
                          <a:effectLst/>
                        </a:rPr>
                        <a:t>': 'Irish', 'de': 'German'}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rgbClr val="4F81BD"/>
                        </a:solidFill>
                        <a:effectLst/>
                        <a:latin typeface="Calibri"/>
                        <a:ea typeface="SimSun"/>
                        <a:cs typeface="Cordia New"/>
                      </a:endParaRPr>
                    </a:p>
                  </a:txBody>
                  <a:tcPr marL="52659" marR="5265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Summary</a:t>
            </a:r>
            <a:endParaRPr lang="th-TH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6209" y="2276872"/>
            <a:ext cx="7174523" cy="32403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Dictionaries can store any type (including other lists,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dictionaries!)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Only lists and dictionaries are mutable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All variables are references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Summary</a:t>
            </a:r>
            <a:endParaRPr lang="th-TH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6803" y="1196752"/>
            <a:ext cx="7993558" cy="46085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Integers: 2323, 3234L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Floating Point: 32.3, 3.1E2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Complex: 3 + 2j, 1j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String: s = ‘123’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Lists: l =  [ 1,2,3]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Tuples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t = (1,2,3)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Dictionaries: d = {‘hello’ : ‘there’, 2 : 15}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  <a:endParaRPr lang="th-TH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41731" y="2636911"/>
            <a:ext cx="1964987" cy="1008112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pass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คือไม่ทำอะไร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ea typeface="Angsana New" panose="02020603050405020304" pitchFamily="18" charset="-34"/>
              <a:cs typeface="TH SarabunPSK" panose="020B0500040200020003" pitchFamily="34" charset="-34"/>
            </a:endParaRPr>
          </a:p>
          <a:p>
            <a:pPr marL="0" marR="0" lvl="0" indent="0" algn="ct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เช่น รอไว้ก่อน</a:t>
            </a:r>
            <a:r>
              <a:rPr kumimoji="0" lang="th-TH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 </a:t>
            </a:r>
            <a:r>
              <a:rPr kumimoji="0" lang="th-T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ea typeface="Angsana New" panose="02020603050405020304" pitchFamily="18" charset="-34"/>
                <a:cs typeface="TH SarabunPSK" panose="020B0500040200020003" pitchFamily="34" charset="-34"/>
              </a:rPr>
              <a:t>ทำทีหลัง</a:t>
            </a:r>
            <a:endParaRPr kumimoji="0" lang="th-TH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3960" y="2479254"/>
            <a:ext cx="2239171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class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myClass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pass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Angsana New" panose="02020603050405020304" pitchFamily="18" charset="-34"/>
              <a:cs typeface="Cordia New" panose="020B03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def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myFun(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n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   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Angsana New" panose="02020603050405020304" pitchFamily="18" charset="-34"/>
                <a:cs typeface="Cordia New" panose="020B0304020202020204" pitchFamily="34" charset="-34"/>
              </a:rPr>
              <a:t>pass</a:t>
            </a:r>
            <a:endParaRPr kumimoji="0" lang="th-T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  <a:endParaRPr lang="th-T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72816"/>
            <a:ext cx="8424936" cy="41764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vary =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แตกต่าง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,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เปลี่ยนแปลง   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variable :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เปลี่ยนค่าได้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เป็นตัวที่จะเข้าถึง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ที่ใช้โดย 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computer program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(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 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reference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ของ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memory location)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เป็น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 symbolic name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สำหรับ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physical location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เราใช้ 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variable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เก็บข้อมูลใน 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หรือ ดึงข้อมูล  จาก 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memory location </a:t>
            </a: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ออกมาใช้</a:t>
            </a:r>
            <a:b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th-TH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	</a:t>
            </a: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x = 5</a:t>
            </a:r>
            <a:b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         y = x * 7</a:t>
            </a:r>
            <a:br>
              <a:rPr lang="en-US" sz="1600" dirty="0">
                <a:latin typeface="Meiryo" pitchFamily="34" charset="-128"/>
                <a:ea typeface="Meiryo" pitchFamily="34" charset="-128"/>
                <a:cs typeface="Meiryo" pitchFamily="34" charset="-128"/>
              </a:rPr>
            </a:br>
            <a:endParaRPr lang="en-US" sz="16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052736"/>
            <a:ext cx="1648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Variable </a:t>
            </a:r>
            <a:r>
              <a:rPr lang="th-TH" sz="16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คือ </a:t>
            </a:r>
            <a:r>
              <a:rPr lang="en-US" sz="1600" dirty="0">
                <a:solidFill>
                  <a:prstClr val="black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C++, Java Variable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980728"/>
            <a:ext cx="7772400" cy="5259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C, C++, Java    variable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ถูกสร้างโดย  </a:t>
            </a:r>
            <a:b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declare 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ว่า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ชื่อนี้ เป็น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type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ใด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ซึ่งทำให้โปรแกรมสามารถสำรอง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สำหรับ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variable 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นั้น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ตามขนาด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type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ที่ระบุ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x;</a:t>
            </a: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  		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y; </a:t>
            </a: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จะต้องถูก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declare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ก่อนใช้</a:t>
            </a:r>
          </a:p>
          <a:p>
            <a:pPr>
              <a:lnSpc>
                <a:spcPct val="150000"/>
              </a:lnSpc>
            </a:pP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ใช้แทนพื้นที่หน่วยความจำ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(memory location)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ที่สำรองไว้  </a:t>
            </a:r>
            <a:b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ดังนั้น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x = 42; y = 72;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เป็นการเก็บค่า ลงใน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memory locations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ดังรูป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x = 42;</a:t>
            </a:r>
            <a:b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y = 42; </a:t>
            </a:r>
          </a:p>
          <a:p>
            <a:pPr marL="901700" indent="0">
              <a:lnSpc>
                <a:spcPct val="150000"/>
              </a:lnSpc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y = 78;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1296144" cy="183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1296144" cy="18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3257" y="3297510"/>
            <a:ext cx="882679" cy="37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06AAC62A76E74443A2D406EFCC9AC2C7" ma:contentTypeVersion="0" ma:contentTypeDescription="สร้างเอกสารใหม่" ma:contentTypeScope="" ma:versionID="aed9aabbca8afdc2dc666e62077b9f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dd8da0a32df5452f30668570dac1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771004-22A5-4653-8A21-6D173467FD73}"/>
</file>

<file path=customXml/itemProps2.xml><?xml version="1.0" encoding="utf-8"?>
<ds:datastoreItem xmlns:ds="http://schemas.openxmlformats.org/officeDocument/2006/customXml" ds:itemID="{2D5BA0BE-B5D5-4049-80C0-10EE198601B9}"/>
</file>

<file path=customXml/itemProps3.xml><?xml version="1.0" encoding="utf-8"?>
<ds:datastoreItem xmlns:ds="http://schemas.openxmlformats.org/officeDocument/2006/customXml" ds:itemID="{EE2DEECB-81DB-49F0-803E-045BA406840C}"/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5071</Words>
  <Application>Microsoft Macintosh PowerPoint</Application>
  <PresentationFormat>On-screen Show (4:3)</PresentationFormat>
  <Paragraphs>1288</Paragraphs>
  <Slides>75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3" baseType="lpstr">
      <vt:lpstr>Meiryo</vt:lpstr>
      <vt:lpstr>Meiryo UI</vt:lpstr>
      <vt:lpstr>Arial</vt:lpstr>
      <vt:lpstr>Calibri</vt:lpstr>
      <vt:lpstr>Comic Sans MS</vt:lpstr>
      <vt:lpstr>Consolas</vt:lpstr>
      <vt:lpstr>Cordia New</vt:lpstr>
      <vt:lpstr>Courier New</vt:lpstr>
      <vt:lpstr>inherit</vt:lpstr>
      <vt:lpstr>Lucida Grande</vt:lpstr>
      <vt:lpstr>Tahoma</vt:lpstr>
      <vt:lpstr>TH SarabunPSK</vt:lpstr>
      <vt:lpstr>Times</vt:lpstr>
      <vt:lpstr>Times-BoldItalic</vt:lpstr>
      <vt:lpstr>Times-Roman</vt:lpstr>
      <vt:lpstr>verdana</vt:lpstr>
      <vt:lpstr>Wingdings</vt:lpstr>
      <vt:lpstr>Office Theme</vt:lpstr>
      <vt:lpstr>Quick Python</vt:lpstr>
      <vt:lpstr>Why Python ?</vt:lpstr>
      <vt:lpstr>Study by Yourself : many options</vt:lpstr>
      <vt:lpstr>Presentation Overview &amp; References</vt:lpstr>
      <vt:lpstr>Python Interpreter </vt:lpstr>
      <vt:lpstr>Interactive Mode   and   Script Mode</vt:lpstr>
      <vt:lpstr>Microsoft Visual Studio</vt:lpstr>
      <vt:lpstr>Variable</vt:lpstr>
      <vt:lpstr>C, C++, Java Variable</vt:lpstr>
      <vt:lpstr>C, C++, Java Variable</vt:lpstr>
      <vt:lpstr>Python Variable</vt:lpstr>
      <vt:lpstr>Python Variable</vt:lpstr>
      <vt:lpstr>Python Variable</vt:lpstr>
      <vt:lpstr>Closer Look</vt:lpstr>
      <vt:lpstr>C   vs 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Basic</vt:lpstr>
      <vt:lpstr>Parameter Passing</vt:lpstr>
      <vt:lpstr>Functions are First Class Objects</vt:lpstr>
      <vt:lpstr>Function names are like any variable</vt:lpstr>
      <vt:lpstr>Functons as Parameters</vt:lpstr>
      <vt:lpstr>return</vt:lpstr>
      <vt:lpstr>Built-in Types</vt:lpstr>
      <vt:lpstr>Immutable ?</vt:lpstr>
      <vt:lpstr>Passing Immutable Variable </vt:lpstr>
      <vt:lpstr>Passing Mutable variable</vt:lpstr>
      <vt:lpstr>Default Argument</vt:lpstr>
      <vt:lpstr>if</vt:lpstr>
      <vt:lpstr>PowerPoint Presentation</vt:lpstr>
      <vt:lpstr>while</vt:lpstr>
      <vt:lpstr>PowerPoint Presentation</vt:lpstr>
      <vt:lpstr>range class</vt:lpstr>
      <vt:lpstr>for, sequence : range()</vt:lpstr>
      <vt:lpstr>for,  list</vt:lpstr>
      <vt:lpstr>for  :  collection-controlled loop</vt:lpstr>
      <vt:lpstr>range()  testing</vt:lpstr>
      <vt:lpstr>PowerPoint Presentation</vt:lpstr>
      <vt:lpstr>break, else clauses on loops</vt:lpstr>
      <vt:lpstr>Continue statement</vt:lpstr>
      <vt:lpstr>PowerPoint Presentation</vt:lpstr>
      <vt:lpstr>Variable (Name, Identifier)</vt:lpstr>
      <vt:lpstr>Multiple Assignments</vt:lpstr>
      <vt:lpstr>Undefined Name</vt:lpstr>
      <vt:lpstr>print()</vt:lpstr>
      <vt:lpstr>input(), int()</vt:lpstr>
      <vt:lpstr>PowerPoint Presentation</vt:lpstr>
      <vt:lpstr>Arithmetic Operators</vt:lpstr>
      <vt:lpstr>import statement, module</vt:lpstr>
      <vt:lpstr>Arithmetic &amp; Bitwise Operators</vt:lpstr>
      <vt:lpstr>Arithmetic Operator Precedence</vt:lpstr>
      <vt:lpstr>Sequence classes</vt:lpstr>
      <vt:lpstr>string  Repetition &amp; Concatenation</vt:lpstr>
      <vt:lpstr>string Indexing  (subscript),   len()</vt:lpstr>
      <vt:lpstr>string slicing</vt:lpstr>
      <vt:lpstr>str : immutable</vt:lpstr>
      <vt:lpstr>list 1</vt:lpstr>
      <vt:lpstr>List : Modifying Content</vt:lpstr>
      <vt:lpstr>list : Repetition, Concatenation, len(), append(), nested lists</vt:lpstr>
      <vt:lpstr>Python List</vt:lpstr>
      <vt:lpstr>tuple  class</vt:lpstr>
      <vt:lpstr>Sequence Operators</vt:lpstr>
      <vt:lpstr>dict class</vt:lpstr>
      <vt:lpstr>set  class</vt:lpstr>
      <vt:lpstr>Set and Dictionary Operators</vt:lpstr>
      <vt:lpstr>Operators</vt:lpstr>
      <vt:lpstr>Operator Precedence</vt:lpstr>
      <vt:lpstr>PowerPoint Presentation</vt:lpstr>
      <vt:lpstr>Data Type Summary</vt:lpstr>
      <vt:lpstr>Data Type Summary</vt:lpstr>
      <vt:lpstr>pass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Python</dc:title>
  <dc:creator>thit2</dc:creator>
  <cp:lastModifiedBy>kiatnarong.to</cp:lastModifiedBy>
  <cp:revision>71</cp:revision>
  <dcterms:created xsi:type="dcterms:W3CDTF">2018-08-07T15:51:14Z</dcterms:created>
  <dcterms:modified xsi:type="dcterms:W3CDTF">2019-08-14T05:30:25Z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0x01010006AAC62A76E74443A2D406EFCC9AC2C7</vt:lpwstr>
  </property>
</Properties>
</file>