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260" r:id="rId42"/>
    <p:sldId id="261" r:id="rId44"/>
    <p:sldId id="262" r:id="rId45"/>
    <p:sldId id="263" r:id="rId46"/>
    <p:sldId id="264" r:id="rId47"/>
    <p:sldId id="265" r:id="rId48"/>
    <p:sldId id="305" r:id="rId49"/>
    <p:sldId id="306" r:id="rId50"/>
    <p:sldId id="307" r:id="rId51"/>
    <p:sldId id="308" r:id="rId52"/>
    <p:sldId id="309" r:id="rId53"/>
    <p:sldId id="310" r:id="rId54"/>
    <p:sldId id="303" r:id="rId55"/>
    <p:sldId id="304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1EC7-98A6-4CEE-9054-809A58FA74A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6083-28BD-4FA6-8E8C-4019CBAF218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D1B9A-F7F3-4036-8F4F-066D0F39D72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26" name="Picture 2" descr="Image result for AIUB 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 hasCustomPrompt="1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  <a:endParaRPr sz="5625">
              <a:solidFill>
                <a:srgbClr val="FFFFFF"/>
              </a:solidFill>
            </a:endParaRPr>
          </a:p>
        </p:txBody>
      </p:sp>
      <p:sp>
        <p:nvSpPr>
          <p:cNvPr id="6" name="Shape 6"/>
          <p:cNvSpPr>
            <a:spLocks noGrp="1"/>
          </p:cNvSpPr>
          <p:nvPr>
            <p:ph type="body" idx="1" hasCustomPrompt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655" algn="ctr">
              <a:spcBef>
                <a:spcPts val="0"/>
              </a:spcBef>
              <a:buSzTx/>
              <a:buNone/>
              <a:defRPr sz="2250"/>
            </a:lvl2pPr>
            <a:lvl3pPr marL="0" indent="321310" algn="ctr">
              <a:spcBef>
                <a:spcPts val="0"/>
              </a:spcBef>
              <a:buSzTx/>
              <a:buNone/>
              <a:defRPr sz="2250"/>
            </a:lvl3pPr>
            <a:lvl4pPr marL="0" indent="481965" algn="ctr">
              <a:spcBef>
                <a:spcPts val="0"/>
              </a:spcBef>
              <a:buSzTx/>
              <a:buNone/>
              <a:defRPr sz="2250"/>
            </a:lvl4pPr>
            <a:lvl5pPr marL="0" indent="642620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  <a:endParaRPr sz="225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  <a:endParaRPr sz="225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  <a:endParaRPr sz="225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  <a:endParaRPr sz="225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  <a:endParaRPr sz="225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</a:pPr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pic>
        <p:nvPicPr>
          <p:cNvPr id="2050" name="Picture 2" descr="Image result for AIUB 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  <a:endParaRPr lang="fi-FI"/>
          </a:p>
          <a:p>
            <a:pPr lvl="1"/>
            <a:r>
              <a:rPr lang="fi-FI"/>
              <a:t>Second level</a:t>
            </a:r>
            <a:endParaRPr lang="fi-FI"/>
          </a:p>
          <a:p>
            <a:pPr lvl="2"/>
            <a:r>
              <a:rPr lang="fi-FI"/>
              <a:t>Third level</a:t>
            </a:r>
            <a:endParaRPr lang="fi-FI"/>
          </a:p>
          <a:p>
            <a:pPr lvl="3"/>
            <a:r>
              <a:rPr lang="fi-FI"/>
              <a:t>Fourth level</a:t>
            </a:r>
            <a:endParaRPr lang="fi-FI"/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21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faruk.sohan@aiub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whoishostingthis.com/resources/assembly-languag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/>
              <a:t>Language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/>
                <a:gridCol w="1397725"/>
                <a:gridCol w="1227909"/>
                <a:gridCol w="1238962"/>
                <a:gridCol w="1153550"/>
                <a:gridCol w="1834428"/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21-22</a:t>
                      </a:r>
                      <a:endParaRPr lang="en-US" dirty="0"/>
                    </a:p>
                  </a:txBody>
                  <a:tcPr/>
                </a:tc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1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  <a:endParaRPr lang="en-US" i="1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" name="Subtitle 2"/>
          <p:cNvSpPr txBox="1"/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826554" y="2007865"/>
            <a:ext cx="8027232" cy="4836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310" indent="-321310" algn="l" defTabSz="349250">
              <a:spcBef>
                <a:spcPts val="246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Comment: </a:t>
            </a:r>
            <a:r>
              <a:rPr sz="1970" dirty="0">
                <a:solidFill>
                  <a:schemeClr val="tx1"/>
                </a:solidFill>
              </a:rPr>
              <a:t>put instruction into the context of program.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349250">
              <a:spcBef>
                <a:spcPts val="246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Comment field of a statement is used to say something about what the statement does?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349250">
              <a:spcBef>
                <a:spcPts val="246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70" b="1" dirty="0">
                <a:solidFill>
                  <a:schemeClr val="tx1"/>
                </a:solidFill>
                <a:highlight>
                  <a:srgbClr val="00FF00"/>
                </a:highlight>
              </a:rPr>
              <a:t>S</a:t>
            </a:r>
            <a:r>
              <a:rPr sz="1970" b="1" dirty="0">
                <a:solidFill>
                  <a:schemeClr val="tx1"/>
                </a:solidFill>
                <a:highlight>
                  <a:srgbClr val="00FF00"/>
                </a:highlight>
              </a:rPr>
              <a:t>emicolon ( ; ) marks</a:t>
            </a:r>
            <a:r>
              <a:rPr lang="en-US" sz="1970" b="1" dirty="0">
                <a:solidFill>
                  <a:schemeClr val="tx1"/>
                </a:solidFill>
                <a:highlight>
                  <a:srgbClr val="00FF00"/>
                </a:highlight>
              </a:rPr>
              <a:t> in</a:t>
            </a:r>
            <a:r>
              <a:rPr sz="1970" b="1" dirty="0">
                <a:solidFill>
                  <a:schemeClr val="tx1"/>
                </a:solidFill>
                <a:highlight>
                  <a:srgbClr val="00FF00"/>
                </a:highlight>
              </a:rPr>
              <a:t> the beginning of this field</a:t>
            </a:r>
            <a:endParaRPr sz="197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marL="321310" indent="-321310" algn="l" defTabSz="349250">
              <a:spcBef>
                <a:spcPts val="246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70" dirty="0">
                <a:solidFill>
                  <a:schemeClr val="tx1"/>
                </a:solidFill>
              </a:rPr>
              <a:t>A</a:t>
            </a:r>
            <a:r>
              <a:rPr sz="1970" dirty="0">
                <a:solidFill>
                  <a:schemeClr val="tx1"/>
                </a:solidFill>
              </a:rPr>
              <a:t>ssembler ignores anything typed after “ ; “</a:t>
            </a:r>
            <a:endParaRPr sz="1970" dirty="0">
              <a:solidFill>
                <a:schemeClr val="tx1"/>
              </a:solidFill>
            </a:endParaRPr>
          </a:p>
          <a:p>
            <a:pPr marL="265430" indent="-265430" algn="l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**</a:t>
            </a:r>
            <a:r>
              <a:rPr sz="1970" dirty="0">
                <a:solidFill>
                  <a:schemeClr val="tx1"/>
                </a:solidFill>
              </a:rPr>
              <a:t> </a:t>
            </a:r>
            <a:r>
              <a:rPr lang="en-US" sz="1970" dirty="0">
                <a:solidFill>
                  <a:schemeClr val="tx1"/>
                </a:solidFill>
              </a:rPr>
              <a:t>C</a:t>
            </a:r>
            <a:r>
              <a:rPr sz="1970" dirty="0">
                <a:solidFill>
                  <a:schemeClr val="tx1"/>
                </a:solidFill>
              </a:rPr>
              <a:t>omment is very important in assembly language and it is almost impossible to understand assembly code without comment.</a:t>
            </a:r>
            <a:endParaRPr sz="1970" dirty="0">
              <a:solidFill>
                <a:schemeClr val="tx1"/>
              </a:solidFill>
            </a:endParaRPr>
          </a:p>
          <a:p>
            <a:pPr marL="265430" indent="-265430" algn="l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**</a:t>
            </a:r>
            <a:r>
              <a:rPr sz="1970" dirty="0">
                <a:solidFill>
                  <a:schemeClr val="tx1"/>
                </a:solidFill>
              </a:rPr>
              <a:t> Commenting is considered as good programming practice</a:t>
            </a:r>
            <a:endParaRPr sz="197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Comment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507250" y="1848754"/>
            <a:ext cx="8347864" cy="462028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41300" indent="-241300" algn="l" defTabSz="242570">
              <a:spcBef>
                <a:spcPts val="1685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5" dirty="0">
                <a:solidFill>
                  <a:schemeClr val="tx1"/>
                </a:solidFill>
              </a:rPr>
              <a:t>Processor operates only on </a:t>
            </a:r>
            <a:r>
              <a:rPr sz="1575" b="1" dirty="0">
                <a:solidFill>
                  <a:schemeClr val="tx1"/>
                </a:solidFill>
              </a:rPr>
              <a:t>binary</a:t>
            </a:r>
            <a:r>
              <a:rPr sz="1575" dirty="0">
                <a:solidFill>
                  <a:schemeClr val="tx1"/>
                </a:solidFill>
              </a:rPr>
              <a:t> data. </a:t>
            </a:r>
            <a:endParaRPr sz="1575" dirty="0">
              <a:solidFill>
                <a:schemeClr val="tx1"/>
              </a:solidFill>
            </a:endParaRPr>
          </a:p>
          <a:p>
            <a:pPr marL="241300" indent="-241300" algn="l" defTabSz="242570">
              <a:spcBef>
                <a:spcPts val="1685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5" dirty="0">
                <a:solidFill>
                  <a:schemeClr val="tx1"/>
                </a:solidFill>
              </a:rPr>
              <a:t>So, the assembler MUST </a:t>
            </a:r>
            <a:r>
              <a:rPr sz="1575" b="1" dirty="0">
                <a:solidFill>
                  <a:schemeClr val="tx1"/>
                </a:solidFill>
              </a:rPr>
              <a:t>translate</a:t>
            </a:r>
            <a:r>
              <a:rPr sz="1575" dirty="0">
                <a:solidFill>
                  <a:schemeClr val="tx1"/>
                </a:solidFill>
              </a:rPr>
              <a:t> all data representation into binary numbers.</a:t>
            </a:r>
            <a:endParaRPr sz="1575" dirty="0">
              <a:solidFill>
                <a:schemeClr val="tx1"/>
              </a:solidFill>
            </a:endParaRPr>
          </a:p>
          <a:p>
            <a:pPr marL="241300" indent="-241300" algn="l" defTabSz="242570">
              <a:spcBef>
                <a:spcPts val="1685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5" dirty="0">
                <a:solidFill>
                  <a:schemeClr val="tx1"/>
                </a:solidFill>
              </a:rPr>
              <a:t>In assembly program, we may express data as </a:t>
            </a:r>
            <a:r>
              <a:rPr sz="1575" b="1" dirty="0">
                <a:solidFill>
                  <a:schemeClr val="tx1"/>
                </a:solidFill>
              </a:rPr>
              <a:t>binary</a:t>
            </a:r>
            <a:r>
              <a:rPr sz="1575" dirty="0">
                <a:solidFill>
                  <a:schemeClr val="tx1"/>
                </a:solidFill>
              </a:rPr>
              <a:t>, </a:t>
            </a:r>
            <a:r>
              <a:rPr sz="1575" b="1" dirty="0">
                <a:solidFill>
                  <a:schemeClr val="tx1"/>
                </a:solidFill>
              </a:rPr>
              <a:t>decimal</a:t>
            </a:r>
            <a:r>
              <a:rPr sz="1575" dirty="0">
                <a:solidFill>
                  <a:schemeClr val="tx1"/>
                </a:solidFill>
              </a:rPr>
              <a:t> or </a:t>
            </a:r>
            <a:r>
              <a:rPr sz="1575" b="1" dirty="0">
                <a:solidFill>
                  <a:schemeClr val="tx1"/>
                </a:solidFill>
              </a:rPr>
              <a:t>hex</a:t>
            </a:r>
            <a:r>
              <a:rPr sz="1575" dirty="0">
                <a:solidFill>
                  <a:schemeClr val="tx1"/>
                </a:solidFill>
              </a:rPr>
              <a:t> numbers and even characters.</a:t>
            </a:r>
            <a:endParaRPr sz="1575" dirty="0">
              <a:solidFill>
                <a:schemeClr val="tx1"/>
              </a:solidFill>
            </a:endParaRPr>
          </a:p>
          <a:p>
            <a:pPr marL="241300" indent="-241300" algn="l" defTabSz="242570">
              <a:spcBef>
                <a:spcPts val="1685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5" b="1" dirty="0">
                <a:solidFill>
                  <a:schemeClr val="tx1"/>
                </a:solidFill>
              </a:rPr>
              <a:t>Numbers:</a:t>
            </a:r>
            <a:endParaRPr sz="1575" b="1" dirty="0">
              <a:solidFill>
                <a:schemeClr val="tx1"/>
              </a:solidFill>
            </a:endParaRPr>
          </a:p>
          <a:p>
            <a:pPr marL="425450" lvl="1" indent="-241300" algn="l" defTabSz="242570">
              <a:spcBef>
                <a:spcPts val="1685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5" b="1" dirty="0">
                <a:solidFill>
                  <a:schemeClr val="tx1"/>
                </a:solidFill>
              </a:rPr>
              <a:t>Binary: </a:t>
            </a:r>
            <a:r>
              <a:rPr sz="1575" dirty="0">
                <a:solidFill>
                  <a:schemeClr val="tx1"/>
                </a:solidFill>
              </a:rPr>
              <a:t>a binary number is written as bit string followed by the letter </a:t>
            </a:r>
            <a:r>
              <a:rPr sz="1575" b="1" dirty="0">
                <a:solidFill>
                  <a:schemeClr val="tx1"/>
                </a:solidFill>
              </a:rPr>
              <a:t>B </a:t>
            </a:r>
            <a:r>
              <a:rPr sz="1575" dirty="0">
                <a:solidFill>
                  <a:schemeClr val="tx1"/>
                </a:solidFill>
              </a:rPr>
              <a:t>or</a:t>
            </a:r>
            <a:r>
              <a:rPr sz="1575" b="1" dirty="0">
                <a:solidFill>
                  <a:schemeClr val="tx1"/>
                </a:solidFill>
              </a:rPr>
              <a:t> b </a:t>
            </a:r>
            <a:r>
              <a:rPr sz="1575" dirty="0">
                <a:solidFill>
                  <a:schemeClr val="tx1"/>
                </a:solidFill>
              </a:rPr>
              <a:t> (e.g.</a:t>
            </a:r>
            <a:r>
              <a:rPr sz="1575" b="1" dirty="0">
                <a:solidFill>
                  <a:schemeClr val="tx1"/>
                </a:solidFill>
              </a:rPr>
              <a:t> </a:t>
            </a:r>
            <a:r>
              <a:rPr sz="1575" dirty="0">
                <a:solidFill>
                  <a:schemeClr val="tx1"/>
                </a:solidFill>
              </a:rPr>
              <a:t>1010</a:t>
            </a:r>
            <a:r>
              <a:rPr sz="1575" b="1" dirty="0">
                <a:solidFill>
                  <a:schemeClr val="tx1"/>
                </a:solidFill>
              </a:rPr>
              <a:t>B</a:t>
            </a:r>
            <a:r>
              <a:rPr sz="1575" dirty="0">
                <a:solidFill>
                  <a:schemeClr val="tx1"/>
                </a:solidFill>
              </a:rPr>
              <a:t>)</a:t>
            </a:r>
            <a:endParaRPr sz="1575" dirty="0">
              <a:solidFill>
                <a:schemeClr val="tx1"/>
              </a:solidFill>
            </a:endParaRPr>
          </a:p>
          <a:p>
            <a:pPr marL="425450" lvl="1" indent="-241300" algn="l" defTabSz="242570">
              <a:spcBef>
                <a:spcPts val="1685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5" b="1" dirty="0">
                <a:solidFill>
                  <a:schemeClr val="tx1"/>
                </a:solidFill>
              </a:rPr>
              <a:t>Decimal:</a:t>
            </a:r>
            <a:r>
              <a:rPr sz="1575" dirty="0">
                <a:solidFill>
                  <a:schemeClr val="tx1"/>
                </a:solidFill>
              </a:rPr>
              <a:t> A decimal number is a string of decimal digits. It ends with optional “D” or “d” (e.g. 1234).</a:t>
            </a:r>
            <a:endParaRPr sz="1575" dirty="0">
              <a:solidFill>
                <a:schemeClr val="tx1"/>
              </a:solidFill>
            </a:endParaRPr>
          </a:p>
          <a:p>
            <a:pPr marL="425450" lvl="1" indent="-241300" algn="l" defTabSz="242570">
              <a:spcBef>
                <a:spcPts val="1685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5" b="1" dirty="0">
                <a:solidFill>
                  <a:schemeClr val="tx1"/>
                </a:solidFill>
              </a:rPr>
              <a:t>Hex</a:t>
            </a:r>
            <a:r>
              <a:rPr sz="1575" b="1" dirty="0">
                <a:solidFill>
                  <a:schemeClr val="tx1"/>
                </a:solidFill>
              </a:rPr>
              <a:t>: </a:t>
            </a:r>
            <a:r>
              <a:rPr sz="1575" dirty="0">
                <a:solidFill>
                  <a:schemeClr val="tx1"/>
                </a:solidFill>
              </a:rPr>
              <a:t>A hex number begins with a decimal digit and ends with the letter </a:t>
            </a:r>
            <a:r>
              <a:rPr sz="1575" b="1" dirty="0">
                <a:solidFill>
                  <a:schemeClr val="tx1"/>
                </a:solidFill>
              </a:rPr>
              <a:t>H</a:t>
            </a:r>
            <a:r>
              <a:rPr sz="1575" dirty="0">
                <a:solidFill>
                  <a:schemeClr val="tx1"/>
                </a:solidFill>
              </a:rPr>
              <a:t> or </a:t>
            </a:r>
            <a:r>
              <a:rPr sz="1575" b="1" dirty="0">
                <a:solidFill>
                  <a:schemeClr val="tx1"/>
                </a:solidFill>
              </a:rPr>
              <a:t>h (e.g. </a:t>
            </a:r>
            <a:r>
              <a:rPr sz="1575" dirty="0">
                <a:solidFill>
                  <a:schemeClr val="tx1"/>
                </a:solidFill>
              </a:rPr>
              <a:t>12AB</a:t>
            </a:r>
            <a:r>
              <a:rPr sz="1575" b="1" dirty="0">
                <a:solidFill>
                  <a:schemeClr val="tx1"/>
                </a:solidFill>
              </a:rPr>
              <a:t>h</a:t>
            </a:r>
            <a:r>
              <a:rPr sz="1575" dirty="0">
                <a:solidFill>
                  <a:schemeClr val="tx1"/>
                </a:solidFill>
              </a:rPr>
              <a:t>).</a:t>
            </a:r>
            <a:endParaRPr sz="1575" dirty="0">
              <a:solidFill>
                <a:schemeClr val="tx1"/>
              </a:solidFill>
            </a:endParaRPr>
          </a:p>
          <a:p>
            <a:pPr marL="241300" indent="-241300" algn="l" defTabSz="242570">
              <a:spcBef>
                <a:spcPts val="1685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5" b="1" dirty="0">
                <a:solidFill>
                  <a:schemeClr val="tx1"/>
                </a:solidFill>
              </a:rPr>
              <a:t>Characters: </a:t>
            </a:r>
            <a:endParaRPr sz="1575" b="1" dirty="0">
              <a:solidFill>
                <a:schemeClr val="tx1"/>
              </a:solidFill>
            </a:endParaRPr>
          </a:p>
          <a:p>
            <a:pPr marL="368935" lvl="1" indent="-184150" algn="l" defTabSz="242570">
              <a:spcBef>
                <a:spcPts val="1685"/>
              </a:spcBef>
              <a:defRPr sz="1800">
                <a:solidFill>
                  <a:srgbClr val="000000"/>
                </a:solidFill>
              </a:defRPr>
            </a:pPr>
            <a:r>
              <a:rPr sz="1575" dirty="0">
                <a:solidFill>
                  <a:schemeClr val="tx1"/>
                </a:solidFill>
              </a:rPr>
              <a:t>Character strings must be enclosed with single or double quotes.</a:t>
            </a:r>
            <a:endParaRPr sz="1575" dirty="0">
              <a:solidFill>
                <a:schemeClr val="tx1"/>
              </a:solidFill>
            </a:endParaRPr>
          </a:p>
          <a:p>
            <a:pPr marL="425450" lvl="1" indent="-241300" algn="l" defTabSz="242570">
              <a:spcBef>
                <a:spcPts val="1685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5" dirty="0">
                <a:solidFill>
                  <a:schemeClr val="tx1"/>
                </a:solidFill>
              </a:rPr>
              <a:t>    </a:t>
            </a:r>
            <a:r>
              <a:rPr sz="1575" b="1" dirty="0">
                <a:solidFill>
                  <a:schemeClr val="tx1"/>
                </a:solidFill>
              </a:rPr>
              <a:t>e.g. ‘A’ or “hello” is translated into ASCII by assembler. So, there is no difference between ‘A’ or 41h or 65d.</a:t>
            </a:r>
            <a:endParaRPr sz="1575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Shape 68"/>
          <p:cNvSpPr>
            <a:spLocks noGrp="1"/>
          </p:cNvSpPr>
          <p:nvPr>
            <p:ph sz="half" idx="1"/>
          </p:nvPr>
        </p:nvSpPr>
        <p:spPr>
          <a:xfrm>
            <a:off x="403411" y="2151063"/>
            <a:ext cx="8318557" cy="39751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310" indent="-321310" algn="l" defTabSz="274955">
              <a:spcBef>
                <a:spcPts val="197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Which of the following are legal numbers? if they are legal tell whether they are Binary, decimal or hex numbers?</a:t>
            </a:r>
            <a:endParaRPr sz="1970" b="1" dirty="0">
              <a:solidFill>
                <a:schemeClr val="tx1"/>
              </a:solidFill>
            </a:endParaRPr>
          </a:p>
          <a:p>
            <a:pPr marL="628015" lvl="2" indent="-209550" defTabSz="274955">
              <a:spcBef>
                <a:spcPts val="197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246</a:t>
            </a:r>
            <a:endParaRPr sz="1970" b="1" dirty="0">
              <a:solidFill>
                <a:schemeClr val="tx1"/>
              </a:solidFill>
            </a:endParaRPr>
          </a:p>
          <a:p>
            <a:pPr marL="628015" lvl="2" indent="-209550" defTabSz="274955">
              <a:spcBef>
                <a:spcPts val="197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  <a:highlight>
                  <a:srgbClr val="00FF00"/>
                </a:highlight>
              </a:rPr>
              <a:t>246h</a:t>
            </a:r>
            <a:endParaRPr sz="197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marL="628015" lvl="2" indent="-209550" defTabSz="274955">
              <a:spcBef>
                <a:spcPts val="197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1001</a:t>
            </a:r>
            <a:endParaRPr sz="1970" b="1" dirty="0">
              <a:solidFill>
                <a:schemeClr val="tx1"/>
              </a:solidFill>
            </a:endParaRPr>
          </a:p>
          <a:p>
            <a:pPr marL="628015" lvl="2" indent="-209550" defTabSz="274955">
              <a:spcBef>
                <a:spcPts val="197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1,001</a:t>
            </a:r>
            <a:endParaRPr sz="1970" b="1" dirty="0">
              <a:solidFill>
                <a:schemeClr val="tx1"/>
              </a:solidFill>
            </a:endParaRPr>
          </a:p>
          <a:p>
            <a:pPr marL="628015" lvl="2" indent="-209550" defTabSz="274955">
              <a:spcBef>
                <a:spcPts val="197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  <a:highlight>
                  <a:srgbClr val="00FF00"/>
                </a:highlight>
              </a:rPr>
              <a:t>2A3h</a:t>
            </a:r>
            <a:endParaRPr sz="1970" b="1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71751" y="3096309"/>
            <a:ext cx="3931920" cy="2685513"/>
          </a:xfrm>
        </p:spPr>
        <p:txBody>
          <a:bodyPr/>
          <a:lstStyle/>
          <a:p>
            <a:pPr marL="628015" lvl="2" indent="-209550" defTabSz="274955">
              <a:spcBef>
                <a:spcPts val="1970"/>
              </a:spcBef>
              <a:defRPr sz="1800">
                <a:solidFill>
                  <a:srgbClr val="000000"/>
                </a:solidFill>
              </a:defRPr>
            </a:pPr>
            <a:r>
              <a:rPr lang="en-US" sz="1970" b="1" dirty="0" err="1">
                <a:solidFill>
                  <a:schemeClr val="tx1"/>
                </a:solidFill>
                <a:highlight>
                  <a:srgbClr val="FF0000"/>
                </a:highlight>
              </a:rPr>
              <a:t>FFFEh</a:t>
            </a:r>
            <a:endParaRPr lang="en-US" sz="1970" b="1" dirty="0">
              <a:solidFill>
                <a:schemeClr val="tx1"/>
              </a:solidFill>
              <a:highlight>
                <a:srgbClr val="FF0000"/>
              </a:highlight>
            </a:endParaRPr>
          </a:p>
          <a:p>
            <a:pPr marL="628015" lvl="2" indent="-209550" defTabSz="274955">
              <a:spcBef>
                <a:spcPts val="1970"/>
              </a:spcBef>
              <a:defRPr sz="1800">
                <a:solidFill>
                  <a:srgbClr val="000000"/>
                </a:solidFill>
              </a:defRPr>
            </a:pPr>
            <a:r>
              <a:rPr lang="en-US" sz="1970" b="1" dirty="0">
                <a:solidFill>
                  <a:schemeClr val="tx1"/>
                </a:solidFill>
                <a:highlight>
                  <a:srgbClr val="00FF00"/>
                </a:highlight>
              </a:rPr>
              <a:t>0Ah</a:t>
            </a:r>
            <a:endParaRPr lang="en-US" sz="197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marL="628015" lvl="2" indent="-209550" defTabSz="274955">
              <a:spcBef>
                <a:spcPts val="1970"/>
              </a:spcBef>
              <a:defRPr sz="1800">
                <a:solidFill>
                  <a:srgbClr val="000000"/>
                </a:solidFill>
              </a:defRPr>
            </a:pPr>
            <a:r>
              <a:rPr lang="en-US" sz="1970" b="1" dirty="0" err="1">
                <a:solidFill>
                  <a:schemeClr val="tx1"/>
                </a:solidFill>
              </a:rPr>
              <a:t>Bh</a:t>
            </a:r>
            <a:endParaRPr lang="en-US" sz="1970" b="1" dirty="0">
              <a:solidFill>
                <a:schemeClr val="tx1"/>
              </a:solidFill>
            </a:endParaRPr>
          </a:p>
          <a:p>
            <a:pPr marL="628015" lvl="2" indent="-209550" defTabSz="274955">
              <a:spcBef>
                <a:spcPts val="1970"/>
              </a:spcBef>
              <a:defRPr sz="1800">
                <a:solidFill>
                  <a:srgbClr val="000000"/>
                </a:solidFill>
              </a:defRPr>
            </a:pPr>
            <a:r>
              <a:rPr lang="en-US" sz="1970" b="1" dirty="0">
                <a:solidFill>
                  <a:schemeClr val="tx1"/>
                </a:solidFill>
                <a:highlight>
                  <a:srgbClr val="00FF00"/>
                </a:highlight>
              </a:rPr>
              <a:t>1110b</a:t>
            </a:r>
            <a:endParaRPr lang="en-US" sz="197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endParaRPr lang="en-US" sz="1970" b="1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561940" y="1924334"/>
            <a:ext cx="8400232" cy="4776717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321310" indent="-321310" algn="l" defTabSz="271145">
              <a:spcBef>
                <a:spcPts val="19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5" dirty="0">
                <a:solidFill>
                  <a:schemeClr val="tx1"/>
                </a:solidFill>
              </a:rPr>
              <a:t>We use a variable to store values temporarily.</a:t>
            </a:r>
            <a:endParaRPr sz="1765" dirty="0">
              <a:solidFill>
                <a:schemeClr val="tx1"/>
              </a:solidFill>
            </a:endParaRPr>
          </a:p>
          <a:p>
            <a:pPr marL="321310" indent="-321310" algn="l" defTabSz="271145">
              <a:spcBef>
                <a:spcPts val="19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5" dirty="0">
                <a:solidFill>
                  <a:schemeClr val="tx1"/>
                </a:solidFill>
              </a:rPr>
              <a:t>Each variable has a data type and is assigned a memory address by the program.</a:t>
            </a:r>
            <a:endParaRPr sz="1765" dirty="0">
              <a:solidFill>
                <a:schemeClr val="tx1"/>
              </a:solidFill>
            </a:endParaRPr>
          </a:p>
          <a:p>
            <a:pPr marL="321310" indent="-321310" algn="l" defTabSz="271145">
              <a:spcBef>
                <a:spcPts val="19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5" dirty="0">
                <a:solidFill>
                  <a:schemeClr val="tx1"/>
                </a:solidFill>
              </a:rPr>
              <a:t>We will mostly use DB (define byte) and DW(define word) variables.</a:t>
            </a:r>
            <a:endParaRPr sz="1765" dirty="0">
              <a:solidFill>
                <a:schemeClr val="tx1"/>
              </a:solidFill>
            </a:endParaRPr>
          </a:p>
          <a:p>
            <a:pPr marL="321310" indent="-321310" algn="l" defTabSz="271145">
              <a:spcBef>
                <a:spcPts val="19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5" b="1" dirty="0">
                <a:solidFill>
                  <a:schemeClr val="tx1"/>
                </a:solidFill>
              </a:rPr>
              <a:t>Byte Variables: </a:t>
            </a:r>
            <a:r>
              <a:rPr lang="en-US" sz="1765" dirty="0">
                <a:solidFill>
                  <a:schemeClr val="tx1"/>
                </a:solidFill>
              </a:rPr>
              <a:t>I</a:t>
            </a:r>
            <a:r>
              <a:rPr sz="1765" dirty="0">
                <a:solidFill>
                  <a:schemeClr val="tx1"/>
                </a:solidFill>
              </a:rPr>
              <a:t>n the following</a:t>
            </a:r>
            <a:r>
              <a:rPr lang="en-US" sz="1765" dirty="0">
                <a:solidFill>
                  <a:schemeClr val="tx1"/>
                </a:solidFill>
              </a:rPr>
              <a:t> ,</a:t>
            </a:r>
            <a:r>
              <a:rPr sz="1765" dirty="0">
                <a:solidFill>
                  <a:schemeClr val="tx1"/>
                </a:solidFill>
              </a:rPr>
              <a:t> the directive </a:t>
            </a:r>
            <a:r>
              <a:rPr sz="1765" b="1" dirty="0">
                <a:solidFill>
                  <a:schemeClr val="tx1"/>
                </a:solidFill>
              </a:rPr>
              <a:t>associates a memory byte to ALPHA and initialize it to 4.</a:t>
            </a:r>
            <a:r>
              <a:rPr sz="1765" dirty="0">
                <a:solidFill>
                  <a:schemeClr val="tx1"/>
                </a:solidFill>
              </a:rPr>
              <a:t>  A </a:t>
            </a:r>
            <a:r>
              <a:rPr sz="1765" b="1" dirty="0">
                <a:solidFill>
                  <a:schemeClr val="tx1"/>
                </a:solidFill>
              </a:rPr>
              <a:t>“?” </a:t>
            </a:r>
            <a:r>
              <a:rPr sz="1765" dirty="0">
                <a:solidFill>
                  <a:schemeClr val="tx1"/>
                </a:solidFill>
              </a:rPr>
              <a:t>mark can be used for uninitialized byte. The range of values in a byte is </a:t>
            </a:r>
            <a:r>
              <a:rPr sz="1765" b="1" dirty="0">
                <a:solidFill>
                  <a:schemeClr val="tx1"/>
                </a:solidFill>
              </a:rPr>
              <a:t>2^8 or 256</a:t>
            </a:r>
            <a:endParaRPr sz="1765" b="1" dirty="0">
              <a:solidFill>
                <a:schemeClr val="tx1"/>
              </a:solidFill>
            </a:endParaRPr>
          </a:p>
          <a:p>
            <a:pPr marL="618490" lvl="2" indent="-206375" algn="l" defTabSz="271145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lang="en-US" sz="1765" b="1" dirty="0">
                <a:solidFill>
                  <a:schemeClr val="tx1"/>
                </a:solidFill>
              </a:rPr>
              <a:t>N</a:t>
            </a:r>
            <a:r>
              <a:rPr sz="1765" b="1" dirty="0">
                <a:solidFill>
                  <a:schemeClr val="tx1"/>
                </a:solidFill>
              </a:rPr>
              <a:t>ame      DB   </a:t>
            </a:r>
            <a:r>
              <a:rPr lang="en-US" sz="1765" b="1" dirty="0" err="1">
                <a:solidFill>
                  <a:schemeClr val="tx1"/>
                </a:solidFill>
              </a:rPr>
              <a:t>I</a:t>
            </a:r>
            <a:r>
              <a:rPr sz="1765" b="1" dirty="0" err="1">
                <a:solidFill>
                  <a:schemeClr val="tx1"/>
                </a:solidFill>
              </a:rPr>
              <a:t>nitial_value</a:t>
            </a:r>
            <a:endParaRPr sz="1765" b="1" dirty="0">
              <a:solidFill>
                <a:schemeClr val="tx1"/>
              </a:solidFill>
            </a:endParaRPr>
          </a:p>
          <a:p>
            <a:pPr marL="618490" lvl="2" indent="-206375" algn="l" defTabSz="271145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1765" dirty="0">
                <a:solidFill>
                  <a:schemeClr val="tx1"/>
                </a:solidFill>
              </a:rPr>
              <a:t>ALPHA   DB    4</a:t>
            </a:r>
            <a:endParaRPr sz="1765" dirty="0">
              <a:solidFill>
                <a:schemeClr val="tx1"/>
              </a:solidFill>
            </a:endParaRPr>
          </a:p>
          <a:p>
            <a:pPr marL="321310" indent="-321310" algn="l" defTabSz="271145">
              <a:spcBef>
                <a:spcPts val="19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5" b="1" dirty="0">
                <a:solidFill>
                  <a:schemeClr val="tx1"/>
                </a:solidFill>
              </a:rPr>
              <a:t>Word Variables:</a:t>
            </a:r>
            <a:r>
              <a:rPr sz="1765" dirty="0">
                <a:solidFill>
                  <a:schemeClr val="tx1"/>
                </a:solidFill>
              </a:rPr>
              <a:t> Similar to byte variable and the range of initial values is </a:t>
            </a:r>
            <a:r>
              <a:rPr sz="1765" b="1" dirty="0">
                <a:solidFill>
                  <a:schemeClr val="tx1"/>
                </a:solidFill>
              </a:rPr>
              <a:t>2^16 or 65536.</a:t>
            </a:r>
            <a:endParaRPr sz="1765" b="1" dirty="0">
              <a:solidFill>
                <a:schemeClr val="tx1"/>
              </a:solidFill>
            </a:endParaRPr>
          </a:p>
          <a:p>
            <a:pPr marL="618490" lvl="2" indent="-206375" algn="l" defTabSz="271145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lang="en-US" sz="1765" b="1" dirty="0">
                <a:solidFill>
                  <a:schemeClr val="tx1"/>
                </a:solidFill>
              </a:rPr>
              <a:t>N</a:t>
            </a:r>
            <a:r>
              <a:rPr sz="1765" b="1" dirty="0">
                <a:solidFill>
                  <a:schemeClr val="tx1"/>
                </a:solidFill>
              </a:rPr>
              <a:t>ame     DW   </a:t>
            </a:r>
            <a:r>
              <a:rPr lang="en-US" sz="1765" b="1" dirty="0" err="1">
                <a:solidFill>
                  <a:schemeClr val="tx1"/>
                </a:solidFill>
              </a:rPr>
              <a:t>I</a:t>
            </a:r>
            <a:r>
              <a:rPr sz="1765" b="1" dirty="0" err="1">
                <a:solidFill>
                  <a:schemeClr val="tx1"/>
                </a:solidFill>
              </a:rPr>
              <a:t>nitial_value</a:t>
            </a:r>
            <a:endParaRPr sz="1765" b="1" dirty="0">
              <a:solidFill>
                <a:schemeClr val="tx1"/>
              </a:solidFill>
            </a:endParaRPr>
          </a:p>
          <a:p>
            <a:pPr marL="618490" lvl="2" indent="-206375" algn="l" defTabSz="271145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1765" dirty="0">
                <a:solidFill>
                  <a:schemeClr val="tx1"/>
                </a:solidFill>
              </a:rPr>
              <a:t>WRD      DW      -2</a:t>
            </a:r>
            <a:endParaRPr sz="1765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Variables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26113" y="1788416"/>
            <a:ext cx="8559664" cy="4949637"/>
          </a:xfrm>
          <a:prstGeom prst="rect">
            <a:avLst/>
          </a:prstGeom>
        </p:spPr>
        <p:txBody>
          <a:bodyPr/>
          <a:lstStyle/>
          <a:p>
            <a:pPr marL="321310" indent="-321310" algn="l" defTabSz="398145">
              <a:spcBef>
                <a:spcPts val="281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Array is just a </a:t>
            </a:r>
            <a:r>
              <a:rPr sz="1970" b="1" dirty="0">
                <a:solidFill>
                  <a:schemeClr val="tx1"/>
                </a:solidFill>
              </a:rPr>
              <a:t>sequence</a:t>
            </a:r>
            <a:r>
              <a:rPr sz="1970" dirty="0">
                <a:solidFill>
                  <a:schemeClr val="tx1"/>
                </a:solidFill>
              </a:rPr>
              <a:t> of bytes or words.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398145">
              <a:spcBef>
                <a:spcPts val="281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70" dirty="0">
                <a:solidFill>
                  <a:schemeClr val="tx1"/>
                </a:solidFill>
              </a:rPr>
              <a:t> </a:t>
            </a:r>
            <a:r>
              <a:rPr sz="1970" dirty="0">
                <a:solidFill>
                  <a:schemeClr val="tx1"/>
                </a:solidFill>
              </a:rPr>
              <a:t>i.e. to define a three-byte array, we write</a:t>
            </a:r>
            <a:endParaRPr sz="1970" dirty="0">
              <a:solidFill>
                <a:schemeClr val="tx1"/>
              </a:solidFill>
            </a:endParaRPr>
          </a:p>
          <a:p>
            <a:pPr marL="606425" lvl="1" indent="-302895" defTabSz="398145">
              <a:spcBef>
                <a:spcPts val="281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B_ARRAY       DB     10h,</a:t>
            </a:r>
            <a:r>
              <a:rPr lang="en-US" sz="1970" b="1" dirty="0">
                <a:solidFill>
                  <a:schemeClr val="tx1"/>
                </a:solidFill>
              </a:rPr>
              <a:t> </a:t>
            </a:r>
            <a:r>
              <a:rPr sz="1970" b="1" dirty="0">
                <a:solidFill>
                  <a:schemeClr val="tx1"/>
                </a:solidFill>
              </a:rPr>
              <a:t>20</a:t>
            </a:r>
            <a:r>
              <a:rPr lang="en-US" sz="1970" b="1" dirty="0">
                <a:solidFill>
                  <a:schemeClr val="tx1"/>
                </a:solidFill>
              </a:rPr>
              <a:t>h</a:t>
            </a:r>
            <a:r>
              <a:rPr sz="1970" b="1" dirty="0">
                <a:solidFill>
                  <a:schemeClr val="tx1"/>
                </a:solidFill>
              </a:rPr>
              <a:t>,</a:t>
            </a:r>
            <a:r>
              <a:rPr lang="en-US" sz="1970" b="1" dirty="0">
                <a:solidFill>
                  <a:schemeClr val="tx1"/>
                </a:solidFill>
              </a:rPr>
              <a:t> </a:t>
            </a:r>
            <a:r>
              <a:rPr sz="1970" b="1" dirty="0">
                <a:solidFill>
                  <a:schemeClr val="tx1"/>
                </a:solidFill>
              </a:rPr>
              <a:t>30h</a:t>
            </a:r>
            <a:endParaRPr sz="1970" b="1" dirty="0">
              <a:solidFill>
                <a:schemeClr val="tx1"/>
              </a:solidFill>
            </a:endParaRPr>
          </a:p>
          <a:p>
            <a:pPr marL="606425" lvl="1" indent="-302895" algn="l" defTabSz="398145">
              <a:spcBef>
                <a:spcPts val="2810"/>
              </a:spcBef>
              <a:defRPr sz="1800">
                <a:solidFill>
                  <a:srgbClr val="000000"/>
                </a:solidFill>
              </a:defRPr>
            </a:pPr>
            <a:r>
              <a:rPr lang="en-US" sz="1970" dirty="0">
                <a:solidFill>
                  <a:schemeClr val="tx1"/>
                </a:solidFill>
              </a:rPr>
              <a:t>N</a:t>
            </a:r>
            <a:r>
              <a:rPr sz="1970" dirty="0">
                <a:solidFill>
                  <a:schemeClr val="tx1"/>
                </a:solidFill>
              </a:rPr>
              <a:t>ame B_ARRAY is associated </a:t>
            </a:r>
            <a:r>
              <a:rPr lang="en-US" sz="1970" dirty="0">
                <a:solidFill>
                  <a:schemeClr val="tx1"/>
                </a:solidFill>
              </a:rPr>
              <a:t>w</a:t>
            </a:r>
            <a:r>
              <a:rPr sz="1970" dirty="0">
                <a:solidFill>
                  <a:schemeClr val="tx1"/>
                </a:solidFill>
              </a:rPr>
              <a:t>ith first byte, B_ARRAY+1 with second and B_ARRAY+2 with third.</a:t>
            </a:r>
            <a:endParaRPr sz="1970" dirty="0">
              <a:solidFill>
                <a:schemeClr val="tx1"/>
              </a:solidFill>
            </a:endParaRPr>
          </a:p>
          <a:p>
            <a:pPr marL="606425" lvl="1" indent="-302895" algn="l" defTabSz="398145">
              <a:spcBef>
                <a:spcPts val="2810"/>
              </a:spcBef>
              <a:defRPr sz="1800">
                <a:solidFill>
                  <a:srgbClr val="000000"/>
                </a:solidFill>
              </a:defRPr>
            </a:pPr>
            <a:endParaRPr sz="2590" dirty="0">
              <a:solidFill>
                <a:srgbClr val="FFFFFF"/>
              </a:solidFill>
            </a:endParaRPr>
          </a:p>
          <a:p>
            <a:pPr marL="606425" lvl="1" indent="-302895" algn="l" defTabSz="398145">
              <a:spcBef>
                <a:spcPts val="2810"/>
              </a:spcBef>
              <a:defRPr sz="1800">
                <a:solidFill>
                  <a:srgbClr val="000000"/>
                </a:solidFill>
              </a:defRPr>
            </a:pPr>
            <a:endParaRPr sz="2590" dirty="0">
              <a:solidFill>
                <a:srgbClr val="FFFFFF"/>
              </a:solidFill>
            </a:endParaRPr>
          </a:p>
        </p:txBody>
      </p:sp>
      <p:graphicFrame>
        <p:nvGraphicFramePr>
          <p:cNvPr id="75" name="Table 75"/>
          <p:cNvGraphicFramePr/>
          <p:nvPr/>
        </p:nvGraphicFramePr>
        <p:xfrm>
          <a:off x="2272257" y="4753411"/>
          <a:ext cx="4867376" cy="16073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45582"/>
                <a:gridCol w="1360897"/>
                <a:gridCol w="1360897"/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200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10h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B_ARRAY+1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201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202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30h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75964" y="1861840"/>
            <a:ext cx="8234336" cy="3912924"/>
          </a:xfrm>
          <a:prstGeom prst="rect">
            <a:avLst/>
          </a:prstGeom>
        </p:spPr>
        <p:txBody>
          <a:bodyPr/>
          <a:lstStyle/>
          <a:p>
            <a:pPr marL="401955" lvl="1" indent="-401955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670" b="1" dirty="0">
                <a:solidFill>
                  <a:schemeClr val="tx1"/>
                </a:solidFill>
              </a:rPr>
              <a:t>C</a:t>
            </a:r>
            <a:r>
              <a:rPr sz="2670" b="1" dirty="0">
                <a:solidFill>
                  <a:schemeClr val="tx1"/>
                </a:solidFill>
              </a:rPr>
              <a:t>reate a word array (named MY_W_ARRAY) table of which the starting address is 500 and values are 2000,323,4000 and 1000.</a:t>
            </a:r>
            <a:endParaRPr sz="267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Exercise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5"/>
          <p:cNvGraphicFramePr/>
          <p:nvPr/>
        </p:nvGraphicFramePr>
        <p:xfrm>
          <a:off x="1026914" y="3178969"/>
          <a:ext cx="6496697" cy="2143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63801"/>
                <a:gridCol w="1816448"/>
                <a:gridCol w="1816448"/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2000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MY_W_ARRAY+2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323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4000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+6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506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26914" y="2439116"/>
            <a:ext cx="4509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MY_W_ARRAY       DW     2000,323,4000,1000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9460" y="1841816"/>
            <a:ext cx="8528550" cy="53364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310" indent="-321310" algn="l" defTabSz="299720">
              <a:spcBef>
                <a:spcPts val="211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High and Low bytes of Word:</a:t>
            </a:r>
            <a:r>
              <a:rPr sz="1970" dirty="0">
                <a:solidFill>
                  <a:schemeClr val="tx1"/>
                </a:solidFill>
              </a:rPr>
              <a:t> Sometimes we may need to refer to the high and </a:t>
            </a:r>
            <a:r>
              <a:rPr sz="1970" b="1" dirty="0">
                <a:solidFill>
                  <a:schemeClr val="tx1"/>
                </a:solidFill>
              </a:rPr>
              <a:t>low bytes</a:t>
            </a:r>
            <a:r>
              <a:rPr sz="1970" dirty="0">
                <a:solidFill>
                  <a:schemeClr val="tx1"/>
                </a:solidFill>
              </a:rPr>
              <a:t> of a word variable. i.e. if we define,        </a:t>
            </a:r>
            <a:endParaRPr sz="1970" dirty="0">
              <a:solidFill>
                <a:schemeClr val="tx1"/>
              </a:solidFill>
            </a:endParaRPr>
          </a:p>
          <a:p>
            <a:pPr marL="684530" lvl="2" indent="-227965" algn="l" defTabSz="299720">
              <a:spcBef>
                <a:spcPts val="2110"/>
              </a:spcBef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WORD1     DW     1234H</a:t>
            </a:r>
            <a:endParaRPr sz="1970" dirty="0">
              <a:solidFill>
                <a:schemeClr val="tx1"/>
              </a:solidFill>
            </a:endParaRPr>
          </a:p>
          <a:p>
            <a:pPr marL="456565" lvl="2" indent="0" algn="l" defTabSz="299720">
              <a:spcBef>
                <a:spcPts val="2110"/>
              </a:spcBef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the </a:t>
            </a:r>
            <a:r>
              <a:rPr sz="1970" b="1" dirty="0">
                <a:solidFill>
                  <a:schemeClr val="tx1"/>
                </a:solidFill>
              </a:rPr>
              <a:t>low byte </a:t>
            </a:r>
            <a:r>
              <a:rPr sz="1970" dirty="0">
                <a:solidFill>
                  <a:schemeClr val="tx1"/>
                </a:solidFill>
              </a:rPr>
              <a:t>of WORD1 contains 34h (symbolic address: WORD1) and </a:t>
            </a:r>
            <a:r>
              <a:rPr sz="1970" b="1" dirty="0">
                <a:solidFill>
                  <a:schemeClr val="tx1"/>
                </a:solidFill>
              </a:rPr>
              <a:t>High byte</a:t>
            </a:r>
            <a:r>
              <a:rPr sz="1970" dirty="0">
                <a:solidFill>
                  <a:schemeClr val="tx1"/>
                </a:solidFill>
              </a:rPr>
              <a:t> contains 12h (symbolic address: WORD1+1).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299720">
              <a:spcBef>
                <a:spcPts val="211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Character string: </a:t>
            </a:r>
            <a:r>
              <a:rPr lang="en-US" sz="1970" dirty="0">
                <a:solidFill>
                  <a:schemeClr val="tx1"/>
                </a:solidFill>
              </a:rPr>
              <a:t>A</a:t>
            </a:r>
            <a:r>
              <a:rPr sz="1970" dirty="0">
                <a:solidFill>
                  <a:schemeClr val="tx1"/>
                </a:solidFill>
              </a:rPr>
              <a:t>n array of ASCII codes.</a:t>
            </a:r>
            <a:endParaRPr sz="1970" dirty="0">
              <a:solidFill>
                <a:schemeClr val="tx1"/>
              </a:solidFill>
            </a:endParaRPr>
          </a:p>
          <a:p>
            <a:pPr marL="549910" lvl="1" indent="-321310" algn="l" defTabSz="299720">
              <a:spcBef>
                <a:spcPts val="211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LETTER     DB     ‘ABC’  </a:t>
            </a:r>
            <a:endParaRPr sz="1970" dirty="0">
              <a:solidFill>
                <a:schemeClr val="tx1"/>
              </a:solidFill>
            </a:endParaRPr>
          </a:p>
          <a:p>
            <a:pPr marL="549910" lvl="1" indent="-321310" algn="l" defTabSz="299720">
              <a:spcBef>
                <a:spcPts val="211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LETTER     DB     41h,42h,43h   [ UPPERCASE]</a:t>
            </a:r>
            <a:endParaRPr sz="1970" dirty="0">
              <a:solidFill>
                <a:schemeClr val="tx1"/>
              </a:solidFill>
            </a:endParaRPr>
          </a:p>
          <a:p>
            <a:pPr marL="549910" lvl="1" indent="-321310" algn="l" defTabSz="299720">
              <a:spcBef>
                <a:spcPts val="211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MSG          DB     `HELLO’, 0Ah, 0Dh, ’$’  [combination is also possible]</a:t>
            </a:r>
            <a:endParaRPr sz="1970" dirty="0">
              <a:solidFill>
                <a:schemeClr val="tx1"/>
              </a:solidFill>
            </a:endParaRPr>
          </a:p>
          <a:p>
            <a:pPr marL="549910" lvl="1" indent="-321310" algn="l" defTabSz="299720">
              <a:spcBef>
                <a:spcPts val="211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MSG          DB     48h,45h,4Ch,4Ch,4Fh,0Ah,0Dh,24h </a:t>
            </a:r>
            <a:endParaRPr sz="197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(Cont.)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473" y="2425491"/>
            <a:ext cx="8667053" cy="34941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955" indent="-401955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chemeClr val="tx1"/>
                </a:solidFill>
              </a:rPr>
              <a:t>Using a symbolic name for constant quantity make the assembly code much easier.</a:t>
            </a:r>
            <a:endParaRPr sz="2530" dirty="0">
              <a:solidFill>
                <a:schemeClr val="tx1"/>
              </a:solidFill>
            </a:endParaRPr>
          </a:p>
          <a:p>
            <a:pPr marL="401955" indent="-401955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EQU (Equates): </a:t>
            </a:r>
            <a:r>
              <a:rPr lang="en-US" sz="2530" dirty="0">
                <a:solidFill>
                  <a:schemeClr val="tx1"/>
                </a:solidFill>
              </a:rPr>
              <a:t>A</a:t>
            </a:r>
            <a:r>
              <a:rPr sz="2530" dirty="0">
                <a:solidFill>
                  <a:schemeClr val="tx1"/>
                </a:solidFill>
              </a:rPr>
              <a:t>ssign a name to a constant</a:t>
            </a:r>
            <a:endParaRPr sz="2530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chemeClr val="tx1"/>
                </a:solidFill>
              </a:rPr>
              <a:t>e.g.   LF   EQU   0Ah   [LF= 0Ah]</a:t>
            </a:r>
            <a:endParaRPr lang="en-US" sz="2530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chemeClr val="tx1"/>
                </a:solidFill>
              </a:rPr>
              <a:t>( LF=0Ah is applicable to whole code after assigning)</a:t>
            </a:r>
            <a:endParaRPr sz="2530" dirty="0">
              <a:solidFill>
                <a:schemeClr val="tx1"/>
              </a:solidFill>
            </a:endParaRPr>
          </a:p>
          <a:p>
            <a:pPr marL="401955" lvl="1" indent="-401955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PROMPT   EQU  ‘Type Your Name’</a:t>
            </a:r>
            <a:endParaRPr sz="2530" b="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chemeClr val="tx1"/>
                </a:solidFill>
              </a:rPr>
              <a:t> **No memory is allocated for EQU names**</a:t>
            </a:r>
            <a:endParaRPr sz="253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Named Constant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4319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310" indent="-321310" algn="l" defTabSz="369570">
              <a:spcBef>
                <a:spcPts val="26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MOV</a:t>
            </a:r>
            <a:r>
              <a:rPr sz="1970" dirty="0">
                <a:solidFill>
                  <a:schemeClr val="tx1"/>
                </a:solidFill>
              </a:rPr>
              <a:t> is used to </a:t>
            </a:r>
            <a:r>
              <a:rPr sz="1970" b="1" dirty="0">
                <a:solidFill>
                  <a:schemeClr val="tx1"/>
                </a:solidFill>
              </a:rPr>
              <a:t>transfer</a:t>
            </a:r>
            <a:r>
              <a:rPr sz="1970" dirty="0">
                <a:solidFill>
                  <a:schemeClr val="tx1"/>
                </a:solidFill>
              </a:rPr>
              <a:t> data between registers, register and memory-location or move number directly into register or memory location.</a:t>
            </a:r>
            <a:endParaRPr lang="en-US" sz="1970" dirty="0">
              <a:solidFill>
                <a:schemeClr val="tx1"/>
              </a:solidFill>
            </a:endParaRPr>
          </a:p>
          <a:p>
            <a:pPr marL="321310" indent="-321310" algn="l" defTabSz="369570">
              <a:spcBef>
                <a:spcPts val="26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Syntax</a:t>
            </a:r>
            <a:r>
              <a:rPr lang="en-US" sz="1970" b="1" dirty="0">
                <a:solidFill>
                  <a:schemeClr val="tx1"/>
                </a:solidFill>
              </a:rPr>
              <a:t>:</a:t>
            </a:r>
            <a:r>
              <a:rPr sz="1970" b="1" dirty="0">
                <a:solidFill>
                  <a:schemeClr val="tx1"/>
                </a:solidFill>
              </a:rPr>
              <a:t> </a:t>
            </a:r>
            <a:r>
              <a:rPr lang="en-US" sz="1970" b="1" dirty="0">
                <a:solidFill>
                  <a:schemeClr val="tx1"/>
                </a:solidFill>
              </a:rPr>
              <a:t>     </a:t>
            </a:r>
            <a:r>
              <a:rPr sz="1970" b="1" dirty="0">
                <a:solidFill>
                  <a:schemeClr val="tx1"/>
                </a:solidFill>
              </a:rPr>
              <a:t>MOV    destination, source</a:t>
            </a:r>
            <a:endParaRPr sz="1970" b="1" dirty="0">
              <a:solidFill>
                <a:schemeClr val="tx1"/>
              </a:solidFill>
            </a:endParaRPr>
          </a:p>
          <a:p>
            <a:pPr lvl="4" indent="578485" defTabSz="36957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      MOV     AX, WORD1 </a:t>
            </a:r>
            <a:r>
              <a:rPr sz="1970" dirty="0">
                <a:solidFill>
                  <a:schemeClr val="tx1"/>
                </a:solidFill>
              </a:rPr>
              <a:t>[reads Move WORD1 to AX]</a:t>
            </a:r>
            <a:endParaRPr sz="1970" dirty="0">
              <a:solidFill>
                <a:schemeClr val="tx1"/>
              </a:solidFill>
            </a:endParaRPr>
          </a:p>
          <a:p>
            <a:pPr marL="1406525" lvl="4" indent="-281305" defTabSz="36957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525" lvl="4" indent="-281305" defTabSz="36957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525" lvl="4" indent="-281305" defTabSz="36957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</p:txBody>
      </p:sp>
      <p:graphicFrame>
        <p:nvGraphicFramePr>
          <p:cNvPr id="88" name="Table 88"/>
          <p:cNvGraphicFramePr/>
          <p:nvPr/>
        </p:nvGraphicFramePr>
        <p:xfrm>
          <a:off x="1495955" y="3941204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83998"/>
                <a:gridCol w="3068091"/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0006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0008</a:t>
                      </a:r>
                      <a:endParaRPr sz="2000" b="1" dirty="0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037230" y="6175588"/>
            <a:ext cx="5854889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indent="578485" defTabSz="36957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lang="en-US" sz="1970" b="1" dirty="0"/>
              <a:t>**</a:t>
            </a:r>
            <a:r>
              <a:rPr lang="en-US" sz="1970" dirty="0"/>
              <a:t>Copy of WORD is sent to AX</a:t>
            </a:r>
            <a:endParaRPr lang="en-US" sz="197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1. Creating, Assembling and executing assembly language program.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2. By the end of this lesson we will be able to write simple but interesting assembly program.</a:t>
            </a:r>
            <a:endParaRPr lang="en-US" sz="24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91"/>
          <p:cNvGraphicFramePr/>
          <p:nvPr/>
        </p:nvGraphicFramePr>
        <p:xfrm>
          <a:off x="654243" y="2197289"/>
          <a:ext cx="7775580" cy="435917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555116"/>
                <a:gridCol w="1555116"/>
                <a:gridCol w="1555116"/>
                <a:gridCol w="1555116"/>
                <a:gridCol w="1555116"/>
              </a:tblGrid>
              <a:tr h="82286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No</a:t>
                      </a:r>
                      <a:endParaRPr sz="20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No</a:t>
                      </a:r>
                      <a:endParaRPr sz="2000" b="1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No</a:t>
                      </a:r>
                      <a:endParaRPr sz="2000" b="1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8697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illegal: MOV W1,W2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No</a:t>
                      </a:r>
                      <a:endParaRPr sz="2000" b="1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No</a:t>
                      </a:r>
                      <a:endParaRPr sz="20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No</a:t>
                      </a:r>
                      <a:endParaRPr sz="20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175850" y="1843980"/>
            <a:ext cx="8792300" cy="50140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310" indent="-321310" algn="l" defTabSz="31242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What is the value of BX and A after MOV BX,A ?[assume value of A is 24h] </a:t>
            </a:r>
            <a:endParaRPr sz="1970" b="1" dirty="0">
              <a:solidFill>
                <a:schemeClr val="tx1"/>
              </a:solidFill>
            </a:endParaRPr>
          </a:p>
          <a:p>
            <a:pPr marL="321310" indent="-321310" algn="l" defTabSz="31242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70" b="1" dirty="0">
                <a:solidFill>
                  <a:schemeClr val="tx1"/>
                </a:solidFill>
              </a:rPr>
              <a:t>U</a:t>
            </a:r>
            <a:r>
              <a:rPr sz="1970" b="1" dirty="0">
                <a:solidFill>
                  <a:schemeClr val="tx1"/>
                </a:solidFill>
              </a:rPr>
              <a:t>sing previous values, find the value of AX and BX from MOV AX, BX</a:t>
            </a:r>
            <a:endParaRPr sz="1970" b="1" dirty="0">
              <a:solidFill>
                <a:schemeClr val="tx1"/>
              </a:solidFill>
            </a:endParaRPr>
          </a:p>
          <a:p>
            <a:pPr marL="321310" indent="-321310" algn="l" defTabSz="31242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Tell us whether the following instructions are legal or illegal?</a:t>
            </a:r>
            <a:endParaRPr sz="1970" b="1" dirty="0">
              <a:solidFill>
                <a:schemeClr val="tx1"/>
              </a:solidFill>
            </a:endParaRPr>
          </a:p>
          <a:p>
            <a:pPr marL="712470" lvl="2" indent="-237490" defTabSz="31242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MOV DS,AX</a:t>
            </a:r>
            <a:endParaRPr sz="1970" b="1" dirty="0">
              <a:solidFill>
                <a:schemeClr val="tx1"/>
              </a:solidFill>
            </a:endParaRPr>
          </a:p>
          <a:p>
            <a:pPr marL="712470" lvl="2" indent="-237490" defTabSz="31242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MOV DS,1000h</a:t>
            </a:r>
            <a:endParaRPr sz="1970" b="1" dirty="0">
              <a:solidFill>
                <a:schemeClr val="tx1"/>
              </a:solidFill>
            </a:endParaRPr>
          </a:p>
          <a:p>
            <a:pPr marL="712470" lvl="2" indent="-237490" defTabSz="31242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MOV CS,ES</a:t>
            </a:r>
            <a:endParaRPr sz="1970" b="1" dirty="0">
              <a:solidFill>
                <a:schemeClr val="tx1"/>
              </a:solidFill>
            </a:endParaRPr>
          </a:p>
          <a:p>
            <a:pPr marL="712470" lvl="2" indent="-237490" defTabSz="31242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MOV W1,DS</a:t>
            </a:r>
            <a:endParaRPr sz="1970" b="1" dirty="0">
              <a:solidFill>
                <a:schemeClr val="tx1"/>
              </a:solidFill>
            </a:endParaRPr>
          </a:p>
          <a:p>
            <a:pPr marL="712470" lvl="2" indent="-237490" defTabSz="31242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MOV W1,B1</a:t>
            </a:r>
            <a:endParaRPr sz="197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74520" y="1897039"/>
            <a:ext cx="8452368" cy="49609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310" indent="-321310" algn="l" defTabSz="374015">
              <a:spcBef>
                <a:spcPts val="267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10" dirty="0">
                <a:solidFill>
                  <a:schemeClr val="tx1"/>
                </a:solidFill>
              </a:rPr>
              <a:t>MOV is used to </a:t>
            </a:r>
            <a:r>
              <a:rPr sz="2110" b="1" dirty="0">
                <a:solidFill>
                  <a:schemeClr val="tx1"/>
                </a:solidFill>
              </a:rPr>
              <a:t>exchange</a:t>
            </a:r>
            <a:r>
              <a:rPr sz="2110" dirty="0">
                <a:solidFill>
                  <a:schemeClr val="tx1"/>
                </a:solidFill>
              </a:rPr>
              <a:t> the contents between two registers or register and memory-location.</a:t>
            </a:r>
            <a:endParaRPr sz="2110" dirty="0">
              <a:solidFill>
                <a:schemeClr val="tx1"/>
              </a:solidFill>
            </a:endParaRPr>
          </a:p>
          <a:p>
            <a:pPr marL="321310" indent="-321310" algn="l" defTabSz="374015">
              <a:spcBef>
                <a:spcPts val="267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10" dirty="0">
                <a:solidFill>
                  <a:schemeClr val="tx1"/>
                </a:solidFill>
              </a:rPr>
              <a:t>Syntax: </a:t>
            </a:r>
            <a:r>
              <a:rPr sz="2110" b="1" dirty="0">
                <a:solidFill>
                  <a:schemeClr val="tx1"/>
                </a:solidFill>
              </a:rPr>
              <a:t>XCHG    destination, sourc</a:t>
            </a:r>
            <a:r>
              <a:rPr lang="en-US" sz="2110" b="1" dirty="0">
                <a:solidFill>
                  <a:schemeClr val="tx1"/>
                </a:solidFill>
              </a:rPr>
              <a:t>e</a:t>
            </a:r>
            <a:endParaRPr lang="en-US" sz="2110" b="1" dirty="0">
              <a:solidFill>
                <a:schemeClr val="tx1"/>
              </a:solidFill>
            </a:endParaRPr>
          </a:p>
          <a:p>
            <a:pPr algn="l" defTabSz="37401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r>
              <a:rPr lang="en-US" sz="2110" b="1" dirty="0">
                <a:solidFill>
                  <a:schemeClr val="tx1"/>
                </a:solidFill>
              </a:rPr>
              <a:t>                       </a:t>
            </a:r>
            <a:r>
              <a:rPr sz="2110" b="1" dirty="0">
                <a:solidFill>
                  <a:schemeClr val="tx1"/>
                </a:solidFill>
              </a:rPr>
              <a:t> XCHG    AH, BL </a:t>
            </a:r>
            <a:endParaRPr lang="en-US" sz="2110" b="1" dirty="0">
              <a:solidFill>
                <a:schemeClr val="tx1"/>
              </a:solidFill>
            </a:endParaRPr>
          </a:p>
          <a:p>
            <a:pPr algn="l" defTabSz="37401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r>
              <a:rPr lang="en-US" sz="2110" dirty="0">
                <a:solidFill>
                  <a:schemeClr val="tx1"/>
                </a:solidFill>
              </a:rPr>
              <a:t>   </a:t>
            </a:r>
            <a:r>
              <a:rPr sz="2110" dirty="0">
                <a:solidFill>
                  <a:schemeClr val="tx1"/>
                </a:solidFill>
              </a:rPr>
              <a:t>[reads exchange value of AH with BL]</a:t>
            </a:r>
            <a:endParaRPr sz="2110" dirty="0">
              <a:solidFill>
                <a:schemeClr val="tx1"/>
              </a:solidFill>
            </a:endParaRPr>
          </a:p>
          <a:p>
            <a:pPr marL="1421765" lvl="4" indent="-284480" defTabSz="37401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endParaRPr sz="2430" b="1" dirty="0">
              <a:solidFill>
                <a:srgbClr val="FFFFFF"/>
              </a:solidFill>
            </a:endParaRPr>
          </a:p>
          <a:p>
            <a:pPr marL="1421765" lvl="4" indent="-284480" defTabSz="37401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endParaRPr sz="2430" b="1" dirty="0">
              <a:solidFill>
                <a:schemeClr val="tx1"/>
              </a:solidFill>
            </a:endParaRPr>
          </a:p>
          <a:p>
            <a:pPr marL="1421765" lvl="4" indent="-284480" defTabSz="37401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endParaRPr lang="en-US" sz="2430" b="1" dirty="0">
              <a:solidFill>
                <a:schemeClr val="tx1"/>
              </a:solidFill>
            </a:endParaRPr>
          </a:p>
          <a:p>
            <a:pPr marL="1421765" lvl="4" indent="-284480" defTabSz="37401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endParaRPr lang="en-US" sz="2430" b="1" dirty="0">
              <a:solidFill>
                <a:schemeClr val="tx1"/>
              </a:solidFill>
            </a:endParaRPr>
          </a:p>
          <a:p>
            <a:pPr marL="1421765" lvl="4" indent="-284480" defTabSz="37401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endParaRPr lang="en-US" sz="2430" b="1" dirty="0">
              <a:solidFill>
                <a:schemeClr val="tx1"/>
              </a:solidFill>
            </a:endParaRPr>
          </a:p>
          <a:p>
            <a:pPr marL="1421765" lvl="4" indent="-284480" defTabSz="37401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endParaRPr lang="en-US" sz="2430" b="1" dirty="0">
              <a:solidFill>
                <a:schemeClr val="tx1"/>
              </a:solidFill>
            </a:endParaRPr>
          </a:p>
          <a:p>
            <a:pPr marL="1421765" lvl="4" indent="-284480" defTabSz="37401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endParaRPr lang="en-US" sz="2430" b="1" dirty="0">
              <a:solidFill>
                <a:schemeClr val="tx1"/>
              </a:solidFill>
            </a:endParaRPr>
          </a:p>
          <a:p>
            <a:pPr marL="1421765" lvl="4" indent="-284480" defTabSz="37401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endParaRPr sz="2430" b="1" dirty="0">
              <a:solidFill>
                <a:schemeClr val="tx1"/>
              </a:solidFill>
            </a:endParaRPr>
          </a:p>
        </p:txBody>
      </p:sp>
      <p:graphicFrame>
        <p:nvGraphicFramePr>
          <p:cNvPr id="98" name="Table 98"/>
          <p:cNvGraphicFramePr/>
          <p:nvPr/>
        </p:nvGraphicFramePr>
        <p:xfrm>
          <a:off x="2288130" y="4627663"/>
          <a:ext cx="4825147" cy="21069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81712"/>
                <a:gridCol w="1181712"/>
                <a:gridCol w="1181712"/>
                <a:gridCol w="1280011"/>
              </a:tblGrid>
              <a:tr h="393299"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</a:t>
                      </a: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cPr/>
                </a:tc>
              </a:tr>
              <a:tr h="49032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1A</a:t>
                      </a:r>
                      <a:endParaRPr sz="2000" b="1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05</a:t>
                      </a:r>
                      <a:endParaRPr sz="2000" b="1" dirty="0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AH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44216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</a:t>
                      </a:r>
                      <a:endParaRPr sz="2000" b="1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1A</a:t>
                      </a:r>
                      <a:endParaRPr sz="2000" b="1" dirty="0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01"/>
          <p:cNvGraphicFramePr/>
          <p:nvPr/>
        </p:nvGraphicFramePr>
        <p:xfrm>
          <a:off x="644706" y="2183642"/>
          <a:ext cx="7666782" cy="4479933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555594"/>
                <a:gridCol w="2555594"/>
                <a:gridCol w="2555594"/>
              </a:tblGrid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  <a:endParaRPr sz="2000" b="1" dirty="0"/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XCHG W1,W2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723731" y="1662889"/>
            <a:ext cx="8118994" cy="4742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 algn="l" defTabSz="344805">
              <a:spcBef>
                <a:spcPts val="246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What is the value of BX and A after XCHG BX,A?[assume value of A is 15h]. </a:t>
            </a:r>
            <a:endParaRPr sz="1970" b="1" dirty="0">
              <a:solidFill>
                <a:schemeClr val="tx1"/>
              </a:solidFill>
            </a:endParaRPr>
          </a:p>
          <a:p>
            <a:pPr marL="321310" indent="-321310" algn="l" defTabSz="344805">
              <a:spcBef>
                <a:spcPts val="246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Also find, AX and A after MOV AX,A ? </a:t>
            </a:r>
            <a:endParaRPr sz="1970" b="1" dirty="0">
              <a:solidFill>
                <a:schemeClr val="tx1"/>
              </a:solidFill>
            </a:endParaRPr>
          </a:p>
          <a:p>
            <a:pPr marL="321310" indent="-321310" algn="l" defTabSz="344805">
              <a:spcBef>
                <a:spcPts val="246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70" b="1" dirty="0">
                <a:solidFill>
                  <a:schemeClr val="tx1"/>
                </a:solidFill>
              </a:rPr>
              <a:t>U</a:t>
            </a:r>
            <a:r>
              <a:rPr sz="1970" b="1" dirty="0">
                <a:solidFill>
                  <a:schemeClr val="tx1"/>
                </a:solidFill>
              </a:rPr>
              <a:t>sing previous values, find the value of AX and BX from XCHG AX, BX?</a:t>
            </a:r>
            <a:endParaRPr sz="1970" b="1" dirty="0">
              <a:solidFill>
                <a:schemeClr val="tx1"/>
              </a:solidFill>
            </a:endParaRPr>
          </a:p>
          <a:p>
            <a:pPr marL="321310" indent="-321310" algn="l" defTabSz="344805">
              <a:spcBef>
                <a:spcPts val="246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Tell us whether the following instructions are legal or illegal?</a:t>
            </a:r>
            <a:endParaRPr sz="1970" b="1" dirty="0">
              <a:solidFill>
                <a:schemeClr val="tx1"/>
              </a:solidFill>
            </a:endParaRPr>
          </a:p>
          <a:p>
            <a:pPr marL="787400" lvl="2" indent="-262255" defTabSz="344805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XCHG W1,W2</a:t>
            </a:r>
            <a:endParaRPr sz="1970" b="1" dirty="0">
              <a:solidFill>
                <a:schemeClr val="tx1"/>
              </a:solidFill>
            </a:endParaRPr>
          </a:p>
          <a:p>
            <a:pPr marL="787400" lvl="2" indent="-262255" defTabSz="344805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XCHG AX,W1</a:t>
            </a:r>
            <a:endParaRPr sz="197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895946" y="3469184"/>
            <a:ext cx="7382619" cy="19476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955" indent="-401955" algn="l" defTabSz="340995">
              <a:spcBef>
                <a:spcPts val="2390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chemeClr val="tx1"/>
                </a:solidFill>
              </a:rPr>
              <a:t>Using Register</a:t>
            </a:r>
            <a:r>
              <a:rPr lang="en-US" sz="2530" dirty="0">
                <a:solidFill>
                  <a:schemeClr val="tx1"/>
                </a:solidFill>
              </a:rPr>
              <a:t>,</a:t>
            </a:r>
            <a:endParaRPr sz="2530" dirty="0">
              <a:solidFill>
                <a:schemeClr val="tx1"/>
              </a:solidFill>
            </a:endParaRPr>
          </a:p>
          <a:p>
            <a:pPr algn="l" defTabSz="340995">
              <a:spcBef>
                <a:spcPts val="2390"/>
              </a:spcBef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chemeClr val="tx1"/>
                </a:solidFill>
              </a:rPr>
              <a:t>                      MOV AX, W2</a:t>
            </a:r>
            <a:br>
              <a:rPr lang="en-US" sz="2530" dirty="0">
                <a:solidFill>
                  <a:schemeClr val="tx1"/>
                </a:solidFill>
              </a:rPr>
            </a:br>
            <a:r>
              <a:rPr lang="en-US" sz="2530" dirty="0">
                <a:solidFill>
                  <a:schemeClr val="tx1"/>
                </a:solidFill>
              </a:rPr>
              <a:t>				</a:t>
            </a:r>
            <a:r>
              <a:rPr sz="2530" dirty="0">
                <a:solidFill>
                  <a:schemeClr val="tx1"/>
                </a:solidFill>
              </a:rPr>
              <a:t> </a:t>
            </a:r>
            <a:r>
              <a:rPr lang="en-US" sz="2530" dirty="0">
                <a:solidFill>
                  <a:schemeClr val="tx1"/>
                </a:solidFill>
              </a:rPr>
              <a:t>XCHG </a:t>
            </a:r>
            <a:r>
              <a:rPr sz="2530" dirty="0">
                <a:solidFill>
                  <a:schemeClr val="tx1"/>
                </a:solidFill>
              </a:rPr>
              <a:t> </a:t>
            </a:r>
            <a:r>
              <a:rPr lang="en-US" sz="2530" dirty="0">
                <a:solidFill>
                  <a:schemeClr val="tx1"/>
                </a:solidFill>
              </a:rPr>
              <a:t>AX</a:t>
            </a:r>
            <a:r>
              <a:rPr sz="2530" dirty="0">
                <a:solidFill>
                  <a:schemeClr val="tx1"/>
                </a:solidFill>
              </a:rPr>
              <a:t>,W2</a:t>
            </a:r>
            <a:br>
              <a:rPr lang="en-US" sz="2530" dirty="0">
                <a:solidFill>
                  <a:schemeClr val="tx1"/>
                </a:solidFill>
              </a:rPr>
            </a:br>
            <a:r>
              <a:rPr lang="en-US" sz="2530" dirty="0">
                <a:solidFill>
                  <a:schemeClr val="tx1"/>
                </a:solidFill>
              </a:rPr>
              <a:t>				MOV W1, AX</a:t>
            </a:r>
            <a:endParaRPr sz="2530" dirty="0">
              <a:solidFill>
                <a:schemeClr val="tx1"/>
              </a:solidFill>
            </a:endParaRP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895946" y="1924736"/>
            <a:ext cx="7804547" cy="17754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955" indent="-401955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XCHG or MOV operation is not allowed between memory locations. So, What could be the way out? </a:t>
            </a:r>
            <a:endParaRPr sz="253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64591" y="1815712"/>
            <a:ext cx="8207777" cy="50422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310" indent="-321310" defTabSz="349250">
              <a:spcBef>
                <a:spcPts val="246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ADD</a:t>
            </a:r>
            <a:r>
              <a:rPr sz="1970" dirty="0">
                <a:solidFill>
                  <a:schemeClr val="tx1"/>
                </a:solidFill>
              </a:rPr>
              <a:t> is used to </a:t>
            </a:r>
            <a:r>
              <a:rPr sz="1970" b="1" dirty="0">
                <a:solidFill>
                  <a:schemeClr val="tx1"/>
                </a:solidFill>
              </a:rPr>
              <a:t>add</a:t>
            </a:r>
            <a:r>
              <a:rPr sz="1970" dirty="0">
                <a:solidFill>
                  <a:schemeClr val="tx1"/>
                </a:solidFill>
              </a:rPr>
              <a:t> content of two registers, register and memory-location or add a number to register or memory location.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349250">
              <a:spcBef>
                <a:spcPts val="246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Syntax: ADD    destination, source</a:t>
            </a:r>
            <a:endParaRPr sz="1970" b="1" dirty="0">
              <a:solidFill>
                <a:schemeClr val="tx1"/>
              </a:solidFill>
            </a:endParaRPr>
          </a:p>
          <a:p>
            <a:pPr lvl="4" indent="546735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        ADD     WORD1,AX </a:t>
            </a:r>
            <a:r>
              <a:rPr sz="1970" dirty="0">
                <a:solidFill>
                  <a:schemeClr val="tx1"/>
                </a:solidFill>
              </a:rPr>
              <a:t>[reads Add AX to WORD1]</a:t>
            </a:r>
            <a:endParaRPr sz="1970" dirty="0">
              <a:solidFill>
                <a:schemeClr val="tx1"/>
              </a:solidFill>
            </a:endParaRPr>
          </a:p>
          <a:p>
            <a:pPr marL="1328420" lvl="4" indent="-265430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endParaRPr sz="2270" b="1" dirty="0">
              <a:solidFill>
                <a:srgbClr val="FFFFFF"/>
              </a:solidFill>
            </a:endParaRPr>
          </a:p>
          <a:p>
            <a:pPr marL="1328420" lvl="4" indent="-265430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endParaRPr sz="2270" b="1" dirty="0">
              <a:solidFill>
                <a:srgbClr val="FFFFFF"/>
              </a:solidFill>
            </a:endParaRPr>
          </a:p>
          <a:p>
            <a:pPr marL="1328420" lvl="4" indent="-265430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endParaRPr lang="en-US" sz="2270" b="1" dirty="0">
              <a:solidFill>
                <a:srgbClr val="FFFFFF"/>
              </a:solidFill>
            </a:endParaRPr>
          </a:p>
          <a:p>
            <a:pPr marL="1328420" lvl="4" indent="-265430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endParaRPr lang="en-US" sz="2270" b="1" dirty="0">
              <a:solidFill>
                <a:srgbClr val="FFFFFF"/>
              </a:solidFill>
            </a:endParaRPr>
          </a:p>
          <a:p>
            <a:pPr marL="1328420" lvl="4" indent="-265430" algn="l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r>
              <a:rPr lang="en-US" sz="1970" b="1" dirty="0">
                <a:solidFill>
                  <a:schemeClr val="tx1"/>
                </a:solidFill>
              </a:rPr>
              <a:t>**</a:t>
            </a:r>
            <a:r>
              <a:rPr lang="en-US" sz="1970" dirty="0">
                <a:solidFill>
                  <a:schemeClr val="tx1"/>
                </a:solidFill>
              </a:rPr>
              <a:t>Copy of WORD1 is added with content of AX and stored in WORD1</a:t>
            </a:r>
            <a:endParaRPr lang="en-US" sz="1970" dirty="0">
              <a:solidFill>
                <a:schemeClr val="tx1"/>
              </a:solidFill>
            </a:endParaRPr>
          </a:p>
          <a:p>
            <a:pPr marL="1328420" lvl="4" indent="-265430" algn="l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endParaRPr lang="en-US" sz="2270" b="1" dirty="0">
              <a:solidFill>
                <a:srgbClr val="FFFFFF"/>
              </a:solidFill>
            </a:endParaRPr>
          </a:p>
        </p:txBody>
      </p:sp>
      <p:graphicFrame>
        <p:nvGraphicFramePr>
          <p:cNvPr id="111" name="Table 111"/>
          <p:cNvGraphicFramePr/>
          <p:nvPr/>
        </p:nvGraphicFramePr>
        <p:xfrm>
          <a:off x="1492434" y="3647395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/>
                <a:gridCol w="3198874"/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</a:t>
                      </a: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   </a:t>
                      </a: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</a:t>
                      </a:r>
                      <a:r>
                        <a:rPr sz="2000" b="1" dirty="0"/>
                        <a:t>01BC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01BC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0523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06DF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14"/>
          <p:cNvGraphicFramePr/>
          <p:nvPr/>
        </p:nvGraphicFramePr>
        <p:xfrm>
          <a:off x="644705" y="1627226"/>
          <a:ext cx="8204295" cy="481798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/>
                <a:gridCol w="2734765"/>
                <a:gridCol w="2734765"/>
              </a:tblGrid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  <a:endParaRPr sz="2000" b="1" dirty="0"/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ADD W1,W2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12503" y="2216836"/>
            <a:ext cx="8118994" cy="39871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310" indent="-321310" algn="l" defTabSz="369570">
              <a:spcBef>
                <a:spcPts val="26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What is the value of BX and A after ADD BX,A ?[assume value of BX is 5h and A is 9h] </a:t>
            </a:r>
            <a:endParaRPr sz="1970" b="1" dirty="0">
              <a:solidFill>
                <a:schemeClr val="tx1"/>
              </a:solidFill>
            </a:endParaRPr>
          </a:p>
          <a:p>
            <a:pPr marL="321310" indent="-321310" algn="l" defTabSz="369570">
              <a:spcBef>
                <a:spcPts val="26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using previous values[AX=9h], find the value of AX and BX from ADD AX, BX</a:t>
            </a:r>
            <a:endParaRPr sz="1970" b="1" dirty="0">
              <a:solidFill>
                <a:schemeClr val="tx1"/>
              </a:solidFill>
            </a:endParaRPr>
          </a:p>
          <a:p>
            <a:pPr marL="321310" indent="-321310" algn="l" defTabSz="369570">
              <a:spcBef>
                <a:spcPts val="26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Tell us whether the following instructions are legal or illegal?</a:t>
            </a:r>
            <a:endParaRPr sz="1970" b="1" dirty="0">
              <a:solidFill>
                <a:schemeClr val="tx1"/>
              </a:solidFill>
            </a:endParaRPr>
          </a:p>
          <a:p>
            <a:pPr marL="281305" lvl="1" indent="0" defTabSz="36957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ADD B1,B2</a:t>
            </a:r>
            <a:endParaRPr sz="1970" b="1" dirty="0">
              <a:solidFill>
                <a:schemeClr val="tx1"/>
              </a:solidFill>
            </a:endParaRPr>
          </a:p>
          <a:p>
            <a:pPr marL="281305" lvl="1" indent="0" defTabSz="36957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ADD AL,56</a:t>
            </a:r>
            <a:r>
              <a:rPr lang="en-US" sz="1970" b="1" dirty="0">
                <a:solidFill>
                  <a:schemeClr val="tx1"/>
                </a:solidFill>
              </a:rPr>
              <a:t>H</a:t>
            </a:r>
            <a:r>
              <a:rPr sz="1970" b="1" dirty="0">
                <a:solidFill>
                  <a:schemeClr val="tx1"/>
                </a:solidFill>
              </a:rPr>
              <a:t> </a:t>
            </a:r>
            <a:endParaRPr sz="197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89241" y="1800291"/>
            <a:ext cx="8303503" cy="518109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310" indent="-321310" algn="l" defTabSz="377825">
              <a:spcBef>
                <a:spcPts val="267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SUB</a:t>
            </a:r>
            <a:r>
              <a:rPr sz="1970" dirty="0">
                <a:solidFill>
                  <a:schemeClr val="tx1"/>
                </a:solidFill>
              </a:rPr>
              <a:t> is used to </a:t>
            </a:r>
            <a:r>
              <a:rPr sz="1970" b="1" dirty="0">
                <a:solidFill>
                  <a:schemeClr val="tx1"/>
                </a:solidFill>
              </a:rPr>
              <a:t>subtract</a:t>
            </a:r>
            <a:r>
              <a:rPr sz="1970" dirty="0">
                <a:solidFill>
                  <a:schemeClr val="tx1"/>
                </a:solidFill>
              </a:rPr>
              <a:t> content of two registers, register and memory-location or subtract a number from register or memory location.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377825">
              <a:spcBef>
                <a:spcPts val="267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Syntax: SUB    destination, source</a:t>
            </a:r>
            <a:endParaRPr sz="1970" b="1" dirty="0">
              <a:solidFill>
                <a:schemeClr val="tx1"/>
              </a:solidFill>
            </a:endParaRPr>
          </a:p>
          <a:p>
            <a:pPr lvl="4" indent="591185" defTabSz="37782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        SUB     AX,DX </a:t>
            </a:r>
            <a:r>
              <a:rPr sz="1970" dirty="0">
                <a:solidFill>
                  <a:schemeClr val="tx1"/>
                </a:solidFill>
              </a:rPr>
              <a:t>[reads Subtract DX from AX]</a:t>
            </a:r>
            <a:endParaRPr sz="1970" dirty="0">
              <a:solidFill>
                <a:schemeClr val="tx1"/>
              </a:solidFill>
            </a:endParaRPr>
          </a:p>
          <a:p>
            <a:pPr marL="1437640" lvl="4" indent="-287655" defTabSz="37782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endParaRPr sz="1970" b="1" dirty="0">
              <a:solidFill>
                <a:srgbClr val="FFFFFF"/>
              </a:solidFill>
            </a:endParaRPr>
          </a:p>
          <a:p>
            <a:pPr marL="1437640" lvl="4" indent="-287655" defTabSz="37782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endParaRPr sz="1970" b="1" dirty="0">
              <a:solidFill>
                <a:srgbClr val="FFFFFF"/>
              </a:solidFill>
            </a:endParaRPr>
          </a:p>
          <a:p>
            <a:pPr marL="1437640" lvl="4" indent="-287655" defTabSz="37782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endParaRPr lang="en-US" sz="1970" b="1" dirty="0">
              <a:solidFill>
                <a:srgbClr val="FFFFFF"/>
              </a:solidFill>
            </a:endParaRPr>
          </a:p>
          <a:p>
            <a:pPr marL="1437640" lvl="4" indent="-287655" algn="l" defTabSz="37782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endParaRPr lang="en-US" sz="1970" dirty="0">
              <a:solidFill>
                <a:srgbClr val="FFFFFF"/>
              </a:solidFill>
            </a:endParaRPr>
          </a:p>
          <a:p>
            <a:pPr marL="1437640" lvl="4" indent="-287655" algn="l" defTabSz="37782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r>
              <a:rPr lang="en-US" sz="1970" b="1" dirty="0">
                <a:solidFill>
                  <a:schemeClr val="tx1"/>
                </a:solidFill>
              </a:rPr>
              <a:t>**</a:t>
            </a:r>
            <a:r>
              <a:rPr lang="en-US" sz="1970" dirty="0">
                <a:solidFill>
                  <a:schemeClr val="tx1"/>
                </a:solidFill>
              </a:rPr>
              <a:t>Subtracts the content of DX from AX and stored in AX.</a:t>
            </a:r>
            <a:endParaRPr lang="en-US" sz="1970" dirty="0">
              <a:solidFill>
                <a:schemeClr val="tx1"/>
              </a:solidFill>
            </a:endParaRPr>
          </a:p>
          <a:p>
            <a:pPr marL="1437640" lvl="4" indent="-287655" algn="l" defTabSz="37782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endParaRPr lang="en-US" sz="1970" b="1" dirty="0">
              <a:solidFill>
                <a:srgbClr val="FFFFFF"/>
              </a:solidFill>
            </a:endParaRPr>
          </a:p>
        </p:txBody>
      </p:sp>
      <p:graphicFrame>
        <p:nvGraphicFramePr>
          <p:cNvPr id="121" name="Table 121"/>
          <p:cNvGraphicFramePr/>
          <p:nvPr/>
        </p:nvGraphicFramePr>
        <p:xfrm>
          <a:off x="1797472" y="3685716"/>
          <a:ext cx="6152089" cy="222704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/>
                <a:gridCol w="3198874"/>
              </a:tblGrid>
              <a:tr h="4143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  <a:endParaRPr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0000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FFFF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lang="en-US"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SUB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99046" y="1788416"/>
            <a:ext cx="7945908" cy="50837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259080">
              <a:defRPr sz="1800">
                <a:solidFill>
                  <a:srgbClr val="000000"/>
                </a:solidFill>
              </a:defRPr>
            </a:pPr>
            <a:r>
              <a:rPr lang="en-US" sz="253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530" b="1" dirty="0">
                <a:solidFill>
                  <a:schemeClr val="accent2">
                    <a:lumMod val="75000"/>
                  </a:schemeClr>
                </a:solidFill>
              </a:rPr>
              <a:t>                          </a:t>
            </a:r>
            <a:r>
              <a:rPr sz="2530" b="1" u="sng" dirty="0">
                <a:solidFill>
                  <a:schemeClr val="accent2">
                    <a:lumMod val="75000"/>
                  </a:schemeClr>
                </a:solidFill>
              </a:rPr>
              <a:t>Four Steps</a:t>
            </a:r>
            <a:endParaRPr sz="253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584835" lvl="1" indent="-292735" algn="l" defTabSz="259080">
              <a:spcBef>
                <a:spcPts val="183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Learn Syntax</a:t>
            </a:r>
            <a:endParaRPr sz="1970" b="1" dirty="0">
              <a:solidFill>
                <a:schemeClr val="tx1"/>
              </a:solidFill>
            </a:endParaRPr>
          </a:p>
          <a:p>
            <a:pPr marL="584835" lvl="1" indent="-292735" algn="l" defTabSz="259080">
              <a:spcBef>
                <a:spcPts val="183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Variable declarations</a:t>
            </a:r>
            <a:endParaRPr sz="1970" b="1" dirty="0">
              <a:solidFill>
                <a:schemeClr val="tx1"/>
              </a:solidFill>
            </a:endParaRPr>
          </a:p>
          <a:p>
            <a:pPr marL="584835" lvl="1" indent="-292735" algn="l" defTabSz="259080">
              <a:spcBef>
                <a:spcPts val="183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Introduction of basic data movement</a:t>
            </a:r>
            <a:endParaRPr sz="1970" b="1" dirty="0">
              <a:solidFill>
                <a:schemeClr val="tx1"/>
              </a:solidFill>
            </a:endParaRPr>
          </a:p>
          <a:p>
            <a:pPr marL="584835" lvl="1" indent="-292735" algn="l" defTabSz="259080">
              <a:spcBef>
                <a:spcPts val="1830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Program organization: Code, Data and stack</a:t>
            </a:r>
            <a:endParaRPr sz="1970" b="1" dirty="0">
              <a:solidFill>
                <a:schemeClr val="tx1"/>
              </a:solidFill>
            </a:endParaRPr>
          </a:p>
          <a:p>
            <a:pPr marL="321310" indent="-321310" algn="l" defTabSz="259080">
              <a:spcBef>
                <a:spcPts val="183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Assembly language instructions are so basic. So, I/O is much harder unlike high-level languages.</a:t>
            </a:r>
            <a:endParaRPr sz="1970" b="1" dirty="0">
              <a:solidFill>
                <a:schemeClr val="tx1"/>
              </a:solidFill>
            </a:endParaRPr>
          </a:p>
          <a:p>
            <a:pPr marL="321310" indent="-321310" algn="l" defTabSz="259080">
              <a:spcBef>
                <a:spcPts val="183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We Use DOS functions for I/O as they are easy to invoke and faster</a:t>
            </a:r>
            <a:endParaRPr sz="1970" b="1" dirty="0">
              <a:solidFill>
                <a:schemeClr val="tx1"/>
              </a:solidFill>
            </a:endParaRPr>
          </a:p>
          <a:p>
            <a:pPr marL="321310" indent="-321310" algn="l" defTabSz="259080">
              <a:spcBef>
                <a:spcPts val="183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A program is must be converted to machine language before execution</a:t>
            </a:r>
            <a:endParaRPr sz="197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Overview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124"/>
          <p:cNvGraphicFramePr/>
          <p:nvPr/>
        </p:nvGraphicFramePr>
        <p:xfrm>
          <a:off x="604521" y="1788416"/>
          <a:ext cx="8204295" cy="486465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/>
                <a:gridCol w="2734765"/>
                <a:gridCol w="2734765"/>
              </a:tblGrid>
              <a:tr h="125116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No</a:t>
                      </a:r>
                      <a:endParaRPr sz="2000" b="1"/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illegal: SUB W1,W2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730542" y="2110908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310" indent="-321310" algn="l" defTabSz="369570">
              <a:spcBef>
                <a:spcPts val="26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What is the value of BX and A after SUB BX,A ?[assume value of BX is F and A is 9h] </a:t>
            </a:r>
            <a:endParaRPr sz="1970" b="1" dirty="0">
              <a:solidFill>
                <a:schemeClr val="tx1"/>
              </a:solidFill>
            </a:endParaRPr>
          </a:p>
          <a:p>
            <a:pPr marL="321310" indent="-321310" algn="l" defTabSz="369570">
              <a:spcBef>
                <a:spcPts val="26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70" b="1" dirty="0">
                <a:solidFill>
                  <a:schemeClr val="tx1"/>
                </a:solidFill>
              </a:rPr>
              <a:t>U</a:t>
            </a:r>
            <a:r>
              <a:rPr sz="1970" b="1" dirty="0">
                <a:solidFill>
                  <a:schemeClr val="tx1"/>
                </a:solidFill>
              </a:rPr>
              <a:t>sing previous values[AX=9h], find the value of AX and BX from SUB AX, BX</a:t>
            </a:r>
            <a:endParaRPr sz="1970" b="1" dirty="0">
              <a:solidFill>
                <a:schemeClr val="tx1"/>
              </a:solidFill>
            </a:endParaRPr>
          </a:p>
          <a:p>
            <a:pPr marL="321310" indent="-321310" algn="l" defTabSz="369570">
              <a:spcBef>
                <a:spcPts val="26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Tell us whether the following instructions are legal or illegal?</a:t>
            </a:r>
            <a:endParaRPr sz="1970" b="1" dirty="0">
              <a:solidFill>
                <a:schemeClr val="tx1"/>
              </a:solidFill>
            </a:endParaRPr>
          </a:p>
          <a:p>
            <a:pPr marL="281305" lvl="1" indent="0" defTabSz="36957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SUB B1,B2</a:t>
            </a:r>
            <a:endParaRPr sz="1970" b="1" dirty="0">
              <a:solidFill>
                <a:schemeClr val="tx1"/>
              </a:solidFill>
            </a:endParaRPr>
          </a:p>
          <a:p>
            <a:pPr marL="281305" lvl="1" indent="0" defTabSz="36957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SUB AL,56</a:t>
            </a:r>
            <a:r>
              <a:rPr lang="en-US" sz="1970" b="1" dirty="0">
                <a:solidFill>
                  <a:schemeClr val="tx1"/>
                </a:solidFill>
              </a:rPr>
              <a:t>H</a:t>
            </a:r>
            <a:r>
              <a:rPr sz="1970" b="1" dirty="0">
                <a:solidFill>
                  <a:schemeClr val="tx1"/>
                </a:solidFill>
              </a:rPr>
              <a:t> </a:t>
            </a:r>
            <a:endParaRPr sz="197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527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310" indent="-321310" algn="l" defTabSz="386080">
              <a:spcBef>
                <a:spcPts val="274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INC</a:t>
            </a:r>
            <a:r>
              <a:rPr sz="1970" dirty="0">
                <a:solidFill>
                  <a:schemeClr val="tx1"/>
                </a:solidFill>
              </a:rPr>
              <a:t> is used to </a:t>
            </a:r>
            <a:r>
              <a:rPr sz="1970" b="1" dirty="0">
                <a:solidFill>
                  <a:schemeClr val="tx1"/>
                </a:solidFill>
              </a:rPr>
              <a:t>add</a:t>
            </a:r>
            <a:r>
              <a:rPr sz="1970" dirty="0">
                <a:solidFill>
                  <a:schemeClr val="tx1"/>
                </a:solidFill>
              </a:rPr>
              <a:t> </a:t>
            </a:r>
            <a:r>
              <a:rPr sz="1970" b="1" dirty="0">
                <a:solidFill>
                  <a:schemeClr val="tx1"/>
                </a:solidFill>
              </a:rPr>
              <a:t>1</a:t>
            </a:r>
            <a:r>
              <a:rPr sz="1970" dirty="0">
                <a:solidFill>
                  <a:schemeClr val="tx1"/>
                </a:solidFill>
              </a:rPr>
              <a:t> to the contents of a register or memory-location.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386080">
              <a:spcBef>
                <a:spcPts val="274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Syntax: INC   destination</a:t>
            </a:r>
            <a:endParaRPr sz="1970" b="1" dirty="0">
              <a:solidFill>
                <a:schemeClr val="tx1"/>
              </a:solidFill>
            </a:endParaRPr>
          </a:p>
          <a:p>
            <a:pPr lvl="4" indent="604520" defTabSz="386080">
              <a:spcBef>
                <a:spcPts val="274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        INC     WORD1 </a:t>
            </a:r>
            <a:r>
              <a:rPr sz="1970" dirty="0">
                <a:solidFill>
                  <a:schemeClr val="tx1"/>
                </a:solidFill>
              </a:rPr>
              <a:t>[reads Add 1 to WORD1]</a:t>
            </a:r>
            <a:endParaRPr sz="1970" dirty="0">
              <a:solidFill>
                <a:schemeClr val="tx1"/>
              </a:solidFill>
            </a:endParaRPr>
          </a:p>
          <a:p>
            <a:pPr marL="1468755" lvl="4" indent="-294005" defTabSz="386080">
              <a:spcBef>
                <a:spcPts val="2740"/>
              </a:spcBef>
              <a:defRPr sz="1800">
                <a:solidFill>
                  <a:srgbClr val="000000"/>
                </a:solidFill>
              </a:defRPr>
            </a:pPr>
            <a:endParaRPr lang="en-US" sz="1970" b="1" dirty="0">
              <a:solidFill>
                <a:schemeClr val="tx1"/>
              </a:solidFill>
            </a:endParaRPr>
          </a:p>
          <a:p>
            <a:pPr marL="1468755" lvl="4" indent="-294005" defTabSz="386080">
              <a:spcBef>
                <a:spcPts val="2740"/>
              </a:spcBef>
              <a:defRPr sz="1800">
                <a:solidFill>
                  <a:srgbClr val="000000"/>
                </a:solidFill>
              </a:defRPr>
            </a:pPr>
            <a:endParaRPr lang="en-US" sz="1970" b="1" dirty="0">
              <a:solidFill>
                <a:schemeClr val="tx1"/>
              </a:solidFill>
            </a:endParaRPr>
          </a:p>
          <a:p>
            <a:pPr marL="1468755" lvl="4" indent="-294005" defTabSz="386080">
              <a:spcBef>
                <a:spcPts val="2740"/>
              </a:spcBef>
              <a:defRPr sz="1800">
                <a:solidFill>
                  <a:srgbClr val="000000"/>
                </a:solidFill>
              </a:defRPr>
            </a:pPr>
            <a:endParaRPr lang="en-US" sz="1970" b="1" dirty="0">
              <a:solidFill>
                <a:schemeClr val="tx1"/>
              </a:solidFill>
            </a:endParaRPr>
          </a:p>
          <a:p>
            <a:pPr marL="1468755" lvl="4" indent="-294005" algn="l" defTabSz="386080">
              <a:spcBef>
                <a:spcPts val="2740"/>
              </a:spcBef>
              <a:defRPr sz="1800">
                <a:solidFill>
                  <a:srgbClr val="000000"/>
                </a:solidFill>
              </a:defRPr>
            </a:pPr>
            <a:endParaRPr lang="en-US" sz="1970" b="1" dirty="0">
              <a:solidFill>
                <a:schemeClr val="tx1"/>
              </a:solidFill>
            </a:endParaRPr>
          </a:p>
          <a:p>
            <a:pPr marL="1468755" lvl="4" indent="-294005" algn="l" defTabSz="386080">
              <a:spcBef>
                <a:spcPts val="2740"/>
              </a:spcBef>
              <a:defRPr sz="1800">
                <a:solidFill>
                  <a:srgbClr val="000000"/>
                </a:solidFill>
              </a:defRPr>
            </a:pPr>
            <a:r>
              <a:rPr lang="en-US" sz="1970" b="1" dirty="0">
                <a:solidFill>
                  <a:schemeClr val="tx1"/>
                </a:solidFill>
              </a:rPr>
              <a:t>** 1 </a:t>
            </a:r>
            <a:r>
              <a:rPr lang="en-US" sz="1970" dirty="0">
                <a:solidFill>
                  <a:schemeClr val="tx1"/>
                </a:solidFill>
              </a:rPr>
              <a:t>is added to WORD1 and result is stored in WORD1</a:t>
            </a:r>
            <a:endParaRPr lang="en-US" sz="1970" dirty="0">
              <a:solidFill>
                <a:schemeClr val="tx1"/>
              </a:solidFill>
            </a:endParaRPr>
          </a:p>
          <a:p>
            <a:pPr marL="1468755" lvl="4" indent="-294005" algn="l" defTabSz="386080">
              <a:spcBef>
                <a:spcPts val="2740"/>
              </a:spcBef>
              <a:defRPr sz="1800">
                <a:solidFill>
                  <a:srgbClr val="000000"/>
                </a:solidFill>
              </a:defRPr>
            </a:pPr>
            <a:endParaRPr sz="2510" b="1" dirty="0">
              <a:solidFill>
                <a:srgbClr val="FFFFFF"/>
              </a:solidFill>
            </a:endParaRPr>
          </a:p>
          <a:p>
            <a:pPr marL="1468755" lvl="4" indent="-294005" defTabSz="386080">
              <a:spcBef>
                <a:spcPts val="2740"/>
              </a:spcBef>
              <a:defRPr sz="1800">
                <a:solidFill>
                  <a:srgbClr val="000000"/>
                </a:solidFill>
              </a:defRPr>
            </a:pPr>
            <a:endParaRPr sz="2510" b="1" dirty="0">
              <a:solidFill>
                <a:srgbClr val="FFFFFF"/>
              </a:solidFill>
            </a:endParaRPr>
          </a:p>
          <a:p>
            <a:pPr marL="1468755" lvl="4" indent="-294005" defTabSz="386080">
              <a:spcBef>
                <a:spcPts val="2740"/>
              </a:spcBef>
              <a:defRPr sz="1800">
                <a:solidFill>
                  <a:srgbClr val="000000"/>
                </a:solidFill>
              </a:defRPr>
            </a:pPr>
            <a:endParaRPr sz="2510" b="1" dirty="0">
              <a:solidFill>
                <a:srgbClr val="FFFFFF"/>
              </a:solidFill>
            </a:endParaRPr>
          </a:p>
        </p:txBody>
      </p:sp>
      <p:graphicFrame>
        <p:nvGraphicFramePr>
          <p:cNvPr id="131" name="Table 131"/>
          <p:cNvGraphicFramePr/>
          <p:nvPr/>
        </p:nvGraphicFramePr>
        <p:xfrm>
          <a:off x="1604087" y="3824198"/>
          <a:ext cx="6152089" cy="21718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/>
                <a:gridCol w="3198874"/>
              </a:tblGrid>
              <a:tr h="6754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0003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INC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772314" y="2472617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955" indent="-401955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What is the value of BX and A?[assume BX=3h and A=9h]</a:t>
            </a:r>
            <a:endParaRPr sz="2530" b="1" dirty="0">
              <a:solidFill>
                <a:schemeClr val="tx1"/>
              </a:solidFill>
            </a:endParaRPr>
          </a:p>
          <a:p>
            <a:pPr marL="401955" indent="-401955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INC BX</a:t>
            </a:r>
            <a:endParaRPr sz="2530" b="1" dirty="0">
              <a:solidFill>
                <a:schemeClr val="tx1"/>
              </a:solidFill>
            </a:endParaRPr>
          </a:p>
          <a:p>
            <a:pPr marL="401955" indent="-401955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INC A</a:t>
            </a:r>
            <a:endParaRPr sz="253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630309" y="1841636"/>
            <a:ext cx="7511679" cy="5019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310" indent="-321310" algn="l" defTabSz="377825">
              <a:spcBef>
                <a:spcPts val="267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DEC</a:t>
            </a:r>
            <a:r>
              <a:rPr sz="1970" dirty="0">
                <a:solidFill>
                  <a:schemeClr val="tx1"/>
                </a:solidFill>
              </a:rPr>
              <a:t> is used to </a:t>
            </a:r>
            <a:r>
              <a:rPr sz="1970" b="1" dirty="0">
                <a:solidFill>
                  <a:schemeClr val="tx1"/>
                </a:solidFill>
              </a:rPr>
              <a:t>subtract</a:t>
            </a:r>
            <a:r>
              <a:rPr sz="1970" dirty="0">
                <a:solidFill>
                  <a:schemeClr val="tx1"/>
                </a:solidFill>
              </a:rPr>
              <a:t> </a:t>
            </a:r>
            <a:r>
              <a:rPr sz="1970" b="1" dirty="0">
                <a:solidFill>
                  <a:schemeClr val="tx1"/>
                </a:solidFill>
              </a:rPr>
              <a:t>1</a:t>
            </a:r>
            <a:r>
              <a:rPr sz="1970" dirty="0">
                <a:solidFill>
                  <a:schemeClr val="tx1"/>
                </a:solidFill>
              </a:rPr>
              <a:t> from the contents of a register or memory-location.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377825">
              <a:spcBef>
                <a:spcPts val="267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Syntax: DEC   destination</a:t>
            </a:r>
            <a:endParaRPr sz="1970" b="1" dirty="0">
              <a:solidFill>
                <a:schemeClr val="tx1"/>
              </a:solidFill>
            </a:endParaRPr>
          </a:p>
          <a:p>
            <a:pPr lvl="4" indent="591185" defTabSz="37782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         DEC     WORD1 </a:t>
            </a:r>
            <a:r>
              <a:rPr sz="1970" dirty="0">
                <a:solidFill>
                  <a:schemeClr val="tx1"/>
                </a:solidFill>
              </a:rPr>
              <a:t>[reads subtract 1 from WORD1]</a:t>
            </a:r>
            <a:endParaRPr sz="1970" dirty="0">
              <a:solidFill>
                <a:schemeClr val="tx1"/>
              </a:solidFill>
            </a:endParaRPr>
          </a:p>
          <a:p>
            <a:pPr marL="1437640" lvl="4" indent="-287655" defTabSz="37782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endParaRPr sz="2460" b="1" dirty="0">
              <a:solidFill>
                <a:srgbClr val="FFFFFF"/>
              </a:solidFill>
            </a:endParaRPr>
          </a:p>
          <a:p>
            <a:pPr marL="1437640" lvl="4" indent="-287655" defTabSz="37782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endParaRPr sz="2460" b="1" dirty="0">
              <a:solidFill>
                <a:srgbClr val="FFFFFF"/>
              </a:solidFill>
            </a:endParaRPr>
          </a:p>
          <a:p>
            <a:pPr marL="1437640" lvl="4" indent="-287655" defTabSz="37782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endParaRPr sz="2460" b="1" dirty="0">
              <a:solidFill>
                <a:srgbClr val="FFFFFF"/>
              </a:solidFill>
            </a:endParaRPr>
          </a:p>
          <a:p>
            <a:pPr lvl="4" indent="591185" algn="l" defTabSz="377825">
              <a:spcBef>
                <a:spcPts val="267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** 1 </a:t>
            </a:r>
            <a:r>
              <a:rPr sz="1970" dirty="0">
                <a:solidFill>
                  <a:schemeClr val="tx1"/>
                </a:solidFill>
              </a:rPr>
              <a:t>is subtracted from BYTE1 and result is stored in BYTE1</a:t>
            </a:r>
            <a:endParaRPr sz="1970" dirty="0">
              <a:solidFill>
                <a:schemeClr val="tx1"/>
              </a:solidFill>
            </a:endParaRPr>
          </a:p>
        </p:txBody>
      </p:sp>
      <p:graphicFrame>
        <p:nvGraphicFramePr>
          <p:cNvPr id="138" name="Table 138"/>
          <p:cNvGraphicFramePr/>
          <p:nvPr/>
        </p:nvGraphicFramePr>
        <p:xfrm>
          <a:off x="1817424" y="3925396"/>
          <a:ext cx="6152089" cy="209334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/>
                <a:gridCol w="3198874"/>
              </a:tblGrid>
              <a:tr h="59694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FFFE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FFFD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DEC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756819" y="2437805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955" indent="-401955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What is the value of BX and A?[assume BX=3h and A=9h]</a:t>
            </a:r>
            <a:endParaRPr sz="2530" b="1" dirty="0">
              <a:solidFill>
                <a:schemeClr val="tx1"/>
              </a:solidFill>
            </a:endParaRPr>
          </a:p>
          <a:p>
            <a:pPr marL="401955" indent="-401955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DEC BX</a:t>
            </a:r>
            <a:endParaRPr sz="2530" b="1" dirty="0">
              <a:solidFill>
                <a:schemeClr val="tx1"/>
              </a:solidFill>
            </a:endParaRPr>
          </a:p>
          <a:p>
            <a:pPr marL="401955" indent="-401955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DEC A</a:t>
            </a:r>
            <a:endParaRPr sz="253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433660" y="1829439"/>
            <a:ext cx="8426019" cy="5247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310" indent="-321310" algn="l" defTabSz="349250">
              <a:spcBef>
                <a:spcPts val="246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NEG</a:t>
            </a:r>
            <a:r>
              <a:rPr sz="1970" dirty="0">
                <a:solidFill>
                  <a:schemeClr val="tx1"/>
                </a:solidFill>
              </a:rPr>
              <a:t> is used to </a:t>
            </a:r>
            <a:r>
              <a:rPr sz="1970" b="1" dirty="0">
                <a:solidFill>
                  <a:schemeClr val="tx1"/>
                </a:solidFill>
              </a:rPr>
              <a:t>negate</a:t>
            </a:r>
            <a:r>
              <a:rPr sz="1970" dirty="0">
                <a:solidFill>
                  <a:schemeClr val="tx1"/>
                </a:solidFill>
              </a:rPr>
              <a:t> the contents of the destination</a:t>
            </a:r>
            <a:endParaRPr sz="1970" dirty="0">
              <a:solidFill>
                <a:schemeClr val="tx1"/>
              </a:solidFill>
            </a:endParaRPr>
          </a:p>
          <a:p>
            <a:pPr marL="265430" indent="-265430" algn="l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NEG does this by replacing the contents by its two’s complement.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349250">
              <a:spcBef>
                <a:spcPts val="246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Syntax: NEG     destination</a:t>
            </a:r>
            <a:endParaRPr sz="1970" b="1" dirty="0">
              <a:solidFill>
                <a:schemeClr val="tx1"/>
              </a:solidFill>
            </a:endParaRPr>
          </a:p>
          <a:p>
            <a:pPr lvl="4" indent="546735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        NEG     BX </a:t>
            </a:r>
            <a:r>
              <a:rPr sz="1970" dirty="0">
                <a:solidFill>
                  <a:schemeClr val="tx1"/>
                </a:solidFill>
              </a:rPr>
              <a:t>[reads negate the contents of BX]</a:t>
            </a:r>
            <a:endParaRPr sz="1970" dirty="0">
              <a:solidFill>
                <a:schemeClr val="tx1"/>
              </a:solidFill>
            </a:endParaRPr>
          </a:p>
          <a:p>
            <a:pPr marL="1328420" lvl="4" indent="-265430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endParaRPr sz="2270" b="1" dirty="0">
              <a:solidFill>
                <a:srgbClr val="FFFFFF"/>
              </a:solidFill>
            </a:endParaRPr>
          </a:p>
          <a:p>
            <a:pPr marL="1328420" lvl="4" indent="-265430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endParaRPr sz="2270" b="1" dirty="0">
              <a:solidFill>
                <a:srgbClr val="FFFFFF"/>
              </a:solidFill>
            </a:endParaRPr>
          </a:p>
          <a:p>
            <a:pPr lvl="4" indent="546735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endParaRPr lang="en-US" sz="2270" b="1" dirty="0">
              <a:solidFill>
                <a:srgbClr val="FFFFFF"/>
              </a:solidFill>
            </a:endParaRPr>
          </a:p>
          <a:p>
            <a:pPr lvl="4" indent="546735" algn="l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** </a:t>
            </a:r>
            <a:r>
              <a:rPr lang="en-US" sz="1970" dirty="0">
                <a:solidFill>
                  <a:schemeClr val="tx1"/>
                </a:solidFill>
              </a:rPr>
              <a:t>T</a:t>
            </a:r>
            <a:r>
              <a:rPr sz="1970" dirty="0">
                <a:solidFill>
                  <a:schemeClr val="tx1"/>
                </a:solidFill>
              </a:rPr>
              <a:t>he content of BX is replaced with its two’s complement</a:t>
            </a:r>
            <a:endParaRPr sz="1970" dirty="0">
              <a:solidFill>
                <a:schemeClr val="tx1"/>
              </a:solidFill>
            </a:endParaRPr>
          </a:p>
        </p:txBody>
      </p:sp>
      <p:graphicFrame>
        <p:nvGraphicFramePr>
          <p:cNvPr id="145" name="Table 145"/>
          <p:cNvGraphicFramePr/>
          <p:nvPr/>
        </p:nvGraphicFramePr>
        <p:xfrm>
          <a:off x="1906095" y="4138928"/>
          <a:ext cx="6152089" cy="191967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/>
                <a:gridCol w="3198874"/>
              </a:tblGrid>
              <a:tr h="597007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  <a:endParaRPr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79075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FFFE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53192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NEG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715120" y="2965958"/>
            <a:ext cx="8118994" cy="36307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955" indent="-401955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What is the value of BX and A? [assume BX=3h and A=9h]</a:t>
            </a:r>
            <a:endParaRPr sz="2530" b="1" dirty="0">
              <a:solidFill>
                <a:schemeClr val="tx1"/>
              </a:solidFill>
            </a:endParaRPr>
          </a:p>
          <a:p>
            <a:pPr marL="401955" indent="-401955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NEG BX</a:t>
            </a:r>
            <a:endParaRPr sz="2530" b="1" dirty="0">
              <a:solidFill>
                <a:schemeClr val="tx1"/>
              </a:solidFill>
            </a:endParaRPr>
          </a:p>
          <a:p>
            <a:pPr marL="401955" indent="-401955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NEG A</a:t>
            </a:r>
            <a:endParaRPr sz="253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765859" y="2252658"/>
            <a:ext cx="8170973" cy="3778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955" indent="-401955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chemeClr val="tx1"/>
                </a:solidFill>
              </a:rPr>
              <a:t>The operand of the preceding two-operand instruction MUST be same type. (i.e. both bytes or words). Thus,</a:t>
            </a:r>
            <a:endParaRPr sz="2530" dirty="0">
              <a:solidFill>
                <a:schemeClr val="tx1"/>
              </a:solidFill>
            </a:endParaRPr>
          </a:p>
          <a:p>
            <a:pPr marL="401955" lvl="1" indent="-401955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MOV AX,BYTE1    ; its illegal</a:t>
            </a:r>
            <a:endParaRPr sz="2530" b="1" dirty="0">
              <a:solidFill>
                <a:schemeClr val="tx1"/>
              </a:solidFill>
            </a:endParaRPr>
          </a:p>
          <a:p>
            <a:pPr marL="401955" lvl="1" indent="-401955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MOV AH,’A’           ; legal</a:t>
            </a:r>
            <a:endParaRPr sz="2530" b="1" dirty="0">
              <a:solidFill>
                <a:schemeClr val="tx1"/>
              </a:solidFill>
            </a:endParaRPr>
          </a:p>
          <a:p>
            <a:pPr marL="401955" lvl="1" indent="-401955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MOV AX,’A’            ; legal if source is a word </a:t>
            </a:r>
            <a:endParaRPr sz="253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Agreement of Operator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4"/>
          <p:cNvGraphicFramePr/>
          <p:nvPr/>
        </p:nvGraphicFramePr>
        <p:xfrm>
          <a:off x="1323833" y="1804962"/>
          <a:ext cx="6897307" cy="490347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70179"/>
                <a:gridCol w="4727128"/>
              </a:tblGrid>
              <a:tr h="397171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Statement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Translation</a:t>
                      </a:r>
                      <a:endParaRPr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92792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 = A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MOV AX,A
MOV B,AX
** A direct memory move in illegal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207550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 = 5-A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AX,5
SUB AX,A
MOV A,AX
or
NEG A
ADD A,5
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12148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A=B-2</a:t>
                      </a:r>
                      <a:r>
                        <a:rPr lang="en-US" sz="2000" b="1" dirty="0"/>
                        <a:t>*</a:t>
                      </a:r>
                      <a:r>
                        <a:rPr sz="2000" b="1" dirty="0"/>
                        <a:t>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AX,B
SUB AX,A
SUB AX,A
MOV A,AX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/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Translation of High-Level Language to Assembly Language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12440" y="1907404"/>
            <a:ext cx="8319120" cy="518721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21310" indent="-321310" algn="l" defTabSz="307975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Assembly language is </a:t>
            </a:r>
            <a:r>
              <a:rPr lang="en-US" sz="1970" b="1" dirty="0">
                <a:solidFill>
                  <a:schemeClr val="tx1"/>
                </a:solidFill>
              </a:rPr>
              <a:t>not</a:t>
            </a:r>
            <a:r>
              <a:rPr sz="1970" b="1" dirty="0">
                <a:solidFill>
                  <a:schemeClr val="tx1"/>
                </a:solidFill>
              </a:rPr>
              <a:t> case sensitive</a:t>
            </a:r>
            <a:r>
              <a:rPr sz="1970" dirty="0">
                <a:solidFill>
                  <a:schemeClr val="tx1"/>
                </a:solidFill>
              </a:rPr>
              <a:t>, however, we use upper case to differentiate code from rest of the text.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307975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Statements:</a:t>
            </a:r>
            <a:endParaRPr sz="1970" b="1" dirty="0">
              <a:solidFill>
                <a:schemeClr val="tx1"/>
              </a:solidFill>
            </a:endParaRPr>
          </a:p>
          <a:p>
            <a:pPr marL="555625" lvl="1" indent="-321310" algn="l" defTabSz="307975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Programs consist of statements (one per line)</a:t>
            </a:r>
            <a:endParaRPr sz="1970" dirty="0">
              <a:solidFill>
                <a:schemeClr val="tx1"/>
              </a:solidFill>
            </a:endParaRPr>
          </a:p>
          <a:p>
            <a:pPr marL="555625" lvl="1" indent="-321310" algn="l" defTabSz="307975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Each statement can be any of following types:</a:t>
            </a:r>
            <a:endParaRPr sz="1970" dirty="0">
              <a:solidFill>
                <a:schemeClr val="tx1"/>
              </a:solidFill>
            </a:endParaRPr>
          </a:p>
          <a:p>
            <a:pPr marL="789940" lvl="2" indent="-321310" algn="l" defTabSz="307975">
              <a:spcBef>
                <a:spcPts val="218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Instruction that are translated into machine code</a:t>
            </a:r>
            <a:endParaRPr sz="1970" dirty="0">
              <a:solidFill>
                <a:schemeClr val="tx1"/>
              </a:solidFill>
            </a:endParaRPr>
          </a:p>
          <a:p>
            <a:pPr marL="789940" lvl="2" indent="-321310" algn="l" defTabSz="307975">
              <a:spcBef>
                <a:spcPts val="2180"/>
              </a:spcBef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Assembler directives that instruct the assemble to perform some specific task:</a:t>
            </a:r>
            <a:endParaRPr sz="1970" dirty="0">
              <a:solidFill>
                <a:schemeClr val="tx1"/>
              </a:solidFill>
            </a:endParaRPr>
          </a:p>
          <a:p>
            <a:pPr marL="1024890" lvl="3" indent="-321310" algn="l" defTabSz="307975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Allocating memory space for variables</a:t>
            </a:r>
            <a:endParaRPr sz="1970" dirty="0">
              <a:solidFill>
                <a:schemeClr val="tx1"/>
              </a:solidFill>
            </a:endParaRPr>
          </a:p>
          <a:p>
            <a:pPr marL="1024890" lvl="3" indent="-321310" algn="l" defTabSz="307975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Creating procedure</a:t>
            </a:r>
            <a:endParaRPr sz="197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41"/>
          <p:cNvSpPr>
            <a:spLocks noGrp="1"/>
          </p:cNvSpPr>
          <p:nvPr>
            <p:ph type="title"/>
          </p:nvPr>
        </p:nvSpPr>
        <p:spPr>
          <a:xfrm>
            <a:off x="189873" y="492604"/>
            <a:ext cx="7400801" cy="803207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20" b="1" dirty="0">
                <a:solidFill>
                  <a:schemeClr val="accent3">
                    <a:lumMod val="75000"/>
                  </a:schemeClr>
                </a:solidFill>
              </a:rPr>
              <a:t>Assembly Language </a:t>
            </a:r>
            <a:r>
              <a:rPr lang="en-US" sz="4220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4220" b="1" dirty="0">
                <a:solidFill>
                  <a:schemeClr val="accent3">
                    <a:lumMod val="75000"/>
                  </a:schemeClr>
                </a:solidFill>
              </a:rPr>
              <a:t>yntax</a:t>
            </a:r>
            <a:endParaRPr sz="422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367335" y="1785896"/>
            <a:ext cx="8620218" cy="48449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310" indent="-321310" algn="l" defTabSz="291465">
              <a:spcBef>
                <a:spcPts val="204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A program Consist of </a:t>
            </a:r>
            <a:endParaRPr sz="1970" dirty="0">
              <a:solidFill>
                <a:schemeClr val="tx1"/>
              </a:solidFill>
            </a:endParaRPr>
          </a:p>
          <a:p>
            <a:pPr marL="543560" lvl="1" indent="-321310" algn="l" defTabSz="291465">
              <a:spcBef>
                <a:spcPts val="204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Stack</a:t>
            </a:r>
            <a:endParaRPr sz="1970" b="1" dirty="0">
              <a:solidFill>
                <a:schemeClr val="tx1"/>
              </a:solidFill>
            </a:endParaRPr>
          </a:p>
          <a:p>
            <a:pPr marL="543560" lvl="1" indent="-321310" algn="l" defTabSz="291465">
              <a:spcBef>
                <a:spcPts val="204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Data</a:t>
            </a:r>
            <a:endParaRPr sz="1970" b="1" dirty="0">
              <a:solidFill>
                <a:schemeClr val="tx1"/>
              </a:solidFill>
            </a:endParaRPr>
          </a:p>
          <a:p>
            <a:pPr marL="543560" lvl="1" indent="-321310" algn="l" defTabSz="291465">
              <a:spcBef>
                <a:spcPts val="204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Code</a:t>
            </a:r>
            <a:endParaRPr sz="1970" b="1" dirty="0">
              <a:solidFill>
                <a:schemeClr val="tx1"/>
              </a:solidFill>
            </a:endParaRPr>
          </a:p>
          <a:p>
            <a:pPr marL="321310" indent="-321310" algn="l" defTabSz="291465">
              <a:spcBef>
                <a:spcPts val="204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Each part occupies memory segments</a:t>
            </a:r>
            <a:r>
              <a:rPr lang="en-US" sz="1970" dirty="0">
                <a:solidFill>
                  <a:schemeClr val="tx1"/>
                </a:solidFill>
              </a:rPr>
              <a:t>. P</a:t>
            </a:r>
            <a:r>
              <a:rPr sz="1970" dirty="0">
                <a:solidFill>
                  <a:schemeClr val="tx1"/>
                </a:solidFill>
              </a:rPr>
              <a:t>rogram segment is </a:t>
            </a:r>
            <a:r>
              <a:rPr sz="1970" b="1" dirty="0">
                <a:solidFill>
                  <a:schemeClr val="tx1"/>
                </a:solidFill>
              </a:rPr>
              <a:t>translated</a:t>
            </a:r>
            <a:r>
              <a:rPr sz="1970" dirty="0">
                <a:solidFill>
                  <a:schemeClr val="tx1"/>
                </a:solidFill>
              </a:rPr>
              <a:t> into memory segment by assembler.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291465">
              <a:spcBef>
                <a:spcPts val="204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The size of code and data of a program can be specified by </a:t>
            </a:r>
            <a:r>
              <a:rPr sz="1970" b="1" dirty="0">
                <a:solidFill>
                  <a:schemeClr val="tx1"/>
                </a:solidFill>
              </a:rPr>
              <a:t>memory model</a:t>
            </a:r>
            <a:r>
              <a:rPr sz="1970" dirty="0">
                <a:solidFill>
                  <a:schemeClr val="tx1"/>
                </a:solidFill>
              </a:rPr>
              <a:t> using</a:t>
            </a:r>
            <a:r>
              <a:rPr sz="1970" b="1" dirty="0">
                <a:solidFill>
                  <a:schemeClr val="tx1"/>
                </a:solidFill>
              </a:rPr>
              <a:t> .MODEL </a:t>
            </a:r>
            <a:r>
              <a:rPr sz="1970" dirty="0">
                <a:solidFill>
                  <a:schemeClr val="tx1"/>
                </a:solidFill>
              </a:rPr>
              <a:t>directive</a:t>
            </a:r>
            <a:endParaRPr sz="1970" dirty="0">
              <a:solidFill>
                <a:schemeClr val="tx1"/>
              </a:solidFill>
            </a:endParaRPr>
          </a:p>
          <a:p>
            <a:pPr marL="665480" lvl="2" indent="-221615" algn="l" defTabSz="291465">
              <a:spcBef>
                <a:spcPts val="204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.MODEL        </a:t>
            </a:r>
            <a:r>
              <a:rPr sz="1970" b="1" dirty="0" err="1">
                <a:solidFill>
                  <a:schemeClr val="tx1"/>
                </a:solidFill>
              </a:rPr>
              <a:t>Memory</a:t>
            </a:r>
            <a:r>
              <a:rPr lang="en-US" sz="1970" b="1" dirty="0" err="1">
                <a:solidFill>
                  <a:schemeClr val="tx1"/>
                </a:solidFill>
              </a:rPr>
              <a:t>_</a:t>
            </a:r>
            <a:r>
              <a:rPr sz="1970" b="1" dirty="0" err="1">
                <a:solidFill>
                  <a:schemeClr val="tx1"/>
                </a:solidFill>
              </a:rPr>
              <a:t>model</a:t>
            </a:r>
            <a:endParaRPr sz="1970" b="1" dirty="0">
              <a:solidFill>
                <a:schemeClr val="tx1"/>
              </a:solidFill>
            </a:endParaRPr>
          </a:p>
          <a:p>
            <a:pPr marL="665480" lvl="2" indent="-221615" algn="l" defTabSz="291465">
              <a:spcBef>
                <a:spcPts val="204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.MODEL        SMALL [Code in ONE segment and Data in one segment]</a:t>
            </a:r>
            <a:endParaRPr sz="197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84674" y="1684455"/>
            <a:ext cx="8423161" cy="51735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310" indent="-321310" algn="l" defTabSz="349250">
              <a:spcBef>
                <a:spcPts val="246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0" dirty="0">
                <a:solidFill>
                  <a:schemeClr val="tx1"/>
                </a:solidFill>
              </a:rPr>
              <a:t>Allocate a block of memory (stack area) to store the stack.</a:t>
            </a:r>
            <a:endParaRPr sz="2270" dirty="0">
              <a:solidFill>
                <a:schemeClr val="tx1"/>
              </a:solidFill>
            </a:endParaRPr>
          </a:p>
          <a:p>
            <a:pPr marL="321310" indent="-321310" algn="l" defTabSz="349250">
              <a:spcBef>
                <a:spcPts val="246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0" dirty="0">
                <a:solidFill>
                  <a:schemeClr val="tx1"/>
                </a:solidFill>
              </a:rPr>
              <a:t>The stack area should be big enough to contain the stack at its maximum size.</a:t>
            </a:r>
            <a:endParaRPr sz="2270" dirty="0">
              <a:solidFill>
                <a:schemeClr val="tx1"/>
              </a:solidFill>
            </a:endParaRPr>
          </a:p>
          <a:p>
            <a:pPr marL="321310" indent="-321310" algn="l" defTabSz="349250">
              <a:spcBef>
                <a:spcPts val="246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0" b="1" dirty="0">
                <a:solidFill>
                  <a:schemeClr val="tx1"/>
                </a:solidFill>
              </a:rPr>
              <a:t>Declaration:</a:t>
            </a:r>
            <a:endParaRPr sz="2270" b="1" dirty="0">
              <a:solidFill>
                <a:schemeClr val="tx1"/>
              </a:solidFill>
            </a:endParaRPr>
          </a:p>
          <a:p>
            <a:pPr lvl="2" indent="273050" algn="l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r>
              <a:rPr sz="2270" dirty="0">
                <a:solidFill>
                  <a:schemeClr val="tx1"/>
                </a:solidFill>
              </a:rPr>
              <a:t>			</a:t>
            </a:r>
            <a:r>
              <a:rPr sz="2270" b="1" dirty="0">
                <a:solidFill>
                  <a:schemeClr val="tx1"/>
                </a:solidFill>
              </a:rPr>
              <a:t>.STACK          size </a:t>
            </a:r>
            <a:endParaRPr sz="2270" b="1" dirty="0">
              <a:solidFill>
                <a:schemeClr val="tx1"/>
              </a:solidFill>
            </a:endParaRPr>
          </a:p>
          <a:p>
            <a:pPr lvl="2" indent="273050" algn="l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r>
              <a:rPr sz="2270" b="1" dirty="0">
                <a:solidFill>
                  <a:schemeClr val="tx1"/>
                </a:solidFill>
              </a:rPr>
              <a:t>			.STACK          100H  </a:t>
            </a:r>
            <a:endParaRPr sz="2270" b="1" dirty="0">
              <a:solidFill>
                <a:schemeClr val="tx1"/>
              </a:solidFill>
            </a:endParaRPr>
          </a:p>
          <a:p>
            <a:pPr lvl="2" indent="273050" algn="l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r>
              <a:rPr sz="2270" b="1" dirty="0">
                <a:solidFill>
                  <a:schemeClr val="tx1"/>
                </a:solidFill>
              </a:rPr>
              <a:t>**</a:t>
            </a:r>
            <a:r>
              <a:rPr sz="2270" dirty="0">
                <a:solidFill>
                  <a:schemeClr val="tx1"/>
                </a:solidFill>
              </a:rPr>
              <a:t> Allocates 100 bytes for stack area reasonable size for most applications</a:t>
            </a:r>
            <a:endParaRPr sz="2270" dirty="0">
              <a:solidFill>
                <a:schemeClr val="tx1"/>
              </a:solidFill>
            </a:endParaRPr>
          </a:p>
          <a:p>
            <a:pPr lvl="2" indent="273050" algn="l" defTabSz="349250">
              <a:spcBef>
                <a:spcPts val="2460"/>
              </a:spcBef>
              <a:defRPr sz="1800">
                <a:solidFill>
                  <a:srgbClr val="000000"/>
                </a:solidFill>
              </a:defRPr>
            </a:pPr>
            <a:r>
              <a:rPr sz="2270" b="1" dirty="0">
                <a:solidFill>
                  <a:schemeClr val="tx1"/>
                </a:solidFill>
              </a:rPr>
              <a:t>**</a:t>
            </a:r>
            <a:r>
              <a:rPr sz="2270" dirty="0">
                <a:solidFill>
                  <a:schemeClr val="tx1"/>
                </a:solidFill>
              </a:rPr>
              <a:t> If size is omitted 1KB is allocated for stack area.</a:t>
            </a:r>
            <a:endParaRPr sz="227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Stack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601105" y="1891652"/>
            <a:ext cx="8156061" cy="49663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 algn="l" defTabSz="340995">
              <a:spcBef>
                <a:spcPts val="239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20" dirty="0">
                <a:solidFill>
                  <a:schemeClr val="tx1"/>
                </a:solidFill>
              </a:rPr>
              <a:t>Contains all the </a:t>
            </a:r>
            <a:r>
              <a:rPr sz="2220" b="1" dirty="0">
                <a:solidFill>
                  <a:schemeClr val="tx1"/>
                </a:solidFill>
              </a:rPr>
              <a:t>variable </a:t>
            </a:r>
            <a:r>
              <a:rPr sz="2220" dirty="0">
                <a:solidFill>
                  <a:schemeClr val="tx1"/>
                </a:solidFill>
              </a:rPr>
              <a:t>definitions and sometimes Constant definitions (constant does not take any memory).</a:t>
            </a:r>
            <a:endParaRPr sz="2220" dirty="0">
              <a:solidFill>
                <a:schemeClr val="tx1"/>
              </a:solidFill>
            </a:endParaRPr>
          </a:p>
          <a:p>
            <a:pPr marL="321310" indent="-321310" algn="l" defTabSz="340995">
              <a:spcBef>
                <a:spcPts val="239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20" dirty="0">
                <a:solidFill>
                  <a:schemeClr val="tx1"/>
                </a:solidFill>
              </a:rPr>
              <a:t>To declare data segment </a:t>
            </a:r>
            <a:r>
              <a:rPr sz="2220" b="1" dirty="0">
                <a:solidFill>
                  <a:schemeClr val="tx1"/>
                </a:solidFill>
              </a:rPr>
              <a:t>.DATA</a:t>
            </a:r>
            <a:r>
              <a:rPr sz="2220" dirty="0">
                <a:solidFill>
                  <a:schemeClr val="tx1"/>
                </a:solidFill>
              </a:rPr>
              <a:t> directive is used followed by variable and constant declaration.</a:t>
            </a:r>
            <a:endParaRPr sz="2220" dirty="0">
              <a:solidFill>
                <a:schemeClr val="tx1"/>
              </a:solidFill>
            </a:endParaRPr>
          </a:p>
          <a:p>
            <a:pPr marL="0" lvl="6" indent="800735" defTabSz="340995">
              <a:spcBef>
                <a:spcPts val="239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20" dirty="0">
                <a:solidFill>
                  <a:schemeClr val="tx1"/>
                </a:solidFill>
              </a:rPr>
              <a:t>.</a:t>
            </a:r>
            <a:r>
              <a:rPr sz="2220" b="1" dirty="0">
                <a:solidFill>
                  <a:schemeClr val="tx1"/>
                </a:solidFill>
              </a:rPr>
              <a:t>DATA</a:t>
            </a:r>
            <a:endParaRPr sz="2220" b="1" dirty="0">
              <a:solidFill>
                <a:schemeClr val="tx1"/>
              </a:solidFill>
            </a:endParaRPr>
          </a:p>
          <a:p>
            <a:pPr marL="0" lvl="6" indent="800735" defTabSz="340995">
              <a:spcBef>
                <a:spcPts val="239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20" b="1" dirty="0">
                <a:solidFill>
                  <a:schemeClr val="tx1"/>
                </a:solidFill>
              </a:rPr>
              <a:t>WORD1       DW    2</a:t>
            </a:r>
            <a:endParaRPr sz="2220" b="1" dirty="0">
              <a:solidFill>
                <a:schemeClr val="tx1"/>
              </a:solidFill>
            </a:endParaRPr>
          </a:p>
          <a:p>
            <a:pPr marL="0" lvl="6" indent="800735" defTabSz="340995">
              <a:spcBef>
                <a:spcPts val="239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20" b="1" dirty="0">
                <a:solidFill>
                  <a:schemeClr val="tx1"/>
                </a:solidFill>
              </a:rPr>
              <a:t>BYTE1         DB     1       </a:t>
            </a:r>
            <a:endParaRPr sz="2220" b="1" dirty="0">
              <a:solidFill>
                <a:schemeClr val="tx1"/>
              </a:solidFill>
            </a:endParaRPr>
          </a:p>
          <a:p>
            <a:pPr marL="0" lvl="6" indent="800735" defTabSz="340995">
              <a:spcBef>
                <a:spcPts val="239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20" b="1" dirty="0">
                <a:solidFill>
                  <a:schemeClr val="tx1"/>
                </a:solidFill>
              </a:rPr>
              <a:t>MSG            DB    ‘THIS IS A MESSAGE’</a:t>
            </a:r>
            <a:endParaRPr sz="2220" b="1" dirty="0">
              <a:solidFill>
                <a:schemeClr val="tx1"/>
              </a:solidFill>
            </a:endParaRPr>
          </a:p>
          <a:p>
            <a:pPr marL="0" lvl="6" indent="800735" defTabSz="340995">
              <a:spcBef>
                <a:spcPts val="239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20" b="1" dirty="0">
                <a:solidFill>
                  <a:schemeClr val="tx1"/>
                </a:solidFill>
              </a:rPr>
              <a:t>MASK          EQU  10010001B</a:t>
            </a:r>
            <a:endParaRPr sz="222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Data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469796" y="2005106"/>
            <a:ext cx="8538735" cy="5288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310" indent="-321310" algn="l" defTabSz="31242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Contains the program’s instructions 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31242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Declaration:</a:t>
            </a:r>
            <a:endParaRPr sz="1970" b="1" dirty="0">
              <a:solidFill>
                <a:schemeClr val="tx1"/>
              </a:solidFill>
            </a:endParaRPr>
          </a:p>
          <a:p>
            <a:pPr marL="321310" lvl="1" indent="-321310" algn="l" defTabSz="31242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.CODE</a:t>
            </a:r>
            <a:r>
              <a:rPr sz="1970" dirty="0">
                <a:solidFill>
                  <a:schemeClr val="tx1"/>
                </a:solidFill>
              </a:rPr>
              <a:t>    name [name is optional]</a:t>
            </a:r>
            <a:endParaRPr sz="1970" dirty="0">
              <a:solidFill>
                <a:schemeClr val="tx1"/>
              </a:solidFill>
            </a:endParaRPr>
          </a:p>
          <a:p>
            <a:pPr marL="712470" lvl="2" indent="-237490" algn="l" defTabSz="31242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There is no need of </a:t>
            </a:r>
            <a:r>
              <a:rPr sz="1970" b="1" dirty="0">
                <a:solidFill>
                  <a:schemeClr val="tx1"/>
                </a:solidFill>
              </a:rPr>
              <a:t>name</a:t>
            </a:r>
            <a:r>
              <a:rPr sz="1970" dirty="0">
                <a:solidFill>
                  <a:schemeClr val="tx1"/>
                </a:solidFill>
              </a:rPr>
              <a:t> in SMALL program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31242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Inside a code segment, instructions are organized as procedures.</a:t>
            </a:r>
            <a:endParaRPr sz="1970" dirty="0">
              <a:solidFill>
                <a:schemeClr val="tx1"/>
              </a:solidFill>
            </a:endParaRPr>
          </a:p>
          <a:p>
            <a:pPr lvl="1" indent="121920" algn="l" defTabSz="31242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			</a:t>
            </a:r>
            <a:r>
              <a:rPr sz="1970" b="1" dirty="0">
                <a:solidFill>
                  <a:schemeClr val="tx1"/>
                </a:solidFill>
              </a:rPr>
              <a:t>name PROC</a:t>
            </a:r>
            <a:endParaRPr sz="1970" b="1" dirty="0">
              <a:solidFill>
                <a:schemeClr val="tx1"/>
              </a:solidFill>
            </a:endParaRPr>
          </a:p>
          <a:p>
            <a:pPr lvl="1" indent="121920" algn="l" defTabSz="31242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			; body of the procedure</a:t>
            </a:r>
            <a:endParaRPr sz="1970" b="1" dirty="0">
              <a:solidFill>
                <a:schemeClr val="tx1"/>
              </a:solidFill>
            </a:endParaRPr>
          </a:p>
          <a:p>
            <a:pPr lvl="1" indent="121920" algn="l" defTabSz="31242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			name ENDP</a:t>
            </a:r>
            <a:endParaRPr sz="1970" dirty="0">
              <a:solidFill>
                <a:schemeClr val="tx1"/>
              </a:solidFill>
            </a:endParaRPr>
          </a:p>
          <a:p>
            <a:pPr marL="321310" lvl="1" indent="-321310" algn="l" defTabSz="31242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70" dirty="0">
                <a:solidFill>
                  <a:schemeClr val="tx1"/>
                </a:solidFill>
              </a:rPr>
              <a:t>H</a:t>
            </a:r>
            <a:r>
              <a:rPr sz="1970" dirty="0">
                <a:solidFill>
                  <a:schemeClr val="tx1"/>
                </a:solidFill>
              </a:rPr>
              <a:t>ere name = name of the procedure. PROC and ENDP are pseudo-ops</a:t>
            </a:r>
            <a:endParaRPr sz="197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Code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183555" y="1773509"/>
            <a:ext cx="8776889" cy="5017855"/>
          </a:xfrm>
          <a:prstGeom prst="rect">
            <a:avLst/>
          </a:prstGeom>
        </p:spPr>
        <p:txBody>
          <a:bodyPr>
            <a:noAutofit/>
          </a:bodyPr>
          <a:lstStyle/>
          <a:p>
            <a:pPr lvl="2" indent="189865" algn="l" defTabSz="242570">
              <a:spcBef>
                <a:spcPts val="1685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.MODEL        SMALL</a:t>
            </a:r>
            <a:endParaRPr sz="1600" b="1" dirty="0">
              <a:solidFill>
                <a:schemeClr val="tx1"/>
              </a:solidFill>
            </a:endParaRPr>
          </a:p>
          <a:p>
            <a:pPr lvl="2" indent="189865" algn="l" defTabSz="242570">
              <a:spcBef>
                <a:spcPts val="1685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.STACK          100H  </a:t>
            </a:r>
            <a:endParaRPr sz="1600" b="1" dirty="0">
              <a:solidFill>
                <a:schemeClr val="tx1"/>
              </a:solidFill>
            </a:endParaRPr>
          </a:p>
          <a:p>
            <a:pPr lvl="2" indent="189865" algn="l" defTabSz="242570">
              <a:spcBef>
                <a:spcPts val="1685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.DATA</a:t>
            </a:r>
            <a:endParaRPr sz="1600" b="1" dirty="0">
              <a:solidFill>
                <a:schemeClr val="tx1"/>
              </a:solidFill>
            </a:endParaRPr>
          </a:p>
          <a:p>
            <a:pPr lvl="2" indent="189865" algn="l" defTabSz="242570">
              <a:spcBef>
                <a:spcPts val="1685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; data definitions here</a:t>
            </a:r>
            <a:endParaRPr sz="1600" b="1" dirty="0">
              <a:solidFill>
                <a:schemeClr val="tx1"/>
              </a:solidFill>
            </a:endParaRPr>
          </a:p>
          <a:p>
            <a:pPr lvl="2" indent="189865" algn="l" defTabSz="242570">
              <a:spcBef>
                <a:spcPts val="1685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.CODE</a:t>
            </a:r>
            <a:r>
              <a:rPr lang="en-US" sz="1600" b="1" dirty="0">
                <a:solidFill>
                  <a:schemeClr val="tx1"/>
                </a:solidFill>
              </a:rPr>
              <a:t> MAIN</a:t>
            </a:r>
            <a:endParaRPr sz="1600" b="1" dirty="0">
              <a:solidFill>
                <a:schemeClr val="tx1"/>
              </a:solidFill>
            </a:endParaRPr>
          </a:p>
          <a:p>
            <a:pPr lvl="2" indent="189865" algn="l" defTabSz="242570">
              <a:spcBef>
                <a:spcPts val="1685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		MAIN PROC</a:t>
            </a:r>
            <a:endParaRPr sz="1600" b="1" dirty="0">
              <a:solidFill>
                <a:schemeClr val="tx1"/>
              </a:solidFill>
            </a:endParaRPr>
          </a:p>
          <a:p>
            <a:pPr lvl="2" indent="189865" algn="l" defTabSz="242570">
              <a:spcBef>
                <a:spcPts val="1685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			;instructions go here</a:t>
            </a:r>
            <a:endParaRPr sz="1600" b="1" dirty="0">
              <a:solidFill>
                <a:schemeClr val="tx1"/>
              </a:solidFill>
            </a:endParaRPr>
          </a:p>
          <a:p>
            <a:pPr lvl="2" indent="189865" algn="l" defTabSz="242570">
              <a:spcBef>
                <a:spcPts val="1685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		MAIN ENDP</a:t>
            </a:r>
            <a:endParaRPr sz="1600" b="1" dirty="0">
              <a:solidFill>
                <a:schemeClr val="tx1"/>
              </a:solidFill>
            </a:endParaRPr>
          </a:p>
          <a:p>
            <a:pPr lvl="2" indent="189865" algn="l" defTabSz="242570">
              <a:spcBef>
                <a:spcPts val="1685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;other procedures go here</a:t>
            </a:r>
            <a:endParaRPr sz="1600" b="1" dirty="0">
              <a:solidFill>
                <a:schemeClr val="tx1"/>
              </a:solidFill>
            </a:endParaRPr>
          </a:p>
          <a:p>
            <a:pPr lvl="2" indent="189865" algn="l" defTabSz="242570">
              <a:spcBef>
                <a:spcPts val="1685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END MAIN</a:t>
            </a:r>
            <a:endParaRPr lang="en-US" sz="1600" b="1" dirty="0">
              <a:solidFill>
                <a:schemeClr val="tx1"/>
              </a:solidFill>
            </a:endParaRPr>
          </a:p>
          <a:p>
            <a:pPr lvl="2" indent="189865" algn="l" defTabSz="242570">
              <a:spcBef>
                <a:spcPts val="1685"/>
              </a:spcBef>
              <a:defRPr sz="180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tx1"/>
                </a:solidFill>
              </a:rPr>
              <a:t> </a:t>
            </a:r>
            <a:r>
              <a:rPr sz="1600" b="1" dirty="0">
                <a:solidFill>
                  <a:schemeClr val="bg2">
                    <a:lumMod val="50000"/>
                  </a:schemeClr>
                </a:solidFill>
              </a:rPr>
              <a:t>The last line of the program should be the END directive, followed by the name of main procedure</a:t>
            </a:r>
            <a:endParaRPr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1535" y="1774206"/>
            <a:ext cx="8593060" cy="237214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41300" indent="-241300" algn="l" defTabSz="250825">
              <a:spcBef>
                <a:spcPts val="176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sz="1630" dirty="0">
                <a:solidFill>
                  <a:schemeClr val="tx1"/>
                </a:solidFill>
              </a:rPr>
              <a:t>: Interrupt option stops the continuous progress of an activity or process.</a:t>
            </a:r>
            <a:endParaRPr sz="1630" dirty="0">
              <a:solidFill>
                <a:schemeClr val="tx1"/>
              </a:solidFill>
            </a:endParaRPr>
          </a:p>
          <a:p>
            <a:pPr marL="241300" indent="-241300" algn="l" defTabSz="250825">
              <a:spcBef>
                <a:spcPts val="176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Syntax: </a:t>
            </a:r>
            <a:endParaRPr sz="1630" b="1" dirty="0">
              <a:solidFill>
                <a:schemeClr val="tx1"/>
              </a:solidFill>
            </a:endParaRPr>
          </a:p>
          <a:p>
            <a:pPr marL="381000" lvl="1" indent="-190500" algn="l" defTabSz="250825">
              <a:spcBef>
                <a:spcPts val="1760"/>
              </a:spcBef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lang="en-US" sz="1630" b="1" dirty="0">
                <a:solidFill>
                  <a:schemeClr val="tx1"/>
                </a:solidFill>
              </a:rPr>
              <a:t> </a:t>
            </a:r>
            <a:r>
              <a:rPr sz="1630" dirty="0">
                <a:solidFill>
                  <a:schemeClr val="tx1"/>
                </a:solidFill>
              </a:rPr>
              <a:t> </a:t>
            </a:r>
            <a:r>
              <a:rPr sz="1630" dirty="0" err="1">
                <a:solidFill>
                  <a:schemeClr val="tx1"/>
                </a:solidFill>
              </a:rPr>
              <a:t>interrupt_number</a:t>
            </a:r>
            <a:endParaRPr sz="1630" dirty="0">
              <a:solidFill>
                <a:schemeClr val="tx1"/>
              </a:solidFill>
            </a:endParaRPr>
          </a:p>
          <a:p>
            <a:pPr algn="l" defTabSz="250825">
              <a:spcBef>
                <a:spcPts val="1760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***A particular function is requested by placing a function number in the </a:t>
            </a:r>
            <a:r>
              <a:rPr sz="1630" b="1" dirty="0">
                <a:solidFill>
                  <a:schemeClr val="tx1"/>
                </a:solidFill>
              </a:rPr>
              <a:t>AH</a:t>
            </a:r>
            <a:r>
              <a:rPr sz="1630" dirty="0">
                <a:solidFill>
                  <a:schemeClr val="tx1"/>
                </a:solidFill>
              </a:rPr>
              <a:t> register and </a:t>
            </a:r>
            <a:r>
              <a:rPr sz="1630" b="1" dirty="0">
                <a:solidFill>
                  <a:schemeClr val="tx1"/>
                </a:solidFill>
              </a:rPr>
              <a:t>invoking INT 21h</a:t>
            </a:r>
            <a:r>
              <a:rPr sz="1630" dirty="0">
                <a:solidFill>
                  <a:schemeClr val="tx1"/>
                </a:solidFill>
              </a:rPr>
              <a:t> .</a:t>
            </a:r>
            <a:endParaRPr sz="1630" dirty="0">
              <a:solidFill>
                <a:schemeClr val="tx1"/>
              </a:solidFill>
            </a:endParaRPr>
          </a:p>
          <a:p>
            <a:pPr algn="l" defTabSz="250825">
              <a:spcBef>
                <a:spcPts val="1760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 </a:t>
            </a:r>
            <a:r>
              <a:rPr sz="1630" b="1" dirty="0">
                <a:solidFill>
                  <a:schemeClr val="tx1"/>
                </a:solidFill>
              </a:rPr>
              <a:t>INT 21h</a:t>
            </a:r>
            <a:r>
              <a:rPr sz="1630" dirty="0">
                <a:solidFill>
                  <a:schemeClr val="tx1"/>
                </a:solidFill>
              </a:rPr>
              <a:t> functions expect input values to be in certain registers and return output values to other registers</a:t>
            </a:r>
            <a:endParaRPr sz="1630" dirty="0">
              <a:solidFill>
                <a:schemeClr val="tx1"/>
              </a:solidFill>
            </a:endParaRPr>
          </a:p>
        </p:txBody>
      </p:sp>
      <p:graphicFrame>
        <p:nvGraphicFramePr>
          <p:cNvPr id="173" name="Table 173"/>
          <p:cNvGraphicFramePr/>
          <p:nvPr/>
        </p:nvGraphicFramePr>
        <p:xfrm>
          <a:off x="295003" y="4173645"/>
          <a:ext cx="8706124" cy="24193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7049"/>
                <a:gridCol w="2931587"/>
                <a:gridCol w="1013444"/>
                <a:gridCol w="3614044"/>
              </a:tblGrid>
              <a:tr h="35123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Function Number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Routine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62109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single-key input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AH=1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AL = 0 if no input or
ASCII of character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62706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single-character output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AH=2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DL=ASCII of display char
AL= ASCII of display char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3431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character-string output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AH=9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INT (Appendix C)</a:t>
            </a:r>
            <a:endParaRPr sz="464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619977" y="2382537"/>
            <a:ext cx="8084065" cy="32462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955" indent="-401955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Task: </a:t>
            </a:r>
            <a:r>
              <a:rPr lang="en-US" sz="2530" b="1" dirty="0">
                <a:solidFill>
                  <a:schemeClr val="tx1"/>
                </a:solidFill>
              </a:rPr>
              <a:t>Write </a:t>
            </a:r>
            <a:r>
              <a:rPr lang="en-US" sz="2530" b="1">
                <a:solidFill>
                  <a:schemeClr val="tx1"/>
                </a:solidFill>
              </a:rPr>
              <a:t>a program to</a:t>
            </a:r>
            <a:r>
              <a:rPr sz="2530" b="1">
                <a:solidFill>
                  <a:schemeClr val="tx1"/>
                </a:solidFill>
              </a:rPr>
              <a:t> </a:t>
            </a:r>
            <a:r>
              <a:rPr sz="2530" b="1" dirty="0">
                <a:solidFill>
                  <a:schemeClr val="tx1"/>
                </a:solidFill>
              </a:rPr>
              <a:t>read a character from the keyboard and display the same at the beginning of next line.</a:t>
            </a:r>
            <a:endParaRPr sz="2530" b="1" dirty="0">
              <a:solidFill>
                <a:schemeClr val="tx1"/>
              </a:solidFill>
            </a:endParaRPr>
          </a:p>
          <a:p>
            <a:pPr marL="401955" lvl="1" indent="-401955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Lets start by displaying a question (“?”) mark for the user input</a:t>
            </a:r>
            <a:endParaRPr sz="253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The First Program</a:t>
            </a:r>
            <a:endParaRPr sz="464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759738" y="178594"/>
            <a:ext cx="7804547" cy="6822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5140">
              <a:defRPr sz="664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70" b="1" dirty="0">
                <a:solidFill>
                  <a:schemeClr val="accent3">
                    <a:lumMod val="75000"/>
                  </a:schemeClr>
                </a:solidFill>
              </a:rPr>
              <a:t>The Solution</a:t>
            </a:r>
            <a:endParaRPr sz="467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86320" y="1045983"/>
            <a:ext cx="4059335" cy="56926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 indent="183515" algn="l" defTabSz="234315">
              <a:spcBef>
                <a:spcPts val="1615"/>
              </a:spcBef>
              <a:defRPr sz="1800">
                <a:solidFill>
                  <a:srgbClr val="000000"/>
                </a:solidFill>
              </a:defRPr>
            </a:pPr>
            <a:r>
              <a:rPr sz="1525" dirty="0">
                <a:solidFill>
                  <a:schemeClr val="tx1"/>
                </a:solidFill>
              </a:rPr>
              <a:t>.</a:t>
            </a:r>
            <a:r>
              <a:rPr sz="1525" b="1" dirty="0">
                <a:solidFill>
                  <a:schemeClr val="tx1"/>
                </a:solidFill>
              </a:rPr>
              <a:t>MODEL        SMALL</a:t>
            </a:r>
            <a:endParaRPr sz="1525" b="1" dirty="0">
              <a:solidFill>
                <a:schemeClr val="tx1"/>
              </a:solidFill>
            </a:endParaRPr>
          </a:p>
          <a:p>
            <a:pPr lvl="2" indent="183515" algn="l" defTabSz="234315">
              <a:spcBef>
                <a:spcPts val="1615"/>
              </a:spcBef>
              <a:defRPr sz="1800">
                <a:solidFill>
                  <a:srgbClr val="000000"/>
                </a:solidFill>
              </a:defRPr>
            </a:pPr>
            <a:r>
              <a:rPr sz="1525" b="1" dirty="0">
                <a:solidFill>
                  <a:schemeClr val="tx1"/>
                </a:solidFill>
              </a:rPr>
              <a:t>.STACK          100H  </a:t>
            </a:r>
            <a:endParaRPr sz="1525" b="1" dirty="0">
              <a:solidFill>
                <a:schemeClr val="tx1"/>
              </a:solidFill>
            </a:endParaRPr>
          </a:p>
          <a:p>
            <a:pPr lvl="2" indent="183515" algn="l" defTabSz="234315">
              <a:spcBef>
                <a:spcPts val="1615"/>
              </a:spcBef>
              <a:defRPr sz="1800">
                <a:solidFill>
                  <a:srgbClr val="000000"/>
                </a:solidFill>
              </a:defRPr>
            </a:pPr>
            <a:r>
              <a:rPr sz="1525" b="1" dirty="0">
                <a:solidFill>
                  <a:schemeClr val="tx1"/>
                </a:solidFill>
              </a:rPr>
              <a:t>.	CODE</a:t>
            </a:r>
            <a:endParaRPr sz="1525" b="1" dirty="0">
              <a:solidFill>
                <a:schemeClr val="tx1"/>
              </a:solidFill>
            </a:endParaRPr>
          </a:p>
          <a:p>
            <a:pPr lvl="2" indent="183515" algn="l" defTabSz="234315">
              <a:spcBef>
                <a:spcPts val="1615"/>
              </a:spcBef>
              <a:defRPr sz="1800">
                <a:solidFill>
                  <a:srgbClr val="000000"/>
                </a:solidFill>
              </a:defRPr>
            </a:pPr>
            <a:r>
              <a:rPr sz="1525" b="1" dirty="0">
                <a:solidFill>
                  <a:schemeClr val="tx1"/>
                </a:solidFill>
              </a:rPr>
              <a:t>	MAIN PROC</a:t>
            </a:r>
            <a:endParaRPr sz="1525" b="1" dirty="0">
              <a:solidFill>
                <a:schemeClr val="tx1"/>
              </a:solidFill>
            </a:endParaRPr>
          </a:p>
          <a:p>
            <a:pPr lvl="2" indent="183515" algn="l" defTabSz="234315">
              <a:spcBef>
                <a:spcPts val="1615"/>
              </a:spcBef>
              <a:defRPr sz="1800">
                <a:solidFill>
                  <a:srgbClr val="000000"/>
                </a:solidFill>
              </a:defRPr>
            </a:pPr>
            <a:r>
              <a:rPr sz="1525" b="1" dirty="0">
                <a:solidFill>
                  <a:schemeClr val="tx1"/>
                </a:solidFill>
              </a:rPr>
              <a:t>; display prompt to the user</a:t>
            </a:r>
            <a:endParaRPr sz="1525" b="1" dirty="0">
              <a:solidFill>
                <a:schemeClr val="tx1"/>
              </a:solidFill>
            </a:endParaRPr>
          </a:p>
          <a:p>
            <a:pPr lvl="2" indent="183515" algn="l" defTabSz="234315">
              <a:spcBef>
                <a:spcPts val="1615"/>
              </a:spcBef>
              <a:defRPr sz="1800">
                <a:solidFill>
                  <a:srgbClr val="000000"/>
                </a:solidFill>
              </a:defRPr>
            </a:pPr>
            <a:r>
              <a:rPr sz="1525" b="1" dirty="0">
                <a:solidFill>
                  <a:schemeClr val="tx1"/>
                </a:solidFill>
              </a:rPr>
              <a:t>	MOV AH,2 ; display character function</a:t>
            </a:r>
            <a:endParaRPr sz="1525" b="1" dirty="0">
              <a:solidFill>
                <a:schemeClr val="tx1"/>
              </a:solidFill>
            </a:endParaRPr>
          </a:p>
          <a:p>
            <a:pPr lvl="2" indent="183515" algn="l" defTabSz="234315">
              <a:spcBef>
                <a:spcPts val="1615"/>
              </a:spcBef>
              <a:defRPr sz="1800">
                <a:solidFill>
                  <a:srgbClr val="000000"/>
                </a:solidFill>
              </a:defRPr>
            </a:pPr>
            <a:r>
              <a:rPr sz="1525" b="1" dirty="0">
                <a:solidFill>
                  <a:schemeClr val="tx1"/>
                </a:solidFill>
              </a:rPr>
              <a:t>	MOV DL,’?’ ; character is ‘?’</a:t>
            </a:r>
            <a:endParaRPr sz="1525" b="1" dirty="0">
              <a:solidFill>
                <a:schemeClr val="tx1"/>
              </a:solidFill>
            </a:endParaRPr>
          </a:p>
          <a:p>
            <a:pPr lvl="2" indent="183515" algn="l" defTabSz="234315">
              <a:spcBef>
                <a:spcPts val="1615"/>
              </a:spcBef>
              <a:defRPr sz="1800">
                <a:solidFill>
                  <a:srgbClr val="000000"/>
                </a:solidFill>
              </a:defRPr>
            </a:pPr>
            <a:r>
              <a:rPr sz="1525" b="1" dirty="0">
                <a:solidFill>
                  <a:schemeClr val="tx1"/>
                </a:solidFill>
              </a:rPr>
              <a:t>	INT 21H      ; display the DL char (?)</a:t>
            </a:r>
            <a:endParaRPr sz="1525" b="1" dirty="0">
              <a:solidFill>
                <a:schemeClr val="tx1"/>
              </a:solidFill>
            </a:endParaRPr>
          </a:p>
          <a:p>
            <a:pPr lvl="2" indent="183515" algn="l" defTabSz="234315">
              <a:spcBef>
                <a:spcPts val="1615"/>
              </a:spcBef>
              <a:defRPr sz="1800">
                <a:solidFill>
                  <a:srgbClr val="000000"/>
                </a:solidFill>
              </a:defRPr>
            </a:pPr>
            <a:r>
              <a:rPr sz="1525" b="1" dirty="0">
                <a:solidFill>
                  <a:schemeClr val="tx1"/>
                </a:solidFill>
              </a:rPr>
              <a:t>;input a character</a:t>
            </a:r>
            <a:endParaRPr sz="1525" b="1" dirty="0">
              <a:solidFill>
                <a:schemeClr val="tx1"/>
              </a:solidFill>
            </a:endParaRPr>
          </a:p>
          <a:p>
            <a:pPr lvl="2" indent="183515" algn="l" defTabSz="234315">
              <a:spcBef>
                <a:spcPts val="1615"/>
              </a:spcBef>
              <a:defRPr sz="1800">
                <a:solidFill>
                  <a:srgbClr val="000000"/>
                </a:solidFill>
              </a:defRPr>
            </a:pPr>
            <a:r>
              <a:rPr sz="1525" b="1" dirty="0">
                <a:solidFill>
                  <a:schemeClr val="tx1"/>
                </a:solidFill>
              </a:rPr>
              <a:t>	MOV AH,1   ; read character function</a:t>
            </a:r>
            <a:endParaRPr sz="1525" b="1" dirty="0">
              <a:solidFill>
                <a:schemeClr val="tx1"/>
              </a:solidFill>
            </a:endParaRPr>
          </a:p>
          <a:p>
            <a:pPr lvl="2" indent="183515" algn="l" defTabSz="234315">
              <a:spcBef>
                <a:spcPts val="1615"/>
              </a:spcBef>
              <a:defRPr sz="1800">
                <a:solidFill>
                  <a:srgbClr val="000000"/>
                </a:solidFill>
              </a:defRPr>
            </a:pPr>
            <a:r>
              <a:rPr sz="1525" b="1" dirty="0">
                <a:solidFill>
                  <a:schemeClr val="tx1"/>
                </a:solidFill>
              </a:rPr>
              <a:t>	INT 21H      ; character is in AL</a:t>
            </a:r>
            <a:endParaRPr sz="1525" b="1" dirty="0">
              <a:solidFill>
                <a:schemeClr val="tx1"/>
              </a:solidFill>
            </a:endParaRPr>
          </a:p>
          <a:p>
            <a:pPr lvl="2" indent="183515" algn="l" defTabSz="234315">
              <a:spcBef>
                <a:spcPts val="1615"/>
              </a:spcBef>
              <a:defRPr sz="1800">
                <a:solidFill>
                  <a:srgbClr val="000000"/>
                </a:solidFill>
              </a:defRPr>
            </a:pPr>
            <a:r>
              <a:rPr sz="1525" b="1" dirty="0">
                <a:solidFill>
                  <a:schemeClr val="tx1"/>
                </a:solidFill>
              </a:rPr>
              <a:t>	MOV BL,AL ; save input to BL </a:t>
            </a:r>
            <a:r>
              <a:rPr sz="1525" b="1" dirty="0" err="1">
                <a:solidFill>
                  <a:schemeClr val="tx1"/>
                </a:solidFill>
              </a:rPr>
              <a:t>reg</a:t>
            </a:r>
            <a:endParaRPr sz="1525" b="1" dirty="0">
              <a:solidFill>
                <a:schemeClr val="tx1"/>
              </a:solidFill>
            </a:endParaRPr>
          </a:p>
          <a:p>
            <a:pPr lvl="2" indent="183515" algn="l" defTabSz="234315">
              <a:spcBef>
                <a:spcPts val="1615"/>
              </a:spcBef>
              <a:defRPr sz="1800">
                <a:solidFill>
                  <a:srgbClr val="000000"/>
                </a:solidFill>
              </a:defRPr>
            </a:pPr>
            <a:r>
              <a:rPr sz="1525" b="1" dirty="0">
                <a:solidFill>
                  <a:schemeClr val="tx1"/>
                </a:solidFill>
              </a:rPr>
              <a:t>;go to new line</a:t>
            </a:r>
            <a:endParaRPr sz="1525" b="1" dirty="0">
              <a:solidFill>
                <a:schemeClr val="tx1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362178" y="860882"/>
            <a:ext cx="5638947" cy="587777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lvl="2" indent="157480" defTabSz="201295">
              <a:spcBef>
                <a:spcPts val="1405"/>
              </a:spcBef>
              <a:defRPr sz="1800">
                <a:solidFill>
                  <a:srgbClr val="000000"/>
                </a:solidFill>
              </a:defRPr>
            </a:pPr>
            <a:r>
              <a:rPr sz="1405" b="1" dirty="0"/>
              <a:t>MOV AH,2 		; display character function</a:t>
            </a:r>
            <a:endParaRPr sz="1405" b="1" dirty="0"/>
          </a:p>
          <a:p>
            <a:pPr lvl="2" indent="157480" defTabSz="201295">
              <a:spcBef>
                <a:spcPts val="1405"/>
              </a:spcBef>
              <a:defRPr sz="1800">
                <a:solidFill>
                  <a:srgbClr val="000000"/>
                </a:solidFill>
              </a:defRPr>
            </a:pPr>
            <a:r>
              <a:rPr sz="1405" b="1" dirty="0"/>
              <a:t>MOV DL,0Dh 	; carriage return</a:t>
            </a:r>
            <a:endParaRPr sz="1405" b="1" dirty="0"/>
          </a:p>
          <a:p>
            <a:pPr lvl="2" indent="157480" defTabSz="201295">
              <a:spcBef>
                <a:spcPts val="1405"/>
              </a:spcBef>
              <a:defRPr sz="1800">
                <a:solidFill>
                  <a:srgbClr val="000000"/>
                </a:solidFill>
              </a:defRPr>
            </a:pPr>
            <a:r>
              <a:rPr sz="1405" b="1" dirty="0"/>
              <a:t>INT 21H 		; execute carriage return</a:t>
            </a:r>
            <a:endParaRPr sz="1405" b="1" dirty="0"/>
          </a:p>
          <a:p>
            <a:pPr lvl="2" indent="157480" defTabSz="201295">
              <a:spcBef>
                <a:spcPts val="1405"/>
              </a:spcBef>
              <a:defRPr sz="1800">
                <a:solidFill>
                  <a:srgbClr val="000000"/>
                </a:solidFill>
              </a:defRPr>
            </a:pPr>
            <a:r>
              <a:rPr sz="1405" b="1" dirty="0"/>
              <a:t>MOV DL,0A</a:t>
            </a:r>
            <a:r>
              <a:rPr lang="en-US" sz="1405" b="1" dirty="0"/>
              <a:t>h</a:t>
            </a:r>
            <a:r>
              <a:rPr sz="1405" b="1" dirty="0"/>
              <a:t> 	; line feed to display</a:t>
            </a:r>
            <a:endParaRPr sz="1405" b="1" dirty="0"/>
          </a:p>
          <a:p>
            <a:pPr lvl="2" indent="157480" defTabSz="201295">
              <a:spcBef>
                <a:spcPts val="1405"/>
              </a:spcBef>
              <a:defRPr sz="1800">
                <a:solidFill>
                  <a:srgbClr val="000000"/>
                </a:solidFill>
              </a:defRPr>
            </a:pPr>
            <a:r>
              <a:rPr sz="1405" b="1" dirty="0"/>
              <a:t>INT 21</a:t>
            </a:r>
            <a:r>
              <a:rPr lang="en-US" sz="1405" b="1" dirty="0"/>
              <a:t>h</a:t>
            </a:r>
            <a:r>
              <a:rPr sz="1405" b="1" dirty="0"/>
              <a:t> 		; execute Line feed</a:t>
            </a:r>
            <a:endParaRPr sz="1405" b="1" dirty="0"/>
          </a:p>
          <a:p>
            <a:pPr lvl="2" indent="157480" defTabSz="201295">
              <a:spcBef>
                <a:spcPts val="1405"/>
              </a:spcBef>
              <a:defRPr sz="1800">
                <a:solidFill>
                  <a:srgbClr val="000000"/>
                </a:solidFill>
              </a:defRPr>
            </a:pPr>
            <a:r>
              <a:rPr sz="1405" b="1" dirty="0"/>
              <a:t>; display character </a:t>
            </a:r>
            <a:endParaRPr sz="1405" b="1" dirty="0"/>
          </a:p>
          <a:p>
            <a:pPr lvl="2" indent="157480" defTabSz="201295">
              <a:spcBef>
                <a:spcPts val="1405"/>
              </a:spcBef>
              <a:defRPr sz="1800">
                <a:solidFill>
                  <a:srgbClr val="000000"/>
                </a:solidFill>
              </a:defRPr>
            </a:pPr>
            <a:r>
              <a:rPr sz="1405" b="1" dirty="0"/>
              <a:t>MOV DL, BL 		; retrieve character</a:t>
            </a:r>
            <a:endParaRPr sz="1405" b="1" dirty="0"/>
          </a:p>
          <a:p>
            <a:pPr lvl="2" indent="157480" defTabSz="201295">
              <a:spcBef>
                <a:spcPts val="1405"/>
              </a:spcBef>
              <a:defRPr sz="1800">
                <a:solidFill>
                  <a:srgbClr val="000000"/>
                </a:solidFill>
              </a:defRPr>
            </a:pPr>
            <a:r>
              <a:rPr sz="1405" b="1" dirty="0"/>
              <a:t>INT 21</a:t>
            </a:r>
            <a:r>
              <a:rPr lang="en-US" sz="1405" b="1" dirty="0"/>
              <a:t>h</a:t>
            </a:r>
            <a:endParaRPr sz="1405" b="1" dirty="0"/>
          </a:p>
          <a:p>
            <a:pPr lvl="2" indent="157480" defTabSz="201295">
              <a:spcBef>
                <a:spcPts val="1405"/>
              </a:spcBef>
              <a:defRPr sz="1800">
                <a:solidFill>
                  <a:srgbClr val="000000"/>
                </a:solidFill>
              </a:defRPr>
            </a:pPr>
            <a:r>
              <a:rPr sz="1405" b="1" dirty="0"/>
              <a:t>;return to DOS</a:t>
            </a:r>
            <a:endParaRPr sz="1405" b="1" dirty="0"/>
          </a:p>
          <a:p>
            <a:pPr lvl="2" indent="157480" defTabSz="201295">
              <a:spcBef>
                <a:spcPts val="1405"/>
              </a:spcBef>
              <a:defRPr sz="1800">
                <a:solidFill>
                  <a:srgbClr val="000000"/>
                </a:solidFill>
              </a:defRPr>
            </a:pPr>
            <a:r>
              <a:rPr sz="1405" b="1" dirty="0"/>
              <a:t>MOV AH,4C</a:t>
            </a:r>
            <a:r>
              <a:rPr lang="en-US" sz="1405" b="1" dirty="0"/>
              <a:t>h</a:t>
            </a:r>
            <a:r>
              <a:rPr sz="1405" b="1" dirty="0"/>
              <a:t>  ; terminate the currant process and </a:t>
            </a:r>
            <a:r>
              <a:rPr lang="en-US" sz="1405" b="1" dirty="0"/>
              <a:t>  </a:t>
            </a:r>
            <a:r>
              <a:rPr sz="1405" b="1" dirty="0"/>
              <a:t>transfer </a:t>
            </a:r>
            <a:endParaRPr sz="1405" b="1" dirty="0"/>
          </a:p>
          <a:p>
            <a:pPr lvl="2" indent="157480" defTabSz="201295">
              <a:spcBef>
                <a:spcPts val="1405"/>
              </a:spcBef>
              <a:defRPr sz="1800">
                <a:solidFill>
                  <a:srgbClr val="000000"/>
                </a:solidFill>
              </a:defRPr>
            </a:pPr>
            <a:r>
              <a:rPr sz="1405" b="1" dirty="0"/>
              <a:t>                           control to invoking process </a:t>
            </a:r>
            <a:endParaRPr sz="1405" b="1" dirty="0"/>
          </a:p>
          <a:p>
            <a:pPr lvl="2" indent="157480" defTabSz="201295">
              <a:spcBef>
                <a:spcPts val="1405"/>
              </a:spcBef>
              <a:defRPr sz="1800">
                <a:solidFill>
                  <a:srgbClr val="000000"/>
                </a:solidFill>
              </a:defRPr>
            </a:pPr>
            <a:r>
              <a:rPr sz="1405" b="1"/>
              <a:t>INT 21</a:t>
            </a:r>
            <a:r>
              <a:rPr lang="en-US" sz="1405" b="1"/>
              <a:t>h</a:t>
            </a:r>
            <a:r>
              <a:rPr sz="1405" b="1"/>
              <a:t>           </a:t>
            </a:r>
            <a:r>
              <a:rPr sz="1405" b="1" dirty="0"/>
              <a:t>; termination the execution of program </a:t>
            </a:r>
            <a:endParaRPr sz="1405" b="1" dirty="0"/>
          </a:p>
          <a:p>
            <a:pPr lvl="2" indent="157480" defTabSz="201295">
              <a:spcBef>
                <a:spcPts val="1405"/>
              </a:spcBef>
              <a:defRPr sz="1800">
                <a:solidFill>
                  <a:srgbClr val="000000"/>
                </a:solidFill>
              </a:defRPr>
            </a:pPr>
            <a:r>
              <a:rPr sz="1405" b="1" dirty="0"/>
              <a:t>			      return control to DOS</a:t>
            </a:r>
            <a:endParaRPr sz="1405" b="1" dirty="0"/>
          </a:p>
          <a:p>
            <a:pPr lvl="2" indent="157480" defTabSz="201295">
              <a:spcBef>
                <a:spcPts val="1405"/>
              </a:spcBef>
              <a:defRPr sz="1800">
                <a:solidFill>
                  <a:srgbClr val="000000"/>
                </a:solidFill>
              </a:defRPr>
            </a:pPr>
            <a:r>
              <a:rPr sz="1405" b="1" dirty="0"/>
              <a:t>MAIN ENDP</a:t>
            </a:r>
            <a:endParaRPr sz="1405" b="1" dirty="0"/>
          </a:p>
          <a:p>
            <a:pPr lvl="2" indent="157480" defTabSz="201295">
              <a:spcBef>
                <a:spcPts val="1405"/>
              </a:spcBef>
              <a:defRPr sz="1800">
                <a:solidFill>
                  <a:srgbClr val="000000"/>
                </a:solidFill>
              </a:defRPr>
            </a:pPr>
            <a:r>
              <a:rPr sz="1405" b="1" dirty="0"/>
              <a:t>END MAIN</a:t>
            </a:r>
            <a:endParaRPr sz="1405" b="1"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853426" y="231404"/>
            <a:ext cx="7804547" cy="657960"/>
          </a:xfrm>
          <a:prstGeom prst="rect">
            <a:avLst/>
          </a:prstGeom>
        </p:spPr>
        <p:txBody>
          <a:bodyPr>
            <a:noAutofit/>
          </a:bodyPr>
          <a:lstStyle>
            <a:lvl1pPr defTabSz="397510">
              <a:defRPr sz="54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20" dirty="0">
                <a:solidFill>
                  <a:schemeClr val="accent3">
                    <a:lumMod val="75000"/>
                  </a:schemeClr>
                </a:solidFill>
              </a:rPr>
              <a:t>Programming Steps</a:t>
            </a:r>
            <a:endParaRPr sz="422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3823092" y="2107405"/>
            <a:ext cx="1497817" cy="542852"/>
          </a:xfrm>
          <a:prstGeom prst="rect">
            <a:avLst/>
          </a:prstGeom>
          <a:blipFill>
            <a:blip r:embed="rId1"/>
          </a:blipFill>
          <a:ln w="12700">
            <a:miter lim="400000"/>
          </a:ln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30">
                <a:solidFill>
                  <a:srgbClr val="FFFFFF"/>
                </a:solidFill>
              </a:rPr>
              <a:t>.ASM file</a:t>
            </a:r>
            <a:endParaRPr sz="1830">
              <a:solidFill>
                <a:srgbClr val="FFFFFF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3823092" y="3059906"/>
            <a:ext cx="1497817" cy="542851"/>
          </a:xfrm>
          <a:prstGeom prst="rect">
            <a:avLst/>
          </a:prstGeom>
          <a:blipFill>
            <a:blip r:embed="rId1"/>
          </a:blipFill>
          <a:ln w="12700">
            <a:miter lim="400000"/>
          </a:ln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30">
                <a:solidFill>
                  <a:srgbClr val="FFFFFF"/>
                </a:solidFill>
              </a:rPr>
              <a:t>Assembler</a:t>
            </a:r>
            <a:endParaRPr sz="183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823092" y="4012406"/>
            <a:ext cx="1497817" cy="542851"/>
          </a:xfrm>
          <a:prstGeom prst="rect">
            <a:avLst/>
          </a:prstGeom>
          <a:blipFill>
            <a:blip r:embed="rId1"/>
          </a:blipFill>
          <a:ln w="12700">
            <a:miter lim="400000"/>
          </a:ln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30" dirty="0">
                <a:solidFill>
                  <a:srgbClr val="FFFFFF"/>
                </a:solidFill>
              </a:rPr>
              <a:t>.OBJ file</a:t>
            </a:r>
            <a:endParaRPr sz="1830" dirty="0">
              <a:solidFill>
                <a:srgbClr val="FFFFFF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3823092" y="4873609"/>
            <a:ext cx="1497817" cy="542851"/>
          </a:xfrm>
          <a:prstGeom prst="rect">
            <a:avLst/>
          </a:prstGeom>
          <a:blipFill>
            <a:blip r:embed="rId1"/>
          </a:blipFill>
          <a:ln w="12700">
            <a:miter lim="400000"/>
          </a:ln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30" dirty="0">
                <a:solidFill>
                  <a:srgbClr val="FFFFFF"/>
                </a:solidFill>
              </a:rPr>
              <a:t>Linker</a:t>
            </a:r>
            <a:endParaRPr sz="1830" dirty="0">
              <a:solidFill>
                <a:srgbClr val="FFFFFF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823092" y="5826110"/>
            <a:ext cx="1497817" cy="542851"/>
          </a:xfrm>
          <a:prstGeom prst="rect">
            <a:avLst/>
          </a:prstGeom>
          <a:blipFill>
            <a:blip r:embed="rId1"/>
          </a:blipFill>
          <a:ln w="12700">
            <a:miter lim="400000"/>
          </a:ln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30" dirty="0">
                <a:solidFill>
                  <a:srgbClr val="FFFFFF"/>
                </a:solidFill>
              </a:rPr>
              <a:t>.EXE file</a:t>
            </a:r>
            <a:endParaRPr sz="1830" dirty="0">
              <a:solidFill>
                <a:srgbClr val="FFFFFF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3823092" y="1154906"/>
            <a:ext cx="1497817" cy="542851"/>
          </a:xfrm>
          <a:prstGeom prst="rect">
            <a:avLst/>
          </a:prstGeom>
          <a:blipFill>
            <a:blip r:embed="rId1"/>
          </a:blipFill>
          <a:ln w="12700">
            <a:miter lim="400000"/>
          </a:ln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30" dirty="0">
                <a:solidFill>
                  <a:srgbClr val="FFFFFF"/>
                </a:solidFill>
              </a:rPr>
              <a:t>Editor</a:t>
            </a:r>
            <a:endParaRPr sz="1830" dirty="0">
              <a:solidFill>
                <a:srgbClr val="FFFFFF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580929" y="173547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30"/>
          </a:p>
        </p:txBody>
      </p:sp>
      <p:sp>
        <p:nvSpPr>
          <p:cNvPr id="190" name="Shape 190"/>
          <p:cNvSpPr/>
          <p:nvPr/>
        </p:nvSpPr>
        <p:spPr>
          <a:xfrm>
            <a:off x="4580929" y="2678046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30"/>
          </a:p>
        </p:txBody>
      </p:sp>
      <p:sp>
        <p:nvSpPr>
          <p:cNvPr id="191" name="Shape 191"/>
          <p:cNvSpPr/>
          <p:nvPr/>
        </p:nvSpPr>
        <p:spPr>
          <a:xfrm>
            <a:off x="4572000" y="363054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30"/>
          </a:p>
        </p:txBody>
      </p:sp>
      <p:sp>
        <p:nvSpPr>
          <p:cNvPr id="192" name="Shape 192"/>
          <p:cNvSpPr/>
          <p:nvPr/>
        </p:nvSpPr>
        <p:spPr>
          <a:xfrm>
            <a:off x="4572000" y="4543490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30"/>
          </a:p>
        </p:txBody>
      </p:sp>
      <p:sp>
        <p:nvSpPr>
          <p:cNvPr id="193" name="Shape 193"/>
          <p:cNvSpPr/>
          <p:nvPr/>
        </p:nvSpPr>
        <p:spPr>
          <a:xfrm>
            <a:off x="4572000" y="5456435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30"/>
          </a:p>
        </p:txBody>
      </p:sp>
      <p:sp>
        <p:nvSpPr>
          <p:cNvPr id="194" name="Shape 194"/>
          <p:cNvSpPr/>
          <p:nvPr/>
        </p:nvSpPr>
        <p:spPr>
          <a:xfrm>
            <a:off x="6248652" y="3239157"/>
            <a:ext cx="2538160" cy="331758"/>
          </a:xfrm>
          <a:prstGeom prst="rect">
            <a:avLst/>
          </a:prstGeom>
          <a:ln w="12700">
            <a:miter lim="400000"/>
          </a:ln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5" b="1" dirty="0"/>
              <a:t>Assemble source program</a:t>
            </a:r>
            <a:endParaRPr sz="1685" b="1" dirty="0"/>
          </a:p>
        </p:txBody>
      </p:sp>
      <p:sp>
        <p:nvSpPr>
          <p:cNvPr id="195" name="Shape 195"/>
          <p:cNvSpPr/>
          <p:nvPr/>
        </p:nvSpPr>
        <p:spPr>
          <a:xfrm>
            <a:off x="6400851" y="5073032"/>
            <a:ext cx="2257121" cy="331758"/>
          </a:xfrm>
          <a:prstGeom prst="rect">
            <a:avLst/>
          </a:prstGeom>
          <a:ln w="12700">
            <a:miter lim="400000"/>
          </a:ln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5" b="1" dirty="0"/>
              <a:t>Link Object program</a:t>
            </a:r>
            <a:endParaRPr sz="1685" b="1" dirty="0"/>
          </a:p>
        </p:txBody>
      </p:sp>
      <p:sp>
        <p:nvSpPr>
          <p:cNvPr id="196" name="Shape 196"/>
          <p:cNvSpPr/>
          <p:nvPr/>
        </p:nvSpPr>
        <p:spPr>
          <a:xfrm>
            <a:off x="6248653" y="1310130"/>
            <a:ext cx="2297058" cy="331758"/>
          </a:xfrm>
          <a:prstGeom prst="rect">
            <a:avLst/>
          </a:prstGeom>
          <a:ln w="12700">
            <a:miter lim="400000"/>
          </a:ln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5" b="1" dirty="0"/>
              <a:t>Create source program</a:t>
            </a:r>
            <a:endParaRPr sz="1685" b="1" dirty="0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900177" y="2385739"/>
            <a:ext cx="8324191" cy="4328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955" indent="-401955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chemeClr val="tx1"/>
                </a:solidFill>
              </a:rPr>
              <a:t>LEA: Load Effective address</a:t>
            </a:r>
            <a:endParaRPr sz="2530" dirty="0">
              <a:solidFill>
                <a:schemeClr val="tx1"/>
              </a:solidFill>
            </a:endParaRP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LEA destination, source</a:t>
            </a:r>
            <a:endParaRPr sz="2530" b="1" dirty="0">
              <a:solidFill>
                <a:schemeClr val="tx1"/>
              </a:solidFill>
            </a:endParaRPr>
          </a:p>
          <a:p>
            <a:pPr marL="401955" indent="-401955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chemeClr val="tx1"/>
                </a:solidFill>
              </a:rPr>
              <a:t>LEA puts copy of the source offset address into the destination.</a:t>
            </a:r>
            <a:endParaRPr sz="2530" dirty="0">
              <a:solidFill>
                <a:schemeClr val="tx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0" b="1" dirty="0">
                <a:solidFill>
                  <a:schemeClr val="tx1"/>
                </a:solidFill>
              </a:rPr>
              <a:t>     </a:t>
            </a:r>
            <a:r>
              <a:rPr sz="2530" b="1" dirty="0">
                <a:solidFill>
                  <a:schemeClr val="tx1"/>
                </a:solidFill>
              </a:rPr>
              <a:t>i.e. LEA DX, MSG   ; will load address of MSG to DX</a:t>
            </a:r>
            <a:endParaRPr sz="253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LEA</a:t>
            </a:r>
            <a:endParaRPr sz="464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776656" y="2095800"/>
            <a:ext cx="8223359" cy="39774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18490" lvl="1" indent="-321310" algn="l" defTabSz="390525">
              <a:spcBef>
                <a:spcPts val="274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Instructions and </a:t>
            </a:r>
            <a:r>
              <a:rPr lang="en-US" sz="1970" dirty="0">
                <a:solidFill>
                  <a:schemeClr val="tx1"/>
                </a:solidFill>
              </a:rPr>
              <a:t>d</a:t>
            </a:r>
            <a:r>
              <a:rPr sz="1970" dirty="0">
                <a:solidFill>
                  <a:schemeClr val="tx1"/>
                </a:solidFill>
              </a:rPr>
              <a:t>irective</a:t>
            </a:r>
            <a:r>
              <a:rPr lang="en-US" sz="1970" dirty="0">
                <a:solidFill>
                  <a:schemeClr val="tx1"/>
                </a:solidFill>
              </a:rPr>
              <a:t>s</a:t>
            </a:r>
            <a:r>
              <a:rPr sz="1970" dirty="0">
                <a:solidFill>
                  <a:schemeClr val="tx1"/>
                </a:solidFill>
              </a:rPr>
              <a:t> can have u</a:t>
            </a:r>
            <a:r>
              <a:rPr lang="en-US" sz="1970" dirty="0">
                <a:solidFill>
                  <a:schemeClr val="tx1"/>
                </a:solidFill>
              </a:rPr>
              <a:t>p </a:t>
            </a:r>
            <a:r>
              <a:rPr sz="1970" dirty="0">
                <a:solidFill>
                  <a:schemeClr val="tx1"/>
                </a:solidFill>
              </a:rPr>
              <a:t>to </a:t>
            </a:r>
            <a:r>
              <a:rPr sz="1970" b="1" dirty="0">
                <a:solidFill>
                  <a:schemeClr val="tx1"/>
                </a:solidFill>
              </a:rPr>
              <a:t>four fields</a:t>
            </a:r>
            <a:r>
              <a:rPr sz="1970" dirty="0">
                <a:solidFill>
                  <a:schemeClr val="tx1"/>
                </a:solidFill>
              </a:rPr>
              <a:t>: </a:t>
            </a:r>
            <a:endParaRPr sz="1970" dirty="0">
              <a:solidFill>
                <a:schemeClr val="tx1"/>
              </a:solidFill>
            </a:endParaRPr>
          </a:p>
          <a:p>
            <a:pPr marL="890905" lvl="2" indent="-297180" algn="l" defTabSz="390525">
              <a:spcBef>
                <a:spcPts val="274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Name     Operation   Operand(s)   comment</a:t>
            </a:r>
            <a:endParaRPr sz="1970" b="1" dirty="0">
              <a:solidFill>
                <a:schemeClr val="tx1"/>
              </a:solidFill>
            </a:endParaRPr>
          </a:p>
          <a:p>
            <a:pPr lvl="2" indent="305435" algn="l" defTabSz="390525">
              <a:spcBef>
                <a:spcPts val="274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	</a:t>
            </a:r>
            <a:r>
              <a:rPr sz="1970" b="1" dirty="0">
                <a:solidFill>
                  <a:schemeClr val="accent2">
                    <a:lumMod val="75000"/>
                  </a:schemeClr>
                </a:solidFill>
              </a:rPr>
              <a:t>	 START    MOV CX,5              ; initialize counter   	</a:t>
            </a:r>
            <a:r>
              <a:rPr sz="1970" b="1" dirty="0">
                <a:solidFill>
                  <a:schemeClr val="tx1"/>
                </a:solidFill>
              </a:rPr>
              <a:t>	</a:t>
            </a:r>
            <a:endParaRPr lang="en-US" sz="1970" b="1" dirty="0">
              <a:solidFill>
                <a:schemeClr val="tx1"/>
              </a:solidFill>
            </a:endParaRPr>
          </a:p>
          <a:p>
            <a:pPr lvl="2" indent="305435" algn="l" defTabSz="390525">
              <a:spcBef>
                <a:spcPts val="274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 **[Fields </a:t>
            </a:r>
            <a:r>
              <a:rPr lang="en-US" sz="1970" b="1" dirty="0">
                <a:solidFill>
                  <a:schemeClr val="tx1"/>
                </a:solidFill>
              </a:rPr>
              <a:t> m</a:t>
            </a:r>
            <a:r>
              <a:rPr sz="1970" b="1" dirty="0">
                <a:solidFill>
                  <a:schemeClr val="tx1"/>
                </a:solidFill>
              </a:rPr>
              <a:t>ust appear in this order]</a:t>
            </a:r>
            <a:endParaRPr sz="1970" b="1" dirty="0">
              <a:solidFill>
                <a:schemeClr val="tx1"/>
              </a:solidFill>
            </a:endParaRPr>
          </a:p>
          <a:p>
            <a:pPr lvl="2" indent="305435" algn="l" defTabSz="390525">
              <a:spcBef>
                <a:spcPts val="2740"/>
              </a:spcBef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		 </a:t>
            </a:r>
            <a:r>
              <a:rPr sz="1970" b="1" dirty="0">
                <a:solidFill>
                  <a:schemeClr val="tx1"/>
                </a:solidFill>
              </a:rPr>
              <a:t>MAIN		PROC  </a:t>
            </a:r>
            <a:r>
              <a:rPr sz="1970" dirty="0">
                <a:solidFill>
                  <a:schemeClr val="tx1"/>
                </a:solidFill>
              </a:rPr>
              <a:t>[ creates a Procedure]</a:t>
            </a:r>
            <a:endParaRPr sz="1970" b="1" dirty="0">
              <a:solidFill>
                <a:schemeClr val="tx1"/>
              </a:solidFill>
            </a:endParaRPr>
          </a:p>
          <a:p>
            <a:pPr marL="915035" lvl="2" indent="-321310" algn="l" defTabSz="390525">
              <a:spcBef>
                <a:spcPts val="274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At least one </a:t>
            </a:r>
            <a:r>
              <a:rPr sz="1970" b="1" dirty="0">
                <a:solidFill>
                  <a:schemeClr val="tx1"/>
                </a:solidFill>
              </a:rPr>
              <a:t>blank</a:t>
            </a:r>
            <a:r>
              <a:rPr sz="1970" dirty="0">
                <a:solidFill>
                  <a:schemeClr val="tx1"/>
                </a:solidFill>
              </a:rPr>
              <a:t> or </a:t>
            </a:r>
            <a:r>
              <a:rPr sz="1970" b="1" dirty="0">
                <a:solidFill>
                  <a:schemeClr val="tx1"/>
                </a:solidFill>
              </a:rPr>
              <a:t>tab</a:t>
            </a:r>
            <a:r>
              <a:rPr sz="1970" dirty="0">
                <a:solidFill>
                  <a:schemeClr val="tx1"/>
                </a:solidFill>
              </a:rPr>
              <a:t> character must separate the fields</a:t>
            </a:r>
            <a:endParaRPr sz="197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640" b="1" dirty="0">
                <a:solidFill>
                  <a:schemeClr val="accent3">
                    <a:lumMod val="75000"/>
                  </a:schemeClr>
                </a:solidFill>
              </a:rPr>
              <a:t>Fields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604798" y="2382258"/>
            <a:ext cx="8190945" cy="49553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310" indent="-321310" algn="l" defTabSz="316230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PSP contains information about the program to facilitate the </a:t>
            </a:r>
            <a:r>
              <a:rPr sz="1970" b="1" dirty="0">
                <a:solidFill>
                  <a:schemeClr val="tx1"/>
                </a:solidFill>
              </a:rPr>
              <a:t>program access</a:t>
            </a:r>
            <a:r>
              <a:rPr sz="1970" dirty="0">
                <a:solidFill>
                  <a:schemeClr val="tx1"/>
                </a:solidFill>
              </a:rPr>
              <a:t> in this area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316230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DOS places its segment number in both  DS and ES before program execution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316230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70" dirty="0">
                <a:solidFill>
                  <a:schemeClr val="tx1"/>
                </a:solidFill>
              </a:rPr>
              <a:t>U</a:t>
            </a:r>
            <a:r>
              <a:rPr sz="1970" dirty="0">
                <a:solidFill>
                  <a:schemeClr val="tx1"/>
                </a:solidFill>
              </a:rPr>
              <a:t>sually, DS does not contain the segment number of the data segment. 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316230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Thus, a program with data segment will start with these two instruction </a:t>
            </a:r>
            <a:endParaRPr sz="1970" dirty="0">
              <a:solidFill>
                <a:schemeClr val="tx1"/>
              </a:solidFill>
            </a:endParaRPr>
          </a:p>
          <a:p>
            <a:pPr marL="481330" lvl="2" indent="0" algn="l" defTabSz="316230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MOV AX,@DATA   [name of data segment define in .DATA]</a:t>
            </a:r>
            <a:endParaRPr sz="1970" b="1" dirty="0">
              <a:solidFill>
                <a:schemeClr val="tx1"/>
              </a:solidFill>
            </a:endParaRPr>
          </a:p>
          <a:p>
            <a:pPr marL="481330" lvl="2" indent="0" algn="l" defTabSz="316230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MOV DS,AX</a:t>
            </a:r>
            <a:endParaRPr sz="197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Segment Prefix (PSP)</a:t>
            </a:r>
            <a:endParaRPr sz="464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1058168" y="2446273"/>
            <a:ext cx="7804548" cy="4489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185" indent="-464185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0" b="1" dirty="0">
                <a:solidFill>
                  <a:schemeClr val="tx1"/>
                </a:solidFill>
              </a:rPr>
              <a:t>Write a program to print HELLO! on the screen</a:t>
            </a:r>
            <a:endParaRPr lang="en-US" sz="2530" b="1" dirty="0">
              <a:solidFill>
                <a:schemeClr val="tx1"/>
              </a:solidFill>
            </a:endParaRPr>
          </a:p>
          <a:p>
            <a:pPr marL="464185" indent="-464185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0" b="1">
                <a:solidFill>
                  <a:schemeClr val="tx1"/>
                </a:solidFill>
              </a:rPr>
              <a:t>Write </a:t>
            </a:r>
            <a:r>
              <a:rPr sz="2530" b="1" dirty="0">
                <a:solidFill>
                  <a:schemeClr val="tx1"/>
                </a:solidFill>
              </a:rPr>
              <a:t>a program that can convert the user input character in UPPERCASE like below</a:t>
            </a:r>
            <a:endParaRPr lang="en-US" sz="2530" b="1" dirty="0">
              <a:solidFill>
                <a:schemeClr val="tx1"/>
              </a:solidFill>
            </a:endParaRPr>
          </a:p>
          <a:p>
            <a:pPr algn="l">
              <a:buSzPct val="100000"/>
              <a:defRPr sz="1800">
                <a:solidFill>
                  <a:srgbClr val="000000"/>
                </a:solidFill>
              </a:defRPr>
            </a:pPr>
            <a:r>
              <a:rPr lang="en-US" sz="2530" b="1" dirty="0"/>
              <a:t>  	Example:</a:t>
            </a:r>
            <a:endParaRPr sz="2530" b="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0" b="1" dirty="0">
                <a:solidFill>
                  <a:schemeClr val="tx1"/>
                </a:solidFill>
              </a:rPr>
              <a:t>	</a:t>
            </a:r>
            <a:r>
              <a:rPr sz="2530" b="1" dirty="0">
                <a:solidFill>
                  <a:schemeClr val="tx1"/>
                </a:solidFill>
              </a:rPr>
              <a:t>ENTER A LOWER</a:t>
            </a:r>
            <a:r>
              <a:rPr lang="en-US" sz="2530" b="1" dirty="0">
                <a:solidFill>
                  <a:schemeClr val="tx1"/>
                </a:solidFill>
              </a:rPr>
              <a:t>-</a:t>
            </a:r>
            <a:r>
              <a:rPr sz="2530" b="1" dirty="0">
                <a:solidFill>
                  <a:schemeClr val="tx1"/>
                </a:solidFill>
              </a:rPr>
              <a:t>CASE LETTER:  a</a:t>
            </a:r>
            <a:endParaRPr sz="2530" b="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0" b="1" dirty="0">
                <a:solidFill>
                  <a:schemeClr val="tx1"/>
                </a:solidFill>
              </a:rPr>
              <a:t>	</a:t>
            </a:r>
            <a:r>
              <a:rPr sz="2530" b="1" dirty="0">
                <a:solidFill>
                  <a:schemeClr val="tx1"/>
                </a:solidFill>
              </a:rPr>
              <a:t>IN UPPERCASE IT IS:  A</a:t>
            </a:r>
            <a:endParaRPr sz="253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HW: 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21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108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53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430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1"/>
              </a:rPr>
              <a:t>https://www.whoishostingthis.com/resources/assembly-language/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21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108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53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430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01277" y="1812491"/>
            <a:ext cx="8341445" cy="51704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310" indent="-321310" algn="l" defTabSz="287655">
              <a:spcBef>
                <a:spcPts val="204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Name</a:t>
            </a:r>
            <a:r>
              <a:rPr sz="1970" dirty="0">
                <a:solidFill>
                  <a:schemeClr val="tx1"/>
                </a:solidFill>
              </a:rPr>
              <a:t>: it is used for instruction levels, procedure names and variable names.</a:t>
            </a:r>
            <a:endParaRPr sz="1970" dirty="0">
              <a:solidFill>
                <a:schemeClr val="tx1"/>
              </a:solidFill>
            </a:endParaRPr>
          </a:p>
          <a:p>
            <a:pPr marL="540385" lvl="1" indent="-321310" algn="l" defTabSz="287655">
              <a:spcBef>
                <a:spcPts val="204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The assembler translates names into variable names.</a:t>
            </a:r>
            <a:endParaRPr sz="1970" dirty="0">
              <a:solidFill>
                <a:schemeClr val="tx1"/>
              </a:solidFill>
            </a:endParaRPr>
          </a:p>
          <a:p>
            <a:pPr marL="540385" lvl="1" indent="-321310" algn="l" defTabSz="287655">
              <a:spcBef>
                <a:spcPts val="204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Can be 1 to 31 characters long and consists of letter</a:t>
            </a:r>
            <a:r>
              <a:rPr lang="en-US" sz="1970" dirty="0">
                <a:solidFill>
                  <a:schemeClr val="tx1"/>
                </a:solidFill>
              </a:rPr>
              <a:t> </a:t>
            </a:r>
            <a:r>
              <a:rPr sz="1970" dirty="0">
                <a:solidFill>
                  <a:schemeClr val="tx1"/>
                </a:solidFill>
              </a:rPr>
              <a:t>,</a:t>
            </a:r>
            <a:r>
              <a:rPr lang="en-US" sz="1970" dirty="0">
                <a:solidFill>
                  <a:schemeClr val="tx1"/>
                </a:solidFill>
              </a:rPr>
              <a:t> </a:t>
            </a:r>
            <a:r>
              <a:rPr sz="1970" dirty="0">
                <a:solidFill>
                  <a:schemeClr val="tx1"/>
                </a:solidFill>
              </a:rPr>
              <a:t>digit and special characters.</a:t>
            </a:r>
            <a:endParaRPr sz="1970" dirty="0">
              <a:solidFill>
                <a:schemeClr val="tx1"/>
              </a:solidFill>
            </a:endParaRPr>
          </a:p>
          <a:p>
            <a:pPr marL="580390" lvl="1" indent="-361950" algn="l" defTabSz="287655">
              <a:spcBef>
                <a:spcPts val="204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  <a:highlight>
                  <a:srgbClr val="00FF00"/>
                </a:highlight>
              </a:rPr>
              <a:t>Embedded blanks are not allowed.</a:t>
            </a:r>
            <a:endParaRPr sz="197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marL="540385" lvl="1" indent="-321310" algn="l" defTabSz="287655">
              <a:spcBef>
                <a:spcPts val="204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  <a:highlight>
                  <a:srgbClr val="00FF00"/>
                </a:highlight>
              </a:rPr>
              <a:t>Names may not begin with number.</a:t>
            </a:r>
            <a:endParaRPr sz="197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marL="540385" lvl="1" indent="-321310" algn="l" defTabSz="287655">
              <a:spcBef>
                <a:spcPts val="204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UPPERCASE</a:t>
            </a:r>
            <a:r>
              <a:rPr sz="1970" dirty="0">
                <a:solidFill>
                  <a:schemeClr val="tx1"/>
                </a:solidFill>
              </a:rPr>
              <a:t> and </a:t>
            </a:r>
            <a:r>
              <a:rPr sz="1970" b="1" dirty="0">
                <a:solidFill>
                  <a:schemeClr val="tx1"/>
                </a:solidFill>
              </a:rPr>
              <a:t>lowercase</a:t>
            </a:r>
            <a:r>
              <a:rPr sz="1970" dirty="0">
                <a:solidFill>
                  <a:schemeClr val="tx1"/>
                </a:solidFill>
              </a:rPr>
              <a:t> in name are same.</a:t>
            </a:r>
            <a:endParaRPr sz="1970" dirty="0">
              <a:solidFill>
                <a:schemeClr val="tx1"/>
              </a:solidFill>
            </a:endParaRPr>
          </a:p>
          <a:p>
            <a:pPr marL="540385" lvl="1" indent="-321310" algn="l" defTabSz="287655">
              <a:spcBef>
                <a:spcPts val="204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Examples: </a:t>
            </a:r>
            <a:r>
              <a:rPr sz="1970" b="1" dirty="0">
                <a:solidFill>
                  <a:schemeClr val="tx1"/>
                </a:solidFill>
                <a:highlight>
                  <a:srgbClr val="00FF00"/>
                </a:highlight>
              </a:rPr>
              <a:t>COUNTER1, $1000, Done?,  .TEST</a:t>
            </a:r>
            <a:endParaRPr sz="1970" b="1" dirty="0">
              <a:solidFill>
                <a:schemeClr val="tx1"/>
              </a:solidFill>
            </a:endParaRPr>
          </a:p>
          <a:p>
            <a:pPr marL="758825" lvl="2" indent="-321310" algn="l" defTabSz="287655">
              <a:spcBef>
                <a:spcPts val="204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70" b="1" dirty="0">
                <a:solidFill>
                  <a:schemeClr val="tx1"/>
                </a:solidFill>
              </a:rPr>
              <a:t>Ille</a:t>
            </a:r>
            <a:r>
              <a:rPr sz="1970" b="1" dirty="0">
                <a:solidFill>
                  <a:schemeClr val="tx1"/>
                </a:solidFill>
              </a:rPr>
              <a:t>gal names </a:t>
            </a:r>
            <a:r>
              <a:rPr sz="1970" b="1" dirty="0">
                <a:solidFill>
                  <a:srgbClr val="FF0000"/>
                </a:solidFill>
              </a:rPr>
              <a:t>TWO WORD, 2AB, A45.28, ME &amp;YOU </a:t>
            </a:r>
            <a:r>
              <a:rPr sz="1970" b="1" dirty="0">
                <a:solidFill>
                  <a:schemeClr val="tx1"/>
                </a:solidFill>
              </a:rPr>
              <a:t> </a:t>
            </a:r>
            <a:endParaRPr sz="1970" b="1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4294967295"/>
          </p:nvPr>
        </p:nvSpPr>
        <p:spPr>
          <a:xfrm>
            <a:off x="-22696" y="6546289"/>
            <a:ext cx="192360" cy="194797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 anchor="ctr">
            <a:spAutoFit/>
          </a:bodyPr>
          <a:lstStyle>
            <a:lvl1pPr>
              <a:defRPr sz="1265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 Field 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292712" y="1925965"/>
            <a:ext cx="8707505" cy="46851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310" indent="-321310" algn="l" defTabSz="287655">
              <a:spcBef>
                <a:spcPts val="204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Which of the following names are legal in IBM PC assembly language?</a:t>
            </a:r>
            <a:endParaRPr sz="1970" b="1" dirty="0">
              <a:solidFill>
                <a:schemeClr val="tx1"/>
              </a:solidFill>
            </a:endParaRPr>
          </a:p>
          <a:p>
            <a:pPr marL="219075" lvl="1" indent="0" algn="l" defTabSz="287655">
              <a:spcBef>
                <a:spcPts val="204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TWO_WORDS</a:t>
            </a:r>
            <a:endParaRPr sz="1970" b="1" dirty="0">
              <a:solidFill>
                <a:schemeClr val="tx1"/>
              </a:solidFill>
            </a:endParaRPr>
          </a:p>
          <a:p>
            <a:pPr marL="219075" lvl="1" indent="0" algn="l" defTabSz="287655">
              <a:spcBef>
                <a:spcPts val="204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 err="1">
                <a:solidFill>
                  <a:schemeClr val="tx1"/>
                </a:solidFill>
              </a:rPr>
              <a:t>TwoWOrDs</a:t>
            </a:r>
            <a:endParaRPr sz="1970" b="1" dirty="0">
              <a:solidFill>
                <a:schemeClr val="tx1"/>
              </a:solidFill>
            </a:endParaRPr>
          </a:p>
          <a:p>
            <a:pPr marL="437515" lvl="1" indent="-219075" algn="l" defTabSz="287655">
              <a:spcBef>
                <a:spcPts val="204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?1</a:t>
            </a:r>
            <a:endParaRPr sz="1970" b="1" dirty="0">
              <a:solidFill>
                <a:schemeClr val="tx1"/>
              </a:solidFill>
            </a:endParaRPr>
          </a:p>
          <a:p>
            <a:pPr marL="437515" lvl="1" indent="-219075" algn="l" defTabSz="287655">
              <a:spcBef>
                <a:spcPts val="204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.@?</a:t>
            </a:r>
            <a:endParaRPr sz="1970" b="1" dirty="0">
              <a:solidFill>
                <a:schemeClr val="tx1"/>
              </a:solidFill>
            </a:endParaRPr>
          </a:p>
          <a:p>
            <a:pPr marL="437515" lvl="1" indent="-219075" algn="l" defTabSz="287655">
              <a:spcBef>
                <a:spcPts val="204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$145</a:t>
            </a:r>
            <a:endParaRPr sz="1970" b="1" dirty="0">
              <a:solidFill>
                <a:schemeClr val="tx1"/>
              </a:solidFill>
            </a:endParaRPr>
          </a:p>
          <a:p>
            <a:pPr marL="437515" lvl="1" indent="-219075" algn="l" defTabSz="287655">
              <a:spcBef>
                <a:spcPts val="204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LET’S_GO</a:t>
            </a:r>
            <a:endParaRPr sz="1970" b="1" dirty="0">
              <a:solidFill>
                <a:schemeClr val="tx1"/>
              </a:solidFill>
            </a:endParaRPr>
          </a:p>
          <a:p>
            <a:pPr marL="437515" lvl="1" indent="-219075" algn="l" defTabSz="287655">
              <a:spcBef>
                <a:spcPts val="2040"/>
              </a:spcBef>
              <a:defRPr sz="1800">
                <a:solidFill>
                  <a:srgbClr val="000000"/>
                </a:solidFill>
              </a:defRPr>
            </a:pPr>
            <a:r>
              <a:rPr sz="1970" b="1" dirty="0">
                <a:solidFill>
                  <a:schemeClr val="tx1"/>
                </a:solidFill>
              </a:rPr>
              <a:t>T = . </a:t>
            </a:r>
            <a:endParaRPr sz="197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64989" y="1476304"/>
            <a:ext cx="8341444" cy="508826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marL="247015" indent="-247015" defTabSz="324485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/>
              <a:t>Operation field contains a symbolic operation code (opcode).</a:t>
            </a:r>
            <a:endParaRPr sz="1970" dirty="0"/>
          </a:p>
          <a:p>
            <a:pPr marL="247015" indent="-247015" defTabSz="324485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/>
              <a:t>The assembler translates a symbolic opcode into a machine language.</a:t>
            </a:r>
            <a:endParaRPr sz="1970" dirty="0"/>
          </a:p>
          <a:p>
            <a:pPr marL="247015" indent="-247015" defTabSz="324485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/>
              <a:t>Opcode symbols often describe the </a:t>
            </a:r>
            <a:r>
              <a:rPr sz="1970" b="1" dirty="0"/>
              <a:t>operations function </a:t>
            </a:r>
            <a:r>
              <a:rPr sz="1970" dirty="0"/>
              <a:t>(e.g. </a:t>
            </a:r>
            <a:r>
              <a:rPr sz="1970" b="1" dirty="0"/>
              <a:t>MOV, ADD, SUM </a:t>
            </a:r>
            <a:r>
              <a:rPr sz="1970" dirty="0"/>
              <a:t>etc</a:t>
            </a:r>
            <a:r>
              <a:rPr lang="en-US" sz="1970" dirty="0"/>
              <a:t>..</a:t>
            </a:r>
            <a:r>
              <a:rPr sz="1970" dirty="0"/>
              <a:t>).</a:t>
            </a:r>
            <a:endParaRPr sz="1970" dirty="0"/>
          </a:p>
          <a:p>
            <a:pPr marL="247015" indent="-247015" defTabSz="324485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/>
              <a:t>In assembler directive, the operation field contains pseudo operation code (pseudo-ops).</a:t>
            </a:r>
            <a:endParaRPr sz="1970" dirty="0"/>
          </a:p>
          <a:p>
            <a:pPr marL="247015" indent="-247015" defTabSz="324485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70" dirty="0"/>
              <a:t>P</a:t>
            </a:r>
            <a:r>
              <a:rPr sz="1970" dirty="0"/>
              <a:t>seudo-ops are NOT translated into machine code. they simply </a:t>
            </a:r>
            <a:r>
              <a:rPr sz="1970" b="1" dirty="0"/>
              <a:t>tell</a:t>
            </a:r>
            <a:r>
              <a:rPr sz="1970" dirty="0"/>
              <a:t> the assembler to do something.</a:t>
            </a:r>
            <a:endParaRPr sz="1970" dirty="0"/>
          </a:p>
          <a:p>
            <a:pPr marL="494030" lvl="1" indent="-247015" defTabSz="324485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/>
              <a:t>e.g. </a:t>
            </a:r>
            <a:r>
              <a:rPr sz="1970" b="1" dirty="0"/>
              <a:t>PROC</a:t>
            </a:r>
            <a:r>
              <a:rPr sz="1970" dirty="0"/>
              <a:t> pseudo-op is used to create procedure.</a:t>
            </a:r>
            <a:endParaRPr sz="197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Operation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703778" y="1788416"/>
            <a:ext cx="8117312" cy="5326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310" indent="-321310" algn="l" defTabSz="304165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Operand field species the data that are to be </a:t>
            </a:r>
            <a:r>
              <a:rPr sz="1970" b="1" dirty="0">
                <a:solidFill>
                  <a:schemeClr val="tx1"/>
                </a:solidFill>
              </a:rPr>
              <a:t>acted on</a:t>
            </a:r>
            <a:r>
              <a:rPr sz="1970" dirty="0">
                <a:solidFill>
                  <a:schemeClr val="tx1"/>
                </a:solidFill>
              </a:rPr>
              <a:t> by the operation.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304165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An instruction may have zero, one or two operands. e.g.</a:t>
            </a:r>
            <a:endParaRPr sz="1970" dirty="0">
              <a:solidFill>
                <a:schemeClr val="tx1"/>
              </a:solidFill>
            </a:endParaRPr>
          </a:p>
          <a:p>
            <a:pPr marL="231140" indent="-231140" algn="l" defTabSz="304165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70" dirty="0">
              <a:solidFill>
                <a:schemeClr val="tx1"/>
              </a:solidFill>
            </a:endParaRPr>
          </a:p>
          <a:p>
            <a:pPr marL="231140" indent="-231140" algn="l" defTabSz="304165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70" dirty="0">
              <a:solidFill>
                <a:schemeClr val="tx1"/>
              </a:solidFill>
            </a:endParaRPr>
          </a:p>
          <a:p>
            <a:pPr marL="231140" indent="-231140" algn="l" defTabSz="304165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70" dirty="0">
              <a:solidFill>
                <a:schemeClr val="tx1"/>
              </a:solidFill>
            </a:endParaRPr>
          </a:p>
          <a:p>
            <a:pPr marL="321310" indent="-321310" algn="l" defTabSz="304165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First operand is </a:t>
            </a:r>
            <a:r>
              <a:rPr sz="1970" b="1" dirty="0">
                <a:solidFill>
                  <a:schemeClr val="tx1"/>
                </a:solidFill>
              </a:rPr>
              <a:t>Destination</a:t>
            </a:r>
            <a:r>
              <a:rPr sz="1970" dirty="0">
                <a:solidFill>
                  <a:schemeClr val="tx1"/>
                </a:solidFill>
              </a:rPr>
              <a:t> (i.e. register or Memory location)</a:t>
            </a:r>
            <a:endParaRPr sz="1970" dirty="0">
              <a:solidFill>
                <a:schemeClr val="tx1"/>
              </a:solidFill>
            </a:endParaRPr>
          </a:p>
          <a:p>
            <a:pPr marL="552450" lvl="1" indent="-321310" algn="l" defTabSz="304165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some instruction do not store any result</a:t>
            </a:r>
            <a:endParaRPr sz="1970" dirty="0">
              <a:solidFill>
                <a:schemeClr val="tx1"/>
              </a:solidFill>
            </a:endParaRPr>
          </a:p>
          <a:p>
            <a:pPr marL="321310" indent="-321310" algn="l" defTabSz="304165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70" dirty="0">
                <a:solidFill>
                  <a:schemeClr val="tx1"/>
                </a:solidFill>
              </a:rPr>
              <a:t>Second operand is </a:t>
            </a:r>
            <a:r>
              <a:rPr sz="1970" b="1" dirty="0">
                <a:solidFill>
                  <a:schemeClr val="tx1"/>
                </a:solidFill>
              </a:rPr>
              <a:t>Source </a:t>
            </a:r>
            <a:r>
              <a:rPr sz="1970" dirty="0">
                <a:solidFill>
                  <a:schemeClr val="tx1"/>
                </a:solidFill>
              </a:rPr>
              <a:t>and its not usually modified by instruction</a:t>
            </a:r>
            <a:endParaRPr sz="1970" dirty="0">
              <a:solidFill>
                <a:schemeClr val="tx1"/>
              </a:solidFill>
            </a:endParaRPr>
          </a:p>
        </p:txBody>
      </p:sp>
      <p:graphicFrame>
        <p:nvGraphicFramePr>
          <p:cNvPr id="59" name="Table 59"/>
          <p:cNvGraphicFramePr/>
          <p:nvPr/>
        </p:nvGraphicFramePr>
        <p:xfrm>
          <a:off x="1469390" y="3133725"/>
          <a:ext cx="6269990" cy="159893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93365"/>
                <a:gridCol w="3476625"/>
              </a:tblGrid>
              <a:tr h="457835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/>
                        <a:t>NOP</a:t>
                      </a:r>
                      <a:endParaRPr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/>
                        <a:t>No operands; does nothing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618490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/>
                        <a:t>INC AX</a:t>
                      </a:r>
                      <a:endParaRPr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/>
                        <a:t>A</a:t>
                      </a:r>
                      <a:r>
                        <a:rPr sz="1400" b="1" dirty="0"/>
                        <a:t>dds one to the contents of AX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  <a:tr h="522605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/>
                        <a:t>ADD WORD1,2</a:t>
                      </a:r>
                      <a:endParaRPr sz="18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1" dirty="0"/>
                        <a:t>A</a:t>
                      </a:r>
                      <a:r>
                        <a:rPr sz="1400" b="1" dirty="0"/>
                        <a:t>dd</a:t>
                      </a:r>
                      <a:r>
                        <a:rPr lang="en-US" sz="1400" b="1" dirty="0"/>
                        <a:t> </a:t>
                      </a:r>
                      <a:r>
                        <a:rPr sz="1400" b="1" dirty="0"/>
                        <a:t> 2 to the contents of WORD1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Operand  Field(cont’d…)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0</TotalTime>
  <Words>15851</Words>
  <Application>WPS Spreadsheets</Application>
  <PresentationFormat>On-screen Show (4:3)</PresentationFormat>
  <Paragraphs>887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Arial</vt:lpstr>
      <vt:lpstr>SimSun</vt:lpstr>
      <vt:lpstr>Wingdings</vt:lpstr>
      <vt:lpstr>Wingdings</vt:lpstr>
      <vt:lpstr>Times New Roman</vt:lpstr>
      <vt:lpstr>Corbel</vt:lpstr>
      <vt:lpstr>苹方-简</vt:lpstr>
      <vt:lpstr>Calibri</vt:lpstr>
      <vt:lpstr>Helvetica Neue</vt:lpstr>
      <vt:lpstr>Microsoft YaHei</vt:lpstr>
      <vt:lpstr>汉仪旗黑</vt:lpstr>
      <vt:lpstr>Arial Unicode MS</vt:lpstr>
      <vt:lpstr>宋体-简</vt:lpstr>
      <vt:lpstr>Spectrum</vt:lpstr>
      <vt:lpstr>Assembly Language Programming</vt:lpstr>
      <vt:lpstr>Content</vt:lpstr>
      <vt:lpstr>Overview</vt:lpstr>
      <vt:lpstr>Assembly Language Syntax</vt:lpstr>
      <vt:lpstr>Fields</vt:lpstr>
      <vt:lpstr>Name Field </vt:lpstr>
      <vt:lpstr>Solve the Following</vt:lpstr>
      <vt:lpstr>Operation Field</vt:lpstr>
      <vt:lpstr>Operand  Field(cont’d…)</vt:lpstr>
      <vt:lpstr>Comment Field</vt:lpstr>
      <vt:lpstr>Program Data</vt:lpstr>
      <vt:lpstr>Program 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MOV AX, W2 				 XCHG  AX,W2 				MOV W1, AX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Program Structure</vt:lpstr>
      <vt:lpstr>Stack Segment</vt:lpstr>
      <vt:lpstr>Data Segment</vt:lpstr>
      <vt:lpstr>Code Segment</vt:lpstr>
      <vt:lpstr>Program Structure</vt:lpstr>
      <vt:lpstr>Instruction: INT (Appendix C)</vt:lpstr>
      <vt:lpstr>The First Program</vt:lpstr>
      <vt:lpstr>The Solution</vt:lpstr>
      <vt:lpstr>Programming Steps</vt:lpstr>
      <vt:lpstr>Instruction: LEA</vt:lpstr>
      <vt:lpstr>Program Segment Prefix (PSP)</vt:lpstr>
      <vt:lpstr>HW: Solve the Following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mohammadsumon</cp:lastModifiedBy>
  <cp:revision>28</cp:revision>
  <dcterms:created xsi:type="dcterms:W3CDTF">2023-07-01T06:56:38Z</dcterms:created>
  <dcterms:modified xsi:type="dcterms:W3CDTF">2023-07-01T06:56:38Z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1033-5.1.0.7912</vt:lpwstr>
  </property>
</Properties>
</file>