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  <p:sldId id="266" r:id="rId12"/>
    <p:sldId id="267" r:id="rId13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56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Recall</c:v>
                </c:pt>
              </c:strCache>
            </c:strRef>
          </c:tx>
          <c:explosion val="14"/>
          <c:dPt>
            <c:idx val="0"/>
            <c:bubble3D val="0"/>
            <c:explosion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7B-42E4-BA84-3EC103503D6E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Sheet1!$A$2:$A$3</c:f>
              <c:strCache>
                <c:ptCount val="2"/>
                <c:pt idx="0">
                  <c:v>TP</c:v>
                </c:pt>
                <c:pt idx="1">
                  <c:v>FN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E57B-42E4-BA84-3EC103503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759630730596714"/>
          <c:y val="0.52292360621284317"/>
          <c:w val="0.19531274819033789"/>
          <c:h val="0.47143494355051685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2477" y="342711"/>
            <a:ext cx="16761460" cy="9600565"/>
          </a:xfrm>
          <a:custGeom>
            <a:avLst/>
            <a:gdLst/>
            <a:ahLst/>
            <a:cxnLst/>
            <a:rect l="l" t="t" r="r" b="b"/>
            <a:pathLst>
              <a:path w="16761460" h="9600565">
                <a:moveTo>
                  <a:pt x="8380709" y="9600349"/>
                </a:moveTo>
                <a:lnTo>
                  <a:pt x="0" y="9600349"/>
                </a:lnTo>
                <a:lnTo>
                  <a:pt x="0" y="0"/>
                </a:lnTo>
                <a:lnTo>
                  <a:pt x="16761363" y="0"/>
                </a:lnTo>
                <a:lnTo>
                  <a:pt x="16761363" y="9600349"/>
                </a:lnTo>
                <a:lnTo>
                  <a:pt x="8380709" y="9600349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2480" y="341998"/>
            <a:ext cx="16762094" cy="742315"/>
          </a:xfrm>
          <a:custGeom>
            <a:avLst/>
            <a:gdLst/>
            <a:ahLst/>
            <a:cxnLst/>
            <a:rect l="l" t="t" r="r" b="b"/>
            <a:pathLst>
              <a:path w="16762094" h="742315">
                <a:moveTo>
                  <a:pt x="8380745" y="742239"/>
                </a:moveTo>
                <a:lnTo>
                  <a:pt x="0" y="742239"/>
                </a:lnTo>
                <a:lnTo>
                  <a:pt x="0" y="0"/>
                </a:lnTo>
                <a:lnTo>
                  <a:pt x="16761475" y="0"/>
                </a:lnTo>
                <a:lnTo>
                  <a:pt x="16761475" y="742239"/>
                </a:lnTo>
                <a:lnTo>
                  <a:pt x="8380745" y="742239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999946" y="567404"/>
            <a:ext cx="226060" cy="225425"/>
          </a:xfrm>
          <a:custGeom>
            <a:avLst/>
            <a:gdLst/>
            <a:ahLst/>
            <a:cxnLst/>
            <a:rect l="l" t="t" r="r" b="b"/>
            <a:pathLst>
              <a:path w="226059" h="225425">
                <a:moveTo>
                  <a:pt x="634" y="0"/>
                </a:moveTo>
                <a:lnTo>
                  <a:pt x="225875" y="225367"/>
                </a:lnTo>
              </a:path>
              <a:path w="226059" h="225425">
                <a:moveTo>
                  <a:pt x="225240" y="0"/>
                </a:moveTo>
                <a:lnTo>
                  <a:pt x="0" y="225367"/>
                </a:lnTo>
              </a:path>
            </a:pathLst>
          </a:custGeom>
          <a:ln w="18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919831" y="678916"/>
            <a:ext cx="338455" cy="20320"/>
          </a:xfrm>
          <a:custGeom>
            <a:avLst/>
            <a:gdLst/>
            <a:ahLst/>
            <a:cxnLst/>
            <a:rect l="l" t="t" r="r" b="b"/>
            <a:pathLst>
              <a:path w="338455" h="20320">
                <a:moveTo>
                  <a:pt x="338455" y="1524"/>
                </a:moveTo>
                <a:lnTo>
                  <a:pt x="127" y="0"/>
                </a:lnTo>
                <a:lnTo>
                  <a:pt x="0" y="18719"/>
                </a:lnTo>
                <a:lnTo>
                  <a:pt x="338455" y="20243"/>
                </a:lnTo>
                <a:lnTo>
                  <a:pt x="338455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512413" y="567359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90" h="224790">
                <a:moveTo>
                  <a:pt x="112395" y="224612"/>
                </a:moveTo>
                <a:lnTo>
                  <a:pt x="0" y="224612"/>
                </a:lnTo>
                <a:lnTo>
                  <a:pt x="0" y="0"/>
                </a:lnTo>
                <a:lnTo>
                  <a:pt x="224663" y="0"/>
                </a:lnTo>
                <a:lnTo>
                  <a:pt x="224663" y="224612"/>
                </a:lnTo>
                <a:lnTo>
                  <a:pt x="112395" y="2246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7624" y="1767186"/>
            <a:ext cx="1546545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5052" y="2556478"/>
            <a:ext cx="7588250" cy="3226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hyperlink" Target="mailto:seuemail@freepik.com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21836" y="1064711"/>
            <a:ext cx="15442565" cy="8155940"/>
            <a:chOff x="1421836" y="1064711"/>
            <a:chExt cx="15442565" cy="8155940"/>
          </a:xfrm>
        </p:grpSpPr>
        <p:sp>
          <p:nvSpPr>
            <p:cNvPr id="4" name="object 4"/>
            <p:cNvSpPr/>
            <p:nvPr/>
          </p:nvSpPr>
          <p:spPr>
            <a:xfrm>
              <a:off x="1431367" y="1074247"/>
              <a:ext cx="15423515" cy="8136890"/>
            </a:xfrm>
            <a:custGeom>
              <a:avLst/>
              <a:gdLst/>
              <a:ahLst/>
              <a:cxnLst/>
              <a:rect l="l" t="t" r="r" b="b"/>
              <a:pathLst>
                <a:path w="15423515" h="8136890">
                  <a:moveTo>
                    <a:pt x="7711936" y="8136609"/>
                  </a:moveTo>
                  <a:lnTo>
                    <a:pt x="0" y="8136609"/>
                  </a:lnTo>
                  <a:lnTo>
                    <a:pt x="0" y="0"/>
                  </a:lnTo>
                  <a:lnTo>
                    <a:pt x="15423097" y="0"/>
                  </a:lnTo>
                  <a:lnTo>
                    <a:pt x="15423097" y="8136609"/>
                  </a:lnTo>
                  <a:lnTo>
                    <a:pt x="7711936" y="8136609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1361" y="1074236"/>
              <a:ext cx="15423515" cy="742315"/>
            </a:xfrm>
            <a:custGeom>
              <a:avLst/>
              <a:gdLst/>
              <a:ahLst/>
              <a:cxnLst/>
              <a:rect l="l" t="t" r="r" b="b"/>
              <a:pathLst>
                <a:path w="15423515" h="742314">
                  <a:moveTo>
                    <a:pt x="7711876" y="742250"/>
                  </a:moveTo>
                  <a:lnTo>
                    <a:pt x="0" y="742250"/>
                  </a:lnTo>
                  <a:lnTo>
                    <a:pt x="0" y="0"/>
                  </a:lnTo>
                  <a:lnTo>
                    <a:pt x="15423016" y="0"/>
                  </a:lnTo>
                  <a:lnTo>
                    <a:pt x="15423016" y="742250"/>
                  </a:lnTo>
                  <a:lnTo>
                    <a:pt x="7711876" y="742250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30320" y="1298929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61" y="0"/>
                  </a:moveTo>
                  <a:lnTo>
                    <a:pt x="226002" y="225354"/>
                  </a:lnTo>
                </a:path>
                <a:path w="226059" h="225425">
                  <a:moveTo>
                    <a:pt x="225240" y="0"/>
                  </a:moveTo>
                  <a:lnTo>
                    <a:pt x="0" y="225354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50287" y="1411160"/>
              <a:ext cx="338455" cy="20320"/>
            </a:xfrm>
            <a:custGeom>
              <a:avLst/>
              <a:gdLst/>
              <a:ahLst/>
              <a:cxnLst/>
              <a:rect l="l" t="t" r="r" b="b"/>
              <a:pathLst>
                <a:path w="338455" h="20319">
                  <a:moveTo>
                    <a:pt x="338455" y="1524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338328" y="20243"/>
                  </a:lnTo>
                  <a:lnTo>
                    <a:pt x="338455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2869" y="1298879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268" y="224612"/>
                  </a:moveTo>
                  <a:lnTo>
                    <a:pt x="0" y="224612"/>
                  </a:lnTo>
                  <a:lnTo>
                    <a:pt x="0" y="0"/>
                  </a:lnTo>
                  <a:lnTo>
                    <a:pt x="224663" y="0"/>
                  </a:lnTo>
                  <a:lnTo>
                    <a:pt x="224663" y="224612"/>
                  </a:lnTo>
                  <a:lnTo>
                    <a:pt x="112268" y="224612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7355052" y="2556478"/>
            <a:ext cx="7588250" cy="459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12925" algn="l"/>
                <a:tab pos="2533015" algn="l"/>
                <a:tab pos="3253740" algn="l"/>
                <a:tab pos="3973829" algn="l"/>
                <a:tab pos="4693920" algn="l"/>
              </a:tabLst>
            </a:pPr>
            <a:r>
              <a:rPr lang="en-US" b="1" spc="790" dirty="0"/>
              <a:t>SYRIATEL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12925" algn="l"/>
                <a:tab pos="2533015" algn="l"/>
                <a:tab pos="3253740" algn="l"/>
                <a:tab pos="3973829" algn="l"/>
                <a:tab pos="4693920" algn="l"/>
              </a:tabLst>
            </a:pPr>
            <a:endParaRPr lang="en-US" b="1" spc="790" dirty="0"/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12925" algn="l"/>
                <a:tab pos="2533015" algn="l"/>
                <a:tab pos="3253740" algn="l"/>
                <a:tab pos="3973829" algn="l"/>
                <a:tab pos="4693920" algn="l"/>
              </a:tabLst>
            </a:pPr>
            <a:r>
              <a:rPr lang="en-US" i="1" spc="790" dirty="0"/>
              <a:t>Predicting Customer Churn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12925" algn="l"/>
                <a:tab pos="2533015" algn="l"/>
                <a:tab pos="3253740" algn="l"/>
                <a:tab pos="3973829" algn="l"/>
                <a:tab pos="4693920" algn="l"/>
              </a:tabLst>
            </a:pPr>
            <a:endParaRPr lang="en-US" b="1" spc="790" dirty="0"/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12925" algn="l"/>
                <a:tab pos="2533015" algn="l"/>
                <a:tab pos="3253740" algn="l"/>
                <a:tab pos="3973829" algn="l"/>
                <a:tab pos="4693920" algn="l"/>
              </a:tabLst>
            </a:pPr>
            <a:r>
              <a:rPr lang="en-US" sz="3200" u="sng" spc="790" dirty="0"/>
              <a:t>LEON MAINA</a:t>
            </a:r>
            <a:endParaRPr sz="3200" u="sng" spc="790" dirty="0"/>
          </a:p>
        </p:txBody>
      </p:sp>
      <p:sp>
        <p:nvSpPr>
          <p:cNvPr id="10" name="object 10"/>
          <p:cNvSpPr txBox="1"/>
          <p:nvPr/>
        </p:nvSpPr>
        <p:spPr>
          <a:xfrm>
            <a:off x="7355052" y="5756878"/>
            <a:ext cx="2907030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5250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578328" y="2467794"/>
            <a:ext cx="99377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600" spc="-425" dirty="0">
                <a:solidFill>
                  <a:srgbClr val="00FFFF"/>
                </a:solidFill>
                <a:latin typeface="Cambria"/>
                <a:cs typeface="Cambria"/>
              </a:rPr>
              <a:t>⥫</a:t>
            </a:r>
            <a:endParaRPr sz="96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52296" y="5035670"/>
            <a:ext cx="4429760" cy="3396615"/>
            <a:chOff x="952296" y="5035670"/>
            <a:chExt cx="4429760" cy="3396615"/>
          </a:xfrm>
        </p:grpSpPr>
        <p:sp>
          <p:nvSpPr>
            <p:cNvPr id="13" name="object 13"/>
            <p:cNvSpPr/>
            <p:nvPr/>
          </p:nvSpPr>
          <p:spPr>
            <a:xfrm>
              <a:off x="961652" y="5045037"/>
              <a:ext cx="4408170" cy="3377565"/>
            </a:xfrm>
            <a:custGeom>
              <a:avLst/>
              <a:gdLst/>
              <a:ahLst/>
              <a:cxnLst/>
              <a:rect l="l" t="t" r="r" b="b"/>
              <a:pathLst>
                <a:path w="4408170" h="3377565">
                  <a:moveTo>
                    <a:pt x="4407729" y="0"/>
                  </a:moveTo>
                  <a:lnTo>
                    <a:pt x="0" y="0"/>
                  </a:lnTo>
                  <a:lnTo>
                    <a:pt x="0" y="3377387"/>
                  </a:lnTo>
                  <a:lnTo>
                    <a:pt x="2203872" y="3377387"/>
                  </a:lnTo>
                  <a:lnTo>
                    <a:pt x="4407729" y="3377387"/>
                  </a:lnTo>
                  <a:lnTo>
                    <a:pt x="4407729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1656" y="5045030"/>
              <a:ext cx="4408170" cy="3377565"/>
            </a:xfrm>
            <a:custGeom>
              <a:avLst/>
              <a:gdLst/>
              <a:ahLst/>
              <a:cxnLst/>
              <a:rect l="l" t="t" r="r" b="b"/>
              <a:pathLst>
                <a:path w="4408170" h="3377565">
                  <a:moveTo>
                    <a:pt x="2203875" y="3377392"/>
                  </a:moveTo>
                  <a:lnTo>
                    <a:pt x="0" y="3377392"/>
                  </a:lnTo>
                  <a:lnTo>
                    <a:pt x="0" y="0"/>
                  </a:lnTo>
                  <a:lnTo>
                    <a:pt x="4407741" y="0"/>
                  </a:lnTo>
                  <a:lnTo>
                    <a:pt x="4407741" y="3377392"/>
                  </a:lnTo>
                  <a:lnTo>
                    <a:pt x="2203875" y="3377392"/>
                  </a:lnTo>
                  <a:close/>
                </a:path>
                <a:path w="4408170" h="3377565">
                  <a:moveTo>
                    <a:pt x="2203875" y="742297"/>
                  </a:moveTo>
                  <a:lnTo>
                    <a:pt x="0" y="742297"/>
                  </a:lnTo>
                  <a:lnTo>
                    <a:pt x="0" y="0"/>
                  </a:lnTo>
                  <a:lnTo>
                    <a:pt x="4407741" y="0"/>
                  </a:lnTo>
                  <a:lnTo>
                    <a:pt x="4407741" y="742297"/>
                  </a:lnTo>
                  <a:lnTo>
                    <a:pt x="2203875" y="742297"/>
                  </a:lnTo>
                  <a:close/>
                </a:path>
                <a:path w="4408170" h="3377565">
                  <a:moveTo>
                    <a:pt x="3883594" y="224636"/>
                  </a:moveTo>
                  <a:lnTo>
                    <a:pt x="4108945" y="449983"/>
                  </a:lnTo>
                </a:path>
                <a:path w="4408170" h="3377565">
                  <a:moveTo>
                    <a:pt x="4108234" y="224636"/>
                  </a:moveTo>
                  <a:lnTo>
                    <a:pt x="3882870" y="449983"/>
                  </a:lnTo>
                </a:path>
                <a:path w="4408170" h="3377565">
                  <a:moveTo>
                    <a:pt x="2812262" y="336954"/>
                  </a:moveTo>
                  <a:lnTo>
                    <a:pt x="3131924" y="338389"/>
                  </a:lnTo>
                </a:path>
                <a:path w="4408170" h="3377565">
                  <a:moveTo>
                    <a:pt x="3507759" y="449272"/>
                  </a:moveTo>
                  <a:lnTo>
                    <a:pt x="3395452" y="449272"/>
                  </a:lnTo>
                  <a:lnTo>
                    <a:pt x="3395452" y="224636"/>
                  </a:lnTo>
                  <a:lnTo>
                    <a:pt x="3620079" y="224636"/>
                  </a:lnTo>
                  <a:lnTo>
                    <a:pt x="3620079" y="449272"/>
                  </a:lnTo>
                  <a:lnTo>
                    <a:pt x="3507759" y="449272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087" y="6623304"/>
              <a:ext cx="518159" cy="9479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1927" y="6623304"/>
              <a:ext cx="460248" cy="9479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2863" y="6623304"/>
              <a:ext cx="886967" cy="9479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03775" y="6623304"/>
              <a:ext cx="487680" cy="9479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499" y="5038318"/>
              <a:ext cx="4429124" cy="3390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626" y="4626438"/>
            <a:ext cx="1049932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82360" algn="l"/>
              </a:tabLst>
            </a:pPr>
            <a:r>
              <a:rPr spc="-50" dirty="0"/>
              <a:t>I</a:t>
            </a:r>
            <a:r>
              <a:rPr lang="en-US" spc="-150" dirty="0"/>
              <a:t>mplementation Challenges.</a:t>
            </a:r>
            <a:endParaRPr spc="-100" dirty="0"/>
          </a:p>
        </p:txBody>
      </p:sp>
      <p:sp>
        <p:nvSpPr>
          <p:cNvPr id="4" name="object 4"/>
          <p:cNvSpPr txBox="1"/>
          <p:nvPr/>
        </p:nvSpPr>
        <p:spPr>
          <a:xfrm>
            <a:off x="1165627" y="5924949"/>
            <a:ext cx="12502168" cy="197425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195"/>
              </a:spcBef>
              <a:tabLst>
                <a:tab pos="669925" algn="l"/>
                <a:tab pos="1766570" algn="l"/>
                <a:tab pos="1985645" algn="l"/>
                <a:tab pos="3520440" algn="l"/>
                <a:tab pos="4177665" algn="l"/>
                <a:tab pos="4616450" algn="l"/>
                <a:tab pos="5493385" algn="l"/>
                <a:tab pos="6809105" algn="l"/>
                <a:tab pos="7466965" algn="l"/>
                <a:tab pos="7905115" algn="l"/>
                <a:tab pos="8562975" algn="l"/>
                <a:tab pos="9001125" algn="l"/>
                <a:tab pos="9439910" algn="l"/>
              </a:tabLst>
            </a:pP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Successful implementation of churn reduction strategies may face challenges such as data integration, resource allocation, and organizational alignment. Overcoming these </a:t>
            </a:r>
            <a:r>
              <a:rPr lang="en-US" sz="3200" spc="-65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hur</a:t>
            </a: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is essential for long-term success.</a:t>
            </a:r>
            <a:r>
              <a:rPr lang="en-US" sz="3200" spc="-68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lang="en-US"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endParaRPr sz="320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79261" y="1329740"/>
            <a:ext cx="16584930" cy="5068570"/>
            <a:chOff x="1179261" y="1329740"/>
            <a:chExt cx="16584930" cy="50685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261" y="1329740"/>
              <a:ext cx="15811498" cy="29337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346938" y="3924427"/>
              <a:ext cx="4408170" cy="2465070"/>
            </a:xfrm>
            <a:custGeom>
              <a:avLst/>
              <a:gdLst/>
              <a:ahLst/>
              <a:cxnLst/>
              <a:rect l="l" t="t" r="r" b="b"/>
              <a:pathLst>
                <a:path w="4408169" h="2465070">
                  <a:moveTo>
                    <a:pt x="4407662" y="0"/>
                  </a:moveTo>
                  <a:lnTo>
                    <a:pt x="0" y="0"/>
                  </a:lnTo>
                  <a:lnTo>
                    <a:pt x="0" y="2464485"/>
                  </a:lnTo>
                  <a:lnTo>
                    <a:pt x="2203831" y="2464485"/>
                  </a:lnTo>
                  <a:lnTo>
                    <a:pt x="4407662" y="2464485"/>
                  </a:lnTo>
                  <a:lnTo>
                    <a:pt x="4407662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46811" y="3924427"/>
              <a:ext cx="4408170" cy="2465070"/>
            </a:xfrm>
            <a:custGeom>
              <a:avLst/>
              <a:gdLst/>
              <a:ahLst/>
              <a:cxnLst/>
              <a:rect l="l" t="t" r="r" b="b"/>
              <a:pathLst>
                <a:path w="4408169" h="2465070">
                  <a:moveTo>
                    <a:pt x="2203958" y="2464475"/>
                  </a:moveTo>
                  <a:lnTo>
                    <a:pt x="0" y="2464475"/>
                  </a:lnTo>
                  <a:lnTo>
                    <a:pt x="0" y="0"/>
                  </a:lnTo>
                  <a:lnTo>
                    <a:pt x="4407789" y="0"/>
                  </a:lnTo>
                  <a:lnTo>
                    <a:pt x="4407789" y="2464475"/>
                  </a:lnTo>
                  <a:lnTo>
                    <a:pt x="2203958" y="2464475"/>
                  </a:lnTo>
                  <a:close/>
                </a:path>
                <a:path w="4408169" h="2465070">
                  <a:moveTo>
                    <a:pt x="2203958" y="742299"/>
                  </a:moveTo>
                  <a:lnTo>
                    <a:pt x="0" y="742299"/>
                  </a:lnTo>
                  <a:lnTo>
                    <a:pt x="0" y="0"/>
                  </a:lnTo>
                  <a:lnTo>
                    <a:pt x="4407789" y="0"/>
                  </a:lnTo>
                  <a:lnTo>
                    <a:pt x="4407789" y="742299"/>
                  </a:lnTo>
                  <a:lnTo>
                    <a:pt x="2203958" y="742299"/>
                  </a:lnTo>
                  <a:close/>
                </a:path>
                <a:path w="4408169" h="2465070">
                  <a:moveTo>
                    <a:pt x="3883660" y="225360"/>
                  </a:moveTo>
                  <a:lnTo>
                    <a:pt x="4108958" y="450708"/>
                  </a:lnTo>
                </a:path>
                <a:path w="4408169" h="2465070">
                  <a:moveTo>
                    <a:pt x="4108323" y="225360"/>
                  </a:moveTo>
                  <a:lnTo>
                    <a:pt x="3882898" y="450708"/>
                  </a:lnTo>
                </a:path>
                <a:path w="4408169" h="2465070">
                  <a:moveTo>
                    <a:pt x="2812288" y="336955"/>
                  </a:moveTo>
                  <a:lnTo>
                    <a:pt x="3131947" y="338390"/>
                  </a:lnTo>
                </a:path>
                <a:path w="4408169" h="2465070">
                  <a:moveTo>
                    <a:pt x="3507740" y="449984"/>
                  </a:moveTo>
                  <a:lnTo>
                    <a:pt x="3395472" y="449984"/>
                  </a:lnTo>
                  <a:lnTo>
                    <a:pt x="3395472" y="225360"/>
                  </a:lnTo>
                  <a:lnTo>
                    <a:pt x="3620135" y="225360"/>
                  </a:lnTo>
                  <a:lnTo>
                    <a:pt x="3620135" y="449984"/>
                  </a:lnTo>
                  <a:lnTo>
                    <a:pt x="3507740" y="44998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89736" y="5053584"/>
              <a:ext cx="518159" cy="9479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43175" y="5053584"/>
              <a:ext cx="460248" cy="9479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38119" y="5053584"/>
              <a:ext cx="890015" cy="9479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24960" y="5050536"/>
              <a:ext cx="557784" cy="954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53414" y="3912895"/>
              <a:ext cx="4410075" cy="24844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21836" y="1064711"/>
            <a:ext cx="16435705" cy="8155940"/>
            <a:chOff x="1421836" y="1064711"/>
            <a:chExt cx="16435705" cy="8155940"/>
          </a:xfrm>
        </p:grpSpPr>
        <p:sp>
          <p:nvSpPr>
            <p:cNvPr id="4" name="object 4"/>
            <p:cNvSpPr/>
            <p:nvPr/>
          </p:nvSpPr>
          <p:spPr>
            <a:xfrm>
              <a:off x="1431367" y="1074247"/>
              <a:ext cx="15423515" cy="8136890"/>
            </a:xfrm>
            <a:custGeom>
              <a:avLst/>
              <a:gdLst/>
              <a:ahLst/>
              <a:cxnLst/>
              <a:rect l="l" t="t" r="r" b="b"/>
              <a:pathLst>
                <a:path w="15423515" h="8136890">
                  <a:moveTo>
                    <a:pt x="7711936" y="8136604"/>
                  </a:moveTo>
                  <a:lnTo>
                    <a:pt x="0" y="8136604"/>
                  </a:lnTo>
                  <a:lnTo>
                    <a:pt x="0" y="0"/>
                  </a:lnTo>
                  <a:lnTo>
                    <a:pt x="15423097" y="0"/>
                  </a:lnTo>
                  <a:lnTo>
                    <a:pt x="15423097" y="8136604"/>
                  </a:lnTo>
                  <a:lnTo>
                    <a:pt x="7711936" y="813660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1361" y="1074236"/>
              <a:ext cx="15423515" cy="742315"/>
            </a:xfrm>
            <a:custGeom>
              <a:avLst/>
              <a:gdLst/>
              <a:ahLst/>
              <a:cxnLst/>
              <a:rect l="l" t="t" r="r" b="b"/>
              <a:pathLst>
                <a:path w="15423515" h="742314">
                  <a:moveTo>
                    <a:pt x="7711876" y="742250"/>
                  </a:moveTo>
                  <a:lnTo>
                    <a:pt x="0" y="742250"/>
                  </a:lnTo>
                  <a:lnTo>
                    <a:pt x="0" y="0"/>
                  </a:lnTo>
                  <a:lnTo>
                    <a:pt x="15423016" y="0"/>
                  </a:lnTo>
                  <a:lnTo>
                    <a:pt x="15423016" y="742250"/>
                  </a:lnTo>
                  <a:lnTo>
                    <a:pt x="7711876" y="742250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30320" y="1298929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61" y="0"/>
                  </a:moveTo>
                  <a:lnTo>
                    <a:pt x="226002" y="225354"/>
                  </a:lnTo>
                </a:path>
                <a:path w="226059" h="225425">
                  <a:moveTo>
                    <a:pt x="225240" y="0"/>
                  </a:moveTo>
                  <a:lnTo>
                    <a:pt x="0" y="225354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50287" y="1411160"/>
              <a:ext cx="338455" cy="20320"/>
            </a:xfrm>
            <a:custGeom>
              <a:avLst/>
              <a:gdLst/>
              <a:ahLst/>
              <a:cxnLst/>
              <a:rect l="l" t="t" r="r" b="b"/>
              <a:pathLst>
                <a:path w="338455" h="20319">
                  <a:moveTo>
                    <a:pt x="338455" y="1524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338328" y="20243"/>
                  </a:lnTo>
                  <a:lnTo>
                    <a:pt x="338455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2869" y="1298879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268" y="224612"/>
                  </a:moveTo>
                  <a:lnTo>
                    <a:pt x="0" y="224612"/>
                  </a:lnTo>
                  <a:lnTo>
                    <a:pt x="0" y="0"/>
                  </a:lnTo>
                  <a:lnTo>
                    <a:pt x="224663" y="0"/>
                  </a:lnTo>
                  <a:lnTo>
                    <a:pt x="224663" y="224612"/>
                  </a:lnTo>
                  <a:lnTo>
                    <a:pt x="112268" y="224612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07312" y="6100711"/>
              <a:ext cx="3540125" cy="2298700"/>
            </a:xfrm>
            <a:custGeom>
              <a:avLst/>
              <a:gdLst/>
              <a:ahLst/>
              <a:cxnLst/>
              <a:rect l="l" t="t" r="r" b="b"/>
              <a:pathLst>
                <a:path w="3540125" h="2298700">
                  <a:moveTo>
                    <a:pt x="3540125" y="0"/>
                  </a:moveTo>
                  <a:lnTo>
                    <a:pt x="0" y="0"/>
                  </a:lnTo>
                  <a:lnTo>
                    <a:pt x="0" y="2298115"/>
                  </a:lnTo>
                  <a:lnTo>
                    <a:pt x="1770380" y="2298115"/>
                  </a:lnTo>
                  <a:lnTo>
                    <a:pt x="3540125" y="2298115"/>
                  </a:lnTo>
                  <a:lnTo>
                    <a:pt x="3540125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07216" y="6099995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59" h="2299334">
                  <a:moveTo>
                    <a:pt x="1770415" y="2298824"/>
                  </a:moveTo>
                  <a:lnTo>
                    <a:pt x="0" y="2298824"/>
                  </a:lnTo>
                  <a:lnTo>
                    <a:pt x="0" y="711"/>
                  </a:lnTo>
                  <a:lnTo>
                    <a:pt x="3540195" y="711"/>
                  </a:lnTo>
                  <a:lnTo>
                    <a:pt x="3540195" y="2298824"/>
                  </a:lnTo>
                  <a:lnTo>
                    <a:pt x="1770415" y="2298824"/>
                  </a:lnTo>
                  <a:close/>
                </a:path>
                <a:path w="3540759" h="2299334">
                  <a:moveTo>
                    <a:pt x="1770415" y="753791"/>
                  </a:moveTo>
                  <a:lnTo>
                    <a:pt x="0" y="753791"/>
                  </a:lnTo>
                  <a:lnTo>
                    <a:pt x="0" y="0"/>
                  </a:lnTo>
                  <a:lnTo>
                    <a:pt x="3540195" y="0"/>
                  </a:lnTo>
                  <a:lnTo>
                    <a:pt x="3540195" y="753791"/>
                  </a:lnTo>
                  <a:lnTo>
                    <a:pt x="1770415" y="753791"/>
                  </a:lnTo>
                  <a:close/>
                </a:path>
                <a:path w="3540759" h="2299334">
                  <a:moveTo>
                    <a:pt x="3008817" y="228226"/>
                  </a:moveTo>
                  <a:lnTo>
                    <a:pt x="3237040" y="456452"/>
                  </a:lnTo>
                </a:path>
                <a:path w="3540759" h="2299334">
                  <a:moveTo>
                    <a:pt x="3236405" y="228226"/>
                  </a:moveTo>
                  <a:lnTo>
                    <a:pt x="3008182" y="456452"/>
                  </a:lnTo>
                </a:path>
                <a:path w="3540759" h="2299334">
                  <a:moveTo>
                    <a:pt x="1921675" y="341977"/>
                  </a:moveTo>
                  <a:lnTo>
                    <a:pt x="2245658" y="343412"/>
                  </a:lnTo>
                </a:path>
                <a:path w="3540759" h="2299334">
                  <a:moveTo>
                    <a:pt x="2627301" y="455729"/>
                  </a:moveTo>
                  <a:lnTo>
                    <a:pt x="2513507" y="455729"/>
                  </a:lnTo>
                  <a:lnTo>
                    <a:pt x="2513507" y="228226"/>
                  </a:lnTo>
                  <a:lnTo>
                    <a:pt x="2740968" y="228226"/>
                  </a:lnTo>
                  <a:lnTo>
                    <a:pt x="2740968" y="455729"/>
                  </a:lnTo>
                  <a:lnTo>
                    <a:pt x="2627301" y="455729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10816" y="7126224"/>
              <a:ext cx="487680" cy="9448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28848" y="7126224"/>
              <a:ext cx="460248" cy="9448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75607" y="7126224"/>
              <a:ext cx="649223" cy="9448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98421" y="6093815"/>
              <a:ext cx="3543300" cy="231165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869871" y="2124240"/>
            <a:ext cx="4140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Conclusion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69871" y="3741874"/>
            <a:ext cx="11548745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  <a:tabLst>
                <a:tab pos="608330" algn="l"/>
                <a:tab pos="1005840" algn="l"/>
                <a:tab pos="1204595" algn="l"/>
                <a:tab pos="1998980" algn="l"/>
                <a:tab pos="2595245" algn="l"/>
                <a:tab pos="2793365" algn="l"/>
                <a:tab pos="2992120" algn="l"/>
                <a:tab pos="3389629" algn="l"/>
                <a:tab pos="3588385" algn="l"/>
                <a:tab pos="5177790" algn="l"/>
                <a:tab pos="5376545" algn="l"/>
                <a:tab pos="5575300" algn="l"/>
                <a:tab pos="5773420" algn="l"/>
                <a:tab pos="6568440" algn="l"/>
                <a:tab pos="7164070" algn="l"/>
                <a:tab pos="7959090" algn="l"/>
                <a:tab pos="8356600" algn="l"/>
                <a:tab pos="8554720" algn="l"/>
                <a:tab pos="8753475" algn="l"/>
                <a:tab pos="8952230" algn="l"/>
                <a:tab pos="9349740" algn="l"/>
                <a:tab pos="10541635" algn="l"/>
              </a:tabLst>
            </a:pP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Understanding and addressing customer churn patterns is critical for </a:t>
            </a:r>
            <a:r>
              <a:rPr lang="en-US" sz="3200" spc="-65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Syriatel's</a:t>
            </a: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sustained growth and profitability. By leveraging insights from churn analysis, </a:t>
            </a:r>
            <a:r>
              <a:rPr lang="en-US" sz="3200" spc="-65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Syriatel</a:t>
            </a: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can enhance customer retention and drive long-term business success.</a:t>
            </a:r>
            <a:endParaRPr sz="29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21828" y="302955"/>
            <a:ext cx="15442565" cy="9681210"/>
            <a:chOff x="1421828" y="302955"/>
            <a:chExt cx="15442565" cy="9681210"/>
          </a:xfrm>
        </p:grpSpPr>
        <p:sp>
          <p:nvSpPr>
            <p:cNvPr id="4" name="object 4"/>
            <p:cNvSpPr/>
            <p:nvPr/>
          </p:nvSpPr>
          <p:spPr>
            <a:xfrm>
              <a:off x="1431353" y="313202"/>
              <a:ext cx="15423515" cy="9661525"/>
            </a:xfrm>
            <a:custGeom>
              <a:avLst/>
              <a:gdLst/>
              <a:ahLst/>
              <a:cxnLst/>
              <a:rect l="l" t="t" r="r" b="b"/>
              <a:pathLst>
                <a:path w="15423515" h="9661525">
                  <a:moveTo>
                    <a:pt x="7711897" y="9660910"/>
                  </a:moveTo>
                  <a:lnTo>
                    <a:pt x="0" y="9660910"/>
                  </a:lnTo>
                  <a:lnTo>
                    <a:pt x="0" y="0"/>
                  </a:lnTo>
                  <a:lnTo>
                    <a:pt x="15423070" y="0"/>
                  </a:lnTo>
                  <a:lnTo>
                    <a:pt x="15423070" y="9660910"/>
                  </a:lnTo>
                  <a:lnTo>
                    <a:pt x="7711897" y="9660910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1361" y="312480"/>
              <a:ext cx="15423515" cy="742315"/>
            </a:xfrm>
            <a:custGeom>
              <a:avLst/>
              <a:gdLst/>
              <a:ahLst/>
              <a:cxnLst/>
              <a:rect l="l" t="t" r="r" b="b"/>
              <a:pathLst>
                <a:path w="15423515" h="742315">
                  <a:moveTo>
                    <a:pt x="7711876" y="742237"/>
                  </a:moveTo>
                  <a:lnTo>
                    <a:pt x="0" y="742237"/>
                  </a:lnTo>
                  <a:lnTo>
                    <a:pt x="0" y="0"/>
                  </a:lnTo>
                  <a:lnTo>
                    <a:pt x="15423016" y="0"/>
                  </a:lnTo>
                  <a:lnTo>
                    <a:pt x="15423016" y="742237"/>
                  </a:lnTo>
                  <a:lnTo>
                    <a:pt x="7711876" y="742237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30320" y="537170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61" y="0"/>
                  </a:moveTo>
                  <a:lnTo>
                    <a:pt x="226002" y="225354"/>
                  </a:lnTo>
                </a:path>
                <a:path w="226059" h="225425">
                  <a:moveTo>
                    <a:pt x="225240" y="0"/>
                  </a:moveTo>
                  <a:lnTo>
                    <a:pt x="0" y="225354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50288" y="648677"/>
              <a:ext cx="338455" cy="20320"/>
            </a:xfrm>
            <a:custGeom>
              <a:avLst/>
              <a:gdLst/>
              <a:ahLst/>
              <a:cxnLst/>
              <a:rect l="l" t="t" r="r" b="b"/>
              <a:pathLst>
                <a:path w="338455" h="20320">
                  <a:moveTo>
                    <a:pt x="338455" y="1524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338328" y="20243"/>
                  </a:lnTo>
                  <a:lnTo>
                    <a:pt x="338455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2869" y="537121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268" y="224612"/>
                  </a:moveTo>
                  <a:lnTo>
                    <a:pt x="0" y="224612"/>
                  </a:lnTo>
                  <a:lnTo>
                    <a:pt x="0" y="0"/>
                  </a:lnTo>
                  <a:lnTo>
                    <a:pt x="224663" y="0"/>
                  </a:lnTo>
                  <a:lnTo>
                    <a:pt x="224663" y="224612"/>
                  </a:lnTo>
                  <a:lnTo>
                    <a:pt x="112268" y="224612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50584" y="1607845"/>
            <a:ext cx="578675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375" dirty="0"/>
              <a:t>Thanks!</a:t>
            </a:r>
            <a:endParaRPr sz="12000"/>
          </a:p>
        </p:txBody>
      </p:sp>
      <p:sp>
        <p:nvSpPr>
          <p:cNvPr id="10" name="object 10"/>
          <p:cNvSpPr txBox="1"/>
          <p:nvPr/>
        </p:nvSpPr>
        <p:spPr>
          <a:xfrm>
            <a:off x="6237928" y="3638786"/>
            <a:ext cx="5812155" cy="2010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  <a:tabLst>
                <a:tab pos="1156970" algn="l"/>
                <a:tab pos="2082800" algn="l"/>
                <a:tab pos="3702685" algn="l"/>
              </a:tabLst>
            </a:pPr>
            <a:r>
              <a:rPr lang="en-US" sz="335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Leon </a:t>
            </a:r>
            <a:r>
              <a:rPr lang="en-US" sz="3350" spc="-90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Ngari</a:t>
            </a:r>
            <a:r>
              <a:rPr lang="en-US" sz="335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350" spc="-90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Maina</a:t>
            </a:r>
            <a:r>
              <a:rPr lang="en-US" sz="335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350" dirty="0">
              <a:latin typeface="Microsoft Sans Serif"/>
              <a:cs typeface="Microsoft Sans Serif"/>
            </a:endParaRPr>
          </a:p>
          <a:p>
            <a:pPr algn="ctr">
              <a:lnSpc>
                <a:spcPts val="3040"/>
              </a:lnSpc>
              <a:spcBef>
                <a:spcPts val="2805"/>
              </a:spcBef>
            </a:pPr>
            <a:r>
              <a:rPr lang="en-US" sz="2750" spc="95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ngarileon</a:t>
            </a:r>
            <a:r>
              <a:rPr sz="2750" spc="95" dirty="0">
                <a:solidFill>
                  <a:srgbClr val="FFFFFF"/>
                </a:solidFill>
                <a:latin typeface="Microsoft Sans Serif"/>
                <a:cs typeface="Microsoft Sans Serif"/>
                <a:hlinkClick r:id="rId3"/>
              </a:rPr>
              <a:t>.com</a:t>
            </a:r>
            <a:endParaRPr sz="2750" dirty="0">
              <a:latin typeface="Microsoft Sans Serif"/>
              <a:cs typeface="Microsoft Sans Serif"/>
            </a:endParaRPr>
          </a:p>
          <a:p>
            <a:pPr algn="ctr">
              <a:lnSpc>
                <a:spcPts val="2740"/>
              </a:lnSpc>
              <a:tabLst>
                <a:tab pos="760730" algn="l"/>
                <a:tab pos="1522095" algn="l"/>
                <a:tab pos="2283460" algn="l"/>
              </a:tabLst>
            </a:pPr>
            <a:r>
              <a:rPr sz="27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+</a:t>
            </a:r>
            <a:r>
              <a:rPr lang="en-US" sz="27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254 745 992 330</a:t>
            </a:r>
            <a:endParaRPr sz="2750" dirty="0">
              <a:latin typeface="Microsoft Sans Serif"/>
              <a:cs typeface="Microsoft Sans Serif"/>
            </a:endParaRPr>
          </a:p>
          <a:p>
            <a:pPr algn="ctr">
              <a:lnSpc>
                <a:spcPts val="3000"/>
              </a:lnSpc>
            </a:pPr>
            <a:r>
              <a:rPr lang="en-US" sz="27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github.com/</a:t>
            </a:r>
            <a:r>
              <a:rPr lang="en-US" sz="2750" spc="160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maina-leon</a:t>
            </a:r>
            <a:endParaRPr sz="2750" dirty="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9433" y="1572768"/>
            <a:ext cx="16883380" cy="6111240"/>
            <a:chOff x="829433" y="1572768"/>
            <a:chExt cx="16883380" cy="6111240"/>
          </a:xfrm>
        </p:grpSpPr>
        <p:sp>
          <p:nvSpPr>
            <p:cNvPr id="12" name="object 12"/>
            <p:cNvSpPr/>
            <p:nvPr/>
          </p:nvSpPr>
          <p:spPr>
            <a:xfrm>
              <a:off x="6909841" y="6162484"/>
              <a:ext cx="941069" cy="941069"/>
            </a:xfrm>
            <a:custGeom>
              <a:avLst/>
              <a:gdLst/>
              <a:ahLst/>
              <a:cxnLst/>
              <a:rect l="l" t="t" r="r" b="b"/>
              <a:pathLst>
                <a:path w="941070" h="941070">
                  <a:moveTo>
                    <a:pt x="470814" y="940917"/>
                  </a:moveTo>
                  <a:lnTo>
                    <a:pt x="0" y="940917"/>
                  </a:lnTo>
                  <a:lnTo>
                    <a:pt x="0" y="0"/>
                  </a:lnTo>
                  <a:lnTo>
                    <a:pt x="940917" y="0"/>
                  </a:lnTo>
                  <a:lnTo>
                    <a:pt x="940917" y="940917"/>
                  </a:lnTo>
                  <a:lnTo>
                    <a:pt x="470814" y="940917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84883" y="6162484"/>
              <a:ext cx="941069" cy="941069"/>
            </a:xfrm>
            <a:custGeom>
              <a:avLst/>
              <a:gdLst/>
              <a:ahLst/>
              <a:cxnLst/>
              <a:rect l="l" t="t" r="r" b="b"/>
              <a:pathLst>
                <a:path w="941070" h="941070">
                  <a:moveTo>
                    <a:pt x="470814" y="940917"/>
                  </a:moveTo>
                  <a:lnTo>
                    <a:pt x="0" y="940917"/>
                  </a:lnTo>
                  <a:lnTo>
                    <a:pt x="0" y="0"/>
                  </a:lnTo>
                  <a:lnTo>
                    <a:pt x="940917" y="0"/>
                  </a:lnTo>
                  <a:lnTo>
                    <a:pt x="940917" y="940917"/>
                  </a:lnTo>
                  <a:lnTo>
                    <a:pt x="470814" y="940917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59912" y="6162484"/>
              <a:ext cx="941069" cy="941069"/>
            </a:xfrm>
            <a:custGeom>
              <a:avLst/>
              <a:gdLst/>
              <a:ahLst/>
              <a:cxnLst/>
              <a:rect l="l" t="t" r="r" b="b"/>
              <a:pathLst>
                <a:path w="941070" h="941070">
                  <a:moveTo>
                    <a:pt x="470827" y="940917"/>
                  </a:moveTo>
                  <a:lnTo>
                    <a:pt x="0" y="940917"/>
                  </a:lnTo>
                  <a:lnTo>
                    <a:pt x="0" y="0"/>
                  </a:lnTo>
                  <a:lnTo>
                    <a:pt x="940930" y="0"/>
                  </a:lnTo>
                  <a:lnTo>
                    <a:pt x="940930" y="940917"/>
                  </a:lnTo>
                  <a:lnTo>
                    <a:pt x="470827" y="940917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34955" y="6162484"/>
              <a:ext cx="941069" cy="941069"/>
            </a:xfrm>
            <a:custGeom>
              <a:avLst/>
              <a:gdLst/>
              <a:ahLst/>
              <a:cxnLst/>
              <a:rect l="l" t="t" r="r" b="b"/>
              <a:pathLst>
                <a:path w="941070" h="941070">
                  <a:moveTo>
                    <a:pt x="470827" y="940917"/>
                  </a:moveTo>
                  <a:lnTo>
                    <a:pt x="0" y="940917"/>
                  </a:lnTo>
                  <a:lnTo>
                    <a:pt x="0" y="0"/>
                  </a:lnTo>
                  <a:lnTo>
                    <a:pt x="940930" y="0"/>
                  </a:lnTo>
                  <a:lnTo>
                    <a:pt x="940930" y="940917"/>
                  </a:lnTo>
                  <a:lnTo>
                    <a:pt x="470827" y="940917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63917" y="6317285"/>
              <a:ext cx="628650" cy="633730"/>
            </a:xfrm>
            <a:custGeom>
              <a:avLst/>
              <a:gdLst/>
              <a:ahLst/>
              <a:cxnLst/>
              <a:rect l="l" t="t" r="r" b="b"/>
              <a:pathLst>
                <a:path w="628650" h="633729">
                  <a:moveTo>
                    <a:pt x="455714" y="318934"/>
                  </a:moveTo>
                  <a:lnTo>
                    <a:pt x="386600" y="318934"/>
                  </a:lnTo>
                  <a:lnTo>
                    <a:pt x="381571" y="323252"/>
                  </a:lnTo>
                  <a:lnTo>
                    <a:pt x="381571" y="334771"/>
                  </a:lnTo>
                  <a:lnTo>
                    <a:pt x="385876" y="339813"/>
                  </a:lnTo>
                  <a:lnTo>
                    <a:pt x="440601" y="339813"/>
                  </a:lnTo>
                  <a:lnTo>
                    <a:pt x="440601" y="413968"/>
                  </a:lnTo>
                  <a:lnTo>
                    <a:pt x="298056" y="413968"/>
                  </a:lnTo>
                  <a:lnTo>
                    <a:pt x="293014" y="417562"/>
                  </a:lnTo>
                  <a:lnTo>
                    <a:pt x="293014" y="629233"/>
                  </a:lnTo>
                  <a:lnTo>
                    <a:pt x="297332" y="632827"/>
                  </a:lnTo>
                  <a:lnTo>
                    <a:pt x="302374" y="633551"/>
                  </a:lnTo>
                  <a:lnTo>
                    <a:pt x="316776" y="633551"/>
                  </a:lnTo>
                  <a:lnTo>
                    <a:pt x="366320" y="629704"/>
                  </a:lnTo>
                  <a:lnTo>
                    <a:pt x="414244" y="618323"/>
                  </a:lnTo>
                  <a:lnTo>
                    <a:pt x="428025" y="612673"/>
                  </a:lnTo>
                  <a:lnTo>
                    <a:pt x="313169" y="612673"/>
                  </a:lnTo>
                  <a:lnTo>
                    <a:pt x="313169" y="432688"/>
                  </a:lnTo>
                  <a:lnTo>
                    <a:pt x="455002" y="432688"/>
                  </a:lnTo>
                  <a:lnTo>
                    <a:pt x="460756" y="428370"/>
                  </a:lnTo>
                  <a:lnTo>
                    <a:pt x="460756" y="323976"/>
                  </a:lnTo>
                  <a:lnTo>
                    <a:pt x="455714" y="318934"/>
                  </a:lnTo>
                  <a:close/>
                </a:path>
                <a:path w="628650" h="633729">
                  <a:moveTo>
                    <a:pt x="316780" y="0"/>
                  </a:moveTo>
                  <a:lnTo>
                    <a:pt x="266809" y="3845"/>
                  </a:lnTo>
                  <a:lnTo>
                    <a:pt x="218572" y="15224"/>
                  </a:lnTo>
                  <a:lnTo>
                    <a:pt x="172928" y="33894"/>
                  </a:lnTo>
                  <a:lnTo>
                    <a:pt x="130741" y="59616"/>
                  </a:lnTo>
                  <a:lnTo>
                    <a:pt x="92875" y="92150"/>
                  </a:lnTo>
                  <a:lnTo>
                    <a:pt x="59992" y="130648"/>
                  </a:lnTo>
                  <a:lnTo>
                    <a:pt x="34056" y="173084"/>
                  </a:lnTo>
                  <a:lnTo>
                    <a:pt x="15274" y="218734"/>
                  </a:lnTo>
                  <a:lnTo>
                    <a:pt x="3853" y="266872"/>
                  </a:lnTo>
                  <a:lnTo>
                    <a:pt x="0" y="316775"/>
                  </a:lnTo>
                  <a:lnTo>
                    <a:pt x="3747" y="365395"/>
                  </a:lnTo>
                  <a:lnTo>
                    <a:pt x="14852" y="412529"/>
                  </a:lnTo>
                  <a:lnTo>
                    <a:pt x="33111" y="457502"/>
                  </a:lnTo>
                  <a:lnTo>
                    <a:pt x="58318" y="499643"/>
                  </a:lnTo>
                  <a:lnTo>
                    <a:pt x="88463" y="536561"/>
                  </a:lnTo>
                  <a:lnTo>
                    <a:pt x="123467" y="568216"/>
                  </a:lnTo>
                  <a:lnTo>
                    <a:pt x="162793" y="594204"/>
                  </a:lnTo>
                  <a:lnTo>
                    <a:pt x="205905" y="614120"/>
                  </a:lnTo>
                  <a:lnTo>
                    <a:pt x="207340" y="614832"/>
                  </a:lnTo>
                  <a:lnTo>
                    <a:pt x="213106" y="614832"/>
                  </a:lnTo>
                  <a:lnTo>
                    <a:pt x="215976" y="613396"/>
                  </a:lnTo>
                  <a:lnTo>
                    <a:pt x="218135" y="611237"/>
                  </a:lnTo>
                  <a:lnTo>
                    <a:pt x="218859" y="609078"/>
                  </a:lnTo>
                  <a:lnTo>
                    <a:pt x="218859" y="588200"/>
                  </a:lnTo>
                  <a:lnTo>
                    <a:pt x="198704" y="588200"/>
                  </a:lnTo>
                  <a:lnTo>
                    <a:pt x="154812" y="564813"/>
                  </a:lnTo>
                  <a:lnTo>
                    <a:pt x="116084" y="534750"/>
                  </a:lnTo>
                  <a:lnTo>
                    <a:pt x="83098" y="498919"/>
                  </a:lnTo>
                  <a:lnTo>
                    <a:pt x="56435" y="458227"/>
                  </a:lnTo>
                  <a:lnTo>
                    <a:pt x="36672" y="413580"/>
                  </a:lnTo>
                  <a:lnTo>
                    <a:pt x="24390" y="365886"/>
                  </a:lnTo>
                  <a:lnTo>
                    <a:pt x="20167" y="316051"/>
                  </a:lnTo>
                  <a:lnTo>
                    <a:pt x="24040" y="267662"/>
                  </a:lnTo>
                  <a:lnTo>
                    <a:pt x="35256" y="221817"/>
                  </a:lnTo>
                  <a:lnTo>
                    <a:pt x="53211" y="179117"/>
                  </a:lnTo>
                  <a:lnTo>
                    <a:pt x="77299" y="140161"/>
                  </a:lnTo>
                  <a:lnTo>
                    <a:pt x="106916" y="105552"/>
                  </a:lnTo>
                  <a:lnTo>
                    <a:pt x="141458" y="75889"/>
                  </a:lnTo>
                  <a:lnTo>
                    <a:pt x="180319" y="51772"/>
                  </a:lnTo>
                  <a:lnTo>
                    <a:pt x="222896" y="33803"/>
                  </a:lnTo>
                  <a:lnTo>
                    <a:pt x="268583" y="22580"/>
                  </a:lnTo>
                  <a:lnTo>
                    <a:pt x="316776" y="18706"/>
                  </a:lnTo>
                  <a:lnTo>
                    <a:pt x="422738" y="18706"/>
                  </a:lnTo>
                  <a:lnTo>
                    <a:pt x="414244" y="15224"/>
                  </a:lnTo>
                  <a:lnTo>
                    <a:pt x="366320" y="3845"/>
                  </a:lnTo>
                  <a:lnTo>
                    <a:pt x="316780" y="0"/>
                  </a:lnTo>
                  <a:close/>
                </a:path>
                <a:path w="628650" h="633729">
                  <a:moveTo>
                    <a:pt x="422738" y="18706"/>
                  </a:moveTo>
                  <a:lnTo>
                    <a:pt x="316776" y="18706"/>
                  </a:lnTo>
                  <a:lnTo>
                    <a:pt x="364617" y="22620"/>
                  </a:lnTo>
                  <a:lnTo>
                    <a:pt x="410100" y="33942"/>
                  </a:lnTo>
                  <a:lnTo>
                    <a:pt x="452594" y="52046"/>
                  </a:lnTo>
                  <a:lnTo>
                    <a:pt x="491468" y="76306"/>
                  </a:lnTo>
                  <a:lnTo>
                    <a:pt x="526092" y="106095"/>
                  </a:lnTo>
                  <a:lnTo>
                    <a:pt x="555835" y="140787"/>
                  </a:lnTo>
                  <a:lnTo>
                    <a:pt x="580067" y="179755"/>
                  </a:lnTo>
                  <a:lnTo>
                    <a:pt x="598156" y="222373"/>
                  </a:lnTo>
                  <a:lnTo>
                    <a:pt x="609472" y="268014"/>
                  </a:lnTo>
                  <a:lnTo>
                    <a:pt x="613208" y="313892"/>
                  </a:lnTo>
                  <a:lnTo>
                    <a:pt x="613325" y="316775"/>
                  </a:lnTo>
                  <a:lnTo>
                    <a:pt x="609492" y="364072"/>
                  </a:lnTo>
                  <a:lnTo>
                    <a:pt x="598225" y="409660"/>
                  </a:lnTo>
                  <a:lnTo>
                    <a:pt x="580204" y="452197"/>
                  </a:lnTo>
                  <a:lnTo>
                    <a:pt x="556044" y="491067"/>
                  </a:lnTo>
                  <a:lnTo>
                    <a:pt x="526364" y="525651"/>
                  </a:lnTo>
                  <a:lnTo>
                    <a:pt x="491781" y="555332"/>
                  </a:lnTo>
                  <a:lnTo>
                    <a:pt x="452913" y="579492"/>
                  </a:lnTo>
                  <a:lnTo>
                    <a:pt x="410378" y="597514"/>
                  </a:lnTo>
                  <a:lnTo>
                    <a:pt x="364793" y="608780"/>
                  </a:lnTo>
                  <a:lnTo>
                    <a:pt x="316776" y="612673"/>
                  </a:lnTo>
                  <a:lnTo>
                    <a:pt x="428025" y="612673"/>
                  </a:lnTo>
                  <a:lnTo>
                    <a:pt x="502177" y="573929"/>
                  </a:lnTo>
                  <a:lnTo>
                    <a:pt x="540664" y="541400"/>
                  </a:lnTo>
                  <a:lnTo>
                    <a:pt x="573193" y="502902"/>
                  </a:lnTo>
                  <a:lnTo>
                    <a:pt x="598915" y="460463"/>
                  </a:lnTo>
                  <a:lnTo>
                    <a:pt x="617587" y="414812"/>
                  </a:lnTo>
                  <a:lnTo>
                    <a:pt x="628649" y="368022"/>
                  </a:lnTo>
                  <a:lnTo>
                    <a:pt x="628649" y="265524"/>
                  </a:lnTo>
                  <a:lnTo>
                    <a:pt x="617587" y="218734"/>
                  </a:lnTo>
                  <a:lnTo>
                    <a:pt x="598915" y="173084"/>
                  </a:lnTo>
                  <a:lnTo>
                    <a:pt x="573193" y="130648"/>
                  </a:lnTo>
                  <a:lnTo>
                    <a:pt x="540664" y="92150"/>
                  </a:lnTo>
                  <a:lnTo>
                    <a:pt x="502177" y="59616"/>
                  </a:lnTo>
                  <a:lnTo>
                    <a:pt x="459783" y="33894"/>
                  </a:lnTo>
                  <a:lnTo>
                    <a:pt x="422738" y="18706"/>
                  </a:lnTo>
                  <a:close/>
                </a:path>
                <a:path w="628650" h="633729">
                  <a:moveTo>
                    <a:pt x="455002" y="130301"/>
                  </a:moveTo>
                  <a:lnTo>
                    <a:pt x="395960" y="130301"/>
                  </a:lnTo>
                  <a:lnTo>
                    <a:pt x="359717" y="133868"/>
                  </a:lnTo>
                  <a:lnTo>
                    <a:pt x="290470" y="160980"/>
                  </a:lnTo>
                  <a:lnTo>
                    <a:pt x="233931" y="211939"/>
                  </a:lnTo>
                  <a:lnTo>
                    <a:pt x="202798" y="277838"/>
                  </a:lnTo>
                  <a:lnTo>
                    <a:pt x="198704" y="313892"/>
                  </a:lnTo>
                  <a:lnTo>
                    <a:pt x="198704" y="316775"/>
                  </a:lnTo>
                  <a:lnTo>
                    <a:pt x="110871" y="316775"/>
                  </a:lnTo>
                  <a:lnTo>
                    <a:pt x="105117" y="321093"/>
                  </a:lnTo>
                  <a:lnTo>
                    <a:pt x="105117" y="426922"/>
                  </a:lnTo>
                  <a:lnTo>
                    <a:pt x="110147" y="431964"/>
                  </a:lnTo>
                  <a:lnTo>
                    <a:pt x="198704" y="431964"/>
                  </a:lnTo>
                  <a:lnTo>
                    <a:pt x="198704" y="588200"/>
                  </a:lnTo>
                  <a:lnTo>
                    <a:pt x="218859" y="588200"/>
                  </a:lnTo>
                  <a:lnTo>
                    <a:pt x="218859" y="418286"/>
                  </a:lnTo>
                  <a:lnTo>
                    <a:pt x="215265" y="413968"/>
                  </a:lnTo>
                  <a:lnTo>
                    <a:pt x="125272" y="413968"/>
                  </a:lnTo>
                  <a:lnTo>
                    <a:pt x="125272" y="339813"/>
                  </a:lnTo>
                  <a:lnTo>
                    <a:pt x="214541" y="339813"/>
                  </a:lnTo>
                  <a:lnTo>
                    <a:pt x="218859" y="335495"/>
                  </a:lnTo>
                  <a:lnTo>
                    <a:pt x="218971" y="316051"/>
                  </a:lnTo>
                  <a:lnTo>
                    <a:pt x="225428" y="274418"/>
                  </a:lnTo>
                  <a:lnTo>
                    <a:pt x="243816" y="235682"/>
                  </a:lnTo>
                  <a:lnTo>
                    <a:pt x="272043" y="202386"/>
                  </a:lnTo>
                  <a:lnTo>
                    <a:pt x="308129" y="176351"/>
                  </a:lnTo>
                  <a:lnTo>
                    <a:pt x="350095" y="159395"/>
                  </a:lnTo>
                  <a:lnTo>
                    <a:pt x="395960" y="153339"/>
                  </a:lnTo>
                  <a:lnTo>
                    <a:pt x="459308" y="153339"/>
                  </a:lnTo>
                  <a:lnTo>
                    <a:pt x="459308" y="136067"/>
                  </a:lnTo>
                  <a:lnTo>
                    <a:pt x="455002" y="130301"/>
                  </a:lnTo>
                  <a:close/>
                </a:path>
                <a:path w="628650" h="633729">
                  <a:moveTo>
                    <a:pt x="459308" y="153339"/>
                  </a:moveTo>
                  <a:lnTo>
                    <a:pt x="439877" y="153339"/>
                  </a:lnTo>
                  <a:lnTo>
                    <a:pt x="439877" y="226783"/>
                  </a:lnTo>
                  <a:lnTo>
                    <a:pt x="395960" y="226783"/>
                  </a:lnTo>
                  <a:lnTo>
                    <a:pt x="356452" y="232630"/>
                  </a:lnTo>
                  <a:lnTo>
                    <a:pt x="310930" y="263117"/>
                  </a:lnTo>
                  <a:lnTo>
                    <a:pt x="293091" y="316051"/>
                  </a:lnTo>
                  <a:lnTo>
                    <a:pt x="293014" y="334771"/>
                  </a:lnTo>
                  <a:lnTo>
                    <a:pt x="297332" y="339813"/>
                  </a:lnTo>
                  <a:lnTo>
                    <a:pt x="347726" y="339813"/>
                  </a:lnTo>
                  <a:lnTo>
                    <a:pt x="353491" y="335495"/>
                  </a:lnTo>
                  <a:lnTo>
                    <a:pt x="353491" y="323976"/>
                  </a:lnTo>
                  <a:lnTo>
                    <a:pt x="348449" y="318934"/>
                  </a:lnTo>
                  <a:lnTo>
                    <a:pt x="313169" y="318934"/>
                  </a:lnTo>
                  <a:lnTo>
                    <a:pt x="313169" y="316051"/>
                  </a:lnTo>
                  <a:lnTo>
                    <a:pt x="320740" y="282744"/>
                  </a:lnTo>
                  <a:lnTo>
                    <a:pt x="340258" y="260708"/>
                  </a:lnTo>
                  <a:lnTo>
                    <a:pt x="366929" y="248525"/>
                  </a:lnTo>
                  <a:lnTo>
                    <a:pt x="395960" y="244779"/>
                  </a:lnTo>
                  <a:lnTo>
                    <a:pt x="455002" y="244779"/>
                  </a:lnTo>
                  <a:lnTo>
                    <a:pt x="459308" y="240461"/>
                  </a:lnTo>
                  <a:lnTo>
                    <a:pt x="459308" y="15333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38960" y="6316573"/>
              <a:ext cx="633730" cy="628650"/>
            </a:xfrm>
            <a:custGeom>
              <a:avLst/>
              <a:gdLst/>
              <a:ahLst/>
              <a:cxnLst/>
              <a:rect l="l" t="t" r="r" b="b"/>
              <a:pathLst>
                <a:path w="633729" h="628650">
                  <a:moveTo>
                    <a:pt x="511886" y="202285"/>
                  </a:moveTo>
                  <a:lnTo>
                    <a:pt x="505320" y="170218"/>
                  </a:lnTo>
                  <a:lnTo>
                    <a:pt x="491731" y="150152"/>
                  </a:lnTo>
                  <a:lnTo>
                    <a:pt x="491731" y="202285"/>
                  </a:lnTo>
                  <a:lnTo>
                    <a:pt x="491731" y="430504"/>
                  </a:lnTo>
                  <a:lnTo>
                    <a:pt x="486803" y="454875"/>
                  </a:lnTo>
                  <a:lnTo>
                    <a:pt x="473367" y="474776"/>
                  </a:lnTo>
                  <a:lnTo>
                    <a:pt x="453453" y="488213"/>
                  </a:lnTo>
                  <a:lnTo>
                    <a:pt x="429094" y="493128"/>
                  </a:lnTo>
                  <a:lnTo>
                    <a:pt x="200875" y="493128"/>
                  </a:lnTo>
                  <a:lnTo>
                    <a:pt x="176491" y="488213"/>
                  </a:lnTo>
                  <a:lnTo>
                    <a:pt x="156578" y="474776"/>
                  </a:lnTo>
                  <a:lnTo>
                    <a:pt x="143154" y="454875"/>
                  </a:lnTo>
                  <a:lnTo>
                    <a:pt x="138226" y="430504"/>
                  </a:lnTo>
                  <a:lnTo>
                    <a:pt x="138226" y="202285"/>
                  </a:lnTo>
                  <a:lnTo>
                    <a:pt x="143154" y="177927"/>
                  </a:lnTo>
                  <a:lnTo>
                    <a:pt x="156578" y="158013"/>
                  </a:lnTo>
                  <a:lnTo>
                    <a:pt x="176491" y="144576"/>
                  </a:lnTo>
                  <a:lnTo>
                    <a:pt x="200875" y="139649"/>
                  </a:lnTo>
                  <a:lnTo>
                    <a:pt x="429094" y="139649"/>
                  </a:lnTo>
                  <a:lnTo>
                    <a:pt x="453453" y="144576"/>
                  </a:lnTo>
                  <a:lnTo>
                    <a:pt x="473367" y="158013"/>
                  </a:lnTo>
                  <a:lnTo>
                    <a:pt x="486803" y="177927"/>
                  </a:lnTo>
                  <a:lnTo>
                    <a:pt x="491731" y="202285"/>
                  </a:lnTo>
                  <a:lnTo>
                    <a:pt x="491731" y="150152"/>
                  </a:lnTo>
                  <a:lnTo>
                    <a:pt x="487489" y="143878"/>
                  </a:lnTo>
                  <a:lnTo>
                    <a:pt x="481241" y="139649"/>
                  </a:lnTo>
                  <a:lnTo>
                    <a:pt x="461162" y="126060"/>
                  </a:lnTo>
                  <a:lnTo>
                    <a:pt x="429094" y="119494"/>
                  </a:lnTo>
                  <a:lnTo>
                    <a:pt x="200875" y="119494"/>
                  </a:lnTo>
                  <a:lnTo>
                    <a:pt x="168795" y="126060"/>
                  </a:lnTo>
                  <a:lnTo>
                    <a:pt x="142455" y="143878"/>
                  </a:lnTo>
                  <a:lnTo>
                    <a:pt x="124625" y="170218"/>
                  </a:lnTo>
                  <a:lnTo>
                    <a:pt x="118071" y="202285"/>
                  </a:lnTo>
                  <a:lnTo>
                    <a:pt x="118071" y="430504"/>
                  </a:lnTo>
                  <a:lnTo>
                    <a:pt x="124625" y="462584"/>
                  </a:lnTo>
                  <a:lnTo>
                    <a:pt x="142455" y="488911"/>
                  </a:lnTo>
                  <a:lnTo>
                    <a:pt x="168795" y="506742"/>
                  </a:lnTo>
                  <a:lnTo>
                    <a:pt x="200875" y="513295"/>
                  </a:lnTo>
                  <a:lnTo>
                    <a:pt x="429094" y="513295"/>
                  </a:lnTo>
                  <a:lnTo>
                    <a:pt x="461162" y="506742"/>
                  </a:lnTo>
                  <a:lnTo>
                    <a:pt x="481253" y="493128"/>
                  </a:lnTo>
                  <a:lnTo>
                    <a:pt x="487489" y="488911"/>
                  </a:lnTo>
                  <a:lnTo>
                    <a:pt x="505320" y="462584"/>
                  </a:lnTo>
                  <a:lnTo>
                    <a:pt x="511886" y="430504"/>
                  </a:lnTo>
                  <a:lnTo>
                    <a:pt x="511886" y="202285"/>
                  </a:lnTo>
                  <a:close/>
                </a:path>
                <a:path w="633729" h="628650">
                  <a:moveTo>
                    <a:pt x="633564" y="316750"/>
                  </a:moveTo>
                  <a:lnTo>
                    <a:pt x="629640" y="266865"/>
                  </a:lnTo>
                  <a:lnTo>
                    <a:pt x="618070" y="218719"/>
                  </a:lnTo>
                  <a:lnTo>
                    <a:pt x="612686" y="205714"/>
                  </a:lnTo>
                  <a:lnTo>
                    <a:pt x="612686" y="316750"/>
                  </a:lnTo>
                  <a:lnTo>
                    <a:pt x="608787" y="364756"/>
                  </a:lnTo>
                  <a:lnTo>
                    <a:pt x="597522" y="410286"/>
                  </a:lnTo>
                  <a:lnTo>
                    <a:pt x="579501" y="452742"/>
                  </a:lnTo>
                  <a:lnTo>
                    <a:pt x="555332" y="491515"/>
                  </a:lnTo>
                  <a:lnTo>
                    <a:pt x="525653" y="525983"/>
                  </a:lnTo>
                  <a:lnTo>
                    <a:pt x="491070" y="555561"/>
                  </a:lnTo>
                  <a:lnTo>
                    <a:pt x="452196" y="579628"/>
                  </a:lnTo>
                  <a:lnTo>
                    <a:pt x="409663" y="597573"/>
                  </a:lnTo>
                  <a:lnTo>
                    <a:pt x="364070" y="608787"/>
                  </a:lnTo>
                  <a:lnTo>
                    <a:pt x="316064" y="612648"/>
                  </a:lnTo>
                  <a:lnTo>
                    <a:pt x="267868" y="608787"/>
                  </a:lnTo>
                  <a:lnTo>
                    <a:pt x="222173" y="597573"/>
                  </a:lnTo>
                  <a:lnTo>
                    <a:pt x="179590" y="579628"/>
                  </a:lnTo>
                  <a:lnTo>
                    <a:pt x="140728" y="555561"/>
                  </a:lnTo>
                  <a:lnTo>
                    <a:pt x="106184" y="525983"/>
                  </a:lnTo>
                  <a:lnTo>
                    <a:pt x="76568" y="491515"/>
                  </a:lnTo>
                  <a:lnTo>
                    <a:pt x="52476" y="452742"/>
                  </a:lnTo>
                  <a:lnTo>
                    <a:pt x="34531" y="410286"/>
                  </a:lnTo>
                  <a:lnTo>
                    <a:pt x="23304" y="364756"/>
                  </a:lnTo>
                  <a:lnTo>
                    <a:pt x="19443" y="316750"/>
                  </a:lnTo>
                  <a:lnTo>
                    <a:pt x="23304" y="268376"/>
                  </a:lnTo>
                  <a:lnTo>
                    <a:pt x="34531" y="222529"/>
                  </a:lnTo>
                  <a:lnTo>
                    <a:pt x="52476" y="179832"/>
                  </a:lnTo>
                  <a:lnTo>
                    <a:pt x="76568" y="140881"/>
                  </a:lnTo>
                  <a:lnTo>
                    <a:pt x="106184" y="106273"/>
                  </a:lnTo>
                  <a:lnTo>
                    <a:pt x="140728" y="76606"/>
                  </a:lnTo>
                  <a:lnTo>
                    <a:pt x="179590" y="52489"/>
                  </a:lnTo>
                  <a:lnTo>
                    <a:pt x="222173" y="34518"/>
                  </a:lnTo>
                  <a:lnTo>
                    <a:pt x="267868" y="23304"/>
                  </a:lnTo>
                  <a:lnTo>
                    <a:pt x="316064" y="19418"/>
                  </a:lnTo>
                  <a:lnTo>
                    <a:pt x="364070" y="23304"/>
                  </a:lnTo>
                  <a:lnTo>
                    <a:pt x="409663" y="34518"/>
                  </a:lnTo>
                  <a:lnTo>
                    <a:pt x="452196" y="52489"/>
                  </a:lnTo>
                  <a:lnTo>
                    <a:pt x="491070" y="76606"/>
                  </a:lnTo>
                  <a:lnTo>
                    <a:pt x="525653" y="106273"/>
                  </a:lnTo>
                  <a:lnTo>
                    <a:pt x="555332" y="140881"/>
                  </a:lnTo>
                  <a:lnTo>
                    <a:pt x="579501" y="179832"/>
                  </a:lnTo>
                  <a:lnTo>
                    <a:pt x="597522" y="222529"/>
                  </a:lnTo>
                  <a:lnTo>
                    <a:pt x="608787" y="268376"/>
                  </a:lnTo>
                  <a:lnTo>
                    <a:pt x="612686" y="316750"/>
                  </a:lnTo>
                  <a:lnTo>
                    <a:pt x="612686" y="205714"/>
                  </a:lnTo>
                  <a:lnTo>
                    <a:pt x="573290" y="130644"/>
                  </a:lnTo>
                  <a:lnTo>
                    <a:pt x="540689" y="92138"/>
                  </a:lnTo>
                  <a:lnTo>
                    <a:pt x="502539" y="59613"/>
                  </a:lnTo>
                  <a:lnTo>
                    <a:pt x="460311" y="33896"/>
                  </a:lnTo>
                  <a:lnTo>
                    <a:pt x="425018" y="19418"/>
                  </a:lnTo>
                  <a:lnTo>
                    <a:pt x="366661" y="3835"/>
                  </a:lnTo>
                  <a:lnTo>
                    <a:pt x="316776" y="0"/>
                  </a:lnTo>
                  <a:lnTo>
                    <a:pt x="266877" y="3835"/>
                  </a:lnTo>
                  <a:lnTo>
                    <a:pt x="218782" y="15227"/>
                  </a:lnTo>
                  <a:lnTo>
                    <a:pt x="173240" y="33896"/>
                  </a:lnTo>
                  <a:lnTo>
                    <a:pt x="131013" y="59613"/>
                  </a:lnTo>
                  <a:lnTo>
                    <a:pt x="92875" y="92138"/>
                  </a:lnTo>
                  <a:lnTo>
                    <a:pt x="60261" y="130644"/>
                  </a:lnTo>
                  <a:lnTo>
                    <a:pt x="34366" y="173075"/>
                  </a:lnTo>
                  <a:lnTo>
                    <a:pt x="15481" y="218719"/>
                  </a:lnTo>
                  <a:lnTo>
                    <a:pt x="3911" y="266865"/>
                  </a:lnTo>
                  <a:lnTo>
                    <a:pt x="0" y="316750"/>
                  </a:lnTo>
                  <a:lnTo>
                    <a:pt x="3911" y="366306"/>
                  </a:lnTo>
                  <a:lnTo>
                    <a:pt x="15481" y="414185"/>
                  </a:lnTo>
                  <a:lnTo>
                    <a:pt x="34366" y="459613"/>
                  </a:lnTo>
                  <a:lnTo>
                    <a:pt x="60261" y="501789"/>
                  </a:lnTo>
                  <a:lnTo>
                    <a:pt x="92875" y="539927"/>
                  </a:lnTo>
                  <a:lnTo>
                    <a:pt x="131013" y="572820"/>
                  </a:lnTo>
                  <a:lnTo>
                    <a:pt x="173240" y="598754"/>
                  </a:lnTo>
                  <a:lnTo>
                    <a:pt x="218782" y="617537"/>
                  </a:lnTo>
                  <a:lnTo>
                    <a:pt x="265557" y="628650"/>
                  </a:lnTo>
                  <a:lnTo>
                    <a:pt x="367982" y="628650"/>
                  </a:lnTo>
                  <a:lnTo>
                    <a:pt x="414769" y="617537"/>
                  </a:lnTo>
                  <a:lnTo>
                    <a:pt x="426605" y="612648"/>
                  </a:lnTo>
                  <a:lnTo>
                    <a:pt x="460311" y="598754"/>
                  </a:lnTo>
                  <a:lnTo>
                    <a:pt x="502539" y="572820"/>
                  </a:lnTo>
                  <a:lnTo>
                    <a:pt x="540689" y="539927"/>
                  </a:lnTo>
                  <a:lnTo>
                    <a:pt x="573290" y="501789"/>
                  </a:lnTo>
                  <a:lnTo>
                    <a:pt x="599186" y="459613"/>
                  </a:lnTo>
                  <a:lnTo>
                    <a:pt x="618070" y="414185"/>
                  </a:lnTo>
                  <a:lnTo>
                    <a:pt x="629640" y="366306"/>
                  </a:lnTo>
                  <a:lnTo>
                    <a:pt x="633564" y="316750"/>
                  </a:lnTo>
                  <a:close/>
                </a:path>
              </a:pathLst>
            </a:custGeom>
            <a:solidFill>
              <a:srgbClr val="FD7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2066" y="6486461"/>
              <a:ext cx="236867" cy="25053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414002" y="6316561"/>
              <a:ext cx="633730" cy="628650"/>
            </a:xfrm>
            <a:custGeom>
              <a:avLst/>
              <a:gdLst/>
              <a:ahLst/>
              <a:cxnLst/>
              <a:rect l="l" t="t" r="r" b="b"/>
              <a:pathLst>
                <a:path w="633729" h="628650">
                  <a:moveTo>
                    <a:pt x="316780" y="0"/>
                  </a:moveTo>
                  <a:lnTo>
                    <a:pt x="266878" y="3847"/>
                  </a:lnTo>
                  <a:lnTo>
                    <a:pt x="218780" y="15227"/>
                  </a:lnTo>
                  <a:lnTo>
                    <a:pt x="173240" y="33900"/>
                  </a:lnTo>
                  <a:lnTo>
                    <a:pt x="131019" y="59621"/>
                  </a:lnTo>
                  <a:lnTo>
                    <a:pt x="92875" y="92150"/>
                  </a:lnTo>
                  <a:lnTo>
                    <a:pt x="60270" y="130648"/>
                  </a:lnTo>
                  <a:lnTo>
                    <a:pt x="34369" y="173083"/>
                  </a:lnTo>
                  <a:lnTo>
                    <a:pt x="15483" y="218731"/>
                  </a:lnTo>
                  <a:lnTo>
                    <a:pt x="3922" y="266866"/>
                  </a:lnTo>
                  <a:lnTo>
                    <a:pt x="0" y="316763"/>
                  </a:lnTo>
                  <a:lnTo>
                    <a:pt x="3922" y="366307"/>
                  </a:lnTo>
                  <a:lnTo>
                    <a:pt x="15483" y="414190"/>
                  </a:lnTo>
                  <a:lnTo>
                    <a:pt x="34369" y="459620"/>
                  </a:lnTo>
                  <a:lnTo>
                    <a:pt x="60270" y="501801"/>
                  </a:lnTo>
                  <a:lnTo>
                    <a:pt x="92875" y="539940"/>
                  </a:lnTo>
                  <a:lnTo>
                    <a:pt x="131019" y="572822"/>
                  </a:lnTo>
                  <a:lnTo>
                    <a:pt x="173240" y="598758"/>
                  </a:lnTo>
                  <a:lnTo>
                    <a:pt x="218780" y="617540"/>
                  </a:lnTo>
                  <a:lnTo>
                    <a:pt x="265564" y="628649"/>
                  </a:lnTo>
                  <a:lnTo>
                    <a:pt x="367987" y="628649"/>
                  </a:lnTo>
                  <a:lnTo>
                    <a:pt x="414772" y="617540"/>
                  </a:lnTo>
                  <a:lnTo>
                    <a:pt x="426605" y="612660"/>
                  </a:lnTo>
                  <a:lnTo>
                    <a:pt x="316776" y="612660"/>
                  </a:lnTo>
                  <a:lnTo>
                    <a:pt x="268582" y="608787"/>
                  </a:lnTo>
                  <a:lnTo>
                    <a:pt x="222894" y="597575"/>
                  </a:lnTo>
                  <a:lnTo>
                    <a:pt x="180316" y="579633"/>
                  </a:lnTo>
                  <a:lnTo>
                    <a:pt x="141453" y="555570"/>
                  </a:lnTo>
                  <a:lnTo>
                    <a:pt x="106910" y="525995"/>
                  </a:lnTo>
                  <a:lnTo>
                    <a:pt x="77291" y="491517"/>
                  </a:lnTo>
                  <a:lnTo>
                    <a:pt x="53201" y="452746"/>
                  </a:lnTo>
                  <a:lnTo>
                    <a:pt x="35245" y="410291"/>
                  </a:lnTo>
                  <a:lnTo>
                    <a:pt x="24028" y="364760"/>
                  </a:lnTo>
                  <a:lnTo>
                    <a:pt x="20154" y="316763"/>
                  </a:lnTo>
                  <a:lnTo>
                    <a:pt x="24028" y="268377"/>
                  </a:lnTo>
                  <a:lnTo>
                    <a:pt x="35245" y="222534"/>
                  </a:lnTo>
                  <a:lnTo>
                    <a:pt x="53201" y="179836"/>
                  </a:lnTo>
                  <a:lnTo>
                    <a:pt x="77291" y="140883"/>
                  </a:lnTo>
                  <a:lnTo>
                    <a:pt x="106910" y="106274"/>
                  </a:lnTo>
                  <a:lnTo>
                    <a:pt x="141453" y="76612"/>
                  </a:lnTo>
                  <a:lnTo>
                    <a:pt x="180316" y="52496"/>
                  </a:lnTo>
                  <a:lnTo>
                    <a:pt x="222894" y="34526"/>
                  </a:lnTo>
                  <a:lnTo>
                    <a:pt x="268582" y="23304"/>
                  </a:lnTo>
                  <a:lnTo>
                    <a:pt x="316776" y="19430"/>
                  </a:lnTo>
                  <a:lnTo>
                    <a:pt x="425022" y="19430"/>
                  </a:lnTo>
                  <a:lnTo>
                    <a:pt x="414772" y="15227"/>
                  </a:lnTo>
                  <a:lnTo>
                    <a:pt x="366673" y="3847"/>
                  </a:lnTo>
                  <a:lnTo>
                    <a:pt x="316780" y="0"/>
                  </a:lnTo>
                  <a:close/>
                </a:path>
                <a:path w="633729" h="628650">
                  <a:moveTo>
                    <a:pt x="425022" y="19430"/>
                  </a:moveTo>
                  <a:lnTo>
                    <a:pt x="316776" y="19430"/>
                  </a:lnTo>
                  <a:lnTo>
                    <a:pt x="364969" y="23304"/>
                  </a:lnTo>
                  <a:lnTo>
                    <a:pt x="410657" y="34526"/>
                  </a:lnTo>
                  <a:lnTo>
                    <a:pt x="453235" y="52496"/>
                  </a:lnTo>
                  <a:lnTo>
                    <a:pt x="492098" y="76612"/>
                  </a:lnTo>
                  <a:lnTo>
                    <a:pt x="526642" y="106274"/>
                  </a:lnTo>
                  <a:lnTo>
                    <a:pt x="556261" y="140883"/>
                  </a:lnTo>
                  <a:lnTo>
                    <a:pt x="580351" y="179836"/>
                  </a:lnTo>
                  <a:lnTo>
                    <a:pt x="598306" y="222534"/>
                  </a:lnTo>
                  <a:lnTo>
                    <a:pt x="609523" y="268377"/>
                  </a:lnTo>
                  <a:lnTo>
                    <a:pt x="613397" y="316763"/>
                  </a:lnTo>
                  <a:lnTo>
                    <a:pt x="609485" y="364760"/>
                  </a:lnTo>
                  <a:lnTo>
                    <a:pt x="598169" y="410291"/>
                  </a:lnTo>
                  <a:lnTo>
                    <a:pt x="580079" y="452746"/>
                  </a:lnTo>
                  <a:lnTo>
                    <a:pt x="555847" y="491517"/>
                  </a:lnTo>
                  <a:lnTo>
                    <a:pt x="526103" y="525995"/>
                  </a:lnTo>
                  <a:lnTo>
                    <a:pt x="491478" y="555570"/>
                  </a:lnTo>
                  <a:lnTo>
                    <a:pt x="452602" y="579633"/>
                  </a:lnTo>
                  <a:lnTo>
                    <a:pt x="410106" y="597575"/>
                  </a:lnTo>
                  <a:lnTo>
                    <a:pt x="364620" y="608787"/>
                  </a:lnTo>
                  <a:lnTo>
                    <a:pt x="316776" y="612660"/>
                  </a:lnTo>
                  <a:lnTo>
                    <a:pt x="426605" y="612660"/>
                  </a:lnTo>
                  <a:lnTo>
                    <a:pt x="502539" y="572822"/>
                  </a:lnTo>
                  <a:lnTo>
                    <a:pt x="540689" y="539940"/>
                  </a:lnTo>
                  <a:lnTo>
                    <a:pt x="573292" y="501801"/>
                  </a:lnTo>
                  <a:lnTo>
                    <a:pt x="599190" y="459620"/>
                  </a:lnTo>
                  <a:lnTo>
                    <a:pt x="618073" y="414190"/>
                  </a:lnTo>
                  <a:lnTo>
                    <a:pt x="629630" y="366307"/>
                  </a:lnTo>
                  <a:lnTo>
                    <a:pt x="633552" y="316763"/>
                  </a:lnTo>
                  <a:lnTo>
                    <a:pt x="629630" y="266866"/>
                  </a:lnTo>
                  <a:lnTo>
                    <a:pt x="618073" y="218731"/>
                  </a:lnTo>
                  <a:lnTo>
                    <a:pt x="599190" y="173083"/>
                  </a:lnTo>
                  <a:lnTo>
                    <a:pt x="573292" y="130648"/>
                  </a:lnTo>
                  <a:lnTo>
                    <a:pt x="540689" y="92150"/>
                  </a:lnTo>
                  <a:lnTo>
                    <a:pt x="502539" y="59621"/>
                  </a:lnTo>
                  <a:lnTo>
                    <a:pt x="460314" y="33900"/>
                  </a:lnTo>
                  <a:lnTo>
                    <a:pt x="425022" y="19430"/>
                  </a:lnTo>
                  <a:close/>
                </a:path>
              </a:pathLst>
            </a:custGeom>
            <a:solidFill>
              <a:srgbClr val="CE9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9430" y="6570700"/>
              <a:ext cx="87109" cy="2210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46476" y="6449745"/>
              <a:ext cx="100063" cy="1000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92614" y="6570700"/>
              <a:ext cx="233997" cy="22100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588321" y="6316573"/>
              <a:ext cx="633730" cy="628650"/>
            </a:xfrm>
            <a:custGeom>
              <a:avLst/>
              <a:gdLst/>
              <a:ahLst/>
              <a:cxnLst/>
              <a:rect l="l" t="t" r="r" b="b"/>
              <a:pathLst>
                <a:path w="633729" h="628650">
                  <a:moveTo>
                    <a:pt x="553732" y="317030"/>
                  </a:moveTo>
                  <a:lnTo>
                    <a:pt x="552475" y="269773"/>
                  </a:lnTo>
                  <a:lnTo>
                    <a:pt x="548843" y="222605"/>
                  </a:lnTo>
                  <a:lnTo>
                    <a:pt x="542848" y="175653"/>
                  </a:lnTo>
                  <a:lnTo>
                    <a:pt x="511162" y="145415"/>
                  </a:lnTo>
                  <a:lnTo>
                    <a:pt x="462445" y="140690"/>
                  </a:lnTo>
                  <a:lnTo>
                    <a:pt x="413613" y="137312"/>
                  </a:lnTo>
                  <a:lnTo>
                    <a:pt x="364769" y="135293"/>
                  </a:lnTo>
                  <a:lnTo>
                    <a:pt x="316052" y="134607"/>
                  </a:lnTo>
                  <a:lnTo>
                    <a:pt x="267462" y="135293"/>
                  </a:lnTo>
                  <a:lnTo>
                    <a:pt x="218871" y="137312"/>
                  </a:lnTo>
                  <a:lnTo>
                    <a:pt x="170268" y="140690"/>
                  </a:lnTo>
                  <a:lnTo>
                    <a:pt x="121678" y="145415"/>
                  </a:lnTo>
                  <a:lnTo>
                    <a:pt x="89255" y="175653"/>
                  </a:lnTo>
                  <a:lnTo>
                    <a:pt x="83566" y="222618"/>
                  </a:lnTo>
                  <a:lnTo>
                    <a:pt x="80149" y="269836"/>
                  </a:lnTo>
                  <a:lnTo>
                    <a:pt x="79019" y="317207"/>
                  </a:lnTo>
                  <a:lnTo>
                    <a:pt x="80149" y="364642"/>
                  </a:lnTo>
                  <a:lnTo>
                    <a:pt x="83566" y="412038"/>
                  </a:lnTo>
                  <a:lnTo>
                    <a:pt x="89255" y="459295"/>
                  </a:lnTo>
                  <a:lnTo>
                    <a:pt x="121678" y="488823"/>
                  </a:lnTo>
                  <a:lnTo>
                    <a:pt x="169964" y="493661"/>
                  </a:lnTo>
                  <a:lnTo>
                    <a:pt x="218592" y="497281"/>
                  </a:lnTo>
                  <a:lnTo>
                    <a:pt x="267360" y="499554"/>
                  </a:lnTo>
                  <a:lnTo>
                    <a:pt x="316052" y="500329"/>
                  </a:lnTo>
                  <a:lnTo>
                    <a:pt x="337096" y="500113"/>
                  </a:lnTo>
                  <a:lnTo>
                    <a:pt x="378929" y="499122"/>
                  </a:lnTo>
                  <a:lnTo>
                    <a:pt x="399580" y="498894"/>
                  </a:lnTo>
                  <a:lnTo>
                    <a:pt x="404622" y="498894"/>
                  </a:lnTo>
                  <a:lnTo>
                    <a:pt x="408927" y="494576"/>
                  </a:lnTo>
                  <a:lnTo>
                    <a:pt x="408927" y="481609"/>
                  </a:lnTo>
                  <a:lnTo>
                    <a:pt x="403898" y="478015"/>
                  </a:lnTo>
                  <a:lnTo>
                    <a:pt x="398132" y="478015"/>
                  </a:lnTo>
                  <a:lnTo>
                    <a:pt x="377063" y="478548"/>
                  </a:lnTo>
                  <a:lnTo>
                    <a:pt x="355917" y="479018"/>
                  </a:lnTo>
                  <a:lnTo>
                    <a:pt x="334657" y="479348"/>
                  </a:lnTo>
                  <a:lnTo>
                    <a:pt x="313182" y="479463"/>
                  </a:lnTo>
                  <a:lnTo>
                    <a:pt x="266077" y="478891"/>
                  </a:lnTo>
                  <a:lnTo>
                    <a:pt x="218770" y="477037"/>
                  </a:lnTo>
                  <a:lnTo>
                    <a:pt x="171335" y="473697"/>
                  </a:lnTo>
                  <a:lnTo>
                    <a:pt x="123837" y="468655"/>
                  </a:lnTo>
                  <a:lnTo>
                    <a:pt x="116636" y="467944"/>
                  </a:lnTo>
                  <a:lnTo>
                    <a:pt x="104749" y="409054"/>
                  </a:lnTo>
                  <a:lnTo>
                    <a:pt x="101511" y="362788"/>
                  </a:lnTo>
                  <a:lnTo>
                    <a:pt x="100431" y="316306"/>
                  </a:lnTo>
                  <a:lnTo>
                    <a:pt x="101511" y="269773"/>
                  </a:lnTo>
                  <a:lnTo>
                    <a:pt x="104749" y="223329"/>
                  </a:lnTo>
                  <a:lnTo>
                    <a:pt x="110159" y="177088"/>
                  </a:lnTo>
                  <a:lnTo>
                    <a:pt x="172300" y="158686"/>
                  </a:lnTo>
                  <a:lnTo>
                    <a:pt x="220573" y="155321"/>
                  </a:lnTo>
                  <a:lnTo>
                    <a:pt x="268706" y="153301"/>
                  </a:lnTo>
                  <a:lnTo>
                    <a:pt x="316776" y="152615"/>
                  </a:lnTo>
                  <a:lnTo>
                    <a:pt x="364947" y="153301"/>
                  </a:lnTo>
                  <a:lnTo>
                    <a:pt x="413245" y="155321"/>
                  </a:lnTo>
                  <a:lnTo>
                    <a:pt x="461556" y="158686"/>
                  </a:lnTo>
                  <a:lnTo>
                    <a:pt x="509727" y="163410"/>
                  </a:lnTo>
                  <a:lnTo>
                    <a:pt x="523405" y="177088"/>
                  </a:lnTo>
                  <a:lnTo>
                    <a:pt x="529094" y="223329"/>
                  </a:lnTo>
                  <a:lnTo>
                    <a:pt x="532523" y="269773"/>
                  </a:lnTo>
                  <a:lnTo>
                    <a:pt x="533654" y="316306"/>
                  </a:lnTo>
                  <a:lnTo>
                    <a:pt x="532523" y="362788"/>
                  </a:lnTo>
                  <a:lnTo>
                    <a:pt x="529094" y="409054"/>
                  </a:lnTo>
                  <a:lnTo>
                    <a:pt x="523405" y="454977"/>
                  </a:lnTo>
                  <a:lnTo>
                    <a:pt x="522681" y="461454"/>
                  </a:lnTo>
                  <a:lnTo>
                    <a:pt x="516191" y="467944"/>
                  </a:lnTo>
                  <a:lnTo>
                    <a:pt x="509727" y="468655"/>
                  </a:lnTo>
                  <a:lnTo>
                    <a:pt x="494284" y="470687"/>
                  </a:lnTo>
                  <a:lnTo>
                    <a:pt x="479120" y="472440"/>
                  </a:lnTo>
                  <a:lnTo>
                    <a:pt x="463956" y="473925"/>
                  </a:lnTo>
                  <a:lnTo>
                    <a:pt x="448525" y="475132"/>
                  </a:lnTo>
                  <a:lnTo>
                    <a:pt x="442772" y="475132"/>
                  </a:lnTo>
                  <a:lnTo>
                    <a:pt x="438454" y="480174"/>
                  </a:lnTo>
                  <a:lnTo>
                    <a:pt x="438454" y="490258"/>
                  </a:lnTo>
                  <a:lnTo>
                    <a:pt x="442772" y="494576"/>
                  </a:lnTo>
                  <a:lnTo>
                    <a:pt x="449249" y="494576"/>
                  </a:lnTo>
                  <a:lnTo>
                    <a:pt x="464908" y="493064"/>
                  </a:lnTo>
                  <a:lnTo>
                    <a:pt x="480568" y="491617"/>
                  </a:lnTo>
                  <a:lnTo>
                    <a:pt x="523417" y="484695"/>
                  </a:lnTo>
                  <a:lnTo>
                    <a:pt x="549262" y="411213"/>
                  </a:lnTo>
                  <a:lnTo>
                    <a:pt x="552653" y="364223"/>
                  </a:lnTo>
                  <a:lnTo>
                    <a:pt x="553732" y="317030"/>
                  </a:lnTo>
                  <a:close/>
                </a:path>
                <a:path w="633729" h="628650">
                  <a:moveTo>
                    <a:pt x="633564" y="316750"/>
                  </a:moveTo>
                  <a:lnTo>
                    <a:pt x="629627" y="266865"/>
                  </a:lnTo>
                  <a:lnTo>
                    <a:pt x="618032" y="218719"/>
                  </a:lnTo>
                  <a:lnTo>
                    <a:pt x="612686" y="205879"/>
                  </a:lnTo>
                  <a:lnTo>
                    <a:pt x="612686" y="316750"/>
                  </a:lnTo>
                  <a:lnTo>
                    <a:pt x="608787" y="364756"/>
                  </a:lnTo>
                  <a:lnTo>
                    <a:pt x="597522" y="410286"/>
                  </a:lnTo>
                  <a:lnTo>
                    <a:pt x="579501" y="452742"/>
                  </a:lnTo>
                  <a:lnTo>
                    <a:pt x="555332" y="491515"/>
                  </a:lnTo>
                  <a:lnTo>
                    <a:pt x="525653" y="525983"/>
                  </a:lnTo>
                  <a:lnTo>
                    <a:pt x="491070" y="555561"/>
                  </a:lnTo>
                  <a:lnTo>
                    <a:pt x="452196" y="579628"/>
                  </a:lnTo>
                  <a:lnTo>
                    <a:pt x="409663" y="597573"/>
                  </a:lnTo>
                  <a:lnTo>
                    <a:pt x="364070" y="608787"/>
                  </a:lnTo>
                  <a:lnTo>
                    <a:pt x="316064" y="612648"/>
                  </a:lnTo>
                  <a:lnTo>
                    <a:pt x="268020" y="608787"/>
                  </a:lnTo>
                  <a:lnTo>
                    <a:pt x="222377" y="597573"/>
                  </a:lnTo>
                  <a:lnTo>
                    <a:pt x="179755" y="579628"/>
                  </a:lnTo>
                  <a:lnTo>
                    <a:pt x="140792" y="555561"/>
                  </a:lnTo>
                  <a:lnTo>
                    <a:pt x="106095" y="525983"/>
                  </a:lnTo>
                  <a:lnTo>
                    <a:pt x="76314" y="491515"/>
                  </a:lnTo>
                  <a:lnTo>
                    <a:pt x="52044" y="452742"/>
                  </a:lnTo>
                  <a:lnTo>
                    <a:pt x="33947" y="410286"/>
                  </a:lnTo>
                  <a:lnTo>
                    <a:pt x="22631" y="364756"/>
                  </a:lnTo>
                  <a:lnTo>
                    <a:pt x="18719" y="316750"/>
                  </a:lnTo>
                  <a:lnTo>
                    <a:pt x="22631" y="268376"/>
                  </a:lnTo>
                  <a:lnTo>
                    <a:pt x="33947" y="222529"/>
                  </a:lnTo>
                  <a:lnTo>
                    <a:pt x="52044" y="179832"/>
                  </a:lnTo>
                  <a:lnTo>
                    <a:pt x="76314" y="140881"/>
                  </a:lnTo>
                  <a:lnTo>
                    <a:pt x="106095" y="106273"/>
                  </a:lnTo>
                  <a:lnTo>
                    <a:pt x="140792" y="76606"/>
                  </a:lnTo>
                  <a:lnTo>
                    <a:pt x="179755" y="52489"/>
                  </a:lnTo>
                  <a:lnTo>
                    <a:pt x="222377" y="34518"/>
                  </a:lnTo>
                  <a:lnTo>
                    <a:pt x="268020" y="23304"/>
                  </a:lnTo>
                  <a:lnTo>
                    <a:pt x="316064" y="19418"/>
                  </a:lnTo>
                  <a:lnTo>
                    <a:pt x="364248" y="23304"/>
                  </a:lnTo>
                  <a:lnTo>
                    <a:pt x="409943" y="34518"/>
                  </a:lnTo>
                  <a:lnTo>
                    <a:pt x="452513" y="52489"/>
                  </a:lnTo>
                  <a:lnTo>
                    <a:pt x="491375" y="76606"/>
                  </a:lnTo>
                  <a:lnTo>
                    <a:pt x="525919" y="106273"/>
                  </a:lnTo>
                  <a:lnTo>
                    <a:pt x="555548" y="140881"/>
                  </a:lnTo>
                  <a:lnTo>
                    <a:pt x="579628" y="179832"/>
                  </a:lnTo>
                  <a:lnTo>
                    <a:pt x="597585" y="222529"/>
                  </a:lnTo>
                  <a:lnTo>
                    <a:pt x="608812" y="268376"/>
                  </a:lnTo>
                  <a:lnTo>
                    <a:pt x="612686" y="316750"/>
                  </a:lnTo>
                  <a:lnTo>
                    <a:pt x="612686" y="205879"/>
                  </a:lnTo>
                  <a:lnTo>
                    <a:pt x="572922" y="130644"/>
                  </a:lnTo>
                  <a:lnTo>
                    <a:pt x="539965" y="92138"/>
                  </a:lnTo>
                  <a:lnTo>
                    <a:pt x="501815" y="59613"/>
                  </a:lnTo>
                  <a:lnTo>
                    <a:pt x="459587" y="33896"/>
                  </a:lnTo>
                  <a:lnTo>
                    <a:pt x="424294" y="19418"/>
                  </a:lnTo>
                  <a:lnTo>
                    <a:pt x="365950" y="3835"/>
                  </a:lnTo>
                  <a:lnTo>
                    <a:pt x="316064" y="0"/>
                  </a:lnTo>
                  <a:lnTo>
                    <a:pt x="266509" y="3835"/>
                  </a:lnTo>
                  <a:lnTo>
                    <a:pt x="218579" y="15227"/>
                  </a:lnTo>
                  <a:lnTo>
                    <a:pt x="173037" y="33896"/>
                  </a:lnTo>
                  <a:lnTo>
                    <a:pt x="130632" y="59613"/>
                  </a:lnTo>
                  <a:lnTo>
                    <a:pt x="92151" y="92138"/>
                  </a:lnTo>
                  <a:lnTo>
                    <a:pt x="59613" y="130644"/>
                  </a:lnTo>
                  <a:lnTo>
                    <a:pt x="33896" y="173075"/>
                  </a:lnTo>
                  <a:lnTo>
                    <a:pt x="15227" y="218719"/>
                  </a:lnTo>
                  <a:lnTo>
                    <a:pt x="3835" y="266865"/>
                  </a:lnTo>
                  <a:lnTo>
                    <a:pt x="0" y="316750"/>
                  </a:lnTo>
                  <a:lnTo>
                    <a:pt x="3835" y="366306"/>
                  </a:lnTo>
                  <a:lnTo>
                    <a:pt x="15227" y="414185"/>
                  </a:lnTo>
                  <a:lnTo>
                    <a:pt x="33896" y="459613"/>
                  </a:lnTo>
                  <a:lnTo>
                    <a:pt x="59613" y="501789"/>
                  </a:lnTo>
                  <a:lnTo>
                    <a:pt x="92151" y="539927"/>
                  </a:lnTo>
                  <a:lnTo>
                    <a:pt x="130632" y="572820"/>
                  </a:lnTo>
                  <a:lnTo>
                    <a:pt x="173037" y="598754"/>
                  </a:lnTo>
                  <a:lnTo>
                    <a:pt x="218579" y="617537"/>
                  </a:lnTo>
                  <a:lnTo>
                    <a:pt x="265201" y="628650"/>
                  </a:lnTo>
                  <a:lnTo>
                    <a:pt x="367271" y="628650"/>
                  </a:lnTo>
                  <a:lnTo>
                    <a:pt x="414045" y="617537"/>
                  </a:lnTo>
                  <a:lnTo>
                    <a:pt x="425881" y="612648"/>
                  </a:lnTo>
                  <a:lnTo>
                    <a:pt x="459587" y="598754"/>
                  </a:lnTo>
                  <a:lnTo>
                    <a:pt x="501815" y="572820"/>
                  </a:lnTo>
                  <a:lnTo>
                    <a:pt x="539965" y="539927"/>
                  </a:lnTo>
                  <a:lnTo>
                    <a:pt x="572922" y="501789"/>
                  </a:lnTo>
                  <a:lnTo>
                    <a:pt x="599033" y="459613"/>
                  </a:lnTo>
                  <a:lnTo>
                    <a:pt x="618032" y="414185"/>
                  </a:lnTo>
                  <a:lnTo>
                    <a:pt x="629627" y="366306"/>
                  </a:lnTo>
                  <a:lnTo>
                    <a:pt x="633564" y="316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28071" y="6533261"/>
              <a:ext cx="192938" cy="2015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45640" y="1572768"/>
              <a:ext cx="984503" cy="137464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38795" y="2925356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60" h="2298700">
                  <a:moveTo>
                    <a:pt x="3540215" y="0"/>
                  </a:moveTo>
                  <a:lnTo>
                    <a:pt x="0" y="0"/>
                  </a:lnTo>
                  <a:lnTo>
                    <a:pt x="0" y="2298115"/>
                  </a:lnTo>
                  <a:lnTo>
                    <a:pt x="1770470" y="2298115"/>
                  </a:lnTo>
                  <a:lnTo>
                    <a:pt x="3540215" y="2298115"/>
                  </a:lnTo>
                  <a:lnTo>
                    <a:pt x="3540215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8793" y="2924636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60" h="2299335">
                  <a:moveTo>
                    <a:pt x="1770461" y="2298837"/>
                  </a:moveTo>
                  <a:lnTo>
                    <a:pt x="0" y="2298837"/>
                  </a:lnTo>
                  <a:lnTo>
                    <a:pt x="0" y="723"/>
                  </a:lnTo>
                  <a:lnTo>
                    <a:pt x="3540203" y="723"/>
                  </a:lnTo>
                  <a:lnTo>
                    <a:pt x="3540203" y="2298837"/>
                  </a:lnTo>
                  <a:lnTo>
                    <a:pt x="1770461" y="2298837"/>
                  </a:lnTo>
                  <a:close/>
                </a:path>
                <a:path w="3540760" h="2299335">
                  <a:moveTo>
                    <a:pt x="1770461" y="753791"/>
                  </a:moveTo>
                  <a:lnTo>
                    <a:pt x="0" y="753791"/>
                  </a:lnTo>
                  <a:lnTo>
                    <a:pt x="0" y="0"/>
                  </a:lnTo>
                  <a:lnTo>
                    <a:pt x="3540203" y="0"/>
                  </a:lnTo>
                  <a:lnTo>
                    <a:pt x="3540203" y="753791"/>
                  </a:lnTo>
                  <a:lnTo>
                    <a:pt x="1770461" y="753791"/>
                  </a:lnTo>
                  <a:close/>
                </a:path>
                <a:path w="3540760" h="2299335">
                  <a:moveTo>
                    <a:pt x="3008837" y="228226"/>
                  </a:moveTo>
                  <a:lnTo>
                    <a:pt x="3237086" y="456452"/>
                  </a:lnTo>
                </a:path>
                <a:path w="3540760" h="2299335">
                  <a:moveTo>
                    <a:pt x="3236362" y="228226"/>
                  </a:moveTo>
                  <a:lnTo>
                    <a:pt x="3008126" y="456452"/>
                  </a:lnTo>
                </a:path>
                <a:path w="3540760" h="2299335">
                  <a:moveTo>
                    <a:pt x="1921657" y="341977"/>
                  </a:moveTo>
                  <a:lnTo>
                    <a:pt x="2245653" y="343425"/>
                  </a:lnTo>
                </a:path>
                <a:path w="3540760" h="2299335">
                  <a:moveTo>
                    <a:pt x="2627245" y="455729"/>
                  </a:moveTo>
                  <a:lnTo>
                    <a:pt x="2513489" y="455729"/>
                  </a:lnTo>
                  <a:lnTo>
                    <a:pt x="2513489" y="228226"/>
                  </a:lnTo>
                  <a:lnTo>
                    <a:pt x="2741014" y="228226"/>
                  </a:lnTo>
                  <a:lnTo>
                    <a:pt x="2741014" y="455729"/>
                  </a:lnTo>
                  <a:lnTo>
                    <a:pt x="2627245" y="455729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4440" y="3980688"/>
              <a:ext cx="850392" cy="94792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37816" y="3980688"/>
              <a:ext cx="460248" cy="94792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43072" y="3980688"/>
              <a:ext cx="633984" cy="94792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5552" y="2929166"/>
              <a:ext cx="3524250" cy="23145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4954377" y="5376240"/>
              <a:ext cx="2748915" cy="2298700"/>
            </a:xfrm>
            <a:custGeom>
              <a:avLst/>
              <a:gdLst/>
              <a:ahLst/>
              <a:cxnLst/>
              <a:rect l="l" t="t" r="r" b="b"/>
              <a:pathLst>
                <a:path w="2748915" h="2298700">
                  <a:moveTo>
                    <a:pt x="2748915" y="0"/>
                  </a:moveTo>
                  <a:lnTo>
                    <a:pt x="0" y="0"/>
                  </a:lnTo>
                  <a:lnTo>
                    <a:pt x="0" y="2298115"/>
                  </a:lnTo>
                  <a:lnTo>
                    <a:pt x="1374521" y="2298115"/>
                  </a:lnTo>
                  <a:lnTo>
                    <a:pt x="2748915" y="2298115"/>
                  </a:lnTo>
                  <a:lnTo>
                    <a:pt x="2748915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954272" y="5375527"/>
              <a:ext cx="2749550" cy="2299335"/>
            </a:xfrm>
            <a:custGeom>
              <a:avLst/>
              <a:gdLst/>
              <a:ahLst/>
              <a:cxnLst/>
              <a:rect l="l" t="t" r="r" b="b"/>
              <a:pathLst>
                <a:path w="2749550" h="2299334">
                  <a:moveTo>
                    <a:pt x="1374534" y="2298830"/>
                  </a:moveTo>
                  <a:lnTo>
                    <a:pt x="0" y="2298830"/>
                  </a:lnTo>
                  <a:lnTo>
                    <a:pt x="0" y="711"/>
                  </a:lnTo>
                  <a:lnTo>
                    <a:pt x="2748942" y="711"/>
                  </a:lnTo>
                  <a:lnTo>
                    <a:pt x="2748942" y="2298830"/>
                  </a:lnTo>
                  <a:lnTo>
                    <a:pt x="1374534" y="2298830"/>
                  </a:lnTo>
                  <a:close/>
                </a:path>
                <a:path w="2749550" h="2299334">
                  <a:moveTo>
                    <a:pt x="1374534" y="753797"/>
                  </a:moveTo>
                  <a:lnTo>
                    <a:pt x="0" y="753797"/>
                  </a:lnTo>
                  <a:lnTo>
                    <a:pt x="0" y="0"/>
                  </a:lnTo>
                  <a:lnTo>
                    <a:pt x="2748942" y="0"/>
                  </a:lnTo>
                  <a:lnTo>
                    <a:pt x="2748942" y="753797"/>
                  </a:lnTo>
                  <a:lnTo>
                    <a:pt x="1374534" y="753797"/>
                  </a:lnTo>
                  <a:close/>
                </a:path>
                <a:path w="2749550" h="2299334">
                  <a:moveTo>
                    <a:pt x="2330600" y="264943"/>
                  </a:moveTo>
                  <a:lnTo>
                    <a:pt x="2558821" y="493171"/>
                  </a:lnTo>
                </a:path>
                <a:path w="2749550" h="2299334">
                  <a:moveTo>
                    <a:pt x="2558186" y="264943"/>
                  </a:moveTo>
                  <a:lnTo>
                    <a:pt x="2329965" y="493171"/>
                  </a:lnTo>
                </a:path>
                <a:path w="2749550" h="2299334">
                  <a:moveTo>
                    <a:pt x="1243469" y="378695"/>
                  </a:moveTo>
                  <a:lnTo>
                    <a:pt x="1567449" y="380130"/>
                  </a:lnTo>
                </a:path>
                <a:path w="2749550" h="2299334">
                  <a:moveTo>
                    <a:pt x="1949088" y="492447"/>
                  </a:moveTo>
                  <a:lnTo>
                    <a:pt x="1835295" y="492447"/>
                  </a:lnTo>
                  <a:lnTo>
                    <a:pt x="1835295" y="264219"/>
                  </a:lnTo>
                  <a:lnTo>
                    <a:pt x="2062754" y="264219"/>
                  </a:lnTo>
                  <a:lnTo>
                    <a:pt x="2062754" y="492447"/>
                  </a:lnTo>
                  <a:lnTo>
                    <a:pt x="1949088" y="492447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691103" y="6416040"/>
              <a:ext cx="490728" cy="94487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92727" y="6416040"/>
              <a:ext cx="460248" cy="9448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46376" y="5365750"/>
              <a:ext cx="2752725" cy="23145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626" y="4626438"/>
            <a:ext cx="496189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490" dirty="0"/>
              <a:t>Introduction</a:t>
            </a:r>
            <a:endParaRPr spc="-100" dirty="0"/>
          </a:p>
        </p:txBody>
      </p:sp>
      <p:sp>
        <p:nvSpPr>
          <p:cNvPr id="4" name="object 4"/>
          <p:cNvSpPr txBox="1"/>
          <p:nvPr/>
        </p:nvSpPr>
        <p:spPr>
          <a:xfrm>
            <a:off x="1166507" y="5940223"/>
            <a:ext cx="11426190" cy="1576072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90"/>
              </a:spcBef>
              <a:tabLst>
                <a:tab pos="1546860" algn="l"/>
                <a:tab pos="1766570" algn="l"/>
                <a:tab pos="1985645" algn="l"/>
                <a:tab pos="2423795" algn="l"/>
                <a:tab pos="2643505" algn="l"/>
                <a:tab pos="3300729" algn="l"/>
                <a:tab pos="4616450" algn="l"/>
                <a:tab pos="5712460" algn="l"/>
                <a:tab pos="5932170" algn="l"/>
                <a:tab pos="6151245" algn="l"/>
                <a:tab pos="6370320" algn="l"/>
                <a:tab pos="6809105" algn="l"/>
                <a:tab pos="8562975" algn="l"/>
                <a:tab pos="8782050" algn="l"/>
                <a:tab pos="9220835" algn="l"/>
                <a:tab pos="9658985" algn="l"/>
                <a:tab pos="10974705" algn="l"/>
              </a:tabLst>
            </a:pPr>
            <a:r>
              <a:rPr lang="en-US" sz="3200" b="1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Content: </a:t>
            </a:r>
            <a:r>
              <a:rPr lang="en-US" sz="32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Brief overview</a:t>
            </a:r>
            <a:r>
              <a:rPr lang="en-US" sz="3200" b="1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2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of the project and its importance</a:t>
            </a:r>
          </a:p>
          <a:p>
            <a:pPr marL="12700" marR="5080">
              <a:lnSpc>
                <a:spcPts val="3829"/>
              </a:lnSpc>
              <a:spcBef>
                <a:spcPts val="290"/>
              </a:spcBef>
              <a:tabLst>
                <a:tab pos="1546860" algn="l"/>
                <a:tab pos="1766570" algn="l"/>
                <a:tab pos="1985645" algn="l"/>
                <a:tab pos="2423795" algn="l"/>
                <a:tab pos="2643505" algn="l"/>
                <a:tab pos="3300729" algn="l"/>
                <a:tab pos="4616450" algn="l"/>
                <a:tab pos="5712460" algn="l"/>
                <a:tab pos="5932170" algn="l"/>
                <a:tab pos="6151245" algn="l"/>
                <a:tab pos="6370320" algn="l"/>
                <a:tab pos="6809105" algn="l"/>
                <a:tab pos="8562975" algn="l"/>
                <a:tab pos="8782050" algn="l"/>
                <a:tab pos="9220835" algn="l"/>
                <a:tab pos="9658985" algn="l"/>
                <a:tab pos="10974705" algn="l"/>
              </a:tabLst>
            </a:pPr>
            <a:r>
              <a:rPr lang="en-US" sz="3200" b="1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Objective: </a:t>
            </a:r>
            <a:r>
              <a:rPr lang="en-US" sz="32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 which customers are likely to leave (Churn).</a:t>
            </a:r>
          </a:p>
          <a:p>
            <a:pPr marL="12700" marR="5080">
              <a:lnSpc>
                <a:spcPts val="3829"/>
              </a:lnSpc>
              <a:spcBef>
                <a:spcPts val="290"/>
              </a:spcBef>
              <a:tabLst>
                <a:tab pos="1546860" algn="l"/>
                <a:tab pos="1766570" algn="l"/>
                <a:tab pos="1985645" algn="l"/>
                <a:tab pos="2423795" algn="l"/>
                <a:tab pos="2643505" algn="l"/>
                <a:tab pos="3300729" algn="l"/>
                <a:tab pos="4616450" algn="l"/>
                <a:tab pos="5712460" algn="l"/>
                <a:tab pos="5932170" algn="l"/>
                <a:tab pos="6151245" algn="l"/>
                <a:tab pos="6370320" algn="l"/>
                <a:tab pos="6809105" algn="l"/>
                <a:tab pos="8562975" algn="l"/>
                <a:tab pos="8782050" algn="l"/>
                <a:tab pos="9220835" algn="l"/>
                <a:tab pos="9658985" algn="l"/>
                <a:tab pos="10974705" algn="l"/>
              </a:tabLst>
            </a:pPr>
            <a:r>
              <a:rPr lang="en-US" sz="3200" b="1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Importance: </a:t>
            </a:r>
            <a:r>
              <a:rPr lang="en-US" sz="32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Helps in taking proactive steps to retain customers.</a:t>
            </a:r>
            <a:endParaRPr lang="en-US" sz="3200" b="1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79261" y="1329740"/>
            <a:ext cx="16584930" cy="5068570"/>
            <a:chOff x="1179261" y="1329740"/>
            <a:chExt cx="16584930" cy="50685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261" y="1329740"/>
              <a:ext cx="15811498" cy="29337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346938" y="3924427"/>
              <a:ext cx="4408170" cy="2465070"/>
            </a:xfrm>
            <a:custGeom>
              <a:avLst/>
              <a:gdLst/>
              <a:ahLst/>
              <a:cxnLst/>
              <a:rect l="l" t="t" r="r" b="b"/>
              <a:pathLst>
                <a:path w="4408169" h="2465070">
                  <a:moveTo>
                    <a:pt x="4407662" y="0"/>
                  </a:moveTo>
                  <a:lnTo>
                    <a:pt x="0" y="0"/>
                  </a:lnTo>
                  <a:lnTo>
                    <a:pt x="0" y="2464485"/>
                  </a:lnTo>
                  <a:lnTo>
                    <a:pt x="2203831" y="2464485"/>
                  </a:lnTo>
                  <a:lnTo>
                    <a:pt x="4407662" y="2464485"/>
                  </a:lnTo>
                  <a:lnTo>
                    <a:pt x="4407662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46811" y="3924427"/>
              <a:ext cx="4408170" cy="2465070"/>
            </a:xfrm>
            <a:custGeom>
              <a:avLst/>
              <a:gdLst/>
              <a:ahLst/>
              <a:cxnLst/>
              <a:rect l="l" t="t" r="r" b="b"/>
              <a:pathLst>
                <a:path w="4408169" h="2465070">
                  <a:moveTo>
                    <a:pt x="2203958" y="2464475"/>
                  </a:moveTo>
                  <a:lnTo>
                    <a:pt x="0" y="2464475"/>
                  </a:lnTo>
                  <a:lnTo>
                    <a:pt x="0" y="0"/>
                  </a:lnTo>
                  <a:lnTo>
                    <a:pt x="4407789" y="0"/>
                  </a:lnTo>
                  <a:lnTo>
                    <a:pt x="4407789" y="2464475"/>
                  </a:lnTo>
                  <a:lnTo>
                    <a:pt x="2203958" y="2464475"/>
                  </a:lnTo>
                  <a:close/>
                </a:path>
                <a:path w="4408169" h="2465070">
                  <a:moveTo>
                    <a:pt x="2203958" y="742299"/>
                  </a:moveTo>
                  <a:lnTo>
                    <a:pt x="0" y="742299"/>
                  </a:lnTo>
                  <a:lnTo>
                    <a:pt x="0" y="0"/>
                  </a:lnTo>
                  <a:lnTo>
                    <a:pt x="4407789" y="0"/>
                  </a:lnTo>
                  <a:lnTo>
                    <a:pt x="4407789" y="742299"/>
                  </a:lnTo>
                  <a:lnTo>
                    <a:pt x="2203958" y="742299"/>
                  </a:lnTo>
                  <a:close/>
                </a:path>
                <a:path w="4408169" h="2465070">
                  <a:moveTo>
                    <a:pt x="3883660" y="225360"/>
                  </a:moveTo>
                  <a:lnTo>
                    <a:pt x="4108958" y="450708"/>
                  </a:lnTo>
                </a:path>
                <a:path w="4408169" h="2465070">
                  <a:moveTo>
                    <a:pt x="4108323" y="225360"/>
                  </a:moveTo>
                  <a:lnTo>
                    <a:pt x="3882898" y="450708"/>
                  </a:lnTo>
                </a:path>
                <a:path w="4408169" h="2465070">
                  <a:moveTo>
                    <a:pt x="2812288" y="336955"/>
                  </a:moveTo>
                  <a:lnTo>
                    <a:pt x="3131947" y="338390"/>
                  </a:lnTo>
                </a:path>
                <a:path w="4408169" h="2465070">
                  <a:moveTo>
                    <a:pt x="3507740" y="449984"/>
                  </a:moveTo>
                  <a:lnTo>
                    <a:pt x="3395472" y="449984"/>
                  </a:lnTo>
                  <a:lnTo>
                    <a:pt x="3395472" y="225360"/>
                  </a:lnTo>
                  <a:lnTo>
                    <a:pt x="3620135" y="225360"/>
                  </a:lnTo>
                  <a:lnTo>
                    <a:pt x="3620135" y="449984"/>
                  </a:lnTo>
                  <a:lnTo>
                    <a:pt x="3507740" y="44998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89736" y="5053584"/>
              <a:ext cx="518159" cy="9479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43175" y="5053584"/>
              <a:ext cx="460248" cy="9479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38119" y="5053584"/>
              <a:ext cx="890015" cy="9479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24960" y="5050536"/>
              <a:ext cx="557784" cy="954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53414" y="3912895"/>
              <a:ext cx="4410075" cy="24844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12700"/>
            <a:ext cx="18288000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21836" y="1064711"/>
            <a:ext cx="15442565" cy="8155940"/>
            <a:chOff x="1421836" y="1064711"/>
            <a:chExt cx="15442565" cy="8155940"/>
          </a:xfrm>
        </p:grpSpPr>
        <p:sp>
          <p:nvSpPr>
            <p:cNvPr id="4" name="object 4"/>
            <p:cNvSpPr/>
            <p:nvPr/>
          </p:nvSpPr>
          <p:spPr>
            <a:xfrm>
              <a:off x="1431367" y="1074247"/>
              <a:ext cx="15423515" cy="8136890"/>
            </a:xfrm>
            <a:custGeom>
              <a:avLst/>
              <a:gdLst/>
              <a:ahLst/>
              <a:cxnLst/>
              <a:rect l="l" t="t" r="r" b="b"/>
              <a:pathLst>
                <a:path w="15423515" h="8136890">
                  <a:moveTo>
                    <a:pt x="7711936" y="8136604"/>
                  </a:moveTo>
                  <a:lnTo>
                    <a:pt x="0" y="8136604"/>
                  </a:lnTo>
                  <a:lnTo>
                    <a:pt x="0" y="0"/>
                  </a:lnTo>
                  <a:lnTo>
                    <a:pt x="15423097" y="0"/>
                  </a:lnTo>
                  <a:lnTo>
                    <a:pt x="15423097" y="8136604"/>
                  </a:lnTo>
                  <a:lnTo>
                    <a:pt x="7711936" y="813660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1361" y="1074236"/>
              <a:ext cx="15423515" cy="742315"/>
            </a:xfrm>
            <a:custGeom>
              <a:avLst/>
              <a:gdLst/>
              <a:ahLst/>
              <a:cxnLst/>
              <a:rect l="l" t="t" r="r" b="b"/>
              <a:pathLst>
                <a:path w="15423515" h="742314">
                  <a:moveTo>
                    <a:pt x="7711876" y="742250"/>
                  </a:moveTo>
                  <a:lnTo>
                    <a:pt x="0" y="742250"/>
                  </a:lnTo>
                  <a:lnTo>
                    <a:pt x="0" y="0"/>
                  </a:lnTo>
                  <a:lnTo>
                    <a:pt x="15423016" y="0"/>
                  </a:lnTo>
                  <a:lnTo>
                    <a:pt x="15423016" y="742250"/>
                  </a:lnTo>
                  <a:lnTo>
                    <a:pt x="7711876" y="742250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30320" y="1298929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59" h="225425">
                  <a:moveTo>
                    <a:pt x="761" y="0"/>
                  </a:moveTo>
                  <a:lnTo>
                    <a:pt x="226002" y="225354"/>
                  </a:lnTo>
                </a:path>
                <a:path w="226059" h="225425">
                  <a:moveTo>
                    <a:pt x="225240" y="0"/>
                  </a:moveTo>
                  <a:lnTo>
                    <a:pt x="0" y="225354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50287" y="1411160"/>
              <a:ext cx="338455" cy="20320"/>
            </a:xfrm>
            <a:custGeom>
              <a:avLst/>
              <a:gdLst/>
              <a:ahLst/>
              <a:cxnLst/>
              <a:rect l="l" t="t" r="r" b="b"/>
              <a:pathLst>
                <a:path w="338455" h="20319">
                  <a:moveTo>
                    <a:pt x="338455" y="1524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338328" y="20243"/>
                  </a:lnTo>
                  <a:lnTo>
                    <a:pt x="338455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42869" y="1298879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90" h="224790">
                  <a:moveTo>
                    <a:pt x="112268" y="224612"/>
                  </a:moveTo>
                  <a:lnTo>
                    <a:pt x="0" y="224612"/>
                  </a:lnTo>
                  <a:lnTo>
                    <a:pt x="0" y="0"/>
                  </a:lnTo>
                  <a:lnTo>
                    <a:pt x="224663" y="0"/>
                  </a:lnTo>
                  <a:lnTo>
                    <a:pt x="224663" y="224612"/>
                  </a:lnTo>
                  <a:lnTo>
                    <a:pt x="112268" y="224612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40115" y="2134337"/>
            <a:ext cx="53746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Understanding  </a:t>
            </a:r>
            <a:r>
              <a:rPr spc="-30" dirty="0"/>
              <a:t>Churn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9813458" y="2175094"/>
            <a:ext cx="7788909" cy="7756525"/>
            <a:chOff x="9824440" y="2213711"/>
            <a:chExt cx="7788909" cy="775652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4440" y="2213711"/>
              <a:ext cx="6496049" cy="63436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063472" y="7662304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59" h="2298700">
                  <a:moveTo>
                    <a:pt x="3540252" y="0"/>
                  </a:moveTo>
                  <a:lnTo>
                    <a:pt x="0" y="0"/>
                  </a:lnTo>
                  <a:lnTo>
                    <a:pt x="0" y="2298120"/>
                  </a:lnTo>
                  <a:lnTo>
                    <a:pt x="1770507" y="2298120"/>
                  </a:lnTo>
                  <a:lnTo>
                    <a:pt x="3540252" y="2298120"/>
                  </a:lnTo>
                  <a:lnTo>
                    <a:pt x="3540252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63498" y="7661590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59" h="2299334">
                  <a:moveTo>
                    <a:pt x="1770415" y="2298835"/>
                  </a:moveTo>
                  <a:lnTo>
                    <a:pt x="0" y="2298835"/>
                  </a:lnTo>
                  <a:lnTo>
                    <a:pt x="0" y="723"/>
                  </a:lnTo>
                  <a:lnTo>
                    <a:pt x="3540195" y="723"/>
                  </a:lnTo>
                  <a:lnTo>
                    <a:pt x="3540195" y="2298835"/>
                  </a:lnTo>
                  <a:lnTo>
                    <a:pt x="1770415" y="2298835"/>
                  </a:lnTo>
                  <a:close/>
                </a:path>
                <a:path w="3540759" h="2299334">
                  <a:moveTo>
                    <a:pt x="1770415" y="753803"/>
                  </a:moveTo>
                  <a:lnTo>
                    <a:pt x="0" y="753803"/>
                  </a:lnTo>
                  <a:lnTo>
                    <a:pt x="0" y="0"/>
                  </a:lnTo>
                  <a:lnTo>
                    <a:pt x="3540195" y="0"/>
                  </a:lnTo>
                  <a:lnTo>
                    <a:pt x="3540195" y="753803"/>
                  </a:lnTo>
                  <a:lnTo>
                    <a:pt x="1770415" y="753803"/>
                  </a:lnTo>
                  <a:close/>
                </a:path>
                <a:path w="3540759" h="2299334">
                  <a:moveTo>
                    <a:pt x="3008817" y="228226"/>
                  </a:moveTo>
                  <a:lnTo>
                    <a:pt x="3237040" y="456452"/>
                  </a:lnTo>
                </a:path>
                <a:path w="3540759" h="2299334">
                  <a:moveTo>
                    <a:pt x="3236278" y="228226"/>
                  </a:moveTo>
                  <a:lnTo>
                    <a:pt x="3008055" y="456452"/>
                  </a:lnTo>
                </a:path>
                <a:path w="3540759" h="2299334">
                  <a:moveTo>
                    <a:pt x="1921548" y="341977"/>
                  </a:moveTo>
                  <a:lnTo>
                    <a:pt x="2245658" y="343425"/>
                  </a:lnTo>
                </a:path>
                <a:path w="3540759" h="2299334">
                  <a:moveTo>
                    <a:pt x="2627174" y="455729"/>
                  </a:moveTo>
                  <a:lnTo>
                    <a:pt x="2513380" y="455729"/>
                  </a:lnTo>
                  <a:lnTo>
                    <a:pt x="2513380" y="228226"/>
                  </a:lnTo>
                  <a:lnTo>
                    <a:pt x="2740968" y="228226"/>
                  </a:lnTo>
                  <a:lnTo>
                    <a:pt x="2740968" y="455729"/>
                  </a:lnTo>
                  <a:lnTo>
                    <a:pt x="2627174" y="455729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66976" y="8686800"/>
              <a:ext cx="487680" cy="9448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85007" y="8686800"/>
              <a:ext cx="460248" cy="9448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1767" y="8686800"/>
              <a:ext cx="649223" cy="9448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54454" y="7655414"/>
              <a:ext cx="3543300" cy="2311659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616F91A-7C86-4867-A134-C589A96513BC}"/>
              </a:ext>
            </a:extLst>
          </p:cNvPr>
          <p:cNvSpPr txBox="1"/>
          <p:nvPr/>
        </p:nvSpPr>
        <p:spPr>
          <a:xfrm>
            <a:off x="1991193" y="4311650"/>
            <a:ext cx="76071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Churn refers to the loss of customers or subscribers. It is  a critical metric for businesses, especially in the  telecommunications industry, impacting revenue and growth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626" y="4626438"/>
            <a:ext cx="619569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68830" algn="l"/>
              </a:tabLst>
            </a:pPr>
            <a:r>
              <a:rPr spc="65" dirty="0"/>
              <a:t>Data	</a:t>
            </a:r>
            <a:r>
              <a:rPr spc="590" dirty="0"/>
              <a:t>Collection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179261" y="1329740"/>
            <a:ext cx="16584930" cy="5068570"/>
            <a:chOff x="1179261" y="1329740"/>
            <a:chExt cx="16584930" cy="50685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261" y="1329740"/>
              <a:ext cx="15811498" cy="29337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346938" y="3924427"/>
              <a:ext cx="4408170" cy="2465070"/>
            </a:xfrm>
            <a:custGeom>
              <a:avLst/>
              <a:gdLst/>
              <a:ahLst/>
              <a:cxnLst/>
              <a:rect l="l" t="t" r="r" b="b"/>
              <a:pathLst>
                <a:path w="4408169" h="2465070">
                  <a:moveTo>
                    <a:pt x="4407662" y="0"/>
                  </a:moveTo>
                  <a:lnTo>
                    <a:pt x="0" y="0"/>
                  </a:lnTo>
                  <a:lnTo>
                    <a:pt x="0" y="2464485"/>
                  </a:lnTo>
                  <a:lnTo>
                    <a:pt x="2203831" y="2464485"/>
                  </a:lnTo>
                  <a:lnTo>
                    <a:pt x="4407662" y="2464485"/>
                  </a:lnTo>
                  <a:lnTo>
                    <a:pt x="4407662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46811" y="3924427"/>
              <a:ext cx="4408170" cy="2465070"/>
            </a:xfrm>
            <a:custGeom>
              <a:avLst/>
              <a:gdLst/>
              <a:ahLst/>
              <a:cxnLst/>
              <a:rect l="l" t="t" r="r" b="b"/>
              <a:pathLst>
                <a:path w="4408169" h="2465070">
                  <a:moveTo>
                    <a:pt x="2203958" y="2464475"/>
                  </a:moveTo>
                  <a:lnTo>
                    <a:pt x="0" y="2464475"/>
                  </a:lnTo>
                  <a:lnTo>
                    <a:pt x="0" y="0"/>
                  </a:lnTo>
                  <a:lnTo>
                    <a:pt x="4407789" y="0"/>
                  </a:lnTo>
                  <a:lnTo>
                    <a:pt x="4407789" y="2464475"/>
                  </a:lnTo>
                  <a:lnTo>
                    <a:pt x="2203958" y="2464475"/>
                  </a:lnTo>
                  <a:close/>
                </a:path>
                <a:path w="4408169" h="2465070">
                  <a:moveTo>
                    <a:pt x="2203958" y="742299"/>
                  </a:moveTo>
                  <a:lnTo>
                    <a:pt x="0" y="742299"/>
                  </a:lnTo>
                  <a:lnTo>
                    <a:pt x="0" y="0"/>
                  </a:lnTo>
                  <a:lnTo>
                    <a:pt x="4407789" y="0"/>
                  </a:lnTo>
                  <a:lnTo>
                    <a:pt x="4407789" y="742299"/>
                  </a:lnTo>
                  <a:lnTo>
                    <a:pt x="2203958" y="742299"/>
                  </a:lnTo>
                  <a:close/>
                </a:path>
                <a:path w="4408169" h="2465070">
                  <a:moveTo>
                    <a:pt x="3883660" y="225360"/>
                  </a:moveTo>
                  <a:lnTo>
                    <a:pt x="4108958" y="450708"/>
                  </a:lnTo>
                </a:path>
                <a:path w="4408169" h="2465070">
                  <a:moveTo>
                    <a:pt x="4108323" y="225360"/>
                  </a:moveTo>
                  <a:lnTo>
                    <a:pt x="3882898" y="450708"/>
                  </a:lnTo>
                </a:path>
                <a:path w="4408169" h="2465070">
                  <a:moveTo>
                    <a:pt x="2812288" y="336955"/>
                  </a:moveTo>
                  <a:lnTo>
                    <a:pt x="3131947" y="338390"/>
                  </a:lnTo>
                </a:path>
                <a:path w="4408169" h="2465070">
                  <a:moveTo>
                    <a:pt x="3507740" y="449984"/>
                  </a:moveTo>
                  <a:lnTo>
                    <a:pt x="3395472" y="449984"/>
                  </a:lnTo>
                  <a:lnTo>
                    <a:pt x="3395472" y="225360"/>
                  </a:lnTo>
                  <a:lnTo>
                    <a:pt x="3620135" y="225360"/>
                  </a:lnTo>
                  <a:lnTo>
                    <a:pt x="3620135" y="449984"/>
                  </a:lnTo>
                  <a:lnTo>
                    <a:pt x="3507740" y="449984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89736" y="5053584"/>
              <a:ext cx="518159" cy="9479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43175" y="5053584"/>
              <a:ext cx="460248" cy="9479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38119" y="5053584"/>
              <a:ext cx="890015" cy="9479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24960" y="5050536"/>
              <a:ext cx="557784" cy="954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53414" y="3912895"/>
              <a:ext cx="4410075" cy="2484437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FD09E5-D328-42AA-830F-B1EAA9E9949D}"/>
              </a:ext>
            </a:extLst>
          </p:cNvPr>
          <p:cNvSpPr txBox="1"/>
          <p:nvPr/>
        </p:nvSpPr>
        <p:spPr>
          <a:xfrm>
            <a:off x="1179261" y="6001511"/>
            <a:ext cx="107904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We gathered data on customer demographics, usage patterns, and satisfaction metrics. This data will be analyzed to identify	patterns and correlations.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182" y="1328503"/>
            <a:ext cx="784098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37075" algn="l"/>
              </a:tabLst>
            </a:pPr>
            <a:r>
              <a:rPr lang="en-US" spc="590" dirty="0"/>
              <a:t>Predictive</a:t>
            </a:r>
            <a:r>
              <a:rPr spc="590" dirty="0"/>
              <a:t>	</a:t>
            </a:r>
            <a:r>
              <a:rPr spc="180" dirty="0"/>
              <a:t>Modeling</a:t>
            </a:r>
          </a:p>
        </p:txBody>
      </p:sp>
      <p:grpSp>
        <p:nvGrpSpPr>
          <p:cNvPr id="16" name="object 8">
            <a:extLst>
              <a:ext uri="{FF2B5EF4-FFF2-40B4-BE49-F238E27FC236}">
                <a16:creationId xmlns:a16="http://schemas.microsoft.com/office/drawing/2014/main" id="{8A7FA96E-64EB-4CCE-8433-B67A13B85560}"/>
              </a:ext>
            </a:extLst>
          </p:cNvPr>
          <p:cNvGrpSpPr/>
          <p:nvPr/>
        </p:nvGrpSpPr>
        <p:grpSpPr>
          <a:xfrm>
            <a:off x="8805671" y="1189308"/>
            <a:ext cx="9222105" cy="8629650"/>
            <a:chOff x="8805671" y="1189308"/>
            <a:chExt cx="9222105" cy="8629650"/>
          </a:xfrm>
        </p:grpSpPr>
        <p:pic>
          <p:nvPicPr>
            <p:cNvPr id="17" name="object 9">
              <a:extLst>
                <a:ext uri="{FF2B5EF4-FFF2-40B4-BE49-F238E27FC236}">
                  <a16:creationId xmlns:a16="http://schemas.microsoft.com/office/drawing/2014/main" id="{C72BA3C1-58E0-45C0-A36D-425EF74F489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7919" y="1189308"/>
              <a:ext cx="7238999" cy="8629650"/>
            </a:xfrm>
            <a:prstGeom prst="rect">
              <a:avLst/>
            </a:prstGeom>
          </p:spPr>
        </p:pic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B2CFCBD0-057E-4C49-B63F-A4DDAB5B5B30}"/>
                </a:ext>
              </a:extLst>
            </p:cNvPr>
            <p:cNvSpPr/>
            <p:nvPr/>
          </p:nvSpPr>
          <p:spPr>
            <a:xfrm>
              <a:off x="14477872" y="7160666"/>
              <a:ext cx="3540760" cy="2298700"/>
            </a:xfrm>
            <a:custGeom>
              <a:avLst/>
              <a:gdLst/>
              <a:ahLst/>
              <a:cxnLst/>
              <a:rect l="l" t="t" r="r" b="b"/>
              <a:pathLst>
                <a:path w="3540759" h="2298700">
                  <a:moveTo>
                    <a:pt x="3540252" y="0"/>
                  </a:moveTo>
                  <a:lnTo>
                    <a:pt x="0" y="0"/>
                  </a:lnTo>
                  <a:lnTo>
                    <a:pt x="0" y="2298118"/>
                  </a:lnTo>
                  <a:lnTo>
                    <a:pt x="1770507" y="2298118"/>
                  </a:lnTo>
                  <a:lnTo>
                    <a:pt x="3540252" y="2298118"/>
                  </a:lnTo>
                  <a:lnTo>
                    <a:pt x="3540252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C38D5E7A-7669-40EA-BD47-97525B6007A9}"/>
                </a:ext>
              </a:extLst>
            </p:cNvPr>
            <p:cNvSpPr/>
            <p:nvPr/>
          </p:nvSpPr>
          <p:spPr>
            <a:xfrm>
              <a:off x="14477908" y="7159951"/>
              <a:ext cx="3540760" cy="2299335"/>
            </a:xfrm>
            <a:custGeom>
              <a:avLst/>
              <a:gdLst/>
              <a:ahLst/>
              <a:cxnLst/>
              <a:rect l="l" t="t" r="r" b="b"/>
              <a:pathLst>
                <a:path w="3540759" h="2299334">
                  <a:moveTo>
                    <a:pt x="1770415" y="2298832"/>
                  </a:moveTo>
                  <a:lnTo>
                    <a:pt x="0" y="2298832"/>
                  </a:lnTo>
                  <a:lnTo>
                    <a:pt x="0" y="723"/>
                  </a:lnTo>
                  <a:lnTo>
                    <a:pt x="3540195" y="723"/>
                  </a:lnTo>
                  <a:lnTo>
                    <a:pt x="3540195" y="2298832"/>
                  </a:lnTo>
                  <a:lnTo>
                    <a:pt x="1770415" y="2298832"/>
                  </a:lnTo>
                  <a:close/>
                </a:path>
                <a:path w="3540759" h="2299334">
                  <a:moveTo>
                    <a:pt x="1770415" y="753803"/>
                  </a:moveTo>
                  <a:lnTo>
                    <a:pt x="0" y="753803"/>
                  </a:lnTo>
                  <a:lnTo>
                    <a:pt x="0" y="0"/>
                  </a:lnTo>
                  <a:lnTo>
                    <a:pt x="3540195" y="0"/>
                  </a:lnTo>
                  <a:lnTo>
                    <a:pt x="3540195" y="753803"/>
                  </a:lnTo>
                  <a:lnTo>
                    <a:pt x="1770415" y="753803"/>
                  </a:lnTo>
                  <a:close/>
                </a:path>
                <a:path w="3540759" h="2299334">
                  <a:moveTo>
                    <a:pt x="3008817" y="228226"/>
                  </a:moveTo>
                  <a:lnTo>
                    <a:pt x="3237040" y="456452"/>
                  </a:lnTo>
                </a:path>
                <a:path w="3540759" h="2299334">
                  <a:moveTo>
                    <a:pt x="3236278" y="228226"/>
                  </a:moveTo>
                  <a:lnTo>
                    <a:pt x="3008055" y="456452"/>
                  </a:lnTo>
                </a:path>
                <a:path w="3540759" h="2299334">
                  <a:moveTo>
                    <a:pt x="1921675" y="341977"/>
                  </a:moveTo>
                  <a:lnTo>
                    <a:pt x="2245658" y="343425"/>
                  </a:lnTo>
                </a:path>
                <a:path w="3540759" h="2299334">
                  <a:moveTo>
                    <a:pt x="2627174" y="455741"/>
                  </a:moveTo>
                  <a:lnTo>
                    <a:pt x="2513507" y="455741"/>
                  </a:lnTo>
                  <a:lnTo>
                    <a:pt x="2513507" y="228226"/>
                  </a:lnTo>
                  <a:lnTo>
                    <a:pt x="2740968" y="228226"/>
                  </a:lnTo>
                  <a:lnTo>
                    <a:pt x="2740968" y="455741"/>
                  </a:lnTo>
                  <a:lnTo>
                    <a:pt x="2627174" y="45574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2">
              <a:extLst>
                <a:ext uri="{FF2B5EF4-FFF2-40B4-BE49-F238E27FC236}">
                  <a16:creationId xmlns:a16="http://schemas.microsoft.com/office/drawing/2014/main" id="{90103554-1567-4C80-A999-656A6E4149E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1503" y="8183880"/>
              <a:ext cx="487680" cy="947927"/>
            </a:xfrm>
            <a:prstGeom prst="rect">
              <a:avLst/>
            </a:prstGeom>
          </p:spPr>
        </p:pic>
        <p:pic>
          <p:nvPicPr>
            <p:cNvPr id="21" name="object 13">
              <a:extLst>
                <a:ext uri="{FF2B5EF4-FFF2-40B4-BE49-F238E27FC236}">
                  <a16:creationId xmlns:a16="http://schemas.microsoft.com/office/drawing/2014/main" id="{75EF7776-0B26-4FAA-81C7-A9142366CB2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99535" y="8183880"/>
              <a:ext cx="460248" cy="947927"/>
            </a:xfrm>
            <a:prstGeom prst="rect">
              <a:avLst/>
            </a:prstGeom>
          </p:spPr>
        </p:pic>
        <p:pic>
          <p:nvPicPr>
            <p:cNvPr id="22" name="object 14">
              <a:extLst>
                <a:ext uri="{FF2B5EF4-FFF2-40B4-BE49-F238E27FC236}">
                  <a16:creationId xmlns:a16="http://schemas.microsoft.com/office/drawing/2014/main" id="{83772B72-11BE-4631-8EBD-1456BA7314C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46295" y="8183880"/>
              <a:ext cx="649223" cy="947927"/>
            </a:xfrm>
            <a:prstGeom prst="rect">
              <a:avLst/>
            </a:prstGeom>
          </p:spPr>
        </p:pic>
        <p:pic>
          <p:nvPicPr>
            <p:cNvPr id="23" name="object 15">
              <a:extLst>
                <a:ext uri="{FF2B5EF4-FFF2-40B4-BE49-F238E27FC236}">
                  <a16:creationId xmlns:a16="http://schemas.microsoft.com/office/drawing/2014/main" id="{CD921406-7FF6-434F-BCE4-922B6D8B66D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8983" y="7153774"/>
              <a:ext cx="3543300" cy="2311657"/>
            </a:xfrm>
            <a:prstGeom prst="rect">
              <a:avLst/>
            </a:prstGeom>
          </p:spPr>
        </p:pic>
        <p:pic>
          <p:nvPicPr>
            <p:cNvPr id="24" name="object 16">
              <a:extLst>
                <a:ext uri="{FF2B5EF4-FFF2-40B4-BE49-F238E27FC236}">
                  <a16:creationId xmlns:a16="http://schemas.microsoft.com/office/drawing/2014/main" id="{37FBBA7B-33F8-4189-81BD-9B3A79FD2BC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5671" y="1612392"/>
              <a:ext cx="984503" cy="1374648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2608005-AE0E-4972-B94F-EB8BACED4FFF}"/>
              </a:ext>
            </a:extLst>
          </p:cNvPr>
          <p:cNvSpPr txBox="1"/>
          <p:nvPr/>
        </p:nvSpPr>
        <p:spPr>
          <a:xfrm>
            <a:off x="1610181" y="2787650"/>
            <a:ext cx="84891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How we predict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We use historical data to predict future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 help us identify patterns &amp; signals of potential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spc="-65" dirty="0">
              <a:solidFill>
                <a:srgbClr val="FFFFFF"/>
              </a:solidFill>
              <a:latin typeface="Microsoft Sans Serif"/>
              <a:cs typeface="Microsoft Sans Serif"/>
            </a:endParaRPr>
          </a:p>
          <a:p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Utilizing predictive modeling techniques can forecast potential churn with high accuracy.</a:t>
            </a:r>
          </a:p>
          <a:p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 enables </a:t>
            </a:r>
            <a:r>
              <a:rPr lang="en-US" sz="3200" spc="-65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Syriatel</a:t>
            </a: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to intervene and retain customers before they decide to leave.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496" y="1766805"/>
            <a:ext cx="455041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57350" algn="l"/>
              </a:tabLst>
            </a:pPr>
            <a:r>
              <a:rPr spc="-210" dirty="0"/>
              <a:t>Key	</a:t>
            </a:r>
            <a:r>
              <a:rPr spc="465" dirty="0"/>
              <a:t>Metrics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55496" y="3321050"/>
            <a:ext cx="6419850" cy="2467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5"/>
              </a:spcBef>
              <a:tabLst>
                <a:tab pos="580390" algn="l"/>
                <a:tab pos="722630" algn="l"/>
                <a:tab pos="864869" algn="l"/>
                <a:tab pos="1149350" algn="l"/>
                <a:tab pos="1717675" algn="l"/>
                <a:tab pos="2286000" algn="l"/>
                <a:tab pos="2427605" algn="l"/>
                <a:tab pos="2854325" algn="l"/>
                <a:tab pos="3564890" algn="l"/>
                <a:tab pos="4133215" algn="l"/>
                <a:tab pos="4417060" algn="l"/>
                <a:tab pos="4985385" algn="l"/>
                <a:tab pos="5412105" algn="l"/>
              </a:tabLst>
            </a:pP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Key metrics such as total charge, total minutes, and the use of voicemail and international plans will be of vital importance on predicting patterns of customer abandonment. </a:t>
            </a:r>
            <a:endParaRPr sz="3200" dirty="0">
              <a:latin typeface="Microsoft Sans Serif"/>
              <a:cs typeface="Microsoft Sans Serif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4F3173-6D24-4570-AC47-A982A0BC8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976" y="1154126"/>
            <a:ext cx="8058150" cy="911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496" y="1189308"/>
            <a:ext cx="645096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68195" algn="l"/>
                <a:tab pos="5152390" algn="l"/>
              </a:tabLst>
            </a:pPr>
            <a:r>
              <a:rPr lang="en-US" sz="4400" spc="-275" dirty="0"/>
              <a:t>Factors Influencing Churn</a:t>
            </a:r>
            <a:endParaRPr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4ADC42-FB87-4E09-B527-E9D0A6D6B306}"/>
              </a:ext>
            </a:extLst>
          </p:cNvPr>
          <p:cNvSpPr txBox="1"/>
          <p:nvPr/>
        </p:nvSpPr>
        <p:spPr>
          <a:xfrm>
            <a:off x="1555496" y="1949450"/>
            <a:ext cx="10414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Highlighting the most important factors that influence churn.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 Charge: </a:t>
            </a: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Higher charges are a strong indicator of churn.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 Service Calls: </a:t>
            </a: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Frequent calls suggest potential issues.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International plan: </a:t>
            </a: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Having an international plan plays a role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B5FA4F7-6C98-4C99-A8AA-7CDD7D9B2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1" y="1176548"/>
            <a:ext cx="6330950" cy="877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3EDCA51-4AF0-41E4-9862-50A35BB8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8451"/>
            <a:ext cx="10871454" cy="49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182" y="1328503"/>
            <a:ext cx="1113155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2635" algn="l"/>
                <a:tab pos="4947920" algn="l"/>
              </a:tabLst>
            </a:pPr>
            <a:r>
              <a:rPr lang="en-US" spc="370" dirty="0"/>
              <a:t>Model Performance.</a:t>
            </a:r>
            <a:endParaRPr spc="-105" dirty="0"/>
          </a:p>
        </p:txBody>
      </p:sp>
      <p:sp>
        <p:nvSpPr>
          <p:cNvPr id="6" name="object 6"/>
          <p:cNvSpPr txBox="1"/>
          <p:nvPr/>
        </p:nvSpPr>
        <p:spPr>
          <a:xfrm>
            <a:off x="768351" y="2268302"/>
            <a:ext cx="8621038" cy="251222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190"/>
              </a:spcBef>
              <a:tabLst>
                <a:tab pos="889000" algn="l"/>
                <a:tab pos="1765935" algn="l"/>
                <a:tab pos="2423795" algn="l"/>
                <a:tab pos="2862580" algn="l"/>
                <a:tab pos="3520440" algn="l"/>
                <a:tab pos="3739515" algn="l"/>
                <a:tab pos="3958590" algn="l"/>
                <a:tab pos="4177665" algn="l"/>
                <a:tab pos="4397375" algn="l"/>
                <a:tab pos="5712460" algn="l"/>
                <a:tab pos="6151245" algn="l"/>
                <a:tab pos="7028180" algn="l"/>
              </a:tabLst>
            </a:pP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Our models are measured in performance metrics accuracy, precision, recall.</a:t>
            </a:r>
          </a:p>
          <a:p>
            <a:pPr marL="469900" marR="5080" indent="-457200">
              <a:lnSpc>
                <a:spcPts val="3829"/>
              </a:lnSpc>
              <a:spcBef>
                <a:spcPts val="190"/>
              </a:spcBef>
              <a:buFont typeface="Arial" panose="020B0604020202020204" pitchFamily="34" charset="0"/>
              <a:buChar char="•"/>
              <a:tabLst>
                <a:tab pos="889000" algn="l"/>
                <a:tab pos="1765935" algn="l"/>
                <a:tab pos="2423795" algn="l"/>
                <a:tab pos="2862580" algn="l"/>
                <a:tab pos="3520440" algn="l"/>
                <a:tab pos="3739515" algn="l"/>
                <a:tab pos="3958590" algn="l"/>
                <a:tab pos="4177665" algn="l"/>
                <a:tab pos="4397375" algn="l"/>
                <a:tab pos="5712460" algn="l"/>
                <a:tab pos="6151245" algn="l"/>
                <a:tab pos="7028180" algn="l"/>
              </a:tabLst>
            </a:pP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200" b="1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Accuracy: </a:t>
            </a: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How often we predict churn.(98%)</a:t>
            </a:r>
          </a:p>
          <a:p>
            <a:pPr marL="469900" marR="5080" indent="-457200">
              <a:lnSpc>
                <a:spcPts val="3829"/>
              </a:lnSpc>
              <a:spcBef>
                <a:spcPts val="190"/>
              </a:spcBef>
              <a:buFont typeface="Arial" panose="020B0604020202020204" pitchFamily="34" charset="0"/>
              <a:buChar char="•"/>
              <a:tabLst>
                <a:tab pos="889000" algn="l"/>
                <a:tab pos="1765935" algn="l"/>
                <a:tab pos="2423795" algn="l"/>
                <a:tab pos="2862580" algn="l"/>
                <a:tab pos="3520440" algn="l"/>
                <a:tab pos="3739515" algn="l"/>
                <a:tab pos="3958590" algn="l"/>
                <a:tab pos="4177665" algn="l"/>
                <a:tab pos="4397375" algn="l"/>
                <a:tab pos="5712460" algn="l"/>
                <a:tab pos="6151245" algn="l"/>
                <a:tab pos="7028180" algn="l"/>
              </a:tabLst>
            </a:pP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3200" b="1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Precision &amp; Recall: </a:t>
            </a: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How </a:t>
            </a:r>
            <a:r>
              <a:rPr lang="en-US" sz="3200" spc="-65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weel</a:t>
            </a: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we identify churners without too many false alarms.(87%)</a:t>
            </a:r>
            <a:endParaRPr lang="en-US" sz="3200" dirty="0">
              <a:latin typeface="Microsoft Sans Serif"/>
              <a:cs typeface="Microsoft Sans Serif"/>
            </a:endParaRPr>
          </a:p>
        </p:txBody>
      </p:sp>
      <p:pic>
        <p:nvPicPr>
          <p:cNvPr id="4104" name="Picture 8" descr="Classification Accuracy is Not Enough ...">
            <a:extLst>
              <a:ext uri="{FF2B5EF4-FFF2-40B4-BE49-F238E27FC236}">
                <a16:creationId xmlns:a16="http://schemas.microsoft.com/office/drawing/2014/main" id="{ED1F11F3-BD45-4D4B-BA58-E1908E57C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5207"/>
            <a:ext cx="8388350" cy="519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86D4FAAD-FD02-488C-8F03-05A49A399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982819"/>
              </p:ext>
            </p:extLst>
          </p:nvPr>
        </p:nvGraphicFramePr>
        <p:xfrm>
          <a:off x="8235950" y="4780528"/>
          <a:ext cx="9683750" cy="551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624" y="1067309"/>
            <a:ext cx="1588612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25665">
              <a:lnSpc>
                <a:spcPct val="100000"/>
              </a:lnSpc>
              <a:spcBef>
                <a:spcPts val="95"/>
              </a:spcBef>
              <a:tabLst>
                <a:tab pos="11338560" algn="l"/>
              </a:tabLst>
            </a:pPr>
            <a:r>
              <a:rPr spc="375" dirty="0"/>
              <a:t>Retention	</a:t>
            </a:r>
            <a:r>
              <a:rPr spc="530" dirty="0"/>
              <a:t>Strategies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23444" y="2178050"/>
            <a:ext cx="8919376" cy="752000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9900" marR="5080" indent="-457200">
              <a:lnSpc>
                <a:spcPts val="382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327785" algn="l"/>
                <a:tab pos="1766570" algn="l"/>
                <a:tab pos="1985645" algn="l"/>
                <a:tab pos="2423795" algn="l"/>
                <a:tab pos="2643505" algn="l"/>
                <a:tab pos="2862580" algn="l"/>
                <a:tab pos="4616450" algn="l"/>
                <a:tab pos="4835525" algn="l"/>
                <a:tab pos="5054600" algn="l"/>
                <a:tab pos="5712460" algn="l"/>
              </a:tabLst>
            </a:pP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 a look at your international plan service delivery and charge and compare with competitors.</a:t>
            </a:r>
          </a:p>
          <a:p>
            <a:pPr marL="469900" marR="5080" indent="-457200">
              <a:lnSpc>
                <a:spcPts val="382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327785" algn="l"/>
                <a:tab pos="1766570" algn="l"/>
                <a:tab pos="1985645" algn="l"/>
                <a:tab pos="2423795" algn="l"/>
                <a:tab pos="2643505" algn="l"/>
                <a:tab pos="2862580" algn="l"/>
                <a:tab pos="4616450" algn="l"/>
                <a:tab pos="4835525" algn="l"/>
                <a:tab pos="5054600" algn="l"/>
                <a:tab pos="5712460" algn="l"/>
              </a:tabLst>
            </a:pP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Promote Voicemails as customers enrolled are less likely to churn.</a:t>
            </a:r>
          </a:p>
          <a:p>
            <a:pPr marL="469900" marR="5080" indent="-457200">
              <a:lnSpc>
                <a:spcPts val="382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327785" algn="l"/>
                <a:tab pos="1766570" algn="l"/>
                <a:tab pos="1985645" algn="l"/>
                <a:tab pos="2423795" algn="l"/>
                <a:tab pos="2643505" algn="l"/>
                <a:tab pos="2862580" algn="l"/>
                <a:tab pos="4616450" algn="l"/>
                <a:tab pos="4835525" algn="l"/>
                <a:tab pos="5054600" algn="l"/>
                <a:tab pos="5712460" algn="l"/>
              </a:tabLst>
            </a:pP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Look at the total charge and ways to reduce costs in the company and transfer that to the customer. Remove hidden charges if any.</a:t>
            </a:r>
          </a:p>
          <a:p>
            <a:pPr marL="469900" marR="5080" indent="-457200">
              <a:lnSpc>
                <a:spcPts val="382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327785" algn="l"/>
                <a:tab pos="1766570" algn="l"/>
                <a:tab pos="1985645" algn="l"/>
                <a:tab pos="2423795" algn="l"/>
                <a:tab pos="2643505" algn="l"/>
                <a:tab pos="2862580" algn="l"/>
                <a:tab pos="4616450" algn="l"/>
                <a:tab pos="4835525" algn="l"/>
                <a:tab pos="5054600" algn="l"/>
                <a:tab pos="5712460" algn="l"/>
              </a:tabLst>
            </a:pP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Personalized Offers. </a:t>
            </a:r>
          </a:p>
          <a:p>
            <a:pPr marL="469900" marR="5080" indent="-457200">
              <a:lnSpc>
                <a:spcPts val="382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327785" algn="l"/>
                <a:tab pos="1766570" algn="l"/>
                <a:tab pos="1985645" algn="l"/>
                <a:tab pos="2423795" algn="l"/>
                <a:tab pos="2643505" algn="l"/>
                <a:tab pos="2862580" algn="l"/>
                <a:tab pos="4616450" algn="l"/>
                <a:tab pos="4835525" algn="l"/>
                <a:tab pos="5054600" algn="l"/>
                <a:tab pos="5712460" algn="l"/>
              </a:tabLst>
            </a:pP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Focus on retaining high-risk customers with targeted interventions.</a:t>
            </a:r>
          </a:p>
          <a:p>
            <a:pPr marL="469900" marR="5080" indent="-457200">
              <a:lnSpc>
                <a:spcPts val="382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327785" algn="l"/>
                <a:tab pos="1766570" algn="l"/>
                <a:tab pos="1985645" algn="l"/>
                <a:tab pos="2423795" algn="l"/>
                <a:tab pos="2643505" algn="l"/>
                <a:tab pos="2862580" algn="l"/>
                <a:tab pos="4616450" algn="l"/>
                <a:tab pos="4835525" algn="l"/>
                <a:tab pos="5054600" algn="l"/>
                <a:tab pos="5712460" algn="l"/>
              </a:tabLst>
            </a:pP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Improve customer service based on insights from frequent callers.</a:t>
            </a:r>
          </a:p>
          <a:p>
            <a:pPr marL="469900" marR="5080" indent="-457200">
              <a:lnSpc>
                <a:spcPts val="382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327785" algn="l"/>
                <a:tab pos="1766570" algn="l"/>
                <a:tab pos="1985645" algn="l"/>
                <a:tab pos="2423795" algn="l"/>
                <a:tab pos="2643505" algn="l"/>
                <a:tab pos="2862580" algn="l"/>
                <a:tab pos="4616450" algn="l"/>
                <a:tab pos="4835525" algn="l"/>
                <a:tab pos="5054600" algn="l"/>
                <a:tab pos="5712460" algn="l"/>
              </a:tabLst>
            </a:pPr>
            <a:r>
              <a:rPr lang="en-US" sz="3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Tailor service plans to reduce churn rates.</a:t>
            </a:r>
          </a:p>
          <a:p>
            <a:pPr marL="12700" marR="5080">
              <a:lnSpc>
                <a:spcPts val="3820"/>
              </a:lnSpc>
              <a:spcBef>
                <a:spcPts val="240"/>
              </a:spcBef>
              <a:tabLst>
                <a:tab pos="1327785" algn="l"/>
                <a:tab pos="1766570" algn="l"/>
                <a:tab pos="1985645" algn="l"/>
                <a:tab pos="2423795" algn="l"/>
                <a:tab pos="2643505" algn="l"/>
                <a:tab pos="2862580" algn="l"/>
                <a:tab pos="4616450" algn="l"/>
                <a:tab pos="4835525" algn="l"/>
                <a:tab pos="5054600" algn="l"/>
                <a:tab pos="5712460" algn="l"/>
              </a:tabLst>
            </a:pPr>
            <a:endParaRPr sz="3200" dirty="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0350" y="1894510"/>
            <a:ext cx="7454265" cy="7736840"/>
            <a:chOff x="220350" y="1894510"/>
            <a:chExt cx="7454265" cy="77368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8554" y="1894510"/>
              <a:ext cx="6496048" cy="64960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9711" y="7157478"/>
              <a:ext cx="4408170" cy="2465070"/>
            </a:xfrm>
            <a:custGeom>
              <a:avLst/>
              <a:gdLst/>
              <a:ahLst/>
              <a:cxnLst/>
              <a:rect l="l" t="t" r="r" b="b"/>
              <a:pathLst>
                <a:path w="4408170" h="2465070">
                  <a:moveTo>
                    <a:pt x="4407719" y="0"/>
                  </a:moveTo>
                  <a:lnTo>
                    <a:pt x="0" y="0"/>
                  </a:lnTo>
                  <a:lnTo>
                    <a:pt x="0" y="2464475"/>
                  </a:lnTo>
                  <a:lnTo>
                    <a:pt x="2203862" y="2464475"/>
                  </a:lnTo>
                  <a:lnTo>
                    <a:pt x="4407719" y="2464475"/>
                  </a:lnTo>
                  <a:lnTo>
                    <a:pt x="4407719" y="0"/>
                  </a:lnTo>
                  <a:close/>
                </a:path>
              </a:pathLst>
            </a:custGeom>
            <a:solidFill>
              <a:srgbClr val="2F3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709" y="7157478"/>
              <a:ext cx="4408170" cy="2465070"/>
            </a:xfrm>
            <a:custGeom>
              <a:avLst/>
              <a:gdLst/>
              <a:ahLst/>
              <a:cxnLst/>
              <a:rect l="l" t="t" r="r" b="b"/>
              <a:pathLst>
                <a:path w="4408170" h="2465070">
                  <a:moveTo>
                    <a:pt x="2203851" y="2464475"/>
                  </a:moveTo>
                  <a:lnTo>
                    <a:pt x="0" y="2464475"/>
                  </a:lnTo>
                  <a:lnTo>
                    <a:pt x="0" y="0"/>
                  </a:lnTo>
                  <a:lnTo>
                    <a:pt x="4407707" y="0"/>
                  </a:lnTo>
                  <a:lnTo>
                    <a:pt x="4407707" y="2464475"/>
                  </a:lnTo>
                  <a:lnTo>
                    <a:pt x="2203851" y="2464475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9711" y="7157480"/>
              <a:ext cx="4408170" cy="742315"/>
            </a:xfrm>
            <a:custGeom>
              <a:avLst/>
              <a:gdLst/>
              <a:ahLst/>
              <a:cxnLst/>
              <a:rect l="l" t="t" r="r" b="b"/>
              <a:pathLst>
                <a:path w="4408170" h="742315">
                  <a:moveTo>
                    <a:pt x="2203858" y="742233"/>
                  </a:moveTo>
                  <a:lnTo>
                    <a:pt x="0" y="742233"/>
                  </a:lnTo>
                  <a:lnTo>
                    <a:pt x="0" y="0"/>
                  </a:lnTo>
                  <a:lnTo>
                    <a:pt x="4407713" y="0"/>
                  </a:lnTo>
                  <a:lnTo>
                    <a:pt x="4407713" y="742233"/>
                  </a:lnTo>
                  <a:lnTo>
                    <a:pt x="2203858" y="742233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12620" y="7382835"/>
              <a:ext cx="226060" cy="225425"/>
            </a:xfrm>
            <a:custGeom>
              <a:avLst/>
              <a:gdLst/>
              <a:ahLst/>
              <a:cxnLst/>
              <a:rect l="l" t="t" r="r" b="b"/>
              <a:pathLst>
                <a:path w="226060" h="225425">
                  <a:moveTo>
                    <a:pt x="723" y="0"/>
                  </a:moveTo>
                  <a:lnTo>
                    <a:pt x="225964" y="225367"/>
                  </a:lnTo>
                </a:path>
                <a:path w="226060" h="225425">
                  <a:moveTo>
                    <a:pt x="225240" y="0"/>
                  </a:moveTo>
                  <a:lnTo>
                    <a:pt x="0" y="225367"/>
                  </a:lnTo>
                </a:path>
              </a:pathLst>
            </a:custGeom>
            <a:ln w="18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32493" y="7494384"/>
              <a:ext cx="339090" cy="20320"/>
            </a:xfrm>
            <a:custGeom>
              <a:avLst/>
              <a:gdLst/>
              <a:ahLst/>
              <a:cxnLst/>
              <a:rect l="l" t="t" r="r" b="b"/>
              <a:pathLst>
                <a:path w="339089" h="20320">
                  <a:moveTo>
                    <a:pt x="338480" y="1524"/>
                  </a:moveTo>
                  <a:lnTo>
                    <a:pt x="88" y="0"/>
                  </a:lnTo>
                  <a:lnTo>
                    <a:pt x="0" y="18719"/>
                  </a:lnTo>
                  <a:lnTo>
                    <a:pt x="338404" y="20243"/>
                  </a:lnTo>
                  <a:lnTo>
                    <a:pt x="338480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25227" y="7382827"/>
              <a:ext cx="224790" cy="224790"/>
            </a:xfrm>
            <a:custGeom>
              <a:avLst/>
              <a:gdLst/>
              <a:ahLst/>
              <a:cxnLst/>
              <a:rect l="l" t="t" r="r" b="b"/>
              <a:pathLst>
                <a:path w="224789" h="224790">
                  <a:moveTo>
                    <a:pt x="112306" y="224612"/>
                  </a:moveTo>
                  <a:lnTo>
                    <a:pt x="0" y="224612"/>
                  </a:lnTo>
                  <a:lnTo>
                    <a:pt x="0" y="0"/>
                  </a:lnTo>
                  <a:lnTo>
                    <a:pt x="224612" y="0"/>
                  </a:lnTo>
                  <a:lnTo>
                    <a:pt x="224612" y="224612"/>
                  </a:lnTo>
                  <a:lnTo>
                    <a:pt x="112306" y="224612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712" y="7158198"/>
              <a:ext cx="4408435" cy="24651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592" y="8284464"/>
              <a:ext cx="890016" cy="9479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4583" y="8284464"/>
              <a:ext cx="652272" cy="9479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7000" y="8284464"/>
              <a:ext cx="777239" cy="9479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72256" y="8284464"/>
              <a:ext cx="612648" cy="9479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456</Words>
  <Application>Microsoft Office PowerPoint</Application>
  <PresentationFormat>Custom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Microsoft Sans Serif</vt:lpstr>
      <vt:lpstr>Office Theme</vt:lpstr>
      <vt:lpstr>⥫</vt:lpstr>
      <vt:lpstr>Introduction</vt:lpstr>
      <vt:lpstr>Understanding  Churn</vt:lpstr>
      <vt:lpstr>Data Collection</vt:lpstr>
      <vt:lpstr>Predictive Modeling</vt:lpstr>
      <vt:lpstr>Key Metrics</vt:lpstr>
      <vt:lpstr>Factors Influencing Churn</vt:lpstr>
      <vt:lpstr>Model Performance.</vt:lpstr>
      <vt:lpstr>Retention Strategies</vt:lpstr>
      <vt:lpstr>Implementation Challenges.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⥫</dc:title>
  <dc:creator>L</dc:creator>
  <cp:lastModifiedBy>L</cp:lastModifiedBy>
  <cp:revision>20</cp:revision>
  <dcterms:created xsi:type="dcterms:W3CDTF">2024-05-22T17:55:55Z</dcterms:created>
  <dcterms:modified xsi:type="dcterms:W3CDTF">2024-05-22T21:41:50Z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2024-05-22T00:00:00Z</vt:filetime>
  </property>
</Properties>
</file>