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GCVlTDL1wuIg6R8K5EYtok5dr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gradFill>
          <a:gsLst>
            <a:gs pos="0">
              <a:srgbClr val="FFFFFF">
                <a:alpha val="0"/>
              </a:srgbClr>
            </a:gs>
            <a:gs pos="64000">
              <a:srgbClr val="727375">
                <a:alpha val="87843"/>
              </a:srgbClr>
            </a:gs>
            <a:gs pos="100000">
              <a:schemeClr val="dk1"/>
            </a:gs>
          </a:gsLst>
          <a:path path="circle">
            <a:fillToRect b="50%" l="50%" r="50%" t="50%"/>
          </a:path>
          <a:tileRect/>
        </a:gradFill>
      </p:bgPr>
    </p:bg>
    <p:spTree>
      <p:nvGrpSpPr>
        <p:cNvPr id="11" name="Shape 11"/>
        <p:cNvGrpSpPr/>
        <p:nvPr/>
      </p:nvGrpSpPr>
      <p:grpSpPr>
        <a:xfrm>
          <a:off x="0" y="0"/>
          <a:ext cx="0" cy="0"/>
          <a:chOff x="0" y="0"/>
          <a:chExt cx="0" cy="0"/>
        </a:xfrm>
      </p:grpSpPr>
      <p:pic>
        <p:nvPicPr>
          <p:cNvPr descr="See the source image" id="12" name="Google Shape;12;p26"/>
          <p:cNvPicPr preferRelativeResize="0"/>
          <p:nvPr/>
        </p:nvPicPr>
        <p:blipFill rotWithShape="1">
          <a:blip r:embed="rId2">
            <a:alphaModFix amt="74000"/>
          </a:blip>
          <a:srcRect b="0" l="11181" r="0" t="0"/>
          <a:stretch/>
        </p:blipFill>
        <p:spPr>
          <a:xfrm>
            <a:off x="0" y="0"/>
            <a:ext cx="9144000" cy="6858000"/>
          </a:xfrm>
          <a:prstGeom prst="rect">
            <a:avLst/>
          </a:prstGeom>
          <a:noFill/>
          <a:ln>
            <a:noFill/>
          </a:ln>
        </p:spPr>
      </p:pic>
      <p:sp>
        <p:nvSpPr>
          <p:cNvPr id="13" name="Google Shape;13;p26"/>
          <p:cNvSpPr/>
          <p:nvPr/>
        </p:nvSpPr>
        <p:spPr>
          <a:xfrm>
            <a:off x="318136" y="928721"/>
            <a:ext cx="2667000" cy="879893"/>
          </a:xfrm>
          <a:prstGeom prst="homePlate">
            <a:avLst>
              <a:gd fmla="val 50000" name="adj"/>
            </a:avLst>
          </a:prstGeom>
          <a:solidFill>
            <a:srgbClr val="357999"/>
          </a:solidFill>
          <a:ln cap="flat" cmpd="sng" w="1270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3600" u="none" cap="none" strike="noStrike">
                <a:solidFill>
                  <a:schemeClr val="lt1"/>
                </a:solidFill>
                <a:latin typeface="Arial"/>
                <a:ea typeface="Arial"/>
                <a:cs typeface="Arial"/>
                <a:sym typeface="Arial"/>
              </a:rPr>
              <a:t>EGEN530</a:t>
            </a:r>
            <a:endParaRPr/>
          </a:p>
        </p:txBody>
      </p:sp>
      <p:sp>
        <p:nvSpPr>
          <p:cNvPr id="14" name="Google Shape;14;p26"/>
          <p:cNvSpPr/>
          <p:nvPr/>
        </p:nvSpPr>
        <p:spPr>
          <a:xfrm>
            <a:off x="2606150" y="928721"/>
            <a:ext cx="5837407" cy="879893"/>
          </a:xfrm>
          <a:custGeom>
            <a:rect b="b" l="l" r="r" t="t"/>
            <a:pathLst>
              <a:path extrusionOk="0" h="879893" w="5837407">
                <a:moveTo>
                  <a:pt x="0" y="0"/>
                </a:moveTo>
                <a:lnTo>
                  <a:pt x="5690755" y="0"/>
                </a:lnTo>
                <a:cubicBezTo>
                  <a:pt x="5771749" y="0"/>
                  <a:pt x="5837407" y="65658"/>
                  <a:pt x="5837407" y="146652"/>
                </a:cubicBezTo>
                <a:lnTo>
                  <a:pt x="5837407" y="879893"/>
                </a:lnTo>
                <a:lnTo>
                  <a:pt x="0" y="879893"/>
                </a:lnTo>
                <a:lnTo>
                  <a:pt x="439946" y="439947"/>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6"/>
          <p:cNvSpPr txBox="1"/>
          <p:nvPr/>
        </p:nvSpPr>
        <p:spPr>
          <a:xfrm>
            <a:off x="3257551" y="928721"/>
            <a:ext cx="5186006" cy="8798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DDEAF6"/>
                </a:solidFill>
                <a:latin typeface="Arial"/>
                <a:ea typeface="Arial"/>
                <a:cs typeface="Arial"/>
                <a:sym typeface="Arial"/>
              </a:rPr>
              <a:t>Fundamentals of Research</a:t>
            </a:r>
            <a:endParaRPr/>
          </a:p>
        </p:txBody>
      </p:sp>
      <p:sp>
        <p:nvSpPr>
          <p:cNvPr id="16" name="Google Shape;16;p26"/>
          <p:cNvSpPr/>
          <p:nvPr/>
        </p:nvSpPr>
        <p:spPr>
          <a:xfrm>
            <a:off x="175196" y="5535309"/>
            <a:ext cx="4669277" cy="787940"/>
          </a:xfrm>
          <a:prstGeom prst="parallelogram">
            <a:avLst>
              <a:gd fmla="val 58333" name="adj"/>
            </a:avLst>
          </a:prstGeom>
          <a:solidFill>
            <a:schemeClr val="lt1"/>
          </a:solidFill>
          <a:ln cap="flat" cmpd="sng" w="19050">
            <a:solidFill>
              <a:srgbClr val="01141A"/>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6"/>
          <p:cNvSpPr/>
          <p:nvPr/>
        </p:nvSpPr>
        <p:spPr>
          <a:xfrm>
            <a:off x="1284150" y="5827138"/>
            <a:ext cx="3287946" cy="671211"/>
          </a:xfrm>
          <a:custGeom>
            <a:rect b="b" l="l" r="r" t="t"/>
            <a:pathLst>
              <a:path extrusionOk="0" h="671211" w="3287946">
                <a:moveTo>
                  <a:pt x="2848688" y="0"/>
                </a:moveTo>
                <a:lnTo>
                  <a:pt x="3287946" y="0"/>
                </a:lnTo>
                <a:lnTo>
                  <a:pt x="2896408" y="671211"/>
                </a:lnTo>
                <a:lnTo>
                  <a:pt x="0" y="671211"/>
                </a:lnTo>
                <a:lnTo>
                  <a:pt x="178746" y="364789"/>
                </a:lnTo>
                <a:lnTo>
                  <a:pt x="2635895" y="364789"/>
                </a:lnTo>
                <a:close/>
              </a:path>
            </a:pathLst>
          </a:cu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6"/>
          <p:cNvSpPr/>
          <p:nvPr/>
        </p:nvSpPr>
        <p:spPr>
          <a:xfrm>
            <a:off x="681359" y="5375449"/>
            <a:ext cx="2059940" cy="76634"/>
          </a:xfrm>
          <a:prstGeom prst="parallelogram">
            <a:avLst>
              <a:gd fmla="val 58333"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6"/>
          <p:cNvSpPr txBox="1"/>
          <p:nvPr/>
        </p:nvSpPr>
        <p:spPr>
          <a:xfrm>
            <a:off x="659515" y="5565528"/>
            <a:ext cx="25843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1141A"/>
                </a:solidFill>
                <a:latin typeface="Arial"/>
                <a:ea typeface="Arial"/>
                <a:cs typeface="Arial"/>
                <a:sym typeface="Arial"/>
              </a:rPr>
              <a:t>Dr. Rajeesh CS</a:t>
            </a:r>
            <a:endParaRPr/>
          </a:p>
        </p:txBody>
      </p:sp>
      <p:sp>
        <p:nvSpPr>
          <p:cNvPr id="20" name="Google Shape;20;p26"/>
          <p:cNvSpPr txBox="1"/>
          <p:nvPr/>
        </p:nvSpPr>
        <p:spPr>
          <a:xfrm>
            <a:off x="1430243" y="6181081"/>
            <a:ext cx="2016899" cy="338554"/>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2F2F2"/>
                </a:solidFill>
                <a:latin typeface="Arial"/>
                <a:ea typeface="Arial"/>
                <a:cs typeface="Arial"/>
                <a:sym typeface="Arial"/>
              </a:rPr>
              <a:t>Assistant Professor</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3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3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0"/>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0"/>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bg>
      <p:bgPr>
        <a:blipFill>
          <a:blip r:embed="rId2">
            <a:alphaModFix amt="15000"/>
          </a:blip>
          <a:stretch>
            <a:fillRect/>
          </a:stretch>
        </a:blipFill>
      </p:bgPr>
    </p:bg>
    <p:spTree>
      <p:nvGrpSpPr>
        <p:cNvPr id="21" name="Shape 21"/>
        <p:cNvGrpSpPr/>
        <p:nvPr/>
      </p:nvGrpSpPr>
      <p:grpSpPr>
        <a:xfrm>
          <a:off x="0" y="0"/>
          <a:ext cx="0" cy="0"/>
          <a:chOff x="0" y="0"/>
          <a:chExt cx="0" cy="0"/>
        </a:xfrm>
      </p:grpSpPr>
      <p:sp>
        <p:nvSpPr>
          <p:cNvPr id="22" name="Google Shape;22;p27"/>
          <p:cNvSpPr/>
          <p:nvPr/>
        </p:nvSpPr>
        <p:spPr>
          <a:xfrm>
            <a:off x="0" y="0"/>
            <a:ext cx="9144000" cy="1991360"/>
          </a:xfrm>
          <a:prstGeom prst="rect">
            <a:avLst/>
          </a:prstGeom>
          <a:gradFill>
            <a:gsLst>
              <a:gs pos="0">
                <a:srgbClr val="357999"/>
              </a:gs>
              <a:gs pos="46000">
                <a:srgbClr val="01141A">
                  <a:alpha val="93725"/>
                </a:srgbClr>
              </a:gs>
              <a:gs pos="100000">
                <a:srgbClr val="01141A"/>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27"/>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5" name="Google Shape;25;p27"/>
          <p:cNvPicPr preferRelativeResize="0"/>
          <p:nvPr/>
        </p:nvPicPr>
        <p:blipFill rotWithShape="1">
          <a:blip r:embed="rId3">
            <a:alphaModFix/>
          </a:blip>
          <a:srcRect b="0" l="0" r="0" t="0"/>
          <a:stretch/>
        </p:blipFill>
        <p:spPr>
          <a:xfrm>
            <a:off x="7486650" y="24193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27"/>
          <p:cNvSpPr txBox="1"/>
          <p:nvPr/>
        </p:nvSpPr>
        <p:spPr>
          <a:xfrm>
            <a:off x="628650" y="2080568"/>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3F"/>
                </a:solidFill>
                <a:latin typeface="Arial"/>
                <a:ea typeface="Arial"/>
                <a:cs typeface="Arial"/>
                <a:sym typeface="Arial"/>
              </a:rPr>
              <a:t>After this lecture, you will be able to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15000"/>
          </a:blip>
          <a:stretch>
            <a:fillRect/>
          </a:stretch>
        </a:blipFill>
      </p:bgPr>
    </p:bg>
    <p:spTree>
      <p:nvGrpSpPr>
        <p:cNvPr id="27" name="Shape 27"/>
        <p:cNvGrpSpPr/>
        <p:nvPr/>
      </p:nvGrpSpPr>
      <p:grpSpPr>
        <a:xfrm>
          <a:off x="0" y="0"/>
          <a:ext cx="0" cy="0"/>
          <a:chOff x="0" y="0"/>
          <a:chExt cx="0" cy="0"/>
        </a:xfrm>
      </p:grpSpPr>
      <p:sp>
        <p:nvSpPr>
          <p:cNvPr id="28" name="Google Shape;28;p28"/>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blipFill>
          <a:blip r:embed="rId2">
            <a:alphaModFix amt="15000"/>
          </a:blip>
          <a:stretch>
            <a:fillRect/>
          </a:stretch>
        </a:blipFill>
      </p:bgPr>
    </p:bg>
    <p:spTree>
      <p:nvGrpSpPr>
        <p:cNvPr id="31" name="Shape 31"/>
        <p:cNvGrpSpPr/>
        <p:nvPr/>
      </p:nvGrpSpPr>
      <p:grpSpPr>
        <a:xfrm>
          <a:off x="0" y="0"/>
          <a:ext cx="0" cy="0"/>
          <a:chOff x="0" y="0"/>
          <a:chExt cx="0" cy="0"/>
        </a:xfrm>
      </p:grpSpPr>
      <p:sp>
        <p:nvSpPr>
          <p:cNvPr id="32" name="Google Shape;32;p29"/>
          <p:cNvSpPr/>
          <p:nvPr/>
        </p:nvSpPr>
        <p:spPr>
          <a:xfrm>
            <a:off x="1608881" y="2662176"/>
            <a:ext cx="5926238" cy="1574157"/>
          </a:xfrm>
          <a:prstGeom prst="roundRect">
            <a:avLst>
              <a:gd fmla="val 10858" name="adj"/>
            </a:avLst>
          </a:prstGeom>
          <a:solidFill>
            <a:srgbClr val="01141A"/>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29"/>
          <p:cNvSpPr txBox="1"/>
          <p:nvPr/>
        </p:nvSpPr>
        <p:spPr>
          <a:xfrm>
            <a:off x="2147298" y="3044280"/>
            <a:ext cx="48494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4" name="Shape 34"/>
        <p:cNvGrpSpPr/>
        <p:nvPr/>
      </p:nvGrpSpPr>
      <p:grpSpPr>
        <a:xfrm>
          <a:off x="0" y="0"/>
          <a:ext cx="0" cy="0"/>
          <a:chOff x="0" y="0"/>
          <a:chExt cx="0" cy="0"/>
        </a:xfrm>
      </p:grpSpPr>
      <p:sp>
        <p:nvSpPr>
          <p:cNvPr id="35" name="Google Shape;35;p30"/>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B3C3E"/>
              </a:solidFill>
              <a:latin typeface="Arial"/>
              <a:ea typeface="Arial"/>
              <a:cs typeface="Arial"/>
              <a:sym typeface="Arial"/>
            </a:endParaRPr>
          </a:p>
        </p:txBody>
      </p:sp>
      <p:sp>
        <p:nvSpPr>
          <p:cNvPr id="36" name="Google Shape;36;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Best reason to give a poster presentation</a:t>
            </a:r>
            <a:r>
              <a:rPr lang="en-US" sz="3600"/>
              <a:t> </a:t>
            </a:r>
            <a:endParaRPr sz="3600"/>
          </a:p>
        </p:txBody>
      </p:sp>
      <p:sp>
        <p:nvSpPr>
          <p:cNvPr id="175" name="Google Shape;175;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63500" lvl="0" marL="228600" rtl="0" algn="l">
              <a:lnSpc>
                <a:spcPct val="150000"/>
              </a:lnSpc>
              <a:spcBef>
                <a:spcPts val="0"/>
              </a:spcBef>
              <a:spcAft>
                <a:spcPts val="0"/>
              </a:spcAft>
              <a:buClr>
                <a:srgbClr val="00203F"/>
              </a:buClr>
              <a:buSzPts val="2600"/>
              <a:buNone/>
            </a:pPr>
            <a:r>
              <a:t/>
            </a:r>
            <a:endParaRPr/>
          </a:p>
          <a:p>
            <a:pPr indent="-63500" lvl="0" marL="228600" rtl="0" algn="l">
              <a:lnSpc>
                <a:spcPct val="150000"/>
              </a:lnSpc>
              <a:spcBef>
                <a:spcPts val="1000"/>
              </a:spcBef>
              <a:spcAft>
                <a:spcPts val="0"/>
              </a:spcAft>
              <a:buClr>
                <a:srgbClr val="00203F"/>
              </a:buClr>
              <a:buSzPts val="2600"/>
              <a:buNone/>
            </a:pPr>
            <a:r>
              <a:t/>
            </a:r>
            <a:endParaRPr/>
          </a:p>
          <a:p>
            <a:pPr indent="-63500" lvl="0" marL="228600" rtl="0" algn="l">
              <a:lnSpc>
                <a:spcPct val="150000"/>
              </a:lnSpc>
              <a:spcBef>
                <a:spcPts val="1000"/>
              </a:spcBef>
              <a:spcAft>
                <a:spcPts val="0"/>
              </a:spcAft>
              <a:buClr>
                <a:srgbClr val="00203F"/>
              </a:buClr>
              <a:buSzPts val="2600"/>
              <a:buNone/>
            </a:pPr>
            <a:r>
              <a:t/>
            </a:r>
            <a:endParaRPr/>
          </a:p>
          <a:p>
            <a:pPr indent="0" lvl="0" marL="0" rtl="0" algn="ctr">
              <a:lnSpc>
                <a:spcPct val="150000"/>
              </a:lnSpc>
              <a:spcBef>
                <a:spcPts val="1000"/>
              </a:spcBef>
              <a:spcAft>
                <a:spcPts val="0"/>
              </a:spcAft>
              <a:buSzPts val="2600"/>
              <a:buNone/>
            </a:pPr>
            <a:r>
              <a:rPr lang="en-US"/>
              <a:t>Learn to see your research through the lens of others. Ask new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is a Research Poster?</a:t>
            </a:r>
            <a:endParaRPr/>
          </a:p>
        </p:txBody>
      </p:sp>
      <p:sp>
        <p:nvSpPr>
          <p:cNvPr id="181" name="Google Shape;181;p11"/>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 </a:t>
            </a:r>
            <a:r>
              <a:rPr b="1" lang="en-US"/>
              <a:t>poster session</a:t>
            </a:r>
            <a:r>
              <a:rPr lang="en-US"/>
              <a:t> or </a:t>
            </a:r>
            <a:r>
              <a:rPr b="1" lang="en-US"/>
              <a:t>poster presentation</a:t>
            </a:r>
            <a:r>
              <a:rPr lang="en-US"/>
              <a:t> is the presentation of research by an individual or group for a class or academic/professional conference. </a:t>
            </a:r>
            <a:endParaRPr/>
          </a:p>
        </p:txBody>
      </p:sp>
      <p:sp>
        <p:nvSpPr>
          <p:cNvPr id="182" name="Google Shape;182;p11"/>
          <p:cNvSpPr/>
          <p:nvPr/>
        </p:nvSpPr>
        <p:spPr>
          <a:xfrm>
            <a:off x="483681" y="1066541"/>
            <a:ext cx="20116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3" name="Google Shape;183;p11"/>
          <p:cNvSpPr/>
          <p:nvPr/>
        </p:nvSpPr>
        <p:spPr>
          <a:xfrm>
            <a:off x="2527840"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84" name="Google Shape;184;p11"/>
          <p:cNvSpPr/>
          <p:nvPr/>
        </p:nvSpPr>
        <p:spPr>
          <a:xfrm>
            <a:off x="4572000"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is a Research Poster?</a:t>
            </a:r>
            <a:endParaRPr b="1"/>
          </a:p>
        </p:txBody>
      </p:sp>
      <p:sp>
        <p:nvSpPr>
          <p:cNvPr id="190" name="Google Shape;190;p12"/>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At a conference, the work is usually peer reviewed.</a:t>
            </a:r>
            <a:endParaRPr/>
          </a:p>
        </p:txBody>
      </p:sp>
      <p:sp>
        <p:nvSpPr>
          <p:cNvPr id="191" name="Google Shape;191;p12"/>
          <p:cNvSpPr/>
          <p:nvPr/>
        </p:nvSpPr>
        <p:spPr>
          <a:xfrm>
            <a:off x="483681"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2" name="Google Shape;192;p12"/>
          <p:cNvSpPr/>
          <p:nvPr/>
        </p:nvSpPr>
        <p:spPr>
          <a:xfrm>
            <a:off x="2527840" y="1066541"/>
            <a:ext cx="20116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3" name="Google Shape;193;p12"/>
          <p:cNvSpPr/>
          <p:nvPr/>
        </p:nvSpPr>
        <p:spPr>
          <a:xfrm>
            <a:off x="4572000"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is a Research Poster?</a:t>
            </a:r>
            <a:endParaRPr/>
          </a:p>
        </p:txBody>
      </p:sp>
      <p:sp>
        <p:nvSpPr>
          <p:cNvPr id="199" name="Google Shape;199;p13"/>
          <p:cNvSpPr txBox="1"/>
          <p:nvPr>
            <p:ph idx="1" type="body"/>
          </p:nvPr>
        </p:nvSpPr>
        <p:spPr>
          <a:xfrm>
            <a:off x="361950" y="1295400"/>
            <a:ext cx="8582025" cy="449605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 room is reserved for poster sessions where researchers accompany a poster illustrating </a:t>
            </a:r>
            <a:br>
              <a:rPr lang="en-US"/>
            </a:br>
            <a:r>
              <a:rPr lang="en-US"/>
              <a:t>their methods and outcomes. </a:t>
            </a:r>
            <a:endParaRPr/>
          </a:p>
        </p:txBody>
      </p:sp>
      <p:sp>
        <p:nvSpPr>
          <p:cNvPr id="200" name="Google Shape;200;p13"/>
          <p:cNvSpPr/>
          <p:nvPr/>
        </p:nvSpPr>
        <p:spPr>
          <a:xfrm>
            <a:off x="483681"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1" name="Google Shape;201;p13"/>
          <p:cNvSpPr/>
          <p:nvPr/>
        </p:nvSpPr>
        <p:spPr>
          <a:xfrm>
            <a:off x="2527840" y="1066541"/>
            <a:ext cx="201168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2" name="Google Shape;202;p13"/>
          <p:cNvSpPr/>
          <p:nvPr/>
        </p:nvSpPr>
        <p:spPr>
          <a:xfrm>
            <a:off x="4572000" y="1066541"/>
            <a:ext cx="201168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Research Poster</a:t>
            </a:r>
            <a:endParaRPr/>
          </a:p>
        </p:txBody>
      </p:sp>
      <p:sp>
        <p:nvSpPr>
          <p:cNvPr id="208" name="Google Shape;208;p14"/>
          <p:cNvSpPr txBox="1"/>
          <p:nvPr>
            <p:ph idx="1" type="body"/>
          </p:nvPr>
        </p:nvSpPr>
        <p:spPr>
          <a:xfrm>
            <a:off x="361950" y="1295400"/>
            <a:ext cx="8582025" cy="46482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Presentations usually consist of affixing the research poster to a portable wall with the researcher in attendance answering questions. </a:t>
            </a:r>
            <a:endParaRPr/>
          </a:p>
        </p:txBody>
      </p:sp>
      <p:sp>
        <p:nvSpPr>
          <p:cNvPr id="209" name="Google Shape;209;p14"/>
          <p:cNvSpPr/>
          <p:nvPr/>
        </p:nvSpPr>
        <p:spPr>
          <a:xfrm>
            <a:off x="483681" y="1066541"/>
            <a:ext cx="18288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0" name="Google Shape;210;p14"/>
          <p:cNvSpPr/>
          <p:nvPr/>
        </p:nvSpPr>
        <p:spPr>
          <a:xfrm>
            <a:off x="2375844" y="1066541"/>
            <a:ext cx="18288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Research Poster</a:t>
            </a:r>
            <a:endParaRPr/>
          </a:p>
        </p:txBody>
      </p:sp>
      <p:sp>
        <p:nvSpPr>
          <p:cNvPr id="216" name="Google Shape;216;p15"/>
          <p:cNvSpPr txBox="1"/>
          <p:nvPr>
            <p:ph idx="1" type="body"/>
          </p:nvPr>
        </p:nvSpPr>
        <p:spPr>
          <a:xfrm>
            <a:off x="361950" y="1295400"/>
            <a:ext cx="8582025" cy="46482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Each research project is presented on a conference schedule for a period ranging from 10 minutes to </a:t>
            </a:r>
            <a:br>
              <a:rPr lang="en-US"/>
            </a:br>
            <a:r>
              <a:rPr lang="en-US"/>
              <a:t>several hours.</a:t>
            </a:r>
            <a:endParaRPr/>
          </a:p>
        </p:txBody>
      </p:sp>
      <p:sp>
        <p:nvSpPr>
          <p:cNvPr id="217" name="Google Shape;217;p15"/>
          <p:cNvSpPr/>
          <p:nvPr/>
        </p:nvSpPr>
        <p:spPr>
          <a:xfrm>
            <a:off x="483681" y="1066541"/>
            <a:ext cx="182880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8" name="Google Shape;218;p15"/>
          <p:cNvSpPr/>
          <p:nvPr/>
        </p:nvSpPr>
        <p:spPr>
          <a:xfrm>
            <a:off x="2375844" y="1066541"/>
            <a:ext cx="182880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24" name="Google Shape;224;p16"/>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Dress is business casual - </a:t>
            </a:r>
            <a:r>
              <a:rPr lang="en-US"/>
              <a:t>wear comfortable shoes!</a:t>
            </a:r>
            <a:endParaRPr/>
          </a:p>
        </p:txBody>
      </p:sp>
      <p:sp>
        <p:nvSpPr>
          <p:cNvPr id="225" name="Google Shape;225;p16"/>
          <p:cNvSpPr/>
          <p:nvPr/>
        </p:nvSpPr>
        <p:spPr>
          <a:xfrm>
            <a:off x="483681"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6" name="Google Shape;226;p16"/>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7" name="Google Shape;227;p16"/>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8" name="Google Shape;228;p16"/>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9" name="Google Shape;229;p16"/>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0" name="Google Shape;230;p16"/>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1" name="Google Shape;231;p16"/>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2" name="Google Shape;232;p16"/>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38" name="Google Shape;238;p17"/>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Arrive early. </a:t>
            </a:r>
            <a:r>
              <a:rPr lang="en-US"/>
              <a:t>Make sure the poster is properly mounted and meet your neighbors.</a:t>
            </a:r>
            <a:endParaRPr/>
          </a:p>
        </p:txBody>
      </p:sp>
      <p:sp>
        <p:nvSpPr>
          <p:cNvPr id="239" name="Google Shape;239;p17"/>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0" name="Google Shape;240;p17"/>
          <p:cNvSpPr/>
          <p:nvPr/>
        </p:nvSpPr>
        <p:spPr>
          <a:xfrm>
            <a:off x="1487709"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1" name="Google Shape;241;p17"/>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2" name="Google Shape;242;p17"/>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3" name="Google Shape;243;p17"/>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4" name="Google Shape;244;p17"/>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5" name="Google Shape;245;p17"/>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6" name="Google Shape;246;p17"/>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52" name="Google Shape;252;p18"/>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Bring push pins, a black marker, and white out. </a:t>
            </a:r>
            <a:r>
              <a:rPr lang="en-US"/>
              <a:t>Even if you didn't make any mistakes, a fellow researcher may be grateful for them.</a:t>
            </a:r>
            <a:endParaRPr/>
          </a:p>
        </p:txBody>
      </p:sp>
      <p:sp>
        <p:nvSpPr>
          <p:cNvPr id="253" name="Google Shape;253;p18"/>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4" name="Google Shape;254;p18"/>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5" name="Google Shape;255;p18"/>
          <p:cNvSpPr/>
          <p:nvPr/>
        </p:nvSpPr>
        <p:spPr>
          <a:xfrm>
            <a:off x="2491737"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6" name="Google Shape;256;p18"/>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7" name="Google Shape;257;p18"/>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8" name="Google Shape;258;p18"/>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9" name="Google Shape;259;p18"/>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0" name="Google Shape;260;p18"/>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66" name="Google Shape;266;p19"/>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Practice your lightning talk ahead of time </a:t>
            </a:r>
            <a:r>
              <a:rPr lang="en-US"/>
              <a:t>and be prepared to answer questions. </a:t>
            </a:r>
            <a:br>
              <a:rPr lang="en-US"/>
            </a:br>
            <a:r>
              <a:rPr lang="en-US"/>
              <a:t>Some questions to consider: Why did you choose this particular research question? </a:t>
            </a:r>
            <a:endParaRPr/>
          </a:p>
        </p:txBody>
      </p:sp>
      <p:sp>
        <p:nvSpPr>
          <p:cNvPr id="267" name="Google Shape;267;p19"/>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8" name="Google Shape;268;p19"/>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9" name="Google Shape;269;p19"/>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0" name="Google Shape;270;p19"/>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1" name="Google Shape;271;p19"/>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2" name="Google Shape;272;p19"/>
          <p:cNvSpPr/>
          <p:nvPr/>
        </p:nvSpPr>
        <p:spPr>
          <a:xfrm>
            <a:off x="3495765"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3" name="Google Shape;273;p19"/>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4" name="Google Shape;274;p19"/>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a:t>Learning </a:t>
            </a:r>
            <a:br>
              <a:rPr lang="en-US"/>
            </a:br>
            <a:r>
              <a:rPr lang="en-US"/>
              <a:t>Outcomes</a:t>
            </a:r>
            <a:endParaRPr/>
          </a:p>
        </p:txBody>
      </p:sp>
      <p:sp>
        <p:nvSpPr>
          <p:cNvPr id="102" name="Google Shape;102;p2"/>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3F"/>
              </a:buClr>
              <a:buSzPts val="2600"/>
              <a:buChar char="•"/>
            </a:pPr>
            <a:r>
              <a:rPr lang="en-US" sz="2600"/>
              <a:t>understand the meaning of poster preparation and hand out</a:t>
            </a:r>
            <a:endParaRPr/>
          </a:p>
          <a:p>
            <a:pPr indent="-228600" lvl="0" marL="228600" rtl="0" algn="l">
              <a:lnSpc>
                <a:spcPct val="150000"/>
              </a:lnSpc>
              <a:spcBef>
                <a:spcPts val="1000"/>
              </a:spcBef>
              <a:spcAft>
                <a:spcPts val="0"/>
              </a:spcAft>
              <a:buClr>
                <a:srgbClr val="00203F"/>
              </a:buClr>
              <a:buSzPts val="2600"/>
              <a:buChar char="•"/>
            </a:pPr>
            <a:r>
              <a:rPr lang="en-US" sz="2600"/>
              <a:t>examine the ways to make research poster</a:t>
            </a:r>
            <a:endParaRPr/>
          </a:p>
          <a:p>
            <a:pPr indent="-228600" lvl="0" marL="228600" rtl="0" algn="l">
              <a:lnSpc>
                <a:spcPct val="150000"/>
              </a:lnSpc>
              <a:spcBef>
                <a:spcPts val="1000"/>
              </a:spcBef>
              <a:spcAft>
                <a:spcPts val="0"/>
              </a:spcAft>
              <a:buClr>
                <a:srgbClr val="00203F"/>
              </a:buClr>
              <a:buSzPts val="2600"/>
              <a:buChar char="•"/>
            </a:pPr>
            <a:r>
              <a:rPr lang="en-US" sz="2600"/>
              <a:t>analyze the significance of posters in research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80" name="Google Shape;280;p20"/>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What did you learn that you did not expect? What is the most interesting aspect that you learned? What would your next steps be if you could continue this research next semester?</a:t>
            </a:r>
            <a:endParaRPr/>
          </a:p>
        </p:txBody>
      </p:sp>
      <p:sp>
        <p:nvSpPr>
          <p:cNvPr id="281" name="Google Shape;281;p20"/>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2" name="Google Shape;282;p20"/>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3" name="Google Shape;283;p20"/>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4" name="Google Shape;284;p20"/>
          <p:cNvSpPr/>
          <p:nvPr/>
        </p:nvSpPr>
        <p:spPr>
          <a:xfrm>
            <a:off x="4499793"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5" name="Google Shape;285;p20"/>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6" name="Google Shape;286;p20"/>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7" name="Google Shape;287;p20"/>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8" name="Google Shape;288;p20"/>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294" name="Google Shape;294;p21"/>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Don't focus on only one person. </a:t>
            </a:r>
            <a:r>
              <a:rPr lang="en-US"/>
              <a:t>Use your eyes and body language to draw people into the conversation.</a:t>
            </a:r>
            <a:endParaRPr/>
          </a:p>
        </p:txBody>
      </p:sp>
      <p:sp>
        <p:nvSpPr>
          <p:cNvPr id="295" name="Google Shape;295;p21"/>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6" name="Google Shape;296;p21"/>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7" name="Google Shape;297;p21"/>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8" name="Google Shape;298;p21"/>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99" name="Google Shape;299;p21"/>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0" name="Google Shape;300;p21"/>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1" name="Google Shape;301;p21"/>
          <p:cNvSpPr/>
          <p:nvPr/>
        </p:nvSpPr>
        <p:spPr>
          <a:xfrm>
            <a:off x="5503821"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02" name="Google Shape;302;p21"/>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308" name="Google Shape;308;p22"/>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Remember a handout. </a:t>
            </a:r>
            <a:r>
              <a:rPr lang="en-US"/>
              <a:t>This helps you connect with others after the poster session.</a:t>
            </a:r>
            <a:endParaRPr/>
          </a:p>
        </p:txBody>
      </p:sp>
      <p:sp>
        <p:nvSpPr>
          <p:cNvPr id="309" name="Google Shape;309;p22"/>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0" name="Google Shape;310;p22"/>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1" name="Google Shape;311;p22"/>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2" name="Google Shape;312;p22"/>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3" name="Google Shape;313;p22"/>
          <p:cNvSpPr/>
          <p:nvPr/>
        </p:nvSpPr>
        <p:spPr>
          <a:xfrm>
            <a:off x="6507849"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4" name="Google Shape;314;p22"/>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5" name="Google Shape;315;p22"/>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16" name="Google Shape;316;p22"/>
          <p:cNvSpPr/>
          <p:nvPr/>
        </p:nvSpPr>
        <p:spPr>
          <a:xfrm>
            <a:off x="751187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What to expect at a poster session?</a:t>
            </a:r>
            <a:endParaRPr/>
          </a:p>
        </p:txBody>
      </p:sp>
      <p:sp>
        <p:nvSpPr>
          <p:cNvPr id="322" name="Google Shape;322;p23"/>
          <p:cNvSpPr txBox="1"/>
          <p:nvPr>
            <p:ph idx="1" type="body"/>
          </p:nvPr>
        </p:nvSpPr>
        <p:spPr>
          <a:xfrm>
            <a:off x="361950" y="1295400"/>
            <a:ext cx="8582025" cy="467738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b="1" lang="en-US"/>
              <a:t>Don't leave early. </a:t>
            </a:r>
            <a:r>
              <a:rPr lang="en-US"/>
              <a:t>Even if it seems slow, stay until the time slot is over. </a:t>
            </a:r>
            <a:endParaRPr/>
          </a:p>
        </p:txBody>
      </p:sp>
      <p:sp>
        <p:nvSpPr>
          <p:cNvPr id="323" name="Google Shape;323;p23"/>
          <p:cNvSpPr/>
          <p:nvPr/>
        </p:nvSpPr>
        <p:spPr>
          <a:xfrm>
            <a:off x="48368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4" name="Google Shape;324;p23"/>
          <p:cNvSpPr/>
          <p:nvPr/>
        </p:nvSpPr>
        <p:spPr>
          <a:xfrm>
            <a:off x="148770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5" name="Google Shape;325;p23"/>
          <p:cNvSpPr/>
          <p:nvPr/>
        </p:nvSpPr>
        <p:spPr>
          <a:xfrm>
            <a:off x="2491737"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6" name="Google Shape;326;p23"/>
          <p:cNvSpPr/>
          <p:nvPr/>
        </p:nvSpPr>
        <p:spPr>
          <a:xfrm>
            <a:off x="4499793"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7" name="Google Shape;327;p23"/>
          <p:cNvSpPr/>
          <p:nvPr/>
        </p:nvSpPr>
        <p:spPr>
          <a:xfrm>
            <a:off x="6507849"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8" name="Google Shape;328;p23"/>
          <p:cNvSpPr/>
          <p:nvPr/>
        </p:nvSpPr>
        <p:spPr>
          <a:xfrm>
            <a:off x="3495765"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9" name="Google Shape;329;p23"/>
          <p:cNvSpPr/>
          <p:nvPr/>
        </p:nvSpPr>
        <p:spPr>
          <a:xfrm>
            <a:off x="5503821" y="1066541"/>
            <a:ext cx="10058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0" name="Google Shape;330;p23"/>
          <p:cNvSpPr/>
          <p:nvPr/>
        </p:nvSpPr>
        <p:spPr>
          <a:xfrm>
            <a:off x="7511875" y="1066541"/>
            <a:ext cx="10058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t>Poster Preparation </a:t>
            </a:r>
            <a:endParaRPr/>
          </a:p>
        </p:txBody>
      </p:sp>
      <p:sp>
        <p:nvSpPr>
          <p:cNvPr id="108" name="Google Shape;108;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SzPts val="2600"/>
              <a:buNone/>
            </a:pPr>
            <a:r>
              <a:rPr b="1" lang="en-US"/>
              <a:t>Poster</a:t>
            </a:r>
            <a:endParaRPr/>
          </a:p>
          <a:p>
            <a:pPr indent="0" lvl="0" marL="339725" rtl="0" algn="l">
              <a:lnSpc>
                <a:spcPct val="140000"/>
              </a:lnSpc>
              <a:spcBef>
                <a:spcPts val="1000"/>
              </a:spcBef>
              <a:spcAft>
                <a:spcPts val="0"/>
              </a:spcAft>
              <a:buSzPts val="2600"/>
              <a:buNone/>
            </a:pPr>
            <a:r>
              <a:rPr lang="en-US"/>
              <a:t>The poster should outline your research with interesting commentary about what you learned along the way. It should be a balance of visuals and text.</a:t>
            </a:r>
            <a:endParaRPr/>
          </a:p>
          <a:p>
            <a:pPr indent="0" lvl="0" marL="0" rtl="0" algn="l">
              <a:lnSpc>
                <a:spcPct val="140000"/>
              </a:lnSpc>
              <a:spcBef>
                <a:spcPts val="1000"/>
              </a:spcBef>
              <a:spcAft>
                <a:spcPts val="0"/>
              </a:spcAft>
              <a:buSzPts val="2600"/>
              <a:buNone/>
            </a:pPr>
            <a:r>
              <a:rPr b="1" lang="en-US"/>
              <a:t>Ways</a:t>
            </a:r>
            <a:endParaRPr/>
          </a:p>
          <a:p>
            <a:pPr indent="0" lvl="0" marL="339725" rtl="0" algn="l">
              <a:lnSpc>
                <a:spcPct val="140000"/>
              </a:lnSpc>
              <a:spcBef>
                <a:spcPts val="1000"/>
              </a:spcBef>
              <a:spcAft>
                <a:spcPts val="0"/>
              </a:spcAft>
              <a:buSzPts val="2600"/>
              <a:buNone/>
            </a:pPr>
            <a:r>
              <a:rPr lang="en-US"/>
              <a:t>Prepare a 1-2 minute lightning talk about your research. This should be a unique experience or insight in simple, easy-to-understand language. Also prepare to answer questions about your research.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a:t>Hand-out</a:t>
            </a:r>
            <a:endParaRPr/>
          </a:p>
        </p:txBody>
      </p:sp>
      <p:sp>
        <p:nvSpPr>
          <p:cNvPr id="114" name="Google Shape;114;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Best practices for handouts – </a:t>
            </a:r>
            <a:endParaRPr/>
          </a:p>
          <a:p>
            <a:pPr indent="-457200" lvl="0" marL="690563" rtl="0" algn="l">
              <a:lnSpc>
                <a:spcPct val="150000"/>
              </a:lnSpc>
              <a:spcBef>
                <a:spcPts val="1000"/>
              </a:spcBef>
              <a:spcAft>
                <a:spcPts val="0"/>
              </a:spcAft>
              <a:buSzPts val="2600"/>
              <a:buFont typeface="Arial"/>
              <a:buAutoNum type="arabicParenR"/>
            </a:pPr>
            <a:r>
              <a:rPr lang="en-US"/>
              <a:t>The handout should be double-sided. </a:t>
            </a:r>
            <a:endParaRPr/>
          </a:p>
          <a:p>
            <a:pPr indent="-457200" lvl="0" marL="690563" rtl="0" algn="l">
              <a:lnSpc>
                <a:spcPct val="150000"/>
              </a:lnSpc>
              <a:spcBef>
                <a:spcPts val="1000"/>
              </a:spcBef>
              <a:spcAft>
                <a:spcPts val="0"/>
              </a:spcAft>
              <a:buSzPts val="2600"/>
              <a:buFont typeface="Arial"/>
              <a:buAutoNum type="arabicParenR"/>
            </a:pPr>
            <a:r>
              <a:rPr lang="en-US"/>
              <a:t>The front side of the paper should include a picture of the poster. </a:t>
            </a:r>
            <a:endParaRPr/>
          </a:p>
          <a:p>
            <a:pPr indent="-457200" lvl="0" marL="690563" rtl="0" algn="l">
              <a:lnSpc>
                <a:spcPct val="150000"/>
              </a:lnSpc>
              <a:spcBef>
                <a:spcPts val="1000"/>
              </a:spcBef>
              <a:spcAft>
                <a:spcPts val="0"/>
              </a:spcAft>
              <a:buSzPts val="2600"/>
              <a:buFont typeface="Arial"/>
              <a:buAutoNum type="arabicParenR"/>
            </a:pPr>
            <a:r>
              <a:rPr lang="en-US"/>
              <a:t>The back side of the paper should include a literature review, cited references, further information about the topic, and contact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Questions to ask when designing a poster</a:t>
            </a:r>
            <a:endParaRPr sz="3600"/>
          </a:p>
        </p:txBody>
      </p:sp>
      <p:sp>
        <p:nvSpPr>
          <p:cNvPr id="120" name="Google Shape;120;p5"/>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What is the most important/interesting finding from my research?</a:t>
            </a:r>
            <a:endParaRPr/>
          </a:p>
        </p:txBody>
      </p:sp>
      <p:sp>
        <p:nvSpPr>
          <p:cNvPr id="121" name="Google Shape;121;p5"/>
          <p:cNvSpPr/>
          <p:nvPr/>
        </p:nvSpPr>
        <p:spPr>
          <a:xfrm>
            <a:off x="483681" y="1066541"/>
            <a:ext cx="16916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2" name="Google Shape;122;p5"/>
          <p:cNvSpPr/>
          <p:nvPr/>
        </p:nvSpPr>
        <p:spPr>
          <a:xfrm>
            <a:off x="2175797"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3" name="Google Shape;123;p5"/>
          <p:cNvSpPr/>
          <p:nvPr/>
        </p:nvSpPr>
        <p:spPr>
          <a:xfrm>
            <a:off x="386791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4" name="Google Shape;124;p5"/>
          <p:cNvSpPr/>
          <p:nvPr/>
        </p:nvSpPr>
        <p:spPr>
          <a:xfrm>
            <a:off x="5560029"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5" name="Google Shape;125;p5"/>
          <p:cNvSpPr/>
          <p:nvPr/>
        </p:nvSpPr>
        <p:spPr>
          <a:xfrm>
            <a:off x="725214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Questions to ask when designing a poster</a:t>
            </a:r>
            <a:endParaRPr sz="3600"/>
          </a:p>
        </p:txBody>
      </p:sp>
      <p:sp>
        <p:nvSpPr>
          <p:cNvPr id="131" name="Google Shape;131;p6"/>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How can I visually share my research? </a:t>
            </a:r>
            <a:endParaRPr/>
          </a:p>
        </p:txBody>
      </p:sp>
      <p:sp>
        <p:nvSpPr>
          <p:cNvPr id="132" name="Google Shape;132;p6"/>
          <p:cNvSpPr/>
          <p:nvPr/>
        </p:nvSpPr>
        <p:spPr>
          <a:xfrm>
            <a:off x="483681"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3" name="Google Shape;133;p6"/>
          <p:cNvSpPr/>
          <p:nvPr/>
        </p:nvSpPr>
        <p:spPr>
          <a:xfrm>
            <a:off x="2175797" y="1066541"/>
            <a:ext cx="16916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4" name="Google Shape;134;p6"/>
          <p:cNvSpPr/>
          <p:nvPr/>
        </p:nvSpPr>
        <p:spPr>
          <a:xfrm>
            <a:off x="386791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5" name="Google Shape;135;p6"/>
          <p:cNvSpPr/>
          <p:nvPr/>
        </p:nvSpPr>
        <p:spPr>
          <a:xfrm>
            <a:off x="5560029"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6" name="Google Shape;136;p6"/>
          <p:cNvSpPr/>
          <p:nvPr/>
        </p:nvSpPr>
        <p:spPr>
          <a:xfrm>
            <a:off x="725214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Questions to ask when designing a poster</a:t>
            </a:r>
            <a:endParaRPr sz="3600"/>
          </a:p>
        </p:txBody>
      </p:sp>
      <p:sp>
        <p:nvSpPr>
          <p:cNvPr id="142" name="Google Shape;142;p7"/>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Should I use charts, graphs, photos, images?</a:t>
            </a:r>
            <a:endParaRPr/>
          </a:p>
        </p:txBody>
      </p:sp>
      <p:sp>
        <p:nvSpPr>
          <p:cNvPr id="143" name="Google Shape;143;p7"/>
          <p:cNvSpPr/>
          <p:nvPr/>
        </p:nvSpPr>
        <p:spPr>
          <a:xfrm>
            <a:off x="483681"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4" name="Google Shape;144;p7"/>
          <p:cNvSpPr/>
          <p:nvPr/>
        </p:nvSpPr>
        <p:spPr>
          <a:xfrm>
            <a:off x="2175797"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5" name="Google Shape;145;p7"/>
          <p:cNvSpPr/>
          <p:nvPr/>
        </p:nvSpPr>
        <p:spPr>
          <a:xfrm>
            <a:off x="3867913" y="1066541"/>
            <a:ext cx="16916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6" name="Google Shape;146;p7"/>
          <p:cNvSpPr/>
          <p:nvPr/>
        </p:nvSpPr>
        <p:spPr>
          <a:xfrm>
            <a:off x="5560029"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7" name="Google Shape;147;p7"/>
          <p:cNvSpPr/>
          <p:nvPr/>
        </p:nvSpPr>
        <p:spPr>
          <a:xfrm>
            <a:off x="725214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Questions to ask when designing a poster</a:t>
            </a:r>
            <a:endParaRPr sz="3600"/>
          </a:p>
        </p:txBody>
      </p:sp>
      <p:sp>
        <p:nvSpPr>
          <p:cNvPr id="153" name="Google Shape;153;p8"/>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What kind of information can I convey during my lightning talk that will complement my poster?</a:t>
            </a:r>
            <a:endParaRPr/>
          </a:p>
        </p:txBody>
      </p:sp>
      <p:sp>
        <p:nvSpPr>
          <p:cNvPr id="154" name="Google Shape;154;p8"/>
          <p:cNvSpPr/>
          <p:nvPr/>
        </p:nvSpPr>
        <p:spPr>
          <a:xfrm>
            <a:off x="483681"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5" name="Google Shape;155;p8"/>
          <p:cNvSpPr/>
          <p:nvPr/>
        </p:nvSpPr>
        <p:spPr>
          <a:xfrm>
            <a:off x="2175797"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6" name="Google Shape;156;p8"/>
          <p:cNvSpPr/>
          <p:nvPr/>
        </p:nvSpPr>
        <p:spPr>
          <a:xfrm>
            <a:off x="386791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7" name="Google Shape;157;p8"/>
          <p:cNvSpPr/>
          <p:nvPr/>
        </p:nvSpPr>
        <p:spPr>
          <a:xfrm>
            <a:off x="5560029" y="1066541"/>
            <a:ext cx="16916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8" name="Google Shape;158;p8"/>
          <p:cNvSpPr/>
          <p:nvPr/>
        </p:nvSpPr>
        <p:spPr>
          <a:xfrm>
            <a:off x="725214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lang="en-US" sz="3600"/>
              <a:t>Questions to ask when designing a poster</a:t>
            </a:r>
            <a:endParaRPr sz="3600"/>
          </a:p>
        </p:txBody>
      </p:sp>
      <p:sp>
        <p:nvSpPr>
          <p:cNvPr id="164" name="Google Shape;164;p9"/>
          <p:cNvSpPr txBox="1"/>
          <p:nvPr>
            <p:ph idx="1" type="body"/>
          </p:nvPr>
        </p:nvSpPr>
        <p:spPr>
          <a:xfrm>
            <a:off x="361950" y="1295400"/>
            <a:ext cx="8582025" cy="4405009"/>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How can people find out more about my work?</a:t>
            </a:r>
            <a:endParaRPr/>
          </a:p>
        </p:txBody>
      </p:sp>
      <p:sp>
        <p:nvSpPr>
          <p:cNvPr id="165" name="Google Shape;165;p9"/>
          <p:cNvSpPr/>
          <p:nvPr/>
        </p:nvSpPr>
        <p:spPr>
          <a:xfrm>
            <a:off x="483681"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6" name="Google Shape;166;p9"/>
          <p:cNvSpPr/>
          <p:nvPr/>
        </p:nvSpPr>
        <p:spPr>
          <a:xfrm>
            <a:off x="2175797"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7" name="Google Shape;167;p9"/>
          <p:cNvSpPr/>
          <p:nvPr/>
        </p:nvSpPr>
        <p:spPr>
          <a:xfrm>
            <a:off x="3867913"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8" name="Google Shape;168;p9"/>
          <p:cNvSpPr/>
          <p:nvPr/>
        </p:nvSpPr>
        <p:spPr>
          <a:xfrm>
            <a:off x="5560029" y="1066541"/>
            <a:ext cx="1691640" cy="54864"/>
          </a:xfrm>
          <a:prstGeom prst="parallelogram">
            <a:avLst>
              <a:gd fmla="val 85364"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9" name="Google Shape;169;p9"/>
          <p:cNvSpPr/>
          <p:nvPr/>
        </p:nvSpPr>
        <p:spPr>
          <a:xfrm>
            <a:off x="7252143" y="1066541"/>
            <a:ext cx="1691640" cy="54864"/>
          </a:xfrm>
          <a:prstGeom prst="parallelogram">
            <a:avLst>
              <a:gd fmla="val 85364" name="adj"/>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