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iWpd+dFMW4aWhvXNf4QZ0rAXhb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gradFill>
          <a:gsLst>
            <a:gs pos="0">
              <a:srgbClr val="FFFFFF">
                <a:alpha val="0"/>
              </a:srgbClr>
            </a:gs>
            <a:gs pos="64000">
              <a:srgbClr val="727375">
                <a:alpha val="87843"/>
              </a:srgbClr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e the source image" id="12" name="Google Shape;12;p37"/>
          <p:cNvPicPr preferRelativeResize="0"/>
          <p:nvPr/>
        </p:nvPicPr>
        <p:blipFill rotWithShape="1">
          <a:blip r:embed="rId2">
            <a:alphaModFix amt="74000"/>
          </a:blip>
          <a:srcRect b="0" l="11181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7"/>
          <p:cNvSpPr/>
          <p:nvPr/>
        </p:nvSpPr>
        <p:spPr>
          <a:xfrm>
            <a:off x="318136" y="928721"/>
            <a:ext cx="2667000" cy="879893"/>
          </a:xfrm>
          <a:prstGeom prst="homePlate">
            <a:avLst>
              <a:gd fmla="val 50000" name="adj"/>
            </a:avLst>
          </a:prstGeom>
          <a:solidFill>
            <a:srgbClr val="357999"/>
          </a:solidFill>
          <a:ln cap="flat" cmpd="sng" w="12700">
            <a:solidFill>
              <a:srgbClr val="01141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EGEN530</a:t>
            </a:r>
            <a:endParaRPr/>
          </a:p>
        </p:txBody>
      </p:sp>
      <p:sp>
        <p:nvSpPr>
          <p:cNvPr id="14" name="Google Shape;14;p37"/>
          <p:cNvSpPr/>
          <p:nvPr/>
        </p:nvSpPr>
        <p:spPr>
          <a:xfrm>
            <a:off x="2606150" y="928721"/>
            <a:ext cx="5837407" cy="879893"/>
          </a:xfrm>
          <a:custGeom>
            <a:rect b="b" l="l" r="r" t="t"/>
            <a:pathLst>
              <a:path extrusionOk="0" h="879893" w="5837407">
                <a:moveTo>
                  <a:pt x="0" y="0"/>
                </a:moveTo>
                <a:lnTo>
                  <a:pt x="5690755" y="0"/>
                </a:lnTo>
                <a:cubicBezTo>
                  <a:pt x="5771749" y="0"/>
                  <a:pt x="5837407" y="65658"/>
                  <a:pt x="5837407" y="146652"/>
                </a:cubicBezTo>
                <a:lnTo>
                  <a:pt x="5837407" y="879893"/>
                </a:lnTo>
                <a:lnTo>
                  <a:pt x="0" y="879893"/>
                </a:lnTo>
                <a:lnTo>
                  <a:pt x="439946" y="439947"/>
                </a:lnTo>
                <a:close/>
              </a:path>
            </a:pathLst>
          </a:custGeom>
          <a:solidFill>
            <a:srgbClr val="01141A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7"/>
          <p:cNvSpPr txBox="1"/>
          <p:nvPr/>
        </p:nvSpPr>
        <p:spPr>
          <a:xfrm>
            <a:off x="3257551" y="928721"/>
            <a:ext cx="5186006" cy="879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DDEAF6"/>
                </a:solidFill>
                <a:latin typeface="Arial"/>
                <a:ea typeface="Arial"/>
                <a:cs typeface="Arial"/>
                <a:sym typeface="Arial"/>
              </a:rPr>
              <a:t>Fundamentals of Research</a:t>
            </a:r>
            <a:endParaRPr/>
          </a:p>
        </p:txBody>
      </p:sp>
      <p:sp>
        <p:nvSpPr>
          <p:cNvPr id="16" name="Google Shape;16;p37"/>
          <p:cNvSpPr/>
          <p:nvPr/>
        </p:nvSpPr>
        <p:spPr>
          <a:xfrm>
            <a:off x="175196" y="5535309"/>
            <a:ext cx="4669277" cy="787940"/>
          </a:xfrm>
          <a:prstGeom prst="parallelogram">
            <a:avLst>
              <a:gd fmla="val 58333" name="adj"/>
            </a:avLst>
          </a:prstGeom>
          <a:solidFill>
            <a:schemeClr val="lt1"/>
          </a:solidFill>
          <a:ln cap="flat" cmpd="sng" w="19050">
            <a:solidFill>
              <a:srgbClr val="01141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7"/>
          <p:cNvSpPr/>
          <p:nvPr/>
        </p:nvSpPr>
        <p:spPr>
          <a:xfrm>
            <a:off x="1284150" y="5827138"/>
            <a:ext cx="3287946" cy="671211"/>
          </a:xfrm>
          <a:custGeom>
            <a:rect b="b" l="l" r="r" t="t"/>
            <a:pathLst>
              <a:path extrusionOk="0" h="671211" w="3287946">
                <a:moveTo>
                  <a:pt x="2848688" y="0"/>
                </a:moveTo>
                <a:lnTo>
                  <a:pt x="3287946" y="0"/>
                </a:lnTo>
                <a:lnTo>
                  <a:pt x="2896408" y="671211"/>
                </a:lnTo>
                <a:lnTo>
                  <a:pt x="0" y="671211"/>
                </a:lnTo>
                <a:lnTo>
                  <a:pt x="178746" y="364789"/>
                </a:lnTo>
                <a:lnTo>
                  <a:pt x="2635895" y="364789"/>
                </a:lnTo>
                <a:close/>
              </a:path>
            </a:pathLst>
          </a:custGeom>
          <a:solidFill>
            <a:srgbClr val="01141A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7"/>
          <p:cNvSpPr/>
          <p:nvPr/>
        </p:nvSpPr>
        <p:spPr>
          <a:xfrm>
            <a:off x="681359" y="5375449"/>
            <a:ext cx="2059940" cy="76634"/>
          </a:xfrm>
          <a:prstGeom prst="parallelogram">
            <a:avLst>
              <a:gd fmla="val 58333" name="adj"/>
            </a:avLst>
          </a:prstGeom>
          <a:solidFill>
            <a:srgbClr val="01141A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7"/>
          <p:cNvSpPr txBox="1"/>
          <p:nvPr/>
        </p:nvSpPr>
        <p:spPr>
          <a:xfrm>
            <a:off x="659515" y="5565528"/>
            <a:ext cx="25843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cap="none" strike="noStrike">
                <a:solidFill>
                  <a:srgbClr val="01141A"/>
                </a:solidFill>
                <a:latin typeface="Arial"/>
                <a:ea typeface="Arial"/>
                <a:cs typeface="Arial"/>
                <a:sym typeface="Arial"/>
              </a:rPr>
              <a:t>Dr. Rajeesh CS</a:t>
            </a:r>
            <a:endParaRPr/>
          </a:p>
        </p:txBody>
      </p:sp>
      <p:sp>
        <p:nvSpPr>
          <p:cNvPr id="20" name="Google Shape;20;p37"/>
          <p:cNvSpPr txBox="1"/>
          <p:nvPr/>
        </p:nvSpPr>
        <p:spPr>
          <a:xfrm>
            <a:off x="1430243" y="6181081"/>
            <a:ext cx="2016899" cy="338554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blipFill>
          <a:blip r:embed="rId2">
            <a:alphaModFix amt="15000"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8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4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4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49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4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1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1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Outcome" type="obj">
  <p:cSld name="OBJECT">
    <p:bg>
      <p:bgPr>
        <a:blipFill>
          <a:blip r:embed="rId2">
            <a:alphaModFix amt="15000"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/>
          <p:nvPr/>
        </p:nvSpPr>
        <p:spPr>
          <a:xfrm>
            <a:off x="0" y="0"/>
            <a:ext cx="9144000" cy="1991360"/>
          </a:xfrm>
          <a:prstGeom prst="rect">
            <a:avLst/>
          </a:prstGeom>
          <a:gradFill>
            <a:gsLst>
              <a:gs pos="0">
                <a:srgbClr val="357999"/>
              </a:gs>
              <a:gs pos="46000">
                <a:srgbClr val="01141A">
                  <a:alpha val="93725"/>
                </a:srgbClr>
              </a:gs>
              <a:gs pos="100000">
                <a:srgbClr val="01141A"/>
              </a:gs>
            </a:gsLst>
            <a:lin ang="108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8"/>
          <p:cNvSpPr txBox="1"/>
          <p:nvPr>
            <p:ph type="title"/>
          </p:nvPr>
        </p:nvSpPr>
        <p:spPr>
          <a:xfrm>
            <a:off x="628650" y="0"/>
            <a:ext cx="3600450" cy="1991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" type="body"/>
          </p:nvPr>
        </p:nvSpPr>
        <p:spPr>
          <a:xfrm>
            <a:off x="1200148" y="2647314"/>
            <a:ext cx="7315201" cy="3968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Bullseye outline" id="25" name="Google Shape;2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6650" y="241935"/>
            <a:ext cx="1504950" cy="150495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6" name="Google Shape;26;p38"/>
          <p:cNvSpPr txBox="1"/>
          <p:nvPr/>
        </p:nvSpPr>
        <p:spPr>
          <a:xfrm>
            <a:off x="628650" y="2080568"/>
            <a:ext cx="7315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203F"/>
                </a:solidFill>
                <a:latin typeface="Arial"/>
                <a:ea typeface="Arial"/>
                <a:cs typeface="Arial"/>
                <a:sym typeface="Arial"/>
              </a:rPr>
              <a:t>After this lecture, you will be able to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 amt="15000"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/>
          <p:nvPr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1141A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9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  <a:defRPr sz="26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 type="blank">
  <p:cSld name="BLANK">
    <p:bg>
      <p:bgPr>
        <a:blipFill>
          <a:blip r:embed="rId2">
            <a:alphaModFix amt="15000"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/>
          <p:nvPr/>
        </p:nvSpPr>
        <p:spPr>
          <a:xfrm>
            <a:off x="1608881" y="2662176"/>
            <a:ext cx="5926238" cy="1574157"/>
          </a:xfrm>
          <a:prstGeom prst="roundRect">
            <a:avLst>
              <a:gd fmla="val 10858" name="adj"/>
            </a:avLst>
          </a:prstGeom>
          <a:solidFill>
            <a:srgbClr val="01141A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4000" rotWithShape="0" algn="ctr" sy="104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0"/>
          <p:cNvSpPr txBox="1"/>
          <p:nvPr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That’s all for now…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While)">
  <p:cSld name="Title and Content (While)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1"/>
          <p:cNvSpPr/>
          <p:nvPr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1141A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1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1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  <a:defRPr sz="26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2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2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44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44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b="1" lang="en-GB" sz="3500"/>
              <a:t>1. Copyright and Rights related to Copyright</a:t>
            </a:r>
            <a:endParaRPr/>
          </a:p>
        </p:txBody>
      </p:sp>
      <p:sp>
        <p:nvSpPr>
          <p:cNvPr id="190" name="Google Shape;190;p10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rPr lang="en-GB"/>
              <a:t>The rights of authors of literary and artistic works (such as books and other writings, musical compositions, paintings, sculpture, computer programs and films) are protected by copyright, </a:t>
            </a:r>
            <a:r>
              <a:rPr b="1" lang="en-GB"/>
              <a:t>for a minimum period of 50 years after the death of the author</a:t>
            </a:r>
            <a:r>
              <a:rPr lang="en-GB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b="1" lang="en-GB" sz="3500"/>
              <a:t>2. Industrial property</a:t>
            </a:r>
            <a:endParaRPr/>
          </a:p>
        </p:txBody>
      </p:sp>
      <p:sp>
        <p:nvSpPr>
          <p:cNvPr id="196" name="Google Shape;196;p11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-GB"/>
              <a:t>Industrial property: </a:t>
            </a:r>
            <a:r>
              <a:rPr lang="en-GB"/>
              <a:t>Industrial property can be divided into two main areas: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AutoNum type="alphaUcPeriod"/>
            </a:pPr>
            <a:r>
              <a:rPr lang="en-GB"/>
              <a:t>Protection of distinctive signs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AutoNum type="alphaUcPeriod"/>
            </a:pPr>
            <a:r>
              <a:rPr lang="en-GB"/>
              <a:t>Industrial designs/trade secrets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GB"/>
              <a:t>2.A. Protection of Distinctive Signs</a:t>
            </a:r>
            <a:endParaRPr/>
          </a:p>
        </p:txBody>
      </p:sp>
      <p:sp>
        <p:nvSpPr>
          <p:cNvPr id="202" name="Google Shape;202;p12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lang="en-GB"/>
              <a:t>Protection of distinctive signs, in particular </a:t>
            </a:r>
            <a:r>
              <a:rPr b="1" lang="en-GB"/>
              <a:t>trademarks</a:t>
            </a:r>
            <a:r>
              <a:rPr lang="en-GB"/>
              <a:t> and </a:t>
            </a:r>
            <a:r>
              <a:rPr b="1" lang="en-GB"/>
              <a:t>geographical indications</a:t>
            </a:r>
            <a:r>
              <a:rPr lang="en-GB"/>
              <a:t>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b="1" lang="en-GB"/>
              <a:t>Trademarks</a:t>
            </a:r>
            <a:r>
              <a:rPr lang="en-GB"/>
              <a:t> distinguish the goods or services of one undertaking from those of other undertakings.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GB"/>
              <a:t>2.A. Protection of Distinctive Signs</a:t>
            </a:r>
            <a:endParaRPr/>
          </a:p>
        </p:txBody>
      </p:sp>
      <p:sp>
        <p:nvSpPr>
          <p:cNvPr id="208" name="Google Shape;208;p13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3F"/>
              </a:buClr>
              <a:buSzPct val="100000"/>
              <a:buChar char="•"/>
            </a:pPr>
            <a:r>
              <a:rPr lang="en-GB">
                <a:solidFill>
                  <a:srgbClr val="0070C0"/>
                </a:solidFill>
              </a:rPr>
              <a:t>Geographical Indications (GIs) </a:t>
            </a:r>
            <a:r>
              <a:rPr lang="en-GB"/>
              <a:t>identify a good as originating in a place where a given characteristic of the good is essentially attributable to its geographical origin.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ct val="100000"/>
              <a:buChar char="•"/>
            </a:pPr>
            <a:r>
              <a:rPr lang="en-GB"/>
              <a:t>The protection of such distinctive signs aims to </a:t>
            </a:r>
            <a:r>
              <a:rPr lang="en-GB">
                <a:solidFill>
                  <a:srgbClr val="0070C0"/>
                </a:solidFill>
              </a:rPr>
              <a:t>stimulate and ensure fair competition and to protect consumers</a:t>
            </a:r>
            <a:r>
              <a:rPr lang="en-GB"/>
              <a:t>, by enabling them to make informed choices between various goods and services.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ct val="100000"/>
              <a:buChar char="•"/>
            </a:pPr>
            <a:r>
              <a:rPr lang="en-GB"/>
              <a:t>The protection </a:t>
            </a:r>
            <a:r>
              <a:rPr lang="en-GB">
                <a:solidFill>
                  <a:srgbClr val="0070C0"/>
                </a:solidFill>
              </a:rPr>
              <a:t>may last indefinitely</a:t>
            </a:r>
            <a:r>
              <a:rPr lang="en-GB"/>
              <a:t>, provided the sign in question continues to be distinctive.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en-GB"/>
              <a:t>2.B. Industrial Designs</a:t>
            </a:r>
            <a:r>
              <a:rPr lang="en-GB"/>
              <a:t> </a:t>
            </a:r>
            <a:r>
              <a:rPr b="1" lang="en-GB"/>
              <a:t>and Trade Secrets</a:t>
            </a:r>
            <a:endParaRPr/>
          </a:p>
        </p:txBody>
      </p:sp>
      <p:sp>
        <p:nvSpPr>
          <p:cNvPr id="214" name="Google Shape;214;p14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lang="en-GB"/>
              <a:t>Other types of industrial property are protected primarily to </a:t>
            </a:r>
            <a:r>
              <a:rPr lang="en-GB">
                <a:solidFill>
                  <a:srgbClr val="0070C0"/>
                </a:solidFill>
              </a:rPr>
              <a:t>stimulate innovation</a:t>
            </a:r>
            <a:r>
              <a:rPr lang="en-GB"/>
              <a:t>, </a:t>
            </a:r>
            <a:r>
              <a:rPr lang="en-GB">
                <a:solidFill>
                  <a:srgbClr val="0070C0"/>
                </a:solidFill>
              </a:rPr>
              <a:t>design</a:t>
            </a:r>
            <a:r>
              <a:rPr lang="en-GB"/>
              <a:t> and the </a:t>
            </a:r>
            <a:r>
              <a:rPr lang="en-GB">
                <a:solidFill>
                  <a:srgbClr val="0070C0"/>
                </a:solidFill>
              </a:rPr>
              <a:t>creation of technology</a:t>
            </a:r>
            <a:r>
              <a:rPr lang="en-GB"/>
              <a:t>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lang="en-GB"/>
              <a:t>In this category fall inventions (protected by </a:t>
            </a:r>
            <a:r>
              <a:rPr lang="en-GB">
                <a:solidFill>
                  <a:srgbClr val="0070C0"/>
                </a:solidFill>
              </a:rPr>
              <a:t>patents</a:t>
            </a:r>
            <a:r>
              <a:rPr lang="en-GB"/>
              <a:t>), </a:t>
            </a:r>
            <a:r>
              <a:rPr lang="en-GB">
                <a:solidFill>
                  <a:srgbClr val="0070C0"/>
                </a:solidFill>
              </a:rPr>
              <a:t>industrial designs </a:t>
            </a:r>
            <a:r>
              <a:rPr lang="en-GB"/>
              <a:t>and </a:t>
            </a:r>
            <a:r>
              <a:rPr lang="en-GB">
                <a:solidFill>
                  <a:srgbClr val="0070C0"/>
                </a:solidFill>
              </a:rPr>
              <a:t>trade secrets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Need of IPR?</a:t>
            </a:r>
            <a:endParaRPr/>
          </a:p>
        </p:txBody>
      </p:sp>
      <p:sp>
        <p:nvSpPr>
          <p:cNvPr id="220" name="Google Shape;220;p15"/>
          <p:cNvSpPr txBox="1"/>
          <p:nvPr>
            <p:ph idx="1" type="body"/>
          </p:nvPr>
        </p:nvSpPr>
        <p:spPr>
          <a:xfrm>
            <a:off x="361950" y="1295400"/>
            <a:ext cx="8582025" cy="4570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The progress and well-being of humanity rest on its capacity to create and invent new works in the areas </a:t>
            </a:r>
            <a:br>
              <a:rPr lang="en-GB"/>
            </a:br>
            <a:r>
              <a:rPr lang="en-GB"/>
              <a:t>of technology and culture.</a:t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>
            <a:off x="466928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chemeClr val="accent4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/>
          <p:nvPr/>
        </p:nvSpPr>
        <p:spPr>
          <a:xfrm>
            <a:off x="1763067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5"/>
          <p:cNvSpPr/>
          <p:nvPr/>
        </p:nvSpPr>
        <p:spPr>
          <a:xfrm>
            <a:off x="3059206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4355345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5651484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6947624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Need of IPR?</a:t>
            </a:r>
            <a:endParaRPr/>
          </a:p>
        </p:txBody>
      </p:sp>
      <p:sp>
        <p:nvSpPr>
          <p:cNvPr id="232" name="Google Shape;232;p16"/>
          <p:cNvSpPr txBox="1"/>
          <p:nvPr>
            <p:ph idx="1" type="body"/>
          </p:nvPr>
        </p:nvSpPr>
        <p:spPr>
          <a:xfrm>
            <a:off x="361950" y="1295400"/>
            <a:ext cx="8582025" cy="4570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-GB"/>
              <a:t>Encourages innovation: </a:t>
            </a:r>
            <a:r>
              <a:rPr lang="en-GB"/>
              <a:t>The legal protection of new creations encourages the commitment of additional resources for further innovation.</a:t>
            </a:r>
            <a:endParaRPr/>
          </a:p>
        </p:txBody>
      </p:sp>
      <p:sp>
        <p:nvSpPr>
          <p:cNvPr id="233" name="Google Shape;233;p16"/>
          <p:cNvSpPr/>
          <p:nvPr/>
        </p:nvSpPr>
        <p:spPr>
          <a:xfrm>
            <a:off x="466928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6"/>
          <p:cNvSpPr/>
          <p:nvPr/>
        </p:nvSpPr>
        <p:spPr>
          <a:xfrm>
            <a:off x="1763067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chemeClr val="accent4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3059206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/>
          <p:nvPr/>
        </p:nvSpPr>
        <p:spPr>
          <a:xfrm>
            <a:off x="4355345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6"/>
          <p:cNvSpPr/>
          <p:nvPr/>
        </p:nvSpPr>
        <p:spPr>
          <a:xfrm>
            <a:off x="5651484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6947624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Need of IPR?</a:t>
            </a:r>
            <a:endParaRPr/>
          </a:p>
        </p:txBody>
      </p:sp>
      <p:sp>
        <p:nvSpPr>
          <p:cNvPr id="244" name="Google Shape;244;p17"/>
          <p:cNvSpPr txBox="1"/>
          <p:nvPr>
            <p:ph idx="1" type="body"/>
          </p:nvPr>
        </p:nvSpPr>
        <p:spPr>
          <a:xfrm>
            <a:off x="361950" y="1295400"/>
            <a:ext cx="8582025" cy="4570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-GB"/>
              <a:t>Economic growth: </a:t>
            </a:r>
            <a:r>
              <a:rPr lang="en-GB"/>
              <a:t>The promotion and protection of intellectual property spurs economic growth, creates new jobs and industries, and enhances the quality and enjoyment of life.</a:t>
            </a:r>
            <a:endParaRPr/>
          </a:p>
        </p:txBody>
      </p:sp>
      <p:sp>
        <p:nvSpPr>
          <p:cNvPr id="245" name="Google Shape;245;p17"/>
          <p:cNvSpPr/>
          <p:nvPr/>
        </p:nvSpPr>
        <p:spPr>
          <a:xfrm>
            <a:off x="466928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1763067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3059206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chemeClr val="accent4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4355345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5651484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/>
          <p:nvPr/>
        </p:nvSpPr>
        <p:spPr>
          <a:xfrm>
            <a:off x="6947624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Need of IPR?</a:t>
            </a:r>
            <a:endParaRPr/>
          </a:p>
        </p:txBody>
      </p:sp>
      <p:sp>
        <p:nvSpPr>
          <p:cNvPr id="256" name="Google Shape;256;p18"/>
          <p:cNvSpPr txBox="1"/>
          <p:nvPr>
            <p:ph idx="1" type="body"/>
          </p:nvPr>
        </p:nvSpPr>
        <p:spPr>
          <a:xfrm>
            <a:off x="361950" y="1295400"/>
            <a:ext cx="8582025" cy="4570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-GB"/>
              <a:t>Safeguard the rights of creators: </a:t>
            </a:r>
            <a:r>
              <a:rPr lang="en-GB"/>
              <a:t>IPR is required to safeguard creators and other producers of their intellectual commodity, goods and services by granting them certain time-limited rights to control the use made of the manufactured goods.</a:t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466928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1763067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3059206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4355345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chemeClr val="accent4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5651484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6947624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Need of IPR?</a:t>
            </a:r>
            <a:endParaRPr/>
          </a:p>
        </p:txBody>
      </p:sp>
      <p:sp>
        <p:nvSpPr>
          <p:cNvPr id="268" name="Google Shape;268;p19"/>
          <p:cNvSpPr txBox="1"/>
          <p:nvPr>
            <p:ph idx="1" type="body"/>
          </p:nvPr>
        </p:nvSpPr>
        <p:spPr>
          <a:xfrm>
            <a:off x="361950" y="1295400"/>
            <a:ext cx="8582025" cy="4570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It promotes innovation and creativity and </a:t>
            </a:r>
            <a:r>
              <a:rPr lang="en-GB">
                <a:solidFill>
                  <a:srgbClr val="0070C0"/>
                </a:solidFill>
              </a:rPr>
              <a:t>ensures ease of doing business.</a:t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466928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1763067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3059206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4355345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5651484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chemeClr val="accent4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6947624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628650" y="0"/>
            <a:ext cx="3600450" cy="1991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GB"/>
              <a:t>Learning </a:t>
            </a:r>
            <a:br>
              <a:rPr lang="en-GB"/>
            </a:br>
            <a:r>
              <a:rPr lang="en-GB"/>
              <a:t>Outcomes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1200148" y="2647314"/>
            <a:ext cx="7315201" cy="3968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lang="en-GB" sz="2600"/>
              <a:t>understand the meaning of intellectual property rights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lang="en-GB" sz="2600"/>
              <a:t>Examine and assess the major areas of IPR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lang="en-GB" sz="2600"/>
              <a:t>analyze the features of India’s policy on IPR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Need of IPR?</a:t>
            </a:r>
            <a:endParaRPr/>
          </a:p>
        </p:txBody>
      </p:sp>
      <p:sp>
        <p:nvSpPr>
          <p:cNvPr id="280" name="Google Shape;280;p20"/>
          <p:cNvSpPr txBox="1"/>
          <p:nvPr>
            <p:ph idx="1" type="body"/>
          </p:nvPr>
        </p:nvSpPr>
        <p:spPr>
          <a:xfrm>
            <a:off x="361950" y="1295400"/>
            <a:ext cx="8582025" cy="4570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It </a:t>
            </a:r>
            <a:r>
              <a:rPr b="1" lang="en-GB"/>
              <a:t>facilitates the transfer of technology </a:t>
            </a:r>
            <a:r>
              <a:rPr lang="en-GB"/>
              <a:t>in the form of foreign direct investment, joint ventures and licensing.</a:t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466928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1763067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3059206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4355345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5651484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6947624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chemeClr val="accent4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India and IPR</a:t>
            </a:r>
            <a:endParaRPr/>
          </a:p>
        </p:txBody>
      </p:sp>
      <p:sp>
        <p:nvSpPr>
          <p:cNvPr id="292" name="Google Shape;292;p21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lang="en-GB"/>
              <a:t>India is a member of the World Trade Organisation and committed to the Agreement on </a:t>
            </a:r>
            <a:r>
              <a:rPr b="1" lang="en-GB"/>
              <a:t>Trade Related Aspects of Intellectual Property (TRIPS Agreement)</a:t>
            </a:r>
            <a:r>
              <a:rPr lang="en-GB"/>
              <a:t>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lang="en-GB"/>
              <a:t>India is also a member of World Intellectual Property Organization, a body responsible for the promotion of the protection of intellectual property rights throughout the world.</a:t>
            </a: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466928" y="1021404"/>
            <a:ext cx="731520" cy="54864"/>
          </a:xfrm>
          <a:prstGeom prst="parallelogram">
            <a:avLst>
              <a:gd fmla="val 81804" name="adj"/>
            </a:avLst>
          </a:prstGeom>
          <a:solidFill>
            <a:schemeClr val="accent4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1"/>
          <p:cNvSpPr/>
          <p:nvPr/>
        </p:nvSpPr>
        <p:spPr>
          <a:xfrm>
            <a:off x="1951274" y="1021404"/>
            <a:ext cx="73152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1"/>
          <p:cNvSpPr/>
          <p:nvPr/>
        </p:nvSpPr>
        <p:spPr>
          <a:xfrm>
            <a:off x="1209101" y="1021404"/>
            <a:ext cx="73152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2693446" y="1021404"/>
            <a:ext cx="73152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India and IPR</a:t>
            </a:r>
            <a:endParaRPr/>
          </a:p>
        </p:txBody>
      </p:sp>
      <p:sp>
        <p:nvSpPr>
          <p:cNvPr id="302" name="Google Shape;302;p22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lang="en-GB"/>
              <a:t>India is also a member of the following important </a:t>
            </a:r>
            <a:r>
              <a:rPr b="1" lang="en-GB"/>
              <a:t>WIPO-administered International Treaties and Conventions relating to IPRs.</a:t>
            </a:r>
            <a:br>
              <a:rPr lang="en-GB"/>
            </a:br>
            <a:r>
              <a:rPr lang="en-GB"/>
              <a:t>Budapest Treaty on the International Recognition of the Deposit of Microorganisms for the Purposes of Patent Procedure.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lang="en-GB"/>
              <a:t>Paris Convention for the Protection of Industrial Property.</a:t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466928" y="1021404"/>
            <a:ext cx="73152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1951274" y="1021404"/>
            <a:ext cx="73152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1209101" y="1021404"/>
            <a:ext cx="731520" cy="54864"/>
          </a:xfrm>
          <a:prstGeom prst="parallelogram">
            <a:avLst>
              <a:gd fmla="val 81804" name="adj"/>
            </a:avLst>
          </a:prstGeom>
          <a:solidFill>
            <a:schemeClr val="accent4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2"/>
          <p:cNvSpPr/>
          <p:nvPr/>
        </p:nvSpPr>
        <p:spPr>
          <a:xfrm>
            <a:off x="2693446" y="1021404"/>
            <a:ext cx="73152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India and IPR</a:t>
            </a:r>
            <a:endParaRPr/>
          </a:p>
        </p:txBody>
      </p:sp>
      <p:sp>
        <p:nvSpPr>
          <p:cNvPr id="312" name="Google Shape;312;p23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lang="en-GB"/>
              <a:t>Convention Establishing the World Intellectual Property Organization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lang="en-GB"/>
              <a:t>Berne Convention for the Protection of Literary and Artistic Works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lang="en-GB"/>
              <a:t>Patent Cooperation Treaty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lang="en-GB"/>
              <a:t>Protocol Relating to the Madrid Agreement Concerning the International Registration of Marks- Madrid Protocol</a:t>
            </a: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466928" y="1021404"/>
            <a:ext cx="73152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3"/>
          <p:cNvSpPr/>
          <p:nvPr/>
        </p:nvSpPr>
        <p:spPr>
          <a:xfrm>
            <a:off x="1951274" y="1021404"/>
            <a:ext cx="731520" cy="54864"/>
          </a:xfrm>
          <a:prstGeom prst="parallelogram">
            <a:avLst>
              <a:gd fmla="val 81804" name="adj"/>
            </a:avLst>
          </a:prstGeom>
          <a:solidFill>
            <a:schemeClr val="accent4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1209101" y="1021404"/>
            <a:ext cx="73152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2693446" y="1021404"/>
            <a:ext cx="73152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India and IPR</a:t>
            </a:r>
            <a:endParaRPr/>
          </a:p>
        </p:txBody>
      </p:sp>
      <p:sp>
        <p:nvSpPr>
          <p:cNvPr id="322" name="Google Shape;322;p24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lang="en-GB"/>
              <a:t>Washington Treaty on Intellectual Property in respect of Integrated Circuits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lang="en-GB"/>
              <a:t>Nairobi Treaty on the Protection of the Olympic Symbol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lang="en-GB"/>
              <a:t>Convention for the Protection of Producers of Phonograms Against Unauthorized Duplication of Their Phonograms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lang="en-GB"/>
              <a:t>Marrakesh Treaty to facilitate Access to Published Works by Visually Impaired Persons and Persons with Print Disabilities.</a:t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466928" y="1021404"/>
            <a:ext cx="73152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1951274" y="1021404"/>
            <a:ext cx="73152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1209101" y="1021404"/>
            <a:ext cx="73152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2693446" y="1021404"/>
            <a:ext cx="731520" cy="54864"/>
          </a:xfrm>
          <a:prstGeom prst="parallelogram">
            <a:avLst>
              <a:gd fmla="val 81804" name="adj"/>
            </a:avLst>
          </a:prstGeom>
          <a:solidFill>
            <a:schemeClr val="accent4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National IPR Policy</a:t>
            </a:r>
            <a:endParaRPr/>
          </a:p>
        </p:txBody>
      </p:sp>
      <p:sp>
        <p:nvSpPr>
          <p:cNvPr id="332" name="Google Shape;332;p25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lang="en-GB"/>
              <a:t>The National Intellectual Property Rights (IPR) Policy 2016 was adopted in May 2016 as a vision document to guide future development of IPRs in the country.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lang="en-GB"/>
              <a:t>It’s clarion call is </a:t>
            </a:r>
            <a:r>
              <a:rPr b="1" lang="en-GB"/>
              <a:t>“Creative India; Innovative India”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National IPR Policy</a:t>
            </a:r>
            <a:endParaRPr/>
          </a:p>
        </p:txBody>
      </p:sp>
      <p:sp>
        <p:nvSpPr>
          <p:cNvPr id="338" name="Google Shape;338;p26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lang="en-GB"/>
              <a:t>It encompasses and brings to a single platform all IPRs, taking into account all inter-linkages and thus aims to create and exploit synergies between all forms of intellectual property (IP), concerned statutes and agencies.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lang="en-GB"/>
              <a:t>It sets in place an </a:t>
            </a:r>
            <a:r>
              <a:rPr b="1" lang="en-GB"/>
              <a:t>institutional mechanism for implementation</a:t>
            </a:r>
            <a:r>
              <a:rPr lang="en-GB"/>
              <a:t>, monitoring and review. It aims to incorporate and adapt global best practices to the Indian scenario.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National IPR Policy</a:t>
            </a:r>
            <a:endParaRPr/>
          </a:p>
        </p:txBody>
      </p:sp>
      <p:sp>
        <p:nvSpPr>
          <p:cNvPr id="344" name="Google Shape;344;p27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3F"/>
              </a:buClr>
              <a:buSzPct val="100000"/>
              <a:buChar char="•"/>
            </a:pPr>
            <a:r>
              <a:rPr b="1" lang="en-GB" sz="2400"/>
              <a:t>Department of Industrial Policy &amp; Promotion (DIPP),</a:t>
            </a:r>
            <a:r>
              <a:rPr lang="en-GB" sz="2400"/>
              <a:t> Ministry of Commerce, Government of India, has been appointed as the </a:t>
            </a:r>
            <a:r>
              <a:rPr b="1" lang="en-GB" sz="2400"/>
              <a:t>nodal department</a:t>
            </a:r>
            <a:r>
              <a:rPr lang="en-GB" sz="2400"/>
              <a:t> to coordinate, guide and oversee the implementation and future development of IPRs in India.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ct val="100000"/>
              <a:buChar char="•"/>
            </a:pPr>
            <a:r>
              <a:rPr lang="en-GB" sz="2400"/>
              <a:t>The </a:t>
            </a:r>
            <a:r>
              <a:rPr b="1" lang="en-GB" sz="2400"/>
              <a:t>‘Cell for IPR Promotion &amp; Management (CIPAM)’</a:t>
            </a:r>
            <a:r>
              <a:rPr lang="en-GB" sz="2400"/>
              <a:t>, setup under the aegis of DIPP, is to be the </a:t>
            </a:r>
            <a:r>
              <a:rPr b="1" lang="en-GB" sz="2400"/>
              <a:t>single point of reference</a:t>
            </a:r>
            <a:r>
              <a:rPr lang="en-GB" sz="2400"/>
              <a:t> for implementation of the objectives of the National IPR Policy.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ct val="100000"/>
              <a:buChar char="•"/>
            </a:pPr>
            <a:r>
              <a:rPr lang="en-GB" sz="2400"/>
              <a:t>India’s IPR regime is in compliance with the WTO's agreement on </a:t>
            </a:r>
            <a:r>
              <a:rPr b="1" lang="en-GB" sz="2400"/>
              <a:t>Trade-Related Aspects of Intellectual Property Rights (TRIPS)</a:t>
            </a:r>
            <a:r>
              <a:rPr lang="en-GB" sz="2400"/>
              <a:t>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India’s IPR Policy: Objectives</a:t>
            </a:r>
            <a:endParaRPr/>
          </a:p>
        </p:txBody>
      </p:sp>
      <p:sp>
        <p:nvSpPr>
          <p:cNvPr id="350" name="Google Shape;350;p28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b="1" lang="en-GB"/>
              <a:t>IPR Awareness: Outreach and Promotion -</a:t>
            </a:r>
            <a:r>
              <a:rPr lang="en-GB"/>
              <a:t> To create public awareness about the economic, social and cultural benefits of IPRs among all sections of society.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b="1" lang="en-GB"/>
              <a:t>Generation of IPRs -</a:t>
            </a:r>
            <a:r>
              <a:rPr lang="en-GB"/>
              <a:t> To stimulate the generation of IPRs.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b="1" lang="en-GB"/>
              <a:t>Legal and Legislative Framework -</a:t>
            </a:r>
            <a:r>
              <a:rPr lang="en-GB"/>
              <a:t> To have strong and effective IPR laws, which balance the interests of rights owners with larger public interest.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India’s IPR Policy: Objectives</a:t>
            </a:r>
            <a:endParaRPr/>
          </a:p>
        </p:txBody>
      </p:sp>
      <p:sp>
        <p:nvSpPr>
          <p:cNvPr id="356" name="Google Shape;356;p29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3F"/>
              </a:buClr>
              <a:buSzPct val="100000"/>
              <a:buChar char="•"/>
            </a:pPr>
            <a:r>
              <a:rPr b="1" lang="en-GB"/>
              <a:t>Administration and Management -</a:t>
            </a:r>
            <a:r>
              <a:rPr lang="en-GB"/>
              <a:t> To modernize and strengthen service-oriented IPR administration.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ct val="100000"/>
              <a:buChar char="•"/>
            </a:pPr>
            <a:r>
              <a:rPr b="1" lang="en-GB"/>
              <a:t>Commercialization of IPRs -</a:t>
            </a:r>
            <a:r>
              <a:rPr lang="en-GB"/>
              <a:t> Get value for IPRs through commercialization.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ct val="100000"/>
              <a:buChar char="•"/>
            </a:pPr>
            <a:r>
              <a:rPr b="1" lang="en-GB"/>
              <a:t>Enforcement and Adjudication -</a:t>
            </a:r>
            <a:r>
              <a:rPr lang="en-GB"/>
              <a:t> To strengthen the enforcement and adjudicatory mechanisms for combating IPR infringements.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ct val="100000"/>
              <a:buChar char="•"/>
            </a:pPr>
            <a:r>
              <a:rPr b="1" lang="en-GB"/>
              <a:t>Human Capital Development -</a:t>
            </a:r>
            <a:r>
              <a:rPr lang="en-GB"/>
              <a:t> To strengthen and expand human resources, institutions and capacities for teaching, training, research and skill building in IPRs.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GB"/>
              <a:t>What are Intellectual Property Rights?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361950" y="1295400"/>
            <a:ext cx="8582025" cy="4492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Intellectual property rights (IPR) are the rights given to persons over the creations of their minds: inventions, literary and artistic works, and symbols, names and images used in commerce. 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466928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chemeClr val="accent4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763067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3059206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4355345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651484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947624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Achievements under new IPR policy</a:t>
            </a:r>
            <a:endParaRPr/>
          </a:p>
        </p:txBody>
      </p:sp>
      <p:sp>
        <p:nvSpPr>
          <p:cNvPr id="362" name="Google Shape;362;p30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b="1" lang="en-GB"/>
              <a:t>Improvement in GII Ranking:</a:t>
            </a:r>
            <a:r>
              <a:rPr lang="en-GB"/>
              <a:t> India’s rank in the </a:t>
            </a:r>
            <a:r>
              <a:rPr b="1" lang="en-GB"/>
              <a:t>Global Innovation Index (GII)</a:t>
            </a:r>
            <a:r>
              <a:rPr lang="en-GB"/>
              <a:t> issued by WIPO has improved from 81st in 2015 to 52nd place in 2019.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b="1" lang="en-GB"/>
              <a:t>Strengthening of institutional mechanism</a:t>
            </a:r>
            <a:r>
              <a:rPr lang="en-GB"/>
              <a:t> regarding IP protection and promotion.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b="1" lang="en-GB"/>
              <a:t>Clearing Backlog/ Reducing Pendency in IP applications:</a:t>
            </a:r>
            <a:r>
              <a:rPr lang="en-GB"/>
              <a:t> Augmentation of technical manpower by the government, has resulted in drastic reduction in pendency in IP applications.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Achievements under new IPR policy</a:t>
            </a:r>
            <a:endParaRPr/>
          </a:p>
        </p:txBody>
      </p:sp>
      <p:sp>
        <p:nvSpPr>
          <p:cNvPr id="368" name="Google Shape;368;p31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b="1" lang="en-GB"/>
              <a:t>Increase in Patent and trademark Filings:</a:t>
            </a:r>
            <a:r>
              <a:rPr lang="en-GB"/>
              <a:t> Patent filings have increased by nearly 7% in the first 8 months of 2018-19 vis-à-vis the corresponding period of 2017-18. Trademark filings have increased by nearly 28% in this duration.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b="1" lang="en-GB"/>
              <a:t>IP Process Re-engineering</a:t>
            </a:r>
            <a:r>
              <a:rPr lang="en-GB"/>
              <a:t> Patent Rules, 2003 have been amended to streamline processes and make them more user friendly. Revamped Trade Marks Rules have been notified in 2017.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Achievements under new IPR policy</a:t>
            </a:r>
            <a:endParaRPr/>
          </a:p>
        </p:txBody>
      </p:sp>
      <p:sp>
        <p:nvSpPr>
          <p:cNvPr id="374" name="Google Shape;374;p32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b="1" lang="en-GB"/>
              <a:t>Creating IPR Awareness</a:t>
            </a:r>
            <a:r>
              <a:rPr lang="en-GB"/>
              <a:t>: IPR Awareness programs have been conducted in academic institutions, including rural schools through satellite communication, and for industry, police, customs and judiciary.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ts val="2600"/>
              <a:buChar char="•"/>
            </a:pPr>
            <a:r>
              <a:rPr b="1" lang="en-GB"/>
              <a:t>Technology and Innovation Support Centres (TISCs):</a:t>
            </a:r>
            <a:r>
              <a:rPr lang="en-GB"/>
              <a:t> In conjunction with WIPO, TISCs have been established in various institutions across different states.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Way Forward</a:t>
            </a:r>
            <a:endParaRPr/>
          </a:p>
        </p:txBody>
      </p:sp>
      <p:sp>
        <p:nvSpPr>
          <p:cNvPr id="380" name="Google Shape;380;p33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3F"/>
              </a:buClr>
              <a:buSzPct val="100000"/>
              <a:buChar char="•"/>
            </a:pPr>
            <a:r>
              <a:rPr lang="en-GB"/>
              <a:t>Promoting an environment of innovations in schools. The academic curricula need to be rebooted.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ct val="100000"/>
              <a:buChar char="•"/>
            </a:pPr>
            <a:r>
              <a:rPr lang="en-GB"/>
              <a:t>A proper resolution mechanism for resolving IPR related issues is needed.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ct val="100000"/>
              <a:buChar char="•"/>
            </a:pPr>
            <a:r>
              <a:rPr lang="en-GB"/>
              <a:t>India will be unable to take full advantage of the transformative benefits of a strong IP system unless and until it addresses gaps in its IP laws and regulations.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ct val="100000"/>
              <a:buChar char="•"/>
            </a:pPr>
            <a:r>
              <a:rPr lang="en-GB"/>
              <a:t>Success of India’s flagship programmes - </a:t>
            </a:r>
            <a:r>
              <a:rPr b="1" lang="en-GB"/>
              <a:t>Make in India</a:t>
            </a:r>
            <a:r>
              <a:rPr lang="en-GB"/>
              <a:t> and </a:t>
            </a:r>
            <a:r>
              <a:rPr b="1" lang="en-GB"/>
              <a:t>Start up India </a:t>
            </a:r>
            <a:r>
              <a:rPr lang="en-GB"/>
              <a:t>- depends on the boost of innovation ecosystem with better IPR safeguards.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86" name="Google Shape;386;p34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3F"/>
              </a:buClr>
              <a:buSzPct val="100000"/>
              <a:buChar char="•"/>
            </a:pPr>
            <a:r>
              <a:rPr lang="en-GB"/>
              <a:t>India has made a number of changes in its IPR regime to increase efficiency and has cut down the time required to issue patents.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ct val="100000"/>
              <a:buChar char="•"/>
            </a:pPr>
            <a:r>
              <a:rPr lang="en-GB"/>
              <a:t>The culture of innovation is taking centre stage in the country. India is well poised to focus on R&amp;D.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3F"/>
              </a:buClr>
              <a:buSzPct val="100000"/>
              <a:buChar char="•"/>
            </a:pPr>
            <a:r>
              <a:rPr lang="en-GB"/>
              <a:t>Government’s effort to strengthen National IPR policy, IP appellate tribunal, e-governance and commitment to abide by the TRIPS agreement of WTO in letter and spirit will help in improving perception of India globally.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GB"/>
              <a:t>What are Intellectual Property Rights?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361950" y="1295400"/>
            <a:ext cx="8582025" cy="4492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They usually give the creator an exclusive right over the use of his/her creation for a certain period of time.</a:t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466928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1763067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chemeClr val="accent4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3059206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4355345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5651484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947624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GB"/>
              <a:t>What are Intellectual Property Rights?</a:t>
            </a:r>
            <a:endParaRPr/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361950" y="1295400"/>
            <a:ext cx="8582025" cy="4492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These rights are outlined in </a:t>
            </a:r>
            <a:r>
              <a:rPr b="1" lang="en-GB"/>
              <a:t>Article 27 </a:t>
            </a:r>
            <a:r>
              <a:rPr lang="en-GB"/>
              <a:t>of the </a:t>
            </a:r>
            <a:r>
              <a:rPr b="1" lang="en-GB"/>
              <a:t>Universal Declaration of Human Rights</a:t>
            </a:r>
            <a:r>
              <a:rPr lang="en-GB"/>
              <a:t>.</a:t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466928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1763067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3059206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chemeClr val="accent4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4355345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5651484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6947624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GB"/>
              <a:t>What are Intellectual Property Rights?</a:t>
            </a:r>
            <a:endParaRPr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361950" y="1295400"/>
            <a:ext cx="8582025" cy="4492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It provides for the right to benefit from the protection of moral and material interests resulting from authorship of scientific, literary or artistic productions.</a:t>
            </a:r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466928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1763067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3059206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4355345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chemeClr val="accent4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5651484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6947624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GB"/>
              <a:t>What are Intellectual Property Rights?</a:t>
            </a:r>
            <a:endParaRPr/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361950" y="1295400"/>
            <a:ext cx="8582025" cy="4492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The importance of intellectual property was first recognized in the</a:t>
            </a:r>
            <a:r>
              <a:rPr lang="en-GB">
                <a:solidFill>
                  <a:srgbClr val="0070C0"/>
                </a:solidFill>
              </a:rPr>
              <a:t> Paris Convention for the Protection of Industrial Property (1883) </a:t>
            </a:r>
            <a:r>
              <a:rPr lang="en-GB"/>
              <a:t>and the </a:t>
            </a:r>
            <a:r>
              <a:rPr lang="en-GB">
                <a:solidFill>
                  <a:srgbClr val="0070C0"/>
                </a:solidFill>
              </a:rPr>
              <a:t>Berne Convention for the Protection of Literary and Artistic Works (1886). 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466928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1763067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3059206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4355345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5651484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chemeClr val="accent4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6947624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GB"/>
              <a:t>What are Intellectual Property Rights?</a:t>
            </a:r>
            <a:endParaRPr/>
          </a:p>
        </p:txBody>
      </p:sp>
      <p:sp>
        <p:nvSpPr>
          <p:cNvPr id="168" name="Google Shape;168;p8"/>
          <p:cNvSpPr txBox="1"/>
          <p:nvPr>
            <p:ph idx="1" type="body"/>
          </p:nvPr>
        </p:nvSpPr>
        <p:spPr>
          <a:xfrm>
            <a:off x="361950" y="1295400"/>
            <a:ext cx="8582025" cy="4492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Both treaties are administered by the World Intellectual Property Organization (WIPO).</a:t>
            </a: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466928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1763067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3059206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4355345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5651484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6947624" y="1021404"/>
            <a:ext cx="1280160" cy="54864"/>
          </a:xfrm>
          <a:prstGeom prst="parallelogram">
            <a:avLst>
              <a:gd fmla="val 81804" name="adj"/>
            </a:avLst>
          </a:prstGeom>
          <a:solidFill>
            <a:schemeClr val="accent4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361950" y="0"/>
            <a:ext cx="87820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en-GB"/>
              <a:t>Division of Intellectual Property Rights</a:t>
            </a:r>
            <a:endParaRPr/>
          </a:p>
        </p:txBody>
      </p:sp>
      <p:sp>
        <p:nvSpPr>
          <p:cNvPr id="180" name="Google Shape;180;p9"/>
          <p:cNvSpPr/>
          <p:nvPr/>
        </p:nvSpPr>
        <p:spPr>
          <a:xfrm>
            <a:off x="778215" y="4105072"/>
            <a:ext cx="3959154" cy="914400"/>
          </a:xfrm>
          <a:prstGeom prst="parallelogram">
            <a:avLst>
              <a:gd fmla="val 25000" name="adj"/>
            </a:avLst>
          </a:prstGeom>
          <a:solidFill>
            <a:srgbClr val="01141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and rights related to copyright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4652962" y="4105072"/>
            <a:ext cx="3959154" cy="914400"/>
          </a:xfrm>
          <a:prstGeom prst="parallelogram">
            <a:avLst>
              <a:gd fmla="val 25000" name="adj"/>
            </a:avLst>
          </a:prstGeom>
          <a:solidFill>
            <a:srgbClr val="01141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Industrial property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778214" y="1994171"/>
            <a:ext cx="7833901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Intellectual property rights are customarily divided into two main areas: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2568102" y="3429000"/>
            <a:ext cx="525294" cy="525294"/>
          </a:xfrm>
          <a:prstGeom prst="ellipse">
            <a:avLst/>
          </a:prstGeom>
          <a:solidFill>
            <a:srgbClr val="01141A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6369892" y="3429000"/>
            <a:ext cx="525294" cy="525294"/>
          </a:xfrm>
          <a:prstGeom prst="ellipse">
            <a:avLst/>
          </a:prstGeom>
          <a:solidFill>
            <a:srgbClr val="01141A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2020-12-18T18:59:12Z</dcterms:created>
  <dc:creator>Sonu Singh Rajpoot</dc:creator>
</cp:coreProperties>
</file>