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IxC47MUz3tKEzI7Bbox9yot4B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gradFill>
          <a:gsLst>
            <a:gs pos="0">
              <a:srgbClr val="FFFFFF">
                <a:alpha val="0"/>
              </a:srgbClr>
            </a:gs>
            <a:gs pos="64000">
              <a:srgbClr val="727375">
                <a:alpha val="87843"/>
              </a:srgbClr>
            </a:gs>
            <a:gs pos="100000">
              <a:schemeClr val="dk1"/>
            </a:gs>
          </a:gsLst>
          <a:path path="circle">
            <a:fillToRect b="50%" l="50%" r="50%" t="50%"/>
          </a:path>
          <a:tileRect/>
        </a:gradFill>
      </p:bgPr>
    </p:bg>
    <p:spTree>
      <p:nvGrpSpPr>
        <p:cNvPr id="11" name="Shape 11"/>
        <p:cNvGrpSpPr/>
        <p:nvPr/>
      </p:nvGrpSpPr>
      <p:grpSpPr>
        <a:xfrm>
          <a:off x="0" y="0"/>
          <a:ext cx="0" cy="0"/>
          <a:chOff x="0" y="0"/>
          <a:chExt cx="0" cy="0"/>
        </a:xfrm>
      </p:grpSpPr>
      <p:pic>
        <p:nvPicPr>
          <p:cNvPr descr="See the source image" id="12" name="Google Shape;12;p21"/>
          <p:cNvPicPr preferRelativeResize="0"/>
          <p:nvPr/>
        </p:nvPicPr>
        <p:blipFill rotWithShape="1">
          <a:blip r:embed="rId2">
            <a:alphaModFix amt="74000"/>
          </a:blip>
          <a:srcRect b="0" l="11181" r="0" t="0"/>
          <a:stretch/>
        </p:blipFill>
        <p:spPr>
          <a:xfrm>
            <a:off x="0" y="0"/>
            <a:ext cx="9144000" cy="6858000"/>
          </a:xfrm>
          <a:prstGeom prst="rect">
            <a:avLst/>
          </a:prstGeom>
          <a:noFill/>
          <a:ln>
            <a:noFill/>
          </a:ln>
        </p:spPr>
      </p:pic>
      <p:sp>
        <p:nvSpPr>
          <p:cNvPr id="13" name="Google Shape;13;p21"/>
          <p:cNvSpPr/>
          <p:nvPr/>
        </p:nvSpPr>
        <p:spPr>
          <a:xfrm>
            <a:off x="318136" y="928721"/>
            <a:ext cx="2667000" cy="879893"/>
          </a:xfrm>
          <a:prstGeom prst="homePlate">
            <a:avLst>
              <a:gd fmla="val 50000" name="adj"/>
            </a:avLst>
          </a:prstGeom>
          <a:solidFill>
            <a:srgbClr val="357999"/>
          </a:solidFill>
          <a:ln cap="flat" cmpd="sng" w="12700">
            <a:solidFill>
              <a:srgbClr val="01141A"/>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3600" u="none" cap="none" strike="noStrike">
                <a:solidFill>
                  <a:schemeClr val="lt1"/>
                </a:solidFill>
                <a:latin typeface="Arial"/>
                <a:ea typeface="Arial"/>
                <a:cs typeface="Arial"/>
                <a:sym typeface="Arial"/>
              </a:rPr>
              <a:t>EGEN530</a:t>
            </a:r>
            <a:endParaRPr/>
          </a:p>
        </p:txBody>
      </p:sp>
      <p:sp>
        <p:nvSpPr>
          <p:cNvPr id="14" name="Google Shape;14;p21"/>
          <p:cNvSpPr/>
          <p:nvPr/>
        </p:nvSpPr>
        <p:spPr>
          <a:xfrm>
            <a:off x="2606150" y="928721"/>
            <a:ext cx="5837407" cy="879893"/>
          </a:xfrm>
          <a:custGeom>
            <a:rect b="b" l="l" r="r" t="t"/>
            <a:pathLst>
              <a:path extrusionOk="0" h="879893" w="5837407">
                <a:moveTo>
                  <a:pt x="0" y="0"/>
                </a:moveTo>
                <a:lnTo>
                  <a:pt x="5690755" y="0"/>
                </a:lnTo>
                <a:cubicBezTo>
                  <a:pt x="5771749" y="0"/>
                  <a:pt x="5837407" y="65658"/>
                  <a:pt x="5837407" y="146652"/>
                </a:cubicBezTo>
                <a:lnTo>
                  <a:pt x="5837407" y="879893"/>
                </a:lnTo>
                <a:lnTo>
                  <a:pt x="0" y="879893"/>
                </a:lnTo>
                <a:lnTo>
                  <a:pt x="439946" y="439947"/>
                </a:lnTo>
                <a:close/>
              </a:path>
            </a:pathLst>
          </a:cu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1"/>
          <p:cNvSpPr txBox="1"/>
          <p:nvPr/>
        </p:nvSpPr>
        <p:spPr>
          <a:xfrm>
            <a:off x="3257551" y="928721"/>
            <a:ext cx="5186006" cy="8798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DDEAF6"/>
                </a:solidFill>
                <a:latin typeface="Arial"/>
                <a:ea typeface="Arial"/>
                <a:cs typeface="Arial"/>
                <a:sym typeface="Arial"/>
              </a:rPr>
              <a:t>Fundamentals of Research</a:t>
            </a:r>
            <a:endParaRPr/>
          </a:p>
        </p:txBody>
      </p:sp>
      <p:sp>
        <p:nvSpPr>
          <p:cNvPr id="16" name="Google Shape;16;p21"/>
          <p:cNvSpPr/>
          <p:nvPr/>
        </p:nvSpPr>
        <p:spPr>
          <a:xfrm>
            <a:off x="175196" y="5535309"/>
            <a:ext cx="4669277" cy="787940"/>
          </a:xfrm>
          <a:prstGeom prst="parallelogram">
            <a:avLst>
              <a:gd fmla="val 58333" name="adj"/>
            </a:avLst>
          </a:prstGeom>
          <a:solidFill>
            <a:schemeClr val="lt1"/>
          </a:solidFill>
          <a:ln cap="flat" cmpd="sng" w="19050">
            <a:solidFill>
              <a:srgbClr val="01141A"/>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1"/>
          <p:cNvSpPr/>
          <p:nvPr/>
        </p:nvSpPr>
        <p:spPr>
          <a:xfrm>
            <a:off x="1284150" y="5827138"/>
            <a:ext cx="3287946" cy="671211"/>
          </a:xfrm>
          <a:custGeom>
            <a:rect b="b" l="l" r="r" t="t"/>
            <a:pathLst>
              <a:path extrusionOk="0" h="671211" w="3287946">
                <a:moveTo>
                  <a:pt x="2848688" y="0"/>
                </a:moveTo>
                <a:lnTo>
                  <a:pt x="3287946" y="0"/>
                </a:lnTo>
                <a:lnTo>
                  <a:pt x="2896408" y="671211"/>
                </a:lnTo>
                <a:lnTo>
                  <a:pt x="0" y="671211"/>
                </a:lnTo>
                <a:lnTo>
                  <a:pt x="178746" y="364789"/>
                </a:lnTo>
                <a:lnTo>
                  <a:pt x="2635895" y="364789"/>
                </a:lnTo>
                <a:close/>
              </a:path>
            </a:pathLst>
          </a:cu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1"/>
          <p:cNvSpPr/>
          <p:nvPr/>
        </p:nvSpPr>
        <p:spPr>
          <a:xfrm>
            <a:off x="681359" y="5375449"/>
            <a:ext cx="2059940" cy="76634"/>
          </a:xfrm>
          <a:prstGeom prst="parallelogram">
            <a:avLst>
              <a:gd fmla="val 58333"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1"/>
          <p:cNvSpPr txBox="1"/>
          <p:nvPr/>
        </p:nvSpPr>
        <p:spPr>
          <a:xfrm>
            <a:off x="659515" y="5565528"/>
            <a:ext cx="25843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1141A"/>
                </a:solidFill>
                <a:latin typeface="Arial"/>
                <a:ea typeface="Arial"/>
                <a:cs typeface="Arial"/>
                <a:sym typeface="Arial"/>
              </a:rPr>
              <a:t>Dr. Rajeesh CS</a:t>
            </a:r>
            <a:endParaRPr/>
          </a:p>
        </p:txBody>
      </p:sp>
      <p:sp>
        <p:nvSpPr>
          <p:cNvPr id="20" name="Google Shape;20;p21"/>
          <p:cNvSpPr txBox="1"/>
          <p:nvPr/>
        </p:nvSpPr>
        <p:spPr>
          <a:xfrm>
            <a:off x="1430243" y="6181081"/>
            <a:ext cx="2016899" cy="338554"/>
          </a:xfrm>
          <a:prstGeom prst="rect">
            <a:avLst/>
          </a:prstGeom>
          <a:noFill/>
          <a:ln>
            <a:noFill/>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2F2F2"/>
                </a:solidFill>
                <a:latin typeface="Arial"/>
                <a:ea typeface="Arial"/>
                <a:cs typeface="Arial"/>
                <a:sym typeface="Arial"/>
              </a:rPr>
              <a:t>Assistant Professor</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3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3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bg>
      <p:bgPr>
        <a:blipFill>
          <a:blip r:embed="rId2">
            <a:alphaModFix amt="15000"/>
          </a:blip>
          <a:stretch>
            <a:fillRect/>
          </a:stretch>
        </a:blipFill>
      </p:bgPr>
    </p:bg>
    <p:spTree>
      <p:nvGrpSpPr>
        <p:cNvPr id="21" name="Shape 21"/>
        <p:cNvGrpSpPr/>
        <p:nvPr/>
      </p:nvGrpSpPr>
      <p:grpSpPr>
        <a:xfrm>
          <a:off x="0" y="0"/>
          <a:ext cx="0" cy="0"/>
          <a:chOff x="0" y="0"/>
          <a:chExt cx="0" cy="0"/>
        </a:xfrm>
      </p:grpSpPr>
      <p:sp>
        <p:nvSpPr>
          <p:cNvPr id="22" name="Google Shape;22;p22"/>
          <p:cNvSpPr/>
          <p:nvPr/>
        </p:nvSpPr>
        <p:spPr>
          <a:xfrm>
            <a:off x="0" y="0"/>
            <a:ext cx="9144000" cy="1991360"/>
          </a:xfrm>
          <a:prstGeom prst="rect">
            <a:avLst/>
          </a:prstGeom>
          <a:gradFill>
            <a:gsLst>
              <a:gs pos="0">
                <a:srgbClr val="357999"/>
              </a:gs>
              <a:gs pos="46000">
                <a:srgbClr val="01141A">
                  <a:alpha val="93725"/>
                </a:srgbClr>
              </a:gs>
              <a:gs pos="100000">
                <a:srgbClr val="01141A"/>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22"/>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2"/>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5" name="Google Shape;25;p22"/>
          <p:cNvPicPr preferRelativeResize="0"/>
          <p:nvPr/>
        </p:nvPicPr>
        <p:blipFill rotWithShape="1">
          <a:blip r:embed="rId3">
            <a:alphaModFix/>
          </a:blip>
          <a:srcRect b="0" l="0" r="0" t="0"/>
          <a:stretch/>
        </p:blipFill>
        <p:spPr>
          <a:xfrm>
            <a:off x="7486650" y="24193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22"/>
          <p:cNvSpPr txBox="1"/>
          <p:nvPr/>
        </p:nvSpPr>
        <p:spPr>
          <a:xfrm>
            <a:off x="628650" y="2080568"/>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3F"/>
                </a:solidFill>
                <a:latin typeface="Arial"/>
                <a:ea typeface="Arial"/>
                <a:cs typeface="Arial"/>
                <a:sym typeface="Arial"/>
              </a:rPr>
              <a:t>After this lecture, you will be able to</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mt="15000"/>
          </a:blip>
          <a:stretch>
            <a:fillRect/>
          </a:stretch>
        </a:blipFill>
      </p:bgPr>
    </p:bg>
    <p:spTree>
      <p:nvGrpSpPr>
        <p:cNvPr id="27" name="Shape 27"/>
        <p:cNvGrpSpPr/>
        <p:nvPr/>
      </p:nvGrpSpPr>
      <p:grpSpPr>
        <a:xfrm>
          <a:off x="0" y="0"/>
          <a:ext cx="0" cy="0"/>
          <a:chOff x="0" y="0"/>
          <a:chExt cx="0" cy="0"/>
        </a:xfrm>
      </p:grpSpPr>
      <p:sp>
        <p:nvSpPr>
          <p:cNvPr id="28" name="Google Shape;28;p23"/>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blipFill>
          <a:blip r:embed="rId2">
            <a:alphaModFix amt="15000"/>
          </a:blip>
          <a:stretch>
            <a:fillRect/>
          </a:stretch>
        </a:blipFill>
      </p:bgPr>
    </p:bg>
    <p:spTree>
      <p:nvGrpSpPr>
        <p:cNvPr id="31" name="Shape 31"/>
        <p:cNvGrpSpPr/>
        <p:nvPr/>
      </p:nvGrpSpPr>
      <p:grpSpPr>
        <a:xfrm>
          <a:off x="0" y="0"/>
          <a:ext cx="0" cy="0"/>
          <a:chOff x="0" y="0"/>
          <a:chExt cx="0" cy="0"/>
        </a:xfrm>
      </p:grpSpPr>
      <p:sp>
        <p:nvSpPr>
          <p:cNvPr id="32" name="Google Shape;32;p24"/>
          <p:cNvSpPr/>
          <p:nvPr/>
        </p:nvSpPr>
        <p:spPr>
          <a:xfrm>
            <a:off x="1608881" y="2662176"/>
            <a:ext cx="5926238" cy="1574157"/>
          </a:xfrm>
          <a:prstGeom prst="roundRect">
            <a:avLst>
              <a:gd fmla="val 10858" name="adj"/>
            </a:avLst>
          </a:prstGeom>
          <a:solidFill>
            <a:srgbClr val="01141A"/>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24"/>
          <p:cNvSpPr txBox="1"/>
          <p:nvPr/>
        </p:nvSpPr>
        <p:spPr>
          <a:xfrm>
            <a:off x="2147298" y="3044280"/>
            <a:ext cx="48494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4" name="Shape 34"/>
        <p:cNvGrpSpPr/>
        <p:nvPr/>
      </p:nvGrpSpPr>
      <p:grpSpPr>
        <a:xfrm>
          <a:off x="0" y="0"/>
          <a:ext cx="0" cy="0"/>
          <a:chOff x="0" y="0"/>
          <a:chExt cx="0" cy="0"/>
        </a:xfrm>
      </p:grpSpPr>
      <p:sp>
        <p:nvSpPr>
          <p:cNvPr id="35" name="Google Shape;35;p25"/>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B3C3E"/>
              </a:solidFill>
              <a:latin typeface="Arial"/>
              <a:ea typeface="Arial"/>
              <a:cs typeface="Arial"/>
              <a:sym typeface="Arial"/>
            </a:endParaRPr>
          </a:p>
        </p:txBody>
      </p:sp>
      <p:sp>
        <p:nvSpPr>
          <p:cNvPr id="36" name="Google Shape;36;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Importance of Theory</a:t>
            </a:r>
            <a:endParaRPr/>
          </a:p>
        </p:txBody>
      </p:sp>
      <p:sp>
        <p:nvSpPr>
          <p:cNvPr id="171" name="Google Shape;171;p10"/>
          <p:cNvSpPr txBox="1"/>
          <p:nvPr>
            <p:ph idx="1" type="body"/>
          </p:nvPr>
        </p:nvSpPr>
        <p:spPr>
          <a:xfrm>
            <a:off x="1309789" y="1295400"/>
            <a:ext cx="6686348" cy="4891391"/>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You must review course readings and pertinent research studies for theories and analytic models that are relevant to the research problem you are investigating. The selection of a theory should depend on its appropriateness, ease of application, and explanatory power.</a:t>
            </a:r>
            <a:endParaRPr/>
          </a:p>
        </p:txBody>
      </p:sp>
      <p:sp>
        <p:nvSpPr>
          <p:cNvPr id="172" name="Google Shape;172;p10"/>
          <p:cNvSpPr/>
          <p:nvPr/>
        </p:nvSpPr>
        <p:spPr>
          <a:xfrm>
            <a:off x="476655"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3" name="Google Shape;173;p10"/>
          <p:cNvSpPr/>
          <p:nvPr/>
        </p:nvSpPr>
        <p:spPr>
          <a:xfrm>
            <a:off x="1670637"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4" name="Google Shape;174;p10"/>
          <p:cNvSpPr/>
          <p:nvPr/>
        </p:nvSpPr>
        <p:spPr>
          <a:xfrm>
            <a:off x="4058602" y="1066541"/>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5" name="Google Shape;175;p10"/>
          <p:cNvSpPr/>
          <p:nvPr/>
        </p:nvSpPr>
        <p:spPr>
          <a:xfrm>
            <a:off x="2864619"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181" name="Google Shape;181;p11"/>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An explicit statement of  theoretical assumptions permits the reader to evaluate them critically.</a:t>
            </a:r>
            <a:endParaRPr/>
          </a:p>
        </p:txBody>
      </p:sp>
      <p:sp>
        <p:nvSpPr>
          <p:cNvPr id="182" name="Google Shape;182;p11"/>
          <p:cNvSpPr/>
          <p:nvPr/>
        </p:nvSpPr>
        <p:spPr>
          <a:xfrm>
            <a:off x="476655"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3" name="Google Shape;183;p11"/>
          <p:cNvSpPr/>
          <p:nvPr/>
        </p:nvSpPr>
        <p:spPr>
          <a:xfrm>
            <a:off x="166976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4" name="Google Shape;184;p11"/>
          <p:cNvSpPr/>
          <p:nvPr/>
        </p:nvSpPr>
        <p:spPr>
          <a:xfrm>
            <a:off x="405597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5" name="Google Shape;185;p11"/>
          <p:cNvSpPr/>
          <p:nvPr/>
        </p:nvSpPr>
        <p:spPr>
          <a:xfrm>
            <a:off x="286286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6" name="Google Shape;186;p11"/>
          <p:cNvSpPr/>
          <p:nvPr/>
        </p:nvSpPr>
        <p:spPr>
          <a:xfrm>
            <a:off x="524907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7" name="Google Shape;187;p11"/>
          <p:cNvSpPr/>
          <p:nvPr/>
        </p:nvSpPr>
        <p:spPr>
          <a:xfrm>
            <a:off x="7635287"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8" name="Google Shape;188;p11"/>
          <p:cNvSpPr/>
          <p:nvPr/>
        </p:nvSpPr>
        <p:spPr>
          <a:xfrm>
            <a:off x="644218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194" name="Google Shape;194;p12"/>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 theoretical framework connects the researcher to existing knowledge. </a:t>
            </a:r>
            <a:endParaRPr/>
          </a:p>
        </p:txBody>
      </p:sp>
      <p:sp>
        <p:nvSpPr>
          <p:cNvPr id="195" name="Google Shape;195;p12"/>
          <p:cNvSpPr/>
          <p:nvPr/>
        </p:nvSpPr>
        <p:spPr>
          <a:xfrm>
            <a:off x="47665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6" name="Google Shape;196;p12"/>
          <p:cNvSpPr/>
          <p:nvPr/>
        </p:nvSpPr>
        <p:spPr>
          <a:xfrm>
            <a:off x="1669760"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7" name="Google Shape;197;p12"/>
          <p:cNvSpPr/>
          <p:nvPr/>
        </p:nvSpPr>
        <p:spPr>
          <a:xfrm>
            <a:off x="405597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8" name="Google Shape;198;p12"/>
          <p:cNvSpPr/>
          <p:nvPr/>
        </p:nvSpPr>
        <p:spPr>
          <a:xfrm>
            <a:off x="286286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9" name="Google Shape;199;p12"/>
          <p:cNvSpPr/>
          <p:nvPr/>
        </p:nvSpPr>
        <p:spPr>
          <a:xfrm>
            <a:off x="524907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0" name="Google Shape;200;p12"/>
          <p:cNvSpPr/>
          <p:nvPr/>
        </p:nvSpPr>
        <p:spPr>
          <a:xfrm>
            <a:off x="7635287"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1" name="Google Shape;201;p12"/>
          <p:cNvSpPr/>
          <p:nvPr/>
        </p:nvSpPr>
        <p:spPr>
          <a:xfrm>
            <a:off x="644218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207" name="Google Shape;207;p13"/>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Guided by a relevant theory, you are given a basis for your hypotheses and choice of research methods.</a:t>
            </a:r>
            <a:endParaRPr/>
          </a:p>
        </p:txBody>
      </p:sp>
      <p:sp>
        <p:nvSpPr>
          <p:cNvPr id="208" name="Google Shape;208;p13"/>
          <p:cNvSpPr/>
          <p:nvPr/>
        </p:nvSpPr>
        <p:spPr>
          <a:xfrm>
            <a:off x="47665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9" name="Google Shape;209;p13"/>
          <p:cNvSpPr/>
          <p:nvPr/>
        </p:nvSpPr>
        <p:spPr>
          <a:xfrm>
            <a:off x="166976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0" name="Google Shape;210;p13"/>
          <p:cNvSpPr/>
          <p:nvPr/>
        </p:nvSpPr>
        <p:spPr>
          <a:xfrm>
            <a:off x="405597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1" name="Google Shape;211;p13"/>
          <p:cNvSpPr/>
          <p:nvPr/>
        </p:nvSpPr>
        <p:spPr>
          <a:xfrm>
            <a:off x="2862865"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2" name="Google Shape;212;p13"/>
          <p:cNvSpPr/>
          <p:nvPr/>
        </p:nvSpPr>
        <p:spPr>
          <a:xfrm>
            <a:off x="524907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3" name="Google Shape;213;p13"/>
          <p:cNvSpPr/>
          <p:nvPr/>
        </p:nvSpPr>
        <p:spPr>
          <a:xfrm>
            <a:off x="7635287"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4" name="Google Shape;214;p13"/>
          <p:cNvSpPr/>
          <p:nvPr/>
        </p:nvSpPr>
        <p:spPr>
          <a:xfrm>
            <a:off x="644218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220" name="Google Shape;220;p14"/>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Articulating the theoretical assumptions of a research study forces you to address questions of why and how. </a:t>
            </a:r>
            <a:endParaRPr/>
          </a:p>
        </p:txBody>
      </p:sp>
      <p:sp>
        <p:nvSpPr>
          <p:cNvPr id="221" name="Google Shape;221;p14"/>
          <p:cNvSpPr/>
          <p:nvPr/>
        </p:nvSpPr>
        <p:spPr>
          <a:xfrm>
            <a:off x="47665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2" name="Google Shape;222;p14"/>
          <p:cNvSpPr/>
          <p:nvPr/>
        </p:nvSpPr>
        <p:spPr>
          <a:xfrm>
            <a:off x="166976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3" name="Google Shape;223;p14"/>
          <p:cNvSpPr/>
          <p:nvPr/>
        </p:nvSpPr>
        <p:spPr>
          <a:xfrm>
            <a:off x="4055970"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4" name="Google Shape;224;p14"/>
          <p:cNvSpPr/>
          <p:nvPr/>
        </p:nvSpPr>
        <p:spPr>
          <a:xfrm>
            <a:off x="286286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5" name="Google Shape;225;p14"/>
          <p:cNvSpPr/>
          <p:nvPr/>
        </p:nvSpPr>
        <p:spPr>
          <a:xfrm>
            <a:off x="524907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6" name="Google Shape;226;p14"/>
          <p:cNvSpPr/>
          <p:nvPr/>
        </p:nvSpPr>
        <p:spPr>
          <a:xfrm>
            <a:off x="7635287"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7" name="Google Shape;227;p14"/>
          <p:cNvSpPr/>
          <p:nvPr/>
        </p:nvSpPr>
        <p:spPr>
          <a:xfrm>
            <a:off x="644218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233" name="Google Shape;233;p15"/>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It permits you to intellectually transition from simply describing a phenomenon you have observed to generalizing about various aspects of that phenomenon.</a:t>
            </a:r>
            <a:endParaRPr/>
          </a:p>
        </p:txBody>
      </p:sp>
      <p:sp>
        <p:nvSpPr>
          <p:cNvPr id="234" name="Google Shape;234;p15"/>
          <p:cNvSpPr/>
          <p:nvPr/>
        </p:nvSpPr>
        <p:spPr>
          <a:xfrm>
            <a:off x="47665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5" name="Google Shape;235;p15"/>
          <p:cNvSpPr/>
          <p:nvPr/>
        </p:nvSpPr>
        <p:spPr>
          <a:xfrm>
            <a:off x="166976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6" name="Google Shape;236;p15"/>
          <p:cNvSpPr/>
          <p:nvPr/>
        </p:nvSpPr>
        <p:spPr>
          <a:xfrm>
            <a:off x="405597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7" name="Google Shape;237;p15"/>
          <p:cNvSpPr/>
          <p:nvPr/>
        </p:nvSpPr>
        <p:spPr>
          <a:xfrm>
            <a:off x="286286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8" name="Google Shape;238;p15"/>
          <p:cNvSpPr/>
          <p:nvPr/>
        </p:nvSpPr>
        <p:spPr>
          <a:xfrm>
            <a:off x="5249075"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9" name="Google Shape;239;p15"/>
          <p:cNvSpPr/>
          <p:nvPr/>
        </p:nvSpPr>
        <p:spPr>
          <a:xfrm>
            <a:off x="7635287"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0" name="Google Shape;240;p15"/>
          <p:cNvSpPr/>
          <p:nvPr/>
        </p:nvSpPr>
        <p:spPr>
          <a:xfrm>
            <a:off x="644218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246" name="Google Shape;246;p16"/>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Having a theory helps you identify the limits to those generalizations. </a:t>
            </a:r>
            <a:endParaRPr/>
          </a:p>
        </p:txBody>
      </p:sp>
      <p:sp>
        <p:nvSpPr>
          <p:cNvPr id="247" name="Google Shape;247;p16"/>
          <p:cNvSpPr/>
          <p:nvPr/>
        </p:nvSpPr>
        <p:spPr>
          <a:xfrm>
            <a:off x="47665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8" name="Google Shape;248;p16"/>
          <p:cNvSpPr/>
          <p:nvPr/>
        </p:nvSpPr>
        <p:spPr>
          <a:xfrm>
            <a:off x="166976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9" name="Google Shape;249;p16"/>
          <p:cNvSpPr/>
          <p:nvPr/>
        </p:nvSpPr>
        <p:spPr>
          <a:xfrm>
            <a:off x="405597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0" name="Google Shape;250;p16"/>
          <p:cNvSpPr/>
          <p:nvPr/>
        </p:nvSpPr>
        <p:spPr>
          <a:xfrm>
            <a:off x="286286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1" name="Google Shape;251;p16"/>
          <p:cNvSpPr/>
          <p:nvPr/>
        </p:nvSpPr>
        <p:spPr>
          <a:xfrm>
            <a:off x="524907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2" name="Google Shape;252;p16"/>
          <p:cNvSpPr/>
          <p:nvPr/>
        </p:nvSpPr>
        <p:spPr>
          <a:xfrm>
            <a:off x="7635287"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3" name="Google Shape;253;p16"/>
          <p:cNvSpPr/>
          <p:nvPr/>
        </p:nvSpPr>
        <p:spPr>
          <a:xfrm>
            <a:off x="6442180"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The theoretical framework strengthens the study in the following ways</a:t>
            </a:r>
            <a:r>
              <a:rPr lang="en-US"/>
              <a:t>:</a:t>
            </a:r>
            <a:endParaRPr/>
          </a:p>
        </p:txBody>
      </p:sp>
      <p:sp>
        <p:nvSpPr>
          <p:cNvPr id="259" name="Google Shape;259;p17"/>
          <p:cNvSpPr txBox="1"/>
          <p:nvPr>
            <p:ph idx="1" type="body"/>
          </p:nvPr>
        </p:nvSpPr>
        <p:spPr>
          <a:xfrm>
            <a:off x="361950" y="1770435"/>
            <a:ext cx="8582025" cy="3826474"/>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 theoretical framework specifies which key variables influence a phenomenon of interest and highlights the need to examine how those key variables might differ and under what circumstances.</a:t>
            </a:r>
            <a:endParaRPr/>
          </a:p>
        </p:txBody>
      </p:sp>
      <p:sp>
        <p:nvSpPr>
          <p:cNvPr id="260" name="Google Shape;260;p17"/>
          <p:cNvSpPr/>
          <p:nvPr/>
        </p:nvSpPr>
        <p:spPr>
          <a:xfrm>
            <a:off x="47665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1" name="Google Shape;261;p17"/>
          <p:cNvSpPr/>
          <p:nvPr/>
        </p:nvSpPr>
        <p:spPr>
          <a:xfrm>
            <a:off x="166976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2" name="Google Shape;262;p17"/>
          <p:cNvSpPr/>
          <p:nvPr/>
        </p:nvSpPr>
        <p:spPr>
          <a:xfrm>
            <a:off x="405597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3" name="Google Shape;263;p17"/>
          <p:cNvSpPr/>
          <p:nvPr/>
        </p:nvSpPr>
        <p:spPr>
          <a:xfrm>
            <a:off x="286286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4" name="Google Shape;264;p17"/>
          <p:cNvSpPr/>
          <p:nvPr/>
        </p:nvSpPr>
        <p:spPr>
          <a:xfrm>
            <a:off x="5249075"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5" name="Google Shape;265;p17"/>
          <p:cNvSpPr/>
          <p:nvPr/>
        </p:nvSpPr>
        <p:spPr>
          <a:xfrm>
            <a:off x="7635287" y="1261092"/>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6" name="Google Shape;266;p17"/>
          <p:cNvSpPr/>
          <p:nvPr/>
        </p:nvSpPr>
        <p:spPr>
          <a:xfrm>
            <a:off x="6442180" y="1261092"/>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Conclusion</a:t>
            </a:r>
            <a:endParaRPr/>
          </a:p>
        </p:txBody>
      </p:sp>
      <p:sp>
        <p:nvSpPr>
          <p:cNvPr id="272" name="Google Shape;272;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By virtue of its applicative nature, good theory in the social sciences is of value precisely because it fulfils one primary purpose: </a:t>
            </a:r>
            <a:endParaRPr/>
          </a:p>
          <a:p>
            <a:pPr indent="-228600" lvl="1" marL="685800" rtl="0" algn="l">
              <a:lnSpc>
                <a:spcPct val="150000"/>
              </a:lnSpc>
              <a:spcBef>
                <a:spcPts val="500"/>
              </a:spcBef>
              <a:spcAft>
                <a:spcPts val="0"/>
              </a:spcAft>
              <a:buSzPts val="2400"/>
              <a:buChar char="•"/>
            </a:pPr>
            <a:r>
              <a:rPr lang="en-US"/>
              <a:t>to explain the meaning, nature, and challenges associated with a phenomenon, often experienced but unexplained in the world in which we live. So that we may use that knowledge and understanding to act in more informed and effective ways.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en-US"/>
              <a:t>Learning </a:t>
            </a:r>
            <a:br>
              <a:rPr lang="en-US"/>
            </a:br>
            <a:r>
              <a:rPr lang="en-US"/>
              <a:t>Outcomes</a:t>
            </a:r>
            <a:endParaRPr/>
          </a:p>
        </p:txBody>
      </p:sp>
      <p:sp>
        <p:nvSpPr>
          <p:cNvPr id="102" name="Google Shape;102;p2"/>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3F"/>
              </a:buClr>
              <a:buSzPts val="2600"/>
              <a:buChar char="•"/>
            </a:pPr>
            <a:r>
              <a:rPr lang="en-US" sz="2600"/>
              <a:t>examine the meaning of the word ‘Theory’ </a:t>
            </a:r>
            <a:endParaRPr/>
          </a:p>
          <a:p>
            <a:pPr indent="-228600" lvl="0" marL="228600" rtl="0" algn="l">
              <a:lnSpc>
                <a:spcPct val="150000"/>
              </a:lnSpc>
              <a:spcBef>
                <a:spcPts val="1000"/>
              </a:spcBef>
              <a:spcAft>
                <a:spcPts val="0"/>
              </a:spcAft>
              <a:buClr>
                <a:srgbClr val="00203F"/>
              </a:buClr>
              <a:buSzPts val="2600"/>
              <a:buChar char="•"/>
            </a:pPr>
            <a:r>
              <a:rPr lang="en-US" sz="2600"/>
              <a:t>understand the significance of theory in research</a:t>
            </a:r>
            <a:endParaRPr/>
          </a:p>
          <a:p>
            <a:pPr indent="-228600" lvl="0" marL="228600" rtl="0" algn="l">
              <a:lnSpc>
                <a:spcPct val="150000"/>
              </a:lnSpc>
              <a:spcBef>
                <a:spcPts val="1000"/>
              </a:spcBef>
              <a:spcAft>
                <a:spcPts val="0"/>
              </a:spcAft>
              <a:buClr>
                <a:srgbClr val="00203F"/>
              </a:buClr>
              <a:buSzPts val="2600"/>
              <a:buChar char="•"/>
            </a:pPr>
            <a:r>
              <a:rPr lang="en-US" sz="2600"/>
              <a:t>analyze how theoretical framework will strengthen your research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Theory</a:t>
            </a:r>
            <a:endParaRPr/>
          </a:p>
        </p:txBody>
      </p:sp>
      <p:sp>
        <p:nvSpPr>
          <p:cNvPr id="108" name="Google Shape;108;p3"/>
          <p:cNvSpPr txBox="1"/>
          <p:nvPr>
            <p:ph idx="1" type="body"/>
          </p:nvPr>
        </p:nvSpPr>
        <p:spPr>
          <a:xfrm>
            <a:off x="361950" y="1295400"/>
            <a:ext cx="8582025" cy="4784387"/>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 supposition or a system of ideas intended to explain something, especially one based on general principles independent of the thing to be explained.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Use of Theory</a:t>
            </a:r>
            <a:endParaRPr/>
          </a:p>
        </p:txBody>
      </p:sp>
      <p:sp>
        <p:nvSpPr>
          <p:cNvPr id="114" name="Google Shape;114;p4"/>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Theories are formulated to explain, predict, and understand phenomena and, in many cases, to challenge and extend existing knowledge within the limits of critical bounding assumptions. </a:t>
            </a:r>
            <a:endParaRPr/>
          </a:p>
        </p:txBody>
      </p:sp>
      <p:sp>
        <p:nvSpPr>
          <p:cNvPr id="115" name="Google Shape;115;p4"/>
          <p:cNvSpPr/>
          <p:nvPr/>
        </p:nvSpPr>
        <p:spPr>
          <a:xfrm>
            <a:off x="476655"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6" name="Google Shape;116;p4"/>
          <p:cNvSpPr/>
          <p:nvPr/>
        </p:nvSpPr>
        <p:spPr>
          <a:xfrm>
            <a:off x="1517514"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7" name="Google Shape;117;p4"/>
          <p:cNvSpPr/>
          <p:nvPr/>
        </p:nvSpPr>
        <p:spPr>
          <a:xfrm>
            <a:off x="255837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Use of Theory</a:t>
            </a:r>
            <a:endParaRPr/>
          </a:p>
        </p:txBody>
      </p:sp>
      <p:sp>
        <p:nvSpPr>
          <p:cNvPr id="123" name="Google Shape;123;p5"/>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 theoretical framework is the structure that can hold or support a theory of a research study. </a:t>
            </a:r>
            <a:endParaRPr/>
          </a:p>
        </p:txBody>
      </p:sp>
      <p:sp>
        <p:nvSpPr>
          <p:cNvPr id="124" name="Google Shape;124;p5"/>
          <p:cNvSpPr/>
          <p:nvPr/>
        </p:nvSpPr>
        <p:spPr>
          <a:xfrm>
            <a:off x="47665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5" name="Google Shape;125;p5"/>
          <p:cNvSpPr/>
          <p:nvPr/>
        </p:nvSpPr>
        <p:spPr>
          <a:xfrm>
            <a:off x="1517514"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6" name="Google Shape;126;p5"/>
          <p:cNvSpPr/>
          <p:nvPr/>
        </p:nvSpPr>
        <p:spPr>
          <a:xfrm>
            <a:off x="255837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Use of Theory</a:t>
            </a:r>
            <a:endParaRPr/>
          </a:p>
        </p:txBody>
      </p:sp>
      <p:sp>
        <p:nvSpPr>
          <p:cNvPr id="132" name="Google Shape;132;p6"/>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 theoretical framework introduces and describes the theory that explains why the research problem under study exists.</a:t>
            </a:r>
            <a:endParaRPr/>
          </a:p>
        </p:txBody>
      </p:sp>
      <p:sp>
        <p:nvSpPr>
          <p:cNvPr id="133" name="Google Shape;133;p6"/>
          <p:cNvSpPr/>
          <p:nvPr/>
        </p:nvSpPr>
        <p:spPr>
          <a:xfrm>
            <a:off x="47665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4" name="Google Shape;134;p6"/>
          <p:cNvSpPr/>
          <p:nvPr/>
        </p:nvSpPr>
        <p:spPr>
          <a:xfrm>
            <a:off x="1517514"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5" name="Google Shape;135;p6"/>
          <p:cNvSpPr/>
          <p:nvPr/>
        </p:nvSpPr>
        <p:spPr>
          <a:xfrm>
            <a:off x="2558373"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Importance of Theory</a:t>
            </a:r>
            <a:endParaRPr/>
          </a:p>
        </p:txBody>
      </p:sp>
      <p:sp>
        <p:nvSpPr>
          <p:cNvPr id="141" name="Google Shape;141;p7"/>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 theoretical framework consists of concepts and, together with their definitions and reference to relevant scholarly literature, existing theory that is used for your particular study. </a:t>
            </a:r>
            <a:endParaRPr/>
          </a:p>
        </p:txBody>
      </p:sp>
      <p:sp>
        <p:nvSpPr>
          <p:cNvPr id="142" name="Google Shape;142;p7"/>
          <p:cNvSpPr/>
          <p:nvPr/>
        </p:nvSpPr>
        <p:spPr>
          <a:xfrm>
            <a:off x="476655" y="1066541"/>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3" name="Google Shape;143;p7"/>
          <p:cNvSpPr/>
          <p:nvPr/>
        </p:nvSpPr>
        <p:spPr>
          <a:xfrm>
            <a:off x="1670637"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4" name="Google Shape;144;p7"/>
          <p:cNvSpPr/>
          <p:nvPr/>
        </p:nvSpPr>
        <p:spPr>
          <a:xfrm>
            <a:off x="4058602"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5" name="Google Shape;145;p7"/>
          <p:cNvSpPr/>
          <p:nvPr/>
        </p:nvSpPr>
        <p:spPr>
          <a:xfrm>
            <a:off x="2864619"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Importance of Theory</a:t>
            </a:r>
            <a:endParaRPr/>
          </a:p>
        </p:txBody>
      </p:sp>
      <p:sp>
        <p:nvSpPr>
          <p:cNvPr id="151" name="Google Shape;151;p8"/>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 theoretical framework must demonstrate an understanding of theories and concepts that are relevant to the topic of your research paper and that relate to the broader areas of knowledge being considered.</a:t>
            </a:r>
            <a:endParaRPr/>
          </a:p>
        </p:txBody>
      </p:sp>
      <p:sp>
        <p:nvSpPr>
          <p:cNvPr id="152" name="Google Shape;152;p8"/>
          <p:cNvSpPr/>
          <p:nvPr/>
        </p:nvSpPr>
        <p:spPr>
          <a:xfrm>
            <a:off x="476655"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3" name="Google Shape;153;p8"/>
          <p:cNvSpPr/>
          <p:nvPr/>
        </p:nvSpPr>
        <p:spPr>
          <a:xfrm>
            <a:off x="1670637" y="1066541"/>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4" name="Google Shape;154;p8"/>
          <p:cNvSpPr/>
          <p:nvPr/>
        </p:nvSpPr>
        <p:spPr>
          <a:xfrm>
            <a:off x="4058602"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5" name="Google Shape;155;p8"/>
          <p:cNvSpPr/>
          <p:nvPr/>
        </p:nvSpPr>
        <p:spPr>
          <a:xfrm>
            <a:off x="2864619"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Importance of Theory</a:t>
            </a:r>
            <a:endParaRPr/>
          </a:p>
        </p:txBody>
      </p:sp>
      <p:sp>
        <p:nvSpPr>
          <p:cNvPr id="161" name="Google Shape;161;p9"/>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 theoretical framework is most often not something readily found within the literature. </a:t>
            </a:r>
            <a:endParaRPr/>
          </a:p>
        </p:txBody>
      </p:sp>
      <p:sp>
        <p:nvSpPr>
          <p:cNvPr id="162" name="Google Shape;162;p9"/>
          <p:cNvSpPr/>
          <p:nvPr/>
        </p:nvSpPr>
        <p:spPr>
          <a:xfrm>
            <a:off x="476655"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3" name="Google Shape;163;p9"/>
          <p:cNvSpPr/>
          <p:nvPr/>
        </p:nvSpPr>
        <p:spPr>
          <a:xfrm>
            <a:off x="1670637"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4" name="Google Shape;164;p9"/>
          <p:cNvSpPr/>
          <p:nvPr/>
        </p:nvSpPr>
        <p:spPr>
          <a:xfrm>
            <a:off x="4058602" y="1066541"/>
            <a:ext cx="118872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5" name="Google Shape;165;p9"/>
          <p:cNvSpPr/>
          <p:nvPr/>
        </p:nvSpPr>
        <p:spPr>
          <a:xfrm>
            <a:off x="2864619" y="1066541"/>
            <a:ext cx="118872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