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JuLeZV2SewppqUMwomdZ9pr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gradFill>
          <a:gsLst>
            <a:gs pos="0">
              <a:srgbClr val="FFFFFF">
                <a:alpha val="0"/>
              </a:srgbClr>
            </a:gs>
            <a:gs pos="64000">
              <a:srgbClr val="727375">
                <a:alpha val="87843"/>
              </a:srgbClr>
            </a:gs>
            <a:gs pos="100000">
              <a:schemeClr val="dk1"/>
            </a:gs>
          </a:gsLst>
          <a:path path="circle">
            <a:fillToRect b="50%" l="50%" r="50%" t="50%"/>
          </a:path>
          <a:tileRect/>
        </a:gradFill>
      </p:bgPr>
    </p:bg>
    <p:spTree>
      <p:nvGrpSpPr>
        <p:cNvPr id="11" name="Shape 11"/>
        <p:cNvGrpSpPr/>
        <p:nvPr/>
      </p:nvGrpSpPr>
      <p:grpSpPr>
        <a:xfrm>
          <a:off x="0" y="0"/>
          <a:ext cx="0" cy="0"/>
          <a:chOff x="0" y="0"/>
          <a:chExt cx="0" cy="0"/>
        </a:xfrm>
      </p:grpSpPr>
      <p:pic>
        <p:nvPicPr>
          <p:cNvPr descr="See the source image" id="12" name="Google Shape;12;p32"/>
          <p:cNvPicPr preferRelativeResize="0"/>
          <p:nvPr/>
        </p:nvPicPr>
        <p:blipFill rotWithShape="1">
          <a:blip r:embed="rId2">
            <a:alphaModFix amt="74000"/>
          </a:blip>
          <a:srcRect b="0" l="11181" r="0" t="0"/>
          <a:stretch/>
        </p:blipFill>
        <p:spPr>
          <a:xfrm>
            <a:off x="0" y="0"/>
            <a:ext cx="9144000" cy="6858000"/>
          </a:xfrm>
          <a:prstGeom prst="rect">
            <a:avLst/>
          </a:prstGeom>
          <a:noFill/>
          <a:ln>
            <a:noFill/>
          </a:ln>
        </p:spPr>
      </p:pic>
      <p:sp>
        <p:nvSpPr>
          <p:cNvPr id="13" name="Google Shape;13;p32"/>
          <p:cNvSpPr/>
          <p:nvPr/>
        </p:nvSpPr>
        <p:spPr>
          <a:xfrm>
            <a:off x="318136" y="928721"/>
            <a:ext cx="2667000" cy="879893"/>
          </a:xfrm>
          <a:prstGeom prst="homePlate">
            <a:avLst>
              <a:gd fmla="val 50000" name="adj"/>
            </a:avLst>
          </a:prstGeom>
          <a:solidFill>
            <a:srgbClr val="357999"/>
          </a:solidFill>
          <a:ln cap="flat" cmpd="sng" w="12700">
            <a:solidFill>
              <a:srgbClr val="01141A"/>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3600" u="none" cap="none" strike="noStrike">
                <a:solidFill>
                  <a:schemeClr val="lt1"/>
                </a:solidFill>
                <a:latin typeface="Arial"/>
                <a:ea typeface="Arial"/>
                <a:cs typeface="Arial"/>
                <a:sym typeface="Arial"/>
              </a:rPr>
              <a:t>EGEN530</a:t>
            </a:r>
            <a:endParaRPr/>
          </a:p>
        </p:txBody>
      </p:sp>
      <p:sp>
        <p:nvSpPr>
          <p:cNvPr id="14" name="Google Shape;14;p32"/>
          <p:cNvSpPr/>
          <p:nvPr/>
        </p:nvSpPr>
        <p:spPr>
          <a:xfrm>
            <a:off x="2606150" y="928721"/>
            <a:ext cx="5837407" cy="879893"/>
          </a:xfrm>
          <a:custGeom>
            <a:rect b="b" l="l" r="r" t="t"/>
            <a:pathLst>
              <a:path extrusionOk="0" h="879893" w="5837407">
                <a:moveTo>
                  <a:pt x="0" y="0"/>
                </a:moveTo>
                <a:lnTo>
                  <a:pt x="5690755" y="0"/>
                </a:lnTo>
                <a:cubicBezTo>
                  <a:pt x="5771749" y="0"/>
                  <a:pt x="5837407" y="65658"/>
                  <a:pt x="5837407" y="146652"/>
                </a:cubicBezTo>
                <a:lnTo>
                  <a:pt x="5837407" y="879893"/>
                </a:lnTo>
                <a:lnTo>
                  <a:pt x="0" y="879893"/>
                </a:lnTo>
                <a:lnTo>
                  <a:pt x="439946" y="439947"/>
                </a:lnTo>
                <a:close/>
              </a:path>
            </a:pathLst>
          </a:cu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32"/>
          <p:cNvSpPr txBox="1"/>
          <p:nvPr/>
        </p:nvSpPr>
        <p:spPr>
          <a:xfrm>
            <a:off x="3257551" y="928721"/>
            <a:ext cx="5186006" cy="8798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DDEAF6"/>
                </a:solidFill>
                <a:latin typeface="Arial"/>
                <a:ea typeface="Arial"/>
                <a:cs typeface="Arial"/>
                <a:sym typeface="Arial"/>
              </a:rPr>
              <a:t>Fundamentals of Research</a:t>
            </a:r>
            <a:endParaRPr/>
          </a:p>
        </p:txBody>
      </p:sp>
      <p:sp>
        <p:nvSpPr>
          <p:cNvPr id="16" name="Google Shape;16;p32"/>
          <p:cNvSpPr/>
          <p:nvPr/>
        </p:nvSpPr>
        <p:spPr>
          <a:xfrm>
            <a:off x="175196" y="5535309"/>
            <a:ext cx="4669277" cy="787940"/>
          </a:xfrm>
          <a:prstGeom prst="parallelogram">
            <a:avLst>
              <a:gd fmla="val 58333" name="adj"/>
            </a:avLst>
          </a:prstGeom>
          <a:solidFill>
            <a:schemeClr val="lt1"/>
          </a:solidFill>
          <a:ln cap="flat" cmpd="sng" w="19050">
            <a:solidFill>
              <a:srgbClr val="01141A"/>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32"/>
          <p:cNvSpPr/>
          <p:nvPr/>
        </p:nvSpPr>
        <p:spPr>
          <a:xfrm>
            <a:off x="1284150" y="5827138"/>
            <a:ext cx="3287946" cy="671211"/>
          </a:xfrm>
          <a:custGeom>
            <a:rect b="b" l="l" r="r" t="t"/>
            <a:pathLst>
              <a:path extrusionOk="0" h="671211" w="3287946">
                <a:moveTo>
                  <a:pt x="2848688" y="0"/>
                </a:moveTo>
                <a:lnTo>
                  <a:pt x="3287946" y="0"/>
                </a:lnTo>
                <a:lnTo>
                  <a:pt x="2896408" y="671211"/>
                </a:lnTo>
                <a:lnTo>
                  <a:pt x="0" y="671211"/>
                </a:lnTo>
                <a:lnTo>
                  <a:pt x="178746" y="364789"/>
                </a:lnTo>
                <a:lnTo>
                  <a:pt x="2635895" y="364789"/>
                </a:lnTo>
                <a:close/>
              </a:path>
            </a:pathLst>
          </a:cu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32"/>
          <p:cNvSpPr/>
          <p:nvPr/>
        </p:nvSpPr>
        <p:spPr>
          <a:xfrm>
            <a:off x="681359" y="5375449"/>
            <a:ext cx="2059940" cy="76634"/>
          </a:xfrm>
          <a:prstGeom prst="parallelogram">
            <a:avLst>
              <a:gd fmla="val 58333"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2"/>
          <p:cNvSpPr txBox="1"/>
          <p:nvPr/>
        </p:nvSpPr>
        <p:spPr>
          <a:xfrm>
            <a:off x="659515" y="5565528"/>
            <a:ext cx="25843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1141A"/>
                </a:solidFill>
                <a:latin typeface="Arial"/>
                <a:ea typeface="Arial"/>
                <a:cs typeface="Arial"/>
                <a:sym typeface="Arial"/>
              </a:rPr>
              <a:t>Dr. Rajeesh CS</a:t>
            </a:r>
            <a:endParaRPr/>
          </a:p>
        </p:txBody>
      </p:sp>
      <p:sp>
        <p:nvSpPr>
          <p:cNvPr id="20" name="Google Shape;20;p32"/>
          <p:cNvSpPr txBox="1"/>
          <p:nvPr/>
        </p:nvSpPr>
        <p:spPr>
          <a:xfrm>
            <a:off x="1430243" y="6181081"/>
            <a:ext cx="2016899" cy="338554"/>
          </a:xfrm>
          <a:prstGeom prst="rect">
            <a:avLst/>
          </a:prstGeom>
          <a:noFill/>
          <a:ln>
            <a:noFill/>
          </a:ln>
          <a:effectLst>
            <a:outerShdw blurRad="63500" sx="102000" rotWithShape="0" algn="ctr" sy="1020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2F2F2"/>
                </a:solidFill>
                <a:latin typeface="Arial"/>
                <a:ea typeface="Arial"/>
                <a:cs typeface="Arial"/>
                <a:sym typeface="Arial"/>
              </a:rPr>
              <a:t>Assistant Professor</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4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4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4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bg>
      <p:bgPr>
        <a:blipFill>
          <a:blip r:embed="rId2">
            <a:alphaModFix amt="15000"/>
          </a:blip>
          <a:stretch>
            <a:fillRect/>
          </a:stretch>
        </a:blipFill>
      </p:bgPr>
    </p:bg>
    <p:spTree>
      <p:nvGrpSpPr>
        <p:cNvPr id="21" name="Shape 21"/>
        <p:cNvGrpSpPr/>
        <p:nvPr/>
      </p:nvGrpSpPr>
      <p:grpSpPr>
        <a:xfrm>
          <a:off x="0" y="0"/>
          <a:ext cx="0" cy="0"/>
          <a:chOff x="0" y="0"/>
          <a:chExt cx="0" cy="0"/>
        </a:xfrm>
      </p:grpSpPr>
      <p:sp>
        <p:nvSpPr>
          <p:cNvPr id="22" name="Google Shape;22;p33"/>
          <p:cNvSpPr/>
          <p:nvPr/>
        </p:nvSpPr>
        <p:spPr>
          <a:xfrm>
            <a:off x="0" y="0"/>
            <a:ext cx="9144000" cy="1991360"/>
          </a:xfrm>
          <a:prstGeom prst="rect">
            <a:avLst/>
          </a:prstGeom>
          <a:gradFill>
            <a:gsLst>
              <a:gs pos="0">
                <a:srgbClr val="357999"/>
              </a:gs>
              <a:gs pos="46000">
                <a:srgbClr val="01141A">
                  <a:alpha val="93725"/>
                </a:srgbClr>
              </a:gs>
              <a:gs pos="100000">
                <a:srgbClr val="01141A"/>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33"/>
          <p:cNvSpPr txBox="1"/>
          <p:nvPr>
            <p:ph type="title"/>
          </p:nvPr>
        </p:nvSpPr>
        <p:spPr>
          <a:xfrm>
            <a:off x="628650" y="0"/>
            <a:ext cx="3600450" cy="1991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3"/>
          <p:cNvSpPr txBox="1"/>
          <p:nvPr>
            <p:ph idx="1" type="body"/>
          </p:nvPr>
        </p:nvSpPr>
        <p:spPr>
          <a:xfrm>
            <a:off x="1200148" y="2647314"/>
            <a:ext cx="7315201" cy="3968751"/>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5" name="Google Shape;25;p33"/>
          <p:cNvPicPr preferRelativeResize="0"/>
          <p:nvPr/>
        </p:nvPicPr>
        <p:blipFill rotWithShape="1">
          <a:blip r:embed="rId3">
            <a:alphaModFix/>
          </a:blip>
          <a:srcRect b="0" l="0" r="0" t="0"/>
          <a:stretch/>
        </p:blipFill>
        <p:spPr>
          <a:xfrm>
            <a:off x="7486650" y="24193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33"/>
          <p:cNvSpPr txBox="1"/>
          <p:nvPr/>
        </p:nvSpPr>
        <p:spPr>
          <a:xfrm>
            <a:off x="628650" y="2080568"/>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3F"/>
                </a:solidFill>
                <a:latin typeface="Arial"/>
                <a:ea typeface="Arial"/>
                <a:cs typeface="Arial"/>
                <a:sym typeface="Arial"/>
              </a:rPr>
              <a:t>After this lecture, you will be able to</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mt="15000"/>
          </a:blip>
          <a:stretch>
            <a:fillRect/>
          </a:stretch>
        </a:blipFill>
      </p:bgPr>
    </p:bg>
    <p:spTree>
      <p:nvGrpSpPr>
        <p:cNvPr id="27" name="Shape 27"/>
        <p:cNvGrpSpPr/>
        <p:nvPr/>
      </p:nvGrpSpPr>
      <p:grpSpPr>
        <a:xfrm>
          <a:off x="0" y="0"/>
          <a:ext cx="0" cy="0"/>
          <a:chOff x="0" y="0"/>
          <a:chExt cx="0" cy="0"/>
        </a:xfrm>
      </p:grpSpPr>
      <p:sp>
        <p:nvSpPr>
          <p:cNvPr id="28" name="Google Shape;28;p34"/>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3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blipFill>
          <a:blip r:embed="rId2">
            <a:alphaModFix amt="15000"/>
          </a:blip>
          <a:stretch>
            <a:fillRect/>
          </a:stretch>
        </a:blipFill>
      </p:bgPr>
    </p:bg>
    <p:spTree>
      <p:nvGrpSpPr>
        <p:cNvPr id="31" name="Shape 31"/>
        <p:cNvGrpSpPr/>
        <p:nvPr/>
      </p:nvGrpSpPr>
      <p:grpSpPr>
        <a:xfrm>
          <a:off x="0" y="0"/>
          <a:ext cx="0" cy="0"/>
          <a:chOff x="0" y="0"/>
          <a:chExt cx="0" cy="0"/>
        </a:xfrm>
      </p:grpSpPr>
      <p:sp>
        <p:nvSpPr>
          <p:cNvPr id="32" name="Google Shape;32;p35"/>
          <p:cNvSpPr/>
          <p:nvPr/>
        </p:nvSpPr>
        <p:spPr>
          <a:xfrm>
            <a:off x="1608881" y="2662176"/>
            <a:ext cx="5926238" cy="1574157"/>
          </a:xfrm>
          <a:prstGeom prst="roundRect">
            <a:avLst>
              <a:gd fmla="val 10858" name="adj"/>
            </a:avLst>
          </a:prstGeom>
          <a:solidFill>
            <a:srgbClr val="01141A"/>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35"/>
          <p:cNvSpPr txBox="1"/>
          <p:nvPr/>
        </p:nvSpPr>
        <p:spPr>
          <a:xfrm>
            <a:off x="2147298" y="3044280"/>
            <a:ext cx="484940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4" name="Shape 34"/>
        <p:cNvGrpSpPr/>
        <p:nvPr/>
      </p:nvGrpSpPr>
      <p:grpSpPr>
        <a:xfrm>
          <a:off x="0" y="0"/>
          <a:ext cx="0" cy="0"/>
          <a:chOff x="0" y="0"/>
          <a:chExt cx="0" cy="0"/>
        </a:xfrm>
      </p:grpSpPr>
      <p:sp>
        <p:nvSpPr>
          <p:cNvPr id="35" name="Google Shape;35;p36"/>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B3C3E"/>
              </a:solidFill>
              <a:latin typeface="Arial"/>
              <a:ea typeface="Arial"/>
              <a:cs typeface="Arial"/>
              <a:sym typeface="Arial"/>
            </a:endParaRPr>
          </a:p>
        </p:txBody>
      </p:sp>
      <p:sp>
        <p:nvSpPr>
          <p:cNvPr id="36" name="Google Shape;36;p3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Spatial Order</a:t>
            </a:r>
            <a:endParaRPr/>
          </a:p>
        </p:txBody>
      </p:sp>
      <p:sp>
        <p:nvSpPr>
          <p:cNvPr id="166" name="Google Shape;166;p10"/>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For example, if you are describing a place, instead of hopping about the scene randomly, you might start at the left and move across to the middle and then to the right. Or you might start with the foreground and</a:t>
            </a:r>
            <a:br>
              <a:rPr lang="en-US"/>
            </a:br>
            <a:r>
              <a:rPr lang="en-US"/>
              <a:t> move to the background, or vice versa.</a:t>
            </a:r>
            <a:endParaRPr/>
          </a:p>
        </p:txBody>
      </p:sp>
      <p:sp>
        <p:nvSpPr>
          <p:cNvPr id="167" name="Google Shape;167;p10"/>
          <p:cNvSpPr/>
          <p:nvPr/>
        </p:nvSpPr>
        <p:spPr>
          <a:xfrm>
            <a:off x="477475" y="10519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8" name="Google Shape;168;p10"/>
          <p:cNvSpPr/>
          <p:nvPr/>
        </p:nvSpPr>
        <p:spPr>
          <a:xfrm>
            <a:off x="1479189" y="10519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9" name="Google Shape;169;p10"/>
          <p:cNvSpPr/>
          <p:nvPr/>
        </p:nvSpPr>
        <p:spPr>
          <a:xfrm>
            <a:off x="2480903" y="10519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Spatial Order</a:t>
            </a:r>
            <a:endParaRPr/>
          </a:p>
        </p:txBody>
      </p:sp>
      <p:sp>
        <p:nvSpPr>
          <p:cNvPr id="175" name="Google Shape;175;p11"/>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Cause/effect and argument are often organized in climactic order, moving from the least important cause, effect or argument to the most important.</a:t>
            </a:r>
            <a:endParaRPr/>
          </a:p>
        </p:txBody>
      </p:sp>
      <p:sp>
        <p:nvSpPr>
          <p:cNvPr id="176" name="Google Shape;176;p11"/>
          <p:cNvSpPr/>
          <p:nvPr/>
        </p:nvSpPr>
        <p:spPr>
          <a:xfrm>
            <a:off x="477475" y="10519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7" name="Google Shape;177;p11"/>
          <p:cNvSpPr/>
          <p:nvPr/>
        </p:nvSpPr>
        <p:spPr>
          <a:xfrm>
            <a:off x="1479189" y="10519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8" name="Google Shape;178;p11"/>
          <p:cNvSpPr/>
          <p:nvPr/>
        </p:nvSpPr>
        <p:spPr>
          <a:xfrm>
            <a:off x="2480903" y="10519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Transition</a:t>
            </a:r>
            <a:endParaRPr/>
          </a:p>
        </p:txBody>
      </p:sp>
      <p:sp>
        <p:nvSpPr>
          <p:cNvPr id="184" name="Google Shape;184;p12"/>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Transition words and phrases connect ideas and guide your readers from one thought to another in a text. </a:t>
            </a:r>
            <a:endParaRPr/>
          </a:p>
        </p:txBody>
      </p:sp>
      <p:sp>
        <p:nvSpPr>
          <p:cNvPr id="185" name="Google Shape;185;p12"/>
          <p:cNvSpPr/>
          <p:nvPr/>
        </p:nvSpPr>
        <p:spPr>
          <a:xfrm>
            <a:off x="477475" y="1051941"/>
            <a:ext cx="13716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6" name="Google Shape;186;p12"/>
          <p:cNvSpPr/>
          <p:nvPr/>
        </p:nvSpPr>
        <p:spPr>
          <a:xfrm>
            <a:off x="186407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7" name="Google Shape;187;p12"/>
          <p:cNvSpPr/>
          <p:nvPr/>
        </p:nvSpPr>
        <p:spPr>
          <a:xfrm>
            <a:off x="325066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8" name="Google Shape;188;p12"/>
          <p:cNvSpPr/>
          <p:nvPr/>
        </p:nvSpPr>
        <p:spPr>
          <a:xfrm>
            <a:off x="463726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9" name="Google Shape;189;p12"/>
          <p:cNvSpPr/>
          <p:nvPr/>
        </p:nvSpPr>
        <p:spPr>
          <a:xfrm>
            <a:off x="602385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0" name="Google Shape;190;p12"/>
          <p:cNvSpPr/>
          <p:nvPr/>
        </p:nvSpPr>
        <p:spPr>
          <a:xfrm>
            <a:off x="741045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Transition</a:t>
            </a:r>
            <a:endParaRPr/>
          </a:p>
        </p:txBody>
      </p:sp>
      <p:sp>
        <p:nvSpPr>
          <p:cNvPr id="196" name="Google Shape;196;p13"/>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Words and phrases like</a:t>
            </a:r>
            <a:r>
              <a:rPr i="1" lang="en-US"/>
              <a:t> for example</a:t>
            </a:r>
            <a:r>
              <a:rPr lang="en-US"/>
              <a:t>, </a:t>
            </a:r>
            <a:r>
              <a:rPr b="1" lang="en-US"/>
              <a:t>also</a:t>
            </a:r>
            <a:r>
              <a:rPr lang="en-US"/>
              <a:t>, </a:t>
            </a:r>
            <a:r>
              <a:rPr b="1" lang="en-US"/>
              <a:t>but</a:t>
            </a:r>
            <a:r>
              <a:rPr lang="en-US"/>
              <a:t>, </a:t>
            </a:r>
            <a:r>
              <a:rPr b="1" lang="en-US"/>
              <a:t>first</a:t>
            </a:r>
            <a:r>
              <a:rPr lang="en-US"/>
              <a:t> and </a:t>
            </a:r>
            <a:r>
              <a:rPr b="1" lang="en-US"/>
              <a:t>then</a:t>
            </a:r>
            <a:r>
              <a:rPr lang="en-US"/>
              <a:t> all help to show the logical connection between one idea and the next.</a:t>
            </a:r>
            <a:endParaRPr/>
          </a:p>
        </p:txBody>
      </p:sp>
      <p:sp>
        <p:nvSpPr>
          <p:cNvPr id="197" name="Google Shape;197;p13"/>
          <p:cNvSpPr/>
          <p:nvPr/>
        </p:nvSpPr>
        <p:spPr>
          <a:xfrm>
            <a:off x="47747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8" name="Google Shape;198;p13"/>
          <p:cNvSpPr/>
          <p:nvPr/>
        </p:nvSpPr>
        <p:spPr>
          <a:xfrm>
            <a:off x="1864070" y="1051941"/>
            <a:ext cx="13716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9" name="Google Shape;199;p13"/>
          <p:cNvSpPr/>
          <p:nvPr/>
        </p:nvSpPr>
        <p:spPr>
          <a:xfrm>
            <a:off x="325066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0" name="Google Shape;200;p13"/>
          <p:cNvSpPr/>
          <p:nvPr/>
        </p:nvSpPr>
        <p:spPr>
          <a:xfrm>
            <a:off x="463726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1" name="Google Shape;201;p13"/>
          <p:cNvSpPr/>
          <p:nvPr/>
        </p:nvSpPr>
        <p:spPr>
          <a:xfrm>
            <a:off x="602385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2" name="Google Shape;202;p13"/>
          <p:cNvSpPr/>
          <p:nvPr/>
        </p:nvSpPr>
        <p:spPr>
          <a:xfrm>
            <a:off x="741045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Transition</a:t>
            </a:r>
            <a:endParaRPr/>
          </a:p>
        </p:txBody>
      </p:sp>
      <p:sp>
        <p:nvSpPr>
          <p:cNvPr id="208" name="Google Shape;208;p14"/>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When choosing a transition word or phrase, you must know what the relationship is between your ideas. </a:t>
            </a:r>
            <a:endParaRPr/>
          </a:p>
        </p:txBody>
      </p:sp>
      <p:sp>
        <p:nvSpPr>
          <p:cNvPr id="209" name="Google Shape;209;p14"/>
          <p:cNvSpPr/>
          <p:nvPr/>
        </p:nvSpPr>
        <p:spPr>
          <a:xfrm>
            <a:off x="47747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0" name="Google Shape;210;p14"/>
          <p:cNvSpPr/>
          <p:nvPr/>
        </p:nvSpPr>
        <p:spPr>
          <a:xfrm>
            <a:off x="186407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1" name="Google Shape;211;p14"/>
          <p:cNvSpPr/>
          <p:nvPr/>
        </p:nvSpPr>
        <p:spPr>
          <a:xfrm>
            <a:off x="3250665" y="1051941"/>
            <a:ext cx="13716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2" name="Google Shape;212;p14"/>
          <p:cNvSpPr/>
          <p:nvPr/>
        </p:nvSpPr>
        <p:spPr>
          <a:xfrm>
            <a:off x="463726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3" name="Google Shape;213;p14"/>
          <p:cNvSpPr/>
          <p:nvPr/>
        </p:nvSpPr>
        <p:spPr>
          <a:xfrm>
            <a:off x="602385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4" name="Google Shape;214;p14"/>
          <p:cNvSpPr/>
          <p:nvPr/>
        </p:nvSpPr>
        <p:spPr>
          <a:xfrm>
            <a:off x="741045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Transition</a:t>
            </a:r>
            <a:endParaRPr/>
          </a:p>
        </p:txBody>
      </p:sp>
      <p:sp>
        <p:nvSpPr>
          <p:cNvPr id="220" name="Google Shape;220;p15"/>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If you are adding a similar idea, you might use </a:t>
            </a:r>
            <a:r>
              <a:rPr b="1" lang="en-US"/>
              <a:t>also</a:t>
            </a:r>
            <a:r>
              <a:rPr lang="en-US"/>
              <a:t>. </a:t>
            </a:r>
            <a:endParaRPr/>
          </a:p>
        </p:txBody>
      </p:sp>
      <p:sp>
        <p:nvSpPr>
          <p:cNvPr id="221" name="Google Shape;221;p15"/>
          <p:cNvSpPr/>
          <p:nvPr/>
        </p:nvSpPr>
        <p:spPr>
          <a:xfrm>
            <a:off x="47747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2" name="Google Shape;222;p15"/>
          <p:cNvSpPr/>
          <p:nvPr/>
        </p:nvSpPr>
        <p:spPr>
          <a:xfrm>
            <a:off x="186407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3" name="Google Shape;223;p15"/>
          <p:cNvSpPr/>
          <p:nvPr/>
        </p:nvSpPr>
        <p:spPr>
          <a:xfrm>
            <a:off x="325066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4" name="Google Shape;224;p15"/>
          <p:cNvSpPr/>
          <p:nvPr/>
        </p:nvSpPr>
        <p:spPr>
          <a:xfrm>
            <a:off x="4637260" y="1051941"/>
            <a:ext cx="13716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5" name="Google Shape;225;p15"/>
          <p:cNvSpPr/>
          <p:nvPr/>
        </p:nvSpPr>
        <p:spPr>
          <a:xfrm>
            <a:off x="602385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6" name="Google Shape;226;p15"/>
          <p:cNvSpPr/>
          <p:nvPr/>
        </p:nvSpPr>
        <p:spPr>
          <a:xfrm>
            <a:off x="741045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Transition</a:t>
            </a:r>
            <a:endParaRPr/>
          </a:p>
        </p:txBody>
      </p:sp>
      <p:sp>
        <p:nvSpPr>
          <p:cNvPr id="232" name="Google Shape;232;p16"/>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If you are trying to show how two ideas are different, you might use </a:t>
            </a:r>
            <a:r>
              <a:rPr b="1" lang="en-US"/>
              <a:t>but</a:t>
            </a:r>
            <a:r>
              <a:rPr lang="en-US"/>
              <a:t> or </a:t>
            </a:r>
            <a:r>
              <a:rPr b="1" lang="en-US"/>
              <a:t>however</a:t>
            </a:r>
            <a:r>
              <a:rPr lang="en-US"/>
              <a:t>. </a:t>
            </a:r>
            <a:endParaRPr/>
          </a:p>
        </p:txBody>
      </p:sp>
      <p:sp>
        <p:nvSpPr>
          <p:cNvPr id="233" name="Google Shape;233;p16"/>
          <p:cNvSpPr/>
          <p:nvPr/>
        </p:nvSpPr>
        <p:spPr>
          <a:xfrm>
            <a:off x="47747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4" name="Google Shape;234;p16"/>
          <p:cNvSpPr/>
          <p:nvPr/>
        </p:nvSpPr>
        <p:spPr>
          <a:xfrm>
            <a:off x="186407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5" name="Google Shape;235;p16"/>
          <p:cNvSpPr/>
          <p:nvPr/>
        </p:nvSpPr>
        <p:spPr>
          <a:xfrm>
            <a:off x="325066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6" name="Google Shape;236;p16"/>
          <p:cNvSpPr/>
          <p:nvPr/>
        </p:nvSpPr>
        <p:spPr>
          <a:xfrm>
            <a:off x="463726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7" name="Google Shape;237;p16"/>
          <p:cNvSpPr/>
          <p:nvPr/>
        </p:nvSpPr>
        <p:spPr>
          <a:xfrm>
            <a:off x="6023855" y="1051941"/>
            <a:ext cx="13716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8" name="Google Shape;238;p16"/>
          <p:cNvSpPr/>
          <p:nvPr/>
        </p:nvSpPr>
        <p:spPr>
          <a:xfrm>
            <a:off x="741045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Transition</a:t>
            </a:r>
            <a:endParaRPr b="1"/>
          </a:p>
        </p:txBody>
      </p:sp>
      <p:sp>
        <p:nvSpPr>
          <p:cNvPr id="244" name="Google Shape;244;p17"/>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If you are giving an example, you might use </a:t>
            </a:r>
            <a:r>
              <a:rPr b="1" lang="en-US"/>
              <a:t>for example</a:t>
            </a:r>
            <a:r>
              <a:rPr lang="en-US"/>
              <a:t> or </a:t>
            </a:r>
            <a:r>
              <a:rPr b="1" lang="en-US"/>
              <a:t>for instance.</a:t>
            </a:r>
            <a:endParaRPr/>
          </a:p>
        </p:txBody>
      </p:sp>
      <p:sp>
        <p:nvSpPr>
          <p:cNvPr id="245" name="Google Shape;245;p17"/>
          <p:cNvSpPr/>
          <p:nvPr/>
        </p:nvSpPr>
        <p:spPr>
          <a:xfrm>
            <a:off x="47747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6" name="Google Shape;246;p17"/>
          <p:cNvSpPr/>
          <p:nvPr/>
        </p:nvSpPr>
        <p:spPr>
          <a:xfrm>
            <a:off x="186407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7" name="Google Shape;247;p17"/>
          <p:cNvSpPr/>
          <p:nvPr/>
        </p:nvSpPr>
        <p:spPr>
          <a:xfrm>
            <a:off x="325066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8" name="Google Shape;248;p17"/>
          <p:cNvSpPr/>
          <p:nvPr/>
        </p:nvSpPr>
        <p:spPr>
          <a:xfrm>
            <a:off x="4637260"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9" name="Google Shape;249;p17"/>
          <p:cNvSpPr/>
          <p:nvPr/>
        </p:nvSpPr>
        <p:spPr>
          <a:xfrm>
            <a:off x="6023855" y="1051941"/>
            <a:ext cx="13716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0" name="Google Shape;250;p17"/>
          <p:cNvSpPr/>
          <p:nvPr/>
        </p:nvSpPr>
        <p:spPr>
          <a:xfrm>
            <a:off x="7410450" y="1051941"/>
            <a:ext cx="13716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256" name="Google Shape;256;p18"/>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as a result:</a:t>
            </a:r>
            <a:endParaRPr sz="3200"/>
          </a:p>
          <a:p>
            <a:pPr indent="0" lvl="0" marL="0" rtl="0" algn="ctr">
              <a:lnSpc>
                <a:spcPct val="150000"/>
              </a:lnSpc>
              <a:spcBef>
                <a:spcPts val="1000"/>
              </a:spcBef>
              <a:spcAft>
                <a:spcPts val="0"/>
              </a:spcAft>
              <a:buSzPts val="2800"/>
              <a:buNone/>
            </a:pPr>
            <a:r>
              <a:rPr lang="en-US" sz="2800"/>
              <a:t>shows the consequence of what was said before</a:t>
            </a:r>
            <a:endParaRPr/>
          </a:p>
        </p:txBody>
      </p:sp>
      <p:sp>
        <p:nvSpPr>
          <p:cNvPr id="257" name="Google Shape;257;p18"/>
          <p:cNvSpPr/>
          <p:nvPr/>
        </p:nvSpPr>
        <p:spPr>
          <a:xfrm>
            <a:off x="477475"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8" name="Google Shape;258;p18"/>
          <p:cNvSpPr/>
          <p:nvPr/>
        </p:nvSpPr>
        <p:spPr>
          <a:xfrm>
            <a:off x="151362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9" name="Google Shape;259;p18"/>
          <p:cNvSpPr/>
          <p:nvPr/>
        </p:nvSpPr>
        <p:spPr>
          <a:xfrm>
            <a:off x="254976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0" name="Google Shape;260;p18"/>
          <p:cNvSpPr/>
          <p:nvPr/>
        </p:nvSpPr>
        <p:spPr>
          <a:xfrm>
            <a:off x="462205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1" name="Google Shape;261;p18"/>
          <p:cNvSpPr/>
          <p:nvPr/>
        </p:nvSpPr>
        <p:spPr>
          <a:xfrm>
            <a:off x="669434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2" name="Google Shape;262;p18"/>
          <p:cNvSpPr/>
          <p:nvPr/>
        </p:nvSpPr>
        <p:spPr>
          <a:xfrm>
            <a:off x="773049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3" name="Google Shape;263;p18"/>
          <p:cNvSpPr/>
          <p:nvPr/>
        </p:nvSpPr>
        <p:spPr>
          <a:xfrm>
            <a:off x="358591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4" name="Google Shape;264;p18"/>
          <p:cNvSpPr/>
          <p:nvPr/>
        </p:nvSpPr>
        <p:spPr>
          <a:xfrm>
            <a:off x="565820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270" name="Google Shape;270;p19"/>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because: </a:t>
            </a:r>
            <a:br>
              <a:rPr b="1" lang="en-US" sz="3200"/>
            </a:br>
            <a:r>
              <a:rPr lang="en-US" sz="3200"/>
              <a:t>introduces the reason for something</a:t>
            </a:r>
            <a:endParaRPr/>
          </a:p>
        </p:txBody>
      </p:sp>
      <p:sp>
        <p:nvSpPr>
          <p:cNvPr id="271" name="Google Shape;271;p19"/>
          <p:cNvSpPr/>
          <p:nvPr/>
        </p:nvSpPr>
        <p:spPr>
          <a:xfrm>
            <a:off x="47747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2" name="Google Shape;272;p19"/>
          <p:cNvSpPr/>
          <p:nvPr/>
        </p:nvSpPr>
        <p:spPr>
          <a:xfrm>
            <a:off x="1513620"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3" name="Google Shape;273;p19"/>
          <p:cNvSpPr/>
          <p:nvPr/>
        </p:nvSpPr>
        <p:spPr>
          <a:xfrm>
            <a:off x="254976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4" name="Google Shape;274;p19"/>
          <p:cNvSpPr/>
          <p:nvPr/>
        </p:nvSpPr>
        <p:spPr>
          <a:xfrm>
            <a:off x="462205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5" name="Google Shape;275;p19"/>
          <p:cNvSpPr/>
          <p:nvPr/>
        </p:nvSpPr>
        <p:spPr>
          <a:xfrm>
            <a:off x="669434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6" name="Google Shape;276;p19"/>
          <p:cNvSpPr/>
          <p:nvPr/>
        </p:nvSpPr>
        <p:spPr>
          <a:xfrm>
            <a:off x="773049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7" name="Google Shape;277;p19"/>
          <p:cNvSpPr/>
          <p:nvPr/>
        </p:nvSpPr>
        <p:spPr>
          <a:xfrm>
            <a:off x="358591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8" name="Google Shape;278;p19"/>
          <p:cNvSpPr/>
          <p:nvPr/>
        </p:nvSpPr>
        <p:spPr>
          <a:xfrm>
            <a:off x="565820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628650" y="0"/>
            <a:ext cx="3600450" cy="1991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lang="en-US"/>
              <a:t>Learning </a:t>
            </a:r>
            <a:br>
              <a:rPr lang="en-US"/>
            </a:br>
            <a:r>
              <a:rPr lang="en-US"/>
              <a:t>Outcomes</a:t>
            </a:r>
            <a:endParaRPr/>
          </a:p>
        </p:txBody>
      </p:sp>
      <p:sp>
        <p:nvSpPr>
          <p:cNvPr id="102" name="Google Shape;102;p2"/>
          <p:cNvSpPr txBox="1"/>
          <p:nvPr>
            <p:ph idx="1" type="body"/>
          </p:nvPr>
        </p:nvSpPr>
        <p:spPr>
          <a:xfrm>
            <a:off x="1200148" y="2647314"/>
            <a:ext cx="7315201" cy="396875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3F"/>
              </a:buClr>
              <a:buSzPts val="2600"/>
              <a:buChar char="•"/>
            </a:pPr>
            <a:r>
              <a:rPr lang="en-US" sz="2600"/>
              <a:t>understand the meaning of coherence ideas in research </a:t>
            </a:r>
            <a:endParaRPr/>
          </a:p>
          <a:p>
            <a:pPr indent="-228600" lvl="0" marL="228600" rtl="0" algn="l">
              <a:lnSpc>
                <a:spcPct val="150000"/>
              </a:lnSpc>
              <a:spcBef>
                <a:spcPts val="1000"/>
              </a:spcBef>
              <a:spcAft>
                <a:spcPts val="0"/>
              </a:spcAft>
              <a:buClr>
                <a:srgbClr val="00203F"/>
              </a:buClr>
              <a:buSzPts val="2600"/>
              <a:buChar char="•"/>
            </a:pPr>
            <a:r>
              <a:rPr lang="en-US" sz="2600"/>
              <a:t>examine the meaning of logical, time and spatial order in research</a:t>
            </a:r>
            <a:endParaRPr/>
          </a:p>
          <a:p>
            <a:pPr indent="-228600" lvl="0" marL="228600" rtl="0" algn="l">
              <a:lnSpc>
                <a:spcPct val="150000"/>
              </a:lnSpc>
              <a:spcBef>
                <a:spcPts val="1000"/>
              </a:spcBef>
              <a:spcAft>
                <a:spcPts val="0"/>
              </a:spcAft>
              <a:buClr>
                <a:srgbClr val="00203F"/>
              </a:buClr>
              <a:buSzPts val="2600"/>
              <a:buChar char="•"/>
            </a:pPr>
            <a:r>
              <a:rPr lang="en-US" sz="2600"/>
              <a:t>analyze the relevance of ideas and coherence of ideas in research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284" name="Google Shape;284;p20"/>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finally: </a:t>
            </a:r>
            <a:endParaRPr/>
          </a:p>
          <a:p>
            <a:pPr indent="0" lvl="0" marL="0" rtl="0" algn="ctr">
              <a:lnSpc>
                <a:spcPct val="150000"/>
              </a:lnSpc>
              <a:spcBef>
                <a:spcPts val="1000"/>
              </a:spcBef>
              <a:spcAft>
                <a:spcPts val="0"/>
              </a:spcAft>
              <a:buSzPts val="3200"/>
              <a:buNone/>
            </a:pPr>
            <a:r>
              <a:rPr lang="en-US" sz="3200"/>
              <a:t>introduces a conclusion or the last step in a list</a:t>
            </a:r>
            <a:endParaRPr/>
          </a:p>
        </p:txBody>
      </p:sp>
      <p:sp>
        <p:nvSpPr>
          <p:cNvPr id="285" name="Google Shape;285;p20"/>
          <p:cNvSpPr/>
          <p:nvPr/>
        </p:nvSpPr>
        <p:spPr>
          <a:xfrm>
            <a:off x="47747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6" name="Google Shape;286;p20"/>
          <p:cNvSpPr/>
          <p:nvPr/>
        </p:nvSpPr>
        <p:spPr>
          <a:xfrm>
            <a:off x="151362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7" name="Google Shape;287;p20"/>
          <p:cNvSpPr/>
          <p:nvPr/>
        </p:nvSpPr>
        <p:spPr>
          <a:xfrm>
            <a:off x="2549765"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8" name="Google Shape;288;p20"/>
          <p:cNvSpPr/>
          <p:nvPr/>
        </p:nvSpPr>
        <p:spPr>
          <a:xfrm>
            <a:off x="462205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9" name="Google Shape;289;p20"/>
          <p:cNvSpPr/>
          <p:nvPr/>
        </p:nvSpPr>
        <p:spPr>
          <a:xfrm>
            <a:off x="669434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90" name="Google Shape;290;p20"/>
          <p:cNvSpPr/>
          <p:nvPr/>
        </p:nvSpPr>
        <p:spPr>
          <a:xfrm>
            <a:off x="773049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91" name="Google Shape;291;p20"/>
          <p:cNvSpPr/>
          <p:nvPr/>
        </p:nvSpPr>
        <p:spPr>
          <a:xfrm>
            <a:off x="358591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92" name="Google Shape;292;p20"/>
          <p:cNvSpPr/>
          <p:nvPr/>
        </p:nvSpPr>
        <p:spPr>
          <a:xfrm>
            <a:off x="565820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298" name="Google Shape;298;p21"/>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in addition: </a:t>
            </a:r>
            <a:br>
              <a:rPr b="1" lang="en-US" sz="3200"/>
            </a:br>
            <a:r>
              <a:rPr lang="en-US" sz="3200"/>
              <a:t>shows the addition of one point to another</a:t>
            </a:r>
            <a:endParaRPr/>
          </a:p>
        </p:txBody>
      </p:sp>
      <p:sp>
        <p:nvSpPr>
          <p:cNvPr id="299" name="Google Shape;299;p21"/>
          <p:cNvSpPr/>
          <p:nvPr/>
        </p:nvSpPr>
        <p:spPr>
          <a:xfrm>
            <a:off x="47747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0" name="Google Shape;300;p21"/>
          <p:cNvSpPr/>
          <p:nvPr/>
        </p:nvSpPr>
        <p:spPr>
          <a:xfrm>
            <a:off x="151362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1" name="Google Shape;301;p21"/>
          <p:cNvSpPr/>
          <p:nvPr/>
        </p:nvSpPr>
        <p:spPr>
          <a:xfrm>
            <a:off x="254976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2" name="Google Shape;302;p21"/>
          <p:cNvSpPr/>
          <p:nvPr/>
        </p:nvSpPr>
        <p:spPr>
          <a:xfrm>
            <a:off x="462205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3" name="Google Shape;303;p21"/>
          <p:cNvSpPr/>
          <p:nvPr/>
        </p:nvSpPr>
        <p:spPr>
          <a:xfrm>
            <a:off x="669434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4" name="Google Shape;304;p21"/>
          <p:cNvSpPr/>
          <p:nvPr/>
        </p:nvSpPr>
        <p:spPr>
          <a:xfrm>
            <a:off x="773049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5" name="Google Shape;305;p21"/>
          <p:cNvSpPr/>
          <p:nvPr/>
        </p:nvSpPr>
        <p:spPr>
          <a:xfrm>
            <a:off x="3585910"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6" name="Google Shape;306;p21"/>
          <p:cNvSpPr/>
          <p:nvPr/>
        </p:nvSpPr>
        <p:spPr>
          <a:xfrm>
            <a:off x="565820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312" name="Google Shape;312;p22"/>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in fact: </a:t>
            </a:r>
            <a:br>
              <a:rPr b="1" lang="en-US" sz="3200"/>
            </a:br>
            <a:r>
              <a:rPr lang="en-US" sz="3200"/>
              <a:t>emphasizes the point you are making</a:t>
            </a:r>
            <a:endParaRPr/>
          </a:p>
        </p:txBody>
      </p:sp>
      <p:sp>
        <p:nvSpPr>
          <p:cNvPr id="313" name="Google Shape;313;p22"/>
          <p:cNvSpPr/>
          <p:nvPr/>
        </p:nvSpPr>
        <p:spPr>
          <a:xfrm>
            <a:off x="47747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4" name="Google Shape;314;p22"/>
          <p:cNvSpPr/>
          <p:nvPr/>
        </p:nvSpPr>
        <p:spPr>
          <a:xfrm>
            <a:off x="151362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5" name="Google Shape;315;p22"/>
          <p:cNvSpPr/>
          <p:nvPr/>
        </p:nvSpPr>
        <p:spPr>
          <a:xfrm>
            <a:off x="254976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6" name="Google Shape;316;p22"/>
          <p:cNvSpPr/>
          <p:nvPr/>
        </p:nvSpPr>
        <p:spPr>
          <a:xfrm>
            <a:off x="4622055"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7" name="Google Shape;317;p22"/>
          <p:cNvSpPr/>
          <p:nvPr/>
        </p:nvSpPr>
        <p:spPr>
          <a:xfrm>
            <a:off x="669434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8" name="Google Shape;318;p22"/>
          <p:cNvSpPr/>
          <p:nvPr/>
        </p:nvSpPr>
        <p:spPr>
          <a:xfrm>
            <a:off x="773049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9" name="Google Shape;319;p22"/>
          <p:cNvSpPr/>
          <p:nvPr/>
        </p:nvSpPr>
        <p:spPr>
          <a:xfrm>
            <a:off x="358591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0" name="Google Shape;320;p22"/>
          <p:cNvSpPr/>
          <p:nvPr/>
        </p:nvSpPr>
        <p:spPr>
          <a:xfrm>
            <a:off x="565820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326" name="Google Shape;326;p23"/>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on the other hand</a:t>
            </a:r>
            <a:r>
              <a:rPr lang="en-US" sz="3200"/>
              <a:t>: </a:t>
            </a:r>
            <a:br>
              <a:rPr lang="en-US" sz="3200"/>
            </a:br>
            <a:r>
              <a:rPr lang="en-US" sz="3200"/>
              <a:t>shows a complete change in point of view</a:t>
            </a:r>
            <a:endParaRPr/>
          </a:p>
        </p:txBody>
      </p:sp>
      <p:sp>
        <p:nvSpPr>
          <p:cNvPr id="327" name="Google Shape;327;p23"/>
          <p:cNvSpPr/>
          <p:nvPr/>
        </p:nvSpPr>
        <p:spPr>
          <a:xfrm>
            <a:off x="47747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8" name="Google Shape;328;p23"/>
          <p:cNvSpPr/>
          <p:nvPr/>
        </p:nvSpPr>
        <p:spPr>
          <a:xfrm>
            <a:off x="151362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9" name="Google Shape;329;p23"/>
          <p:cNvSpPr/>
          <p:nvPr/>
        </p:nvSpPr>
        <p:spPr>
          <a:xfrm>
            <a:off x="254976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0" name="Google Shape;330;p23"/>
          <p:cNvSpPr/>
          <p:nvPr/>
        </p:nvSpPr>
        <p:spPr>
          <a:xfrm>
            <a:off x="462205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1" name="Google Shape;331;p23"/>
          <p:cNvSpPr/>
          <p:nvPr/>
        </p:nvSpPr>
        <p:spPr>
          <a:xfrm>
            <a:off x="669434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2" name="Google Shape;332;p23"/>
          <p:cNvSpPr/>
          <p:nvPr/>
        </p:nvSpPr>
        <p:spPr>
          <a:xfrm>
            <a:off x="773049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3" name="Google Shape;333;p23"/>
          <p:cNvSpPr/>
          <p:nvPr/>
        </p:nvSpPr>
        <p:spPr>
          <a:xfrm>
            <a:off x="358591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4" name="Google Shape;334;p23"/>
          <p:cNvSpPr/>
          <p:nvPr/>
        </p:nvSpPr>
        <p:spPr>
          <a:xfrm>
            <a:off x="5658200"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340" name="Google Shape;340;p24"/>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next: </a:t>
            </a:r>
            <a:br>
              <a:rPr b="1" lang="en-US" sz="3200"/>
            </a:br>
            <a:r>
              <a:rPr lang="en-US" sz="3200"/>
              <a:t>introduces another step in a list</a:t>
            </a:r>
            <a:endParaRPr/>
          </a:p>
        </p:txBody>
      </p:sp>
      <p:sp>
        <p:nvSpPr>
          <p:cNvPr id="341" name="Google Shape;341;p24"/>
          <p:cNvSpPr/>
          <p:nvPr/>
        </p:nvSpPr>
        <p:spPr>
          <a:xfrm>
            <a:off x="47747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2" name="Google Shape;342;p24"/>
          <p:cNvSpPr/>
          <p:nvPr/>
        </p:nvSpPr>
        <p:spPr>
          <a:xfrm>
            <a:off x="151362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3" name="Google Shape;343;p24"/>
          <p:cNvSpPr/>
          <p:nvPr/>
        </p:nvSpPr>
        <p:spPr>
          <a:xfrm>
            <a:off x="254976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4" name="Google Shape;344;p24"/>
          <p:cNvSpPr/>
          <p:nvPr/>
        </p:nvSpPr>
        <p:spPr>
          <a:xfrm>
            <a:off x="462205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5" name="Google Shape;345;p24"/>
          <p:cNvSpPr/>
          <p:nvPr/>
        </p:nvSpPr>
        <p:spPr>
          <a:xfrm>
            <a:off x="6694345"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6" name="Google Shape;346;p24"/>
          <p:cNvSpPr/>
          <p:nvPr/>
        </p:nvSpPr>
        <p:spPr>
          <a:xfrm>
            <a:off x="773049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7" name="Google Shape;347;p24"/>
          <p:cNvSpPr/>
          <p:nvPr/>
        </p:nvSpPr>
        <p:spPr>
          <a:xfrm>
            <a:off x="358591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8" name="Google Shape;348;p24"/>
          <p:cNvSpPr/>
          <p:nvPr/>
        </p:nvSpPr>
        <p:spPr>
          <a:xfrm>
            <a:off x="565820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a:t>
            </a:r>
            <a:endParaRPr/>
          </a:p>
        </p:txBody>
      </p:sp>
      <p:sp>
        <p:nvSpPr>
          <p:cNvPr id="354" name="Google Shape;354;p25"/>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3200"/>
              <a:buNone/>
            </a:pPr>
            <a:r>
              <a:rPr b="1" lang="en-US" sz="3200"/>
              <a:t>so that: </a:t>
            </a:r>
            <a:br>
              <a:rPr b="1" lang="en-US" sz="3200"/>
            </a:br>
            <a:r>
              <a:rPr lang="en-US" sz="3200"/>
              <a:t>shows the result of what was said before</a:t>
            </a:r>
            <a:endParaRPr/>
          </a:p>
        </p:txBody>
      </p:sp>
      <p:sp>
        <p:nvSpPr>
          <p:cNvPr id="355" name="Google Shape;355;p25"/>
          <p:cNvSpPr/>
          <p:nvPr/>
        </p:nvSpPr>
        <p:spPr>
          <a:xfrm>
            <a:off x="47747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56" name="Google Shape;356;p25"/>
          <p:cNvSpPr/>
          <p:nvPr/>
        </p:nvSpPr>
        <p:spPr>
          <a:xfrm>
            <a:off x="151362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57" name="Google Shape;357;p25"/>
          <p:cNvSpPr/>
          <p:nvPr/>
        </p:nvSpPr>
        <p:spPr>
          <a:xfrm>
            <a:off x="254976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58" name="Google Shape;358;p25"/>
          <p:cNvSpPr/>
          <p:nvPr/>
        </p:nvSpPr>
        <p:spPr>
          <a:xfrm>
            <a:off x="462205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59" name="Google Shape;359;p25"/>
          <p:cNvSpPr/>
          <p:nvPr/>
        </p:nvSpPr>
        <p:spPr>
          <a:xfrm>
            <a:off x="6694345"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60" name="Google Shape;360;p25"/>
          <p:cNvSpPr/>
          <p:nvPr/>
        </p:nvSpPr>
        <p:spPr>
          <a:xfrm>
            <a:off x="7730490" y="1051941"/>
            <a:ext cx="10515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61" name="Google Shape;361;p25"/>
          <p:cNvSpPr/>
          <p:nvPr/>
        </p:nvSpPr>
        <p:spPr>
          <a:xfrm>
            <a:off x="358591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62" name="Google Shape;362;p25"/>
          <p:cNvSpPr/>
          <p:nvPr/>
        </p:nvSpPr>
        <p:spPr>
          <a:xfrm>
            <a:off x="5658200" y="1051941"/>
            <a:ext cx="10515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 Usage</a:t>
            </a:r>
            <a:endParaRPr/>
          </a:p>
        </p:txBody>
      </p:sp>
      <p:sp>
        <p:nvSpPr>
          <p:cNvPr id="368" name="Google Shape;368;p26"/>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Transition words and phrases are used to connect both sentences and paragraphs. </a:t>
            </a:r>
            <a:endParaRPr/>
          </a:p>
        </p:txBody>
      </p:sp>
      <p:sp>
        <p:nvSpPr>
          <p:cNvPr id="369" name="Google Shape;369;p26"/>
          <p:cNvSpPr/>
          <p:nvPr/>
        </p:nvSpPr>
        <p:spPr>
          <a:xfrm>
            <a:off x="477475" y="1051941"/>
            <a:ext cx="24688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70" name="Google Shape;370;p26"/>
          <p:cNvSpPr/>
          <p:nvPr/>
        </p:nvSpPr>
        <p:spPr>
          <a:xfrm>
            <a:off x="3020772" y="1051941"/>
            <a:ext cx="24688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71" name="Google Shape;371;p26"/>
          <p:cNvSpPr/>
          <p:nvPr/>
        </p:nvSpPr>
        <p:spPr>
          <a:xfrm>
            <a:off x="5564069" y="1051941"/>
            <a:ext cx="24688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 Usage</a:t>
            </a:r>
            <a:endParaRPr/>
          </a:p>
        </p:txBody>
      </p:sp>
      <p:sp>
        <p:nvSpPr>
          <p:cNvPr id="377" name="Google Shape;377;p27"/>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To make smooth transitions between sentences, place transition words or phrases at the beginning or in the middle of your sentences. </a:t>
            </a:r>
            <a:endParaRPr/>
          </a:p>
        </p:txBody>
      </p:sp>
      <p:sp>
        <p:nvSpPr>
          <p:cNvPr id="378" name="Google Shape;378;p27"/>
          <p:cNvSpPr/>
          <p:nvPr/>
        </p:nvSpPr>
        <p:spPr>
          <a:xfrm>
            <a:off x="477475" y="1051941"/>
            <a:ext cx="24688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79" name="Google Shape;379;p27"/>
          <p:cNvSpPr/>
          <p:nvPr/>
        </p:nvSpPr>
        <p:spPr>
          <a:xfrm>
            <a:off x="3020772" y="1051941"/>
            <a:ext cx="24688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80" name="Google Shape;380;p27"/>
          <p:cNvSpPr/>
          <p:nvPr/>
        </p:nvSpPr>
        <p:spPr>
          <a:xfrm>
            <a:off x="5564069" y="1051941"/>
            <a:ext cx="24688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Common Transition Words Usage</a:t>
            </a:r>
            <a:endParaRPr/>
          </a:p>
        </p:txBody>
      </p:sp>
      <p:sp>
        <p:nvSpPr>
          <p:cNvPr id="386" name="Google Shape;386;p28"/>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For the same effect with paragraphs, place transition words and phrases at the beginning or end of your paragraphs.</a:t>
            </a:r>
            <a:endParaRPr/>
          </a:p>
        </p:txBody>
      </p:sp>
      <p:sp>
        <p:nvSpPr>
          <p:cNvPr id="387" name="Google Shape;387;p28"/>
          <p:cNvSpPr/>
          <p:nvPr/>
        </p:nvSpPr>
        <p:spPr>
          <a:xfrm>
            <a:off x="477475" y="1051941"/>
            <a:ext cx="24688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88" name="Google Shape;388;p28"/>
          <p:cNvSpPr/>
          <p:nvPr/>
        </p:nvSpPr>
        <p:spPr>
          <a:xfrm>
            <a:off x="3020772" y="1051941"/>
            <a:ext cx="24688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89" name="Google Shape;389;p28"/>
          <p:cNvSpPr/>
          <p:nvPr/>
        </p:nvSpPr>
        <p:spPr>
          <a:xfrm>
            <a:off x="5564069" y="1051941"/>
            <a:ext cx="24688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A word of caution</a:t>
            </a:r>
            <a:endParaRPr/>
          </a:p>
        </p:txBody>
      </p:sp>
      <p:sp>
        <p:nvSpPr>
          <p:cNvPr id="395" name="Google Shape;395;p29"/>
          <p:cNvSpPr txBox="1"/>
          <p:nvPr>
            <p:ph idx="1" type="body"/>
          </p:nvPr>
        </p:nvSpPr>
        <p:spPr>
          <a:xfrm>
            <a:off x="361950" y="1295400"/>
            <a:ext cx="8582025" cy="5400675"/>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2600"/>
              <a:buNone/>
            </a:pPr>
            <a:r>
              <a:rPr lang="en-US"/>
              <a:t>Just because you can put a transition word somewhere in your sentence or paragraph does not mean you have to. Use one of these devices when it helps to make the relationship between your ideas clearer for your readers, but do not overload your texts with them. Too many transition words will make your writing heavy and difficult to read.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Coherence of Ideas</a:t>
            </a:r>
            <a:endParaRPr/>
          </a:p>
        </p:txBody>
      </p:sp>
      <p:sp>
        <p:nvSpPr>
          <p:cNvPr id="108" name="Google Shape;108;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3F"/>
              </a:buClr>
              <a:buSzPts val="2600"/>
              <a:buChar char="•"/>
            </a:pPr>
            <a:r>
              <a:rPr lang="en-US"/>
              <a:t>The term </a:t>
            </a:r>
            <a:r>
              <a:rPr i="1" lang="en-US"/>
              <a:t>coherence</a:t>
            </a:r>
            <a:r>
              <a:rPr lang="en-US"/>
              <a:t> refers to the smooth flow of ideas in a text. </a:t>
            </a:r>
            <a:endParaRPr/>
          </a:p>
          <a:p>
            <a:pPr indent="-228600" lvl="0" marL="228600" rtl="0" algn="l">
              <a:lnSpc>
                <a:spcPct val="150000"/>
              </a:lnSpc>
              <a:spcBef>
                <a:spcPts val="1000"/>
              </a:spcBef>
              <a:spcAft>
                <a:spcPts val="0"/>
              </a:spcAft>
              <a:buClr>
                <a:srgbClr val="00203F"/>
              </a:buClr>
              <a:buSzPts val="2600"/>
              <a:buChar char="•"/>
            </a:pPr>
            <a:r>
              <a:rPr lang="en-US"/>
              <a:t>There are two main strategies that will make your writing coherent: organizing your ideas in a </a:t>
            </a:r>
            <a:r>
              <a:rPr b="1" lang="en-US"/>
              <a:t>logical order </a:t>
            </a:r>
            <a:r>
              <a:rPr lang="en-US"/>
              <a:t>and connecting them effectively by using </a:t>
            </a:r>
            <a:r>
              <a:rPr b="1" lang="en-US"/>
              <a:t>transition words and phrases</a:t>
            </a:r>
            <a:r>
              <a:rPr lang="en-US"/>
              <a:t>.</a:t>
            </a:r>
            <a:endParaRPr/>
          </a:p>
          <a:p>
            <a:pPr indent="-63500" lvl="0" marL="228600" rtl="0" algn="l">
              <a:lnSpc>
                <a:spcPct val="150000"/>
              </a:lnSpc>
              <a:spcBef>
                <a:spcPts val="1000"/>
              </a:spcBef>
              <a:spcAft>
                <a:spcPts val="0"/>
              </a:spcAft>
              <a:buClr>
                <a:srgbClr val="00203F"/>
              </a:buClr>
              <a:buSzPts val="26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Logical Order</a:t>
            </a:r>
            <a:endParaRPr/>
          </a:p>
        </p:txBody>
      </p:sp>
      <p:sp>
        <p:nvSpPr>
          <p:cNvPr id="114" name="Google Shape;114;p4"/>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When your ideas are set down in a logical order, it is much easier for your reader to follow your train of thought. </a:t>
            </a:r>
            <a:endParaRPr/>
          </a:p>
        </p:txBody>
      </p:sp>
      <p:sp>
        <p:nvSpPr>
          <p:cNvPr id="115" name="Google Shape;115;p4"/>
          <p:cNvSpPr/>
          <p:nvPr/>
        </p:nvSpPr>
        <p:spPr>
          <a:xfrm>
            <a:off x="448293" y="1051941"/>
            <a:ext cx="15544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6" name="Google Shape;116;p4"/>
          <p:cNvSpPr/>
          <p:nvPr/>
        </p:nvSpPr>
        <p:spPr>
          <a:xfrm>
            <a:off x="2002773" y="1051941"/>
            <a:ext cx="15544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Logical Order</a:t>
            </a:r>
            <a:endParaRPr/>
          </a:p>
        </p:txBody>
      </p:sp>
      <p:sp>
        <p:nvSpPr>
          <p:cNvPr id="122" name="Google Shape;122;p5"/>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An obvious example is process writing: if you are telling someone how to do something, you have to list the steps in the right order so that the reader can follow them.</a:t>
            </a:r>
            <a:endParaRPr/>
          </a:p>
        </p:txBody>
      </p:sp>
      <p:sp>
        <p:nvSpPr>
          <p:cNvPr id="123" name="Google Shape;123;p5"/>
          <p:cNvSpPr/>
          <p:nvPr/>
        </p:nvSpPr>
        <p:spPr>
          <a:xfrm>
            <a:off x="448293" y="1051941"/>
            <a:ext cx="15544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4" name="Google Shape;124;p5"/>
          <p:cNvSpPr/>
          <p:nvPr/>
        </p:nvSpPr>
        <p:spPr>
          <a:xfrm>
            <a:off x="2002773" y="1051941"/>
            <a:ext cx="15544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Time Order</a:t>
            </a:r>
            <a:endParaRPr/>
          </a:p>
        </p:txBody>
      </p:sp>
      <p:sp>
        <p:nvSpPr>
          <p:cNvPr id="130" name="Google Shape;130;p6"/>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There are several ways to order ideas, depending on the type of text you are writing. Here are a few of the most common.</a:t>
            </a:r>
            <a:endParaRPr/>
          </a:p>
        </p:txBody>
      </p:sp>
      <p:sp>
        <p:nvSpPr>
          <p:cNvPr id="131" name="Google Shape;131;p6"/>
          <p:cNvSpPr/>
          <p:nvPr/>
        </p:nvSpPr>
        <p:spPr>
          <a:xfrm>
            <a:off x="448293" y="1051941"/>
            <a:ext cx="8229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2" name="Google Shape;132;p6"/>
          <p:cNvSpPr/>
          <p:nvPr/>
        </p:nvSpPr>
        <p:spPr>
          <a:xfrm>
            <a:off x="1314424" y="1051941"/>
            <a:ext cx="8229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3" name="Google Shape;133;p6"/>
          <p:cNvSpPr/>
          <p:nvPr/>
        </p:nvSpPr>
        <p:spPr>
          <a:xfrm>
            <a:off x="2180556" y="1051941"/>
            <a:ext cx="8229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Time Order</a:t>
            </a:r>
            <a:endParaRPr/>
          </a:p>
        </p:txBody>
      </p:sp>
      <p:sp>
        <p:nvSpPr>
          <p:cNvPr id="139" name="Google Shape;139;p7"/>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Process writing uses time order (also called chronological order). Start at the beginning and </a:t>
            </a:r>
            <a:br>
              <a:rPr lang="en-US"/>
            </a:br>
            <a:r>
              <a:rPr lang="en-US"/>
              <a:t>list each step in the exact order in which </a:t>
            </a:r>
            <a:br>
              <a:rPr lang="en-US"/>
            </a:br>
            <a:r>
              <a:rPr lang="en-US"/>
              <a:t>it must be done.</a:t>
            </a:r>
            <a:endParaRPr/>
          </a:p>
        </p:txBody>
      </p:sp>
      <p:sp>
        <p:nvSpPr>
          <p:cNvPr id="140" name="Google Shape;140;p7"/>
          <p:cNvSpPr/>
          <p:nvPr/>
        </p:nvSpPr>
        <p:spPr>
          <a:xfrm>
            <a:off x="448293" y="1051941"/>
            <a:ext cx="8229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1" name="Google Shape;141;p7"/>
          <p:cNvSpPr/>
          <p:nvPr/>
        </p:nvSpPr>
        <p:spPr>
          <a:xfrm>
            <a:off x="1314424" y="1051941"/>
            <a:ext cx="8229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2" name="Google Shape;142;p7"/>
          <p:cNvSpPr/>
          <p:nvPr/>
        </p:nvSpPr>
        <p:spPr>
          <a:xfrm>
            <a:off x="2180556" y="1051941"/>
            <a:ext cx="8229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Time Order</a:t>
            </a:r>
            <a:endParaRPr/>
          </a:p>
        </p:txBody>
      </p:sp>
      <p:sp>
        <p:nvSpPr>
          <p:cNvPr id="148" name="Google Shape;148;p8"/>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Narration also uses time order. Start at the beginning and list events in the order in which they happened.</a:t>
            </a:r>
            <a:endParaRPr/>
          </a:p>
        </p:txBody>
      </p:sp>
      <p:sp>
        <p:nvSpPr>
          <p:cNvPr id="149" name="Google Shape;149;p8"/>
          <p:cNvSpPr/>
          <p:nvPr/>
        </p:nvSpPr>
        <p:spPr>
          <a:xfrm>
            <a:off x="448293" y="1051941"/>
            <a:ext cx="8229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0" name="Google Shape;150;p8"/>
          <p:cNvSpPr/>
          <p:nvPr/>
        </p:nvSpPr>
        <p:spPr>
          <a:xfrm>
            <a:off x="1314424" y="1051941"/>
            <a:ext cx="82296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1" name="Google Shape;151;p8"/>
          <p:cNvSpPr/>
          <p:nvPr/>
        </p:nvSpPr>
        <p:spPr>
          <a:xfrm>
            <a:off x="2180556" y="1051941"/>
            <a:ext cx="82296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Spatial Order</a:t>
            </a:r>
            <a:endParaRPr/>
          </a:p>
        </p:txBody>
      </p:sp>
      <p:sp>
        <p:nvSpPr>
          <p:cNvPr id="157" name="Google Shape;157;p9"/>
          <p:cNvSpPr txBox="1"/>
          <p:nvPr>
            <p:ph idx="1" type="body"/>
          </p:nvPr>
        </p:nvSpPr>
        <p:spPr>
          <a:xfrm>
            <a:off x="361950" y="1295400"/>
            <a:ext cx="8582025" cy="45106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Description uses </a:t>
            </a:r>
            <a:r>
              <a:rPr b="1" lang="en-US"/>
              <a:t>spatial order</a:t>
            </a:r>
            <a:r>
              <a:rPr lang="en-US"/>
              <a:t>, in which details are organized according to their physical location. </a:t>
            </a:r>
            <a:endParaRPr/>
          </a:p>
          <a:p>
            <a:pPr indent="0" lvl="0" marL="0" rtl="0" algn="l">
              <a:lnSpc>
                <a:spcPct val="150000"/>
              </a:lnSpc>
              <a:spcBef>
                <a:spcPts val="1000"/>
              </a:spcBef>
              <a:spcAft>
                <a:spcPts val="0"/>
              </a:spcAft>
              <a:buSzPts val="2600"/>
              <a:buNone/>
            </a:pPr>
            <a:r>
              <a:t/>
            </a:r>
            <a:endParaRPr/>
          </a:p>
        </p:txBody>
      </p:sp>
      <p:sp>
        <p:nvSpPr>
          <p:cNvPr id="158" name="Google Shape;158;p9"/>
          <p:cNvSpPr/>
          <p:nvPr/>
        </p:nvSpPr>
        <p:spPr>
          <a:xfrm>
            <a:off x="477475" y="10519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9" name="Google Shape;159;p9"/>
          <p:cNvSpPr/>
          <p:nvPr/>
        </p:nvSpPr>
        <p:spPr>
          <a:xfrm>
            <a:off x="1479189" y="10519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0" name="Google Shape;160;p9"/>
          <p:cNvSpPr/>
          <p:nvPr/>
        </p:nvSpPr>
        <p:spPr>
          <a:xfrm>
            <a:off x="2480903" y="10519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