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arlow Condensed Bold" charset="0"/>
      <p:regular r:id="rId12"/>
    </p:embeddedFont>
    <p:embeddedFont>
      <p:font typeface="Heebo Regular" charset="-79"/>
      <p:regular r:id="rId13"/>
    </p:embeddedFont>
    <p:embeddedFont>
      <p:font typeface="Arimo" charset="0"/>
      <p:regular r:id="rId14"/>
    </p:embeddedFont>
    <p:embeddedFont>
      <p:font typeface="Calibri" pitchFamily="34" charset="0"/>
      <p:regular r:id="rId15"/>
      <p:bold r:id="rId16"/>
      <p:italic r:id="rId17"/>
      <p:boldItalic r:id="rId18"/>
    </p:embeddedFont>
    <p:embeddedFont>
      <p:font typeface="Aharoni" pitchFamily="2" charset="-79"/>
      <p:bold r:id="rId19"/>
    </p:embeddedFont>
    <p:embeddedFont>
      <p:font typeface="Roboto Bold" charset="0"/>
      <p:regular r:id="rId20"/>
    </p:embeddedFont>
    <p:embeddedFont>
      <p:font typeface="Arimo Bold" charset="0"/>
      <p:regular r:id="rId21"/>
    </p:embeddedFont>
    <p:embeddedFont>
      <p:font typeface="Muli Regular" charset="0"/>
      <p:regular r:id="rId22"/>
    </p:embeddedFont>
    <p:embeddedFont>
      <p:font typeface="Muli Bold Bold Italics"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2" d="100"/>
          <a:sy n="42" d="100"/>
        </p:scale>
        <p:origin x="-15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4.svg"/><Relationship Id="rId12" Type="http://schemas.openxmlformats.org/officeDocument/2006/relationships/image" Target="../media/image6.png"/><Relationship Id="rId17" Type="http://schemas.openxmlformats.org/officeDocument/2006/relationships/image" Target="../media/image16.svg"/><Relationship Id="rId2" Type="http://schemas.openxmlformats.org/officeDocument/2006/relationships/image" Target="../media/image3.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0.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8.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svg"/><Relationship Id="rId7"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5.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34.sv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232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549111" y="646372"/>
            <a:ext cx="438710" cy="407601"/>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0481035" y="442572"/>
            <a:ext cx="438710" cy="407601"/>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0401" y="6123585"/>
            <a:ext cx="438710" cy="407601"/>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4342202" y="8624644"/>
            <a:ext cx="438710" cy="407601"/>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7259300" y="2124901"/>
            <a:ext cx="438710" cy="407601"/>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7973395" y="7111089"/>
            <a:ext cx="438710" cy="407601"/>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597802" y="9258300"/>
            <a:ext cx="438710" cy="407601"/>
          </a:xfrm>
          <a:prstGeom prst="rect">
            <a:avLst/>
          </a:prstGeom>
        </p:spPr>
      </p:pic>
      <p:pic>
        <p:nvPicPr>
          <p:cNvPr id="9" name="Picture 9"/>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4780912" y="-102215"/>
            <a:ext cx="438710" cy="407601"/>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136480" y="2894745"/>
            <a:ext cx="438710" cy="407601"/>
          </a:xfrm>
          <a:prstGeom prst="rect">
            <a:avLst/>
          </a:prstGeom>
        </p:spPr>
      </p:pic>
      <p:pic>
        <p:nvPicPr>
          <p:cNvPr id="11" name="Picture 11"/>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4912591" y="101585"/>
            <a:ext cx="438710" cy="407601"/>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6633065" y="4735899"/>
            <a:ext cx="438710" cy="407601"/>
          </a:xfrm>
          <a:prstGeom prst="rect">
            <a:avLst/>
          </a:prstGeom>
        </p:spPr>
      </p:pic>
      <p:pic>
        <p:nvPicPr>
          <p:cNvPr id="13" name="Picture 13"/>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5473837" y="10083199"/>
            <a:ext cx="438710" cy="407601"/>
          </a:xfrm>
          <a:prstGeom prst="rect">
            <a:avLst/>
          </a:prstGeom>
        </p:spPr>
      </p:pic>
      <p:pic>
        <p:nvPicPr>
          <p:cNvPr id="14" name="Picture 14"/>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809345" y="9730746"/>
            <a:ext cx="438710" cy="407601"/>
          </a:xfrm>
          <a:prstGeom prst="rect">
            <a:avLst/>
          </a:prstGeom>
        </p:spPr>
      </p:pic>
      <p:sp>
        <p:nvSpPr>
          <p:cNvPr id="15" name="TextBox 15"/>
          <p:cNvSpPr txBox="1"/>
          <p:nvPr/>
        </p:nvSpPr>
        <p:spPr>
          <a:xfrm>
            <a:off x="2375454" y="4376337"/>
            <a:ext cx="13537093" cy="885825"/>
          </a:xfrm>
          <a:prstGeom prst="rect">
            <a:avLst/>
          </a:prstGeom>
        </p:spPr>
        <p:txBody>
          <a:bodyPr lIns="0" tIns="0" rIns="0" bIns="0" rtlCol="0" anchor="t">
            <a:spAutoFit/>
          </a:bodyPr>
          <a:lstStyle/>
          <a:p>
            <a:pPr marL="0" lvl="0" indent="0" algn="ctr">
              <a:lnSpc>
                <a:spcPts val="6300"/>
              </a:lnSpc>
            </a:pPr>
            <a:r>
              <a:rPr lang="en-US" sz="7000" spc="133">
                <a:solidFill>
                  <a:srgbClr val="DB7558"/>
                </a:solidFill>
                <a:latin typeface="Barlow Condensed Bold"/>
              </a:rPr>
              <a:t>RECOMMENDATION SYSTEM</a:t>
            </a:r>
          </a:p>
        </p:txBody>
      </p:sp>
      <p:sp>
        <p:nvSpPr>
          <p:cNvPr id="17" name="TextBox 17"/>
          <p:cNvSpPr txBox="1"/>
          <p:nvPr/>
        </p:nvSpPr>
        <p:spPr>
          <a:xfrm>
            <a:off x="5638800" y="5295900"/>
            <a:ext cx="7661744" cy="482896"/>
          </a:xfrm>
          <a:prstGeom prst="rect">
            <a:avLst/>
          </a:prstGeom>
        </p:spPr>
        <p:txBody>
          <a:bodyPr lIns="0" tIns="0" rIns="0" bIns="0" rtlCol="0" anchor="t">
            <a:spAutoFit/>
          </a:bodyPr>
          <a:lstStyle/>
          <a:p>
            <a:pPr marL="0" lvl="0" indent="0" algn="ctr">
              <a:lnSpc>
                <a:spcPts val="3920"/>
              </a:lnSpc>
              <a:spcBef>
                <a:spcPct val="0"/>
              </a:spcBef>
            </a:pPr>
            <a:r>
              <a:rPr lang="en-US" sz="2800" dirty="0" err="1" smtClean="0">
                <a:solidFill>
                  <a:srgbClr val="FFFFFF"/>
                </a:solidFill>
                <a:latin typeface="Heebo Regular"/>
              </a:rPr>
              <a:t>Mainak</a:t>
            </a:r>
            <a:r>
              <a:rPr lang="en-US" sz="2800" dirty="0" smtClean="0">
                <a:solidFill>
                  <a:srgbClr val="FFFFFF"/>
                </a:solidFill>
                <a:latin typeface="Heebo Regular"/>
              </a:rPr>
              <a:t> </a:t>
            </a:r>
            <a:r>
              <a:rPr lang="en-US" sz="2800" dirty="0">
                <a:solidFill>
                  <a:srgbClr val="FFFFFF"/>
                </a:solidFill>
                <a:latin typeface="Heebo Regular"/>
              </a:rPr>
              <a:t>Ray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D4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3533458" y="604061"/>
            <a:ext cx="10250364" cy="829347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5574163" y="1314450"/>
            <a:ext cx="7139674" cy="1392236"/>
          </a:xfrm>
          <a:prstGeom prst="rect">
            <a:avLst/>
          </a:prstGeom>
        </p:spPr>
      </p:pic>
      <p:sp>
        <p:nvSpPr>
          <p:cNvPr id="3" name="TextBox 3"/>
          <p:cNvSpPr txBox="1"/>
          <p:nvPr/>
        </p:nvSpPr>
        <p:spPr>
          <a:xfrm>
            <a:off x="5885138" y="1143000"/>
            <a:ext cx="6574874" cy="1286891"/>
          </a:xfrm>
          <a:prstGeom prst="rect">
            <a:avLst/>
          </a:prstGeom>
        </p:spPr>
        <p:txBody>
          <a:bodyPr lIns="0" tIns="0" rIns="0" bIns="0" rtlCol="0" anchor="t">
            <a:spAutoFit/>
          </a:bodyPr>
          <a:lstStyle/>
          <a:p>
            <a:pPr marL="0" lvl="0" indent="0" algn="ctr">
              <a:lnSpc>
                <a:spcPts val="12319"/>
              </a:lnSpc>
              <a:spcBef>
                <a:spcPct val="0"/>
              </a:spcBef>
            </a:pPr>
            <a:r>
              <a:rPr lang="en-US" sz="4800" dirty="0">
                <a:solidFill>
                  <a:srgbClr val="302326"/>
                </a:solidFill>
                <a:latin typeface="Karumbi Bold Italics"/>
              </a:rPr>
              <a:t>Cat</a:t>
            </a:r>
            <a:r>
              <a:rPr lang="en-US" sz="4800" u="none" dirty="0">
                <a:solidFill>
                  <a:srgbClr val="302326"/>
                </a:solidFill>
                <a:latin typeface="Karumbi Bold Italics"/>
              </a:rPr>
              <a:t>egories Section</a:t>
            </a:r>
          </a:p>
        </p:txBody>
      </p:sp>
      <p:pic>
        <p:nvPicPr>
          <p:cNvPr id="4" name="Picture 4"/>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589990" y="1921100"/>
            <a:ext cx="438710" cy="40760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9529997" y="1034449"/>
            <a:ext cx="438710" cy="407601"/>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7259300" y="2124901"/>
            <a:ext cx="438710" cy="407601"/>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219741" y="-102215"/>
            <a:ext cx="438710" cy="407601"/>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4912591" y="101585"/>
            <a:ext cx="438710" cy="407601"/>
          </a:xfrm>
          <a:prstGeom prst="rect">
            <a:avLst/>
          </a:prstGeom>
        </p:spPr>
      </p:pic>
      <p:grpSp>
        <p:nvGrpSpPr>
          <p:cNvPr id="9" name="Group 9"/>
          <p:cNvGrpSpPr/>
          <p:nvPr/>
        </p:nvGrpSpPr>
        <p:grpSpPr>
          <a:xfrm>
            <a:off x="7233465" y="3940644"/>
            <a:ext cx="3821070" cy="1600042"/>
            <a:chOff x="0" y="0"/>
            <a:chExt cx="5094760" cy="2133390"/>
          </a:xfrm>
        </p:grpSpPr>
        <p:pic>
          <p:nvPicPr>
            <p:cNvPr id="10" name="Picture 10"/>
            <p:cNvPicPr>
              <a:picLocks noChangeAspect="1"/>
            </p:cNvPicPr>
            <p:nvPr/>
          </p:nvPicPr>
          <p:blipFill>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rot="5400000">
              <a:off x="1581973" y="-16925"/>
              <a:ext cx="1930814" cy="2167240"/>
            </a:xfrm>
            <a:prstGeom prst="rect">
              <a:avLst/>
            </a:prstGeom>
          </p:spPr>
        </p:pic>
        <p:sp>
          <p:nvSpPr>
            <p:cNvPr id="11" name="TextBox 11"/>
            <p:cNvSpPr txBox="1"/>
            <p:nvPr/>
          </p:nvSpPr>
          <p:spPr>
            <a:xfrm>
              <a:off x="0" y="266700"/>
              <a:ext cx="5094760" cy="1866690"/>
            </a:xfrm>
            <a:prstGeom prst="rect">
              <a:avLst/>
            </a:prstGeom>
          </p:spPr>
          <p:txBody>
            <a:bodyPr lIns="0" tIns="0" rIns="0" bIns="0" rtlCol="0" anchor="t">
              <a:spAutoFit/>
            </a:bodyPr>
            <a:lstStyle/>
            <a:p>
              <a:pPr marL="0" lvl="0" indent="0" algn="ctr">
                <a:lnSpc>
                  <a:spcPts val="4992"/>
                </a:lnSpc>
                <a:spcBef>
                  <a:spcPct val="0"/>
                </a:spcBef>
              </a:pPr>
              <a:r>
                <a:rPr lang="en-US" sz="6400">
                  <a:solidFill>
                    <a:srgbClr val="302326"/>
                  </a:solidFill>
                  <a:latin typeface="Karumbi Bold Italics"/>
                </a:rPr>
                <a:t>Problem statement</a:t>
              </a:r>
            </a:p>
          </p:txBody>
        </p:sp>
      </p:grpSp>
      <p:grpSp>
        <p:nvGrpSpPr>
          <p:cNvPr id="12" name="Group 12"/>
          <p:cNvGrpSpPr/>
          <p:nvPr/>
        </p:nvGrpSpPr>
        <p:grpSpPr>
          <a:xfrm>
            <a:off x="533400" y="4076700"/>
            <a:ext cx="5789832" cy="1448110"/>
            <a:chOff x="-2625016" y="181408"/>
            <a:chExt cx="7719776" cy="1930814"/>
          </a:xfrm>
        </p:grpSpPr>
        <p:pic>
          <p:nvPicPr>
            <p:cNvPr id="13" name="Picture 13"/>
            <p:cNvPicPr>
              <a:picLocks noChangeAspect="1"/>
            </p:cNvPicPr>
            <p:nvPr/>
          </p:nvPicPr>
          <p:blipFill>
            <a:blip r:embed="rId10">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rcRect/>
            <a:stretch>
              <a:fillRect/>
            </a:stretch>
          </p:blipFill>
          <p:spPr>
            <a:xfrm rot="5400000">
              <a:off x="134797" y="63195"/>
              <a:ext cx="1930814" cy="2167240"/>
            </a:xfrm>
            <a:prstGeom prst="rect">
              <a:avLst/>
            </a:prstGeom>
          </p:spPr>
        </p:pic>
        <p:sp>
          <p:nvSpPr>
            <p:cNvPr id="14" name="TextBox 14"/>
            <p:cNvSpPr txBox="1"/>
            <p:nvPr/>
          </p:nvSpPr>
          <p:spPr>
            <a:xfrm>
              <a:off x="-2625016" y="266700"/>
              <a:ext cx="7719776" cy="1709870"/>
            </a:xfrm>
            <a:prstGeom prst="rect">
              <a:avLst/>
            </a:prstGeom>
          </p:spPr>
          <p:txBody>
            <a:bodyPr wrap="square" lIns="0" tIns="0" rIns="0" bIns="0" rtlCol="0" anchor="t">
              <a:spAutoFit/>
            </a:bodyPr>
            <a:lstStyle/>
            <a:p>
              <a:pPr marL="0" lvl="0" indent="0" algn="ctr">
                <a:lnSpc>
                  <a:spcPts val="4992"/>
                </a:lnSpc>
              </a:pPr>
              <a:r>
                <a:rPr lang="en-US" sz="6400" dirty="0" smtClean="0">
                  <a:solidFill>
                    <a:srgbClr val="302326"/>
                  </a:solidFill>
                  <a:latin typeface="Karumbi Bold Italics"/>
                </a:rPr>
                <a:t>Recommendation </a:t>
              </a:r>
              <a:r>
                <a:rPr lang="en-US" sz="6400" dirty="0">
                  <a:solidFill>
                    <a:srgbClr val="302326"/>
                  </a:solidFill>
                  <a:latin typeface="Karumbi Bold Italics"/>
                </a:rPr>
                <a:t>system</a:t>
              </a:r>
            </a:p>
          </p:txBody>
        </p:sp>
      </p:grpSp>
      <p:grpSp>
        <p:nvGrpSpPr>
          <p:cNvPr id="15" name="Group 15"/>
          <p:cNvGrpSpPr/>
          <p:nvPr/>
        </p:nvGrpSpPr>
        <p:grpSpPr>
          <a:xfrm>
            <a:off x="11964768" y="3625977"/>
            <a:ext cx="3821070" cy="2229375"/>
            <a:chOff x="0" y="0"/>
            <a:chExt cx="5094760" cy="2972501"/>
          </a:xfrm>
        </p:grpSpPr>
        <p:pic>
          <p:nvPicPr>
            <p:cNvPr id="16" name="Picture 16"/>
            <p:cNvPicPr>
              <a:picLocks noChangeAspect="1"/>
            </p:cNvPicPr>
            <p:nvPr/>
          </p:nvPicPr>
          <p:blipFill>
            <a:blip r:embed="rId12">
              <a:extLst>
                <a:ext uri="{28A0092B-C50C-407E-A947-70E740481C1C}">
                  <a14:useLocalDpi xmlns:a14="http://schemas.microsoft.com/office/drawing/2010/main" xmlns="" val="0"/>
                </a:ext>
                <a:ext uri="{96DAC541-7B7A-43D3-8B79-37D633B846F1}">
                  <asvg:svgBlip xmlns:asvg="http://schemas.microsoft.com/office/drawing/2016/SVG/main" xmlns="" r:embed="rId13"/>
                </a:ext>
              </a:extLst>
            </a:blip>
            <a:srcRect/>
            <a:stretch>
              <a:fillRect/>
            </a:stretch>
          </p:blipFill>
          <p:spPr>
            <a:xfrm rot="5400000">
              <a:off x="1581973" y="402630"/>
              <a:ext cx="1930814" cy="2167240"/>
            </a:xfrm>
            <a:prstGeom prst="rect">
              <a:avLst/>
            </a:prstGeom>
          </p:spPr>
        </p:pic>
        <p:sp>
          <p:nvSpPr>
            <p:cNvPr id="17" name="TextBox 17"/>
            <p:cNvSpPr txBox="1"/>
            <p:nvPr/>
          </p:nvSpPr>
          <p:spPr>
            <a:xfrm>
              <a:off x="0" y="266700"/>
              <a:ext cx="5094760" cy="2705801"/>
            </a:xfrm>
            <a:prstGeom prst="rect">
              <a:avLst/>
            </a:prstGeom>
          </p:spPr>
          <p:txBody>
            <a:bodyPr lIns="0" tIns="0" rIns="0" bIns="0" rtlCol="0" anchor="t">
              <a:spAutoFit/>
            </a:bodyPr>
            <a:lstStyle/>
            <a:p>
              <a:pPr marL="0" lvl="0" indent="0" algn="ctr">
                <a:lnSpc>
                  <a:spcPts val="4992"/>
                </a:lnSpc>
                <a:spcBef>
                  <a:spcPct val="0"/>
                </a:spcBef>
              </a:pPr>
              <a:r>
                <a:rPr lang="en-US" sz="6400" dirty="0">
                  <a:solidFill>
                    <a:srgbClr val="302326"/>
                  </a:solidFill>
                  <a:latin typeface="Karumbi Bold Italics"/>
                </a:rPr>
                <a:t>Algorithm to solve the problem</a:t>
              </a:r>
            </a:p>
          </p:txBody>
        </p:sp>
      </p:grpSp>
      <p:grpSp>
        <p:nvGrpSpPr>
          <p:cNvPr id="18" name="Group 18"/>
          <p:cNvGrpSpPr/>
          <p:nvPr/>
        </p:nvGrpSpPr>
        <p:grpSpPr>
          <a:xfrm>
            <a:off x="6781800" y="6676308"/>
            <a:ext cx="4301310" cy="1448110"/>
            <a:chOff x="0" y="0"/>
            <a:chExt cx="5094760" cy="1930814"/>
          </a:xfrm>
        </p:grpSpPr>
        <p:pic>
          <p:nvPicPr>
            <p:cNvPr id="19" name="Picture 19"/>
            <p:cNvPicPr>
              <a:picLocks noChangeAspect="1"/>
            </p:cNvPicPr>
            <p:nvPr/>
          </p:nvPicPr>
          <p:blipFill>
            <a:blip r:embed="rId14">
              <a:extLst>
                <a:ext uri="{28A0092B-C50C-407E-A947-70E740481C1C}">
                  <a14:useLocalDpi xmlns:a14="http://schemas.microsoft.com/office/drawing/2010/main" xmlns="" val="0"/>
                </a:ext>
                <a:ext uri="{96DAC541-7B7A-43D3-8B79-37D633B846F1}">
                  <asvg:svgBlip xmlns:asvg="http://schemas.microsoft.com/office/drawing/2016/SVG/main" xmlns="" r:embed="rId15"/>
                </a:ext>
              </a:extLst>
            </a:blip>
            <a:srcRect/>
            <a:stretch>
              <a:fillRect/>
            </a:stretch>
          </p:blipFill>
          <p:spPr>
            <a:xfrm rot="5400000">
              <a:off x="1581973" y="-118213"/>
              <a:ext cx="1930814" cy="2167240"/>
            </a:xfrm>
            <a:prstGeom prst="rect">
              <a:avLst/>
            </a:prstGeom>
          </p:spPr>
        </p:pic>
        <p:sp>
          <p:nvSpPr>
            <p:cNvPr id="20" name="TextBox 20"/>
            <p:cNvSpPr txBox="1"/>
            <p:nvPr/>
          </p:nvSpPr>
          <p:spPr>
            <a:xfrm>
              <a:off x="0" y="584967"/>
              <a:ext cx="5094760" cy="1027579"/>
            </a:xfrm>
            <a:prstGeom prst="rect">
              <a:avLst/>
            </a:prstGeom>
          </p:spPr>
          <p:txBody>
            <a:bodyPr lIns="0" tIns="0" rIns="0" bIns="0" rtlCol="0" anchor="t">
              <a:spAutoFit/>
            </a:bodyPr>
            <a:lstStyle/>
            <a:p>
              <a:pPr marL="0" lvl="0" indent="0" algn="ctr">
                <a:lnSpc>
                  <a:spcPts val="4992"/>
                </a:lnSpc>
                <a:spcBef>
                  <a:spcPct val="0"/>
                </a:spcBef>
              </a:pPr>
              <a:r>
                <a:rPr lang="en-US" sz="6400" dirty="0">
                  <a:solidFill>
                    <a:srgbClr val="302326"/>
                  </a:solidFill>
                  <a:latin typeface="Karumbi Bold Italics"/>
                </a:rPr>
                <a:t>conclusion</a:t>
              </a:r>
            </a:p>
          </p:txBody>
        </p:sp>
      </p:grpSp>
      <p:grpSp>
        <p:nvGrpSpPr>
          <p:cNvPr id="21" name="Group 21"/>
          <p:cNvGrpSpPr/>
          <p:nvPr/>
        </p:nvGrpSpPr>
        <p:grpSpPr>
          <a:xfrm>
            <a:off x="2530737" y="6676308"/>
            <a:ext cx="3821070" cy="1448110"/>
            <a:chOff x="0" y="0"/>
            <a:chExt cx="5094760" cy="1930814"/>
          </a:xfrm>
        </p:grpSpPr>
        <p:pic>
          <p:nvPicPr>
            <p:cNvPr id="22" name="Picture 22"/>
            <p:cNvPicPr>
              <a:picLocks noChangeAspect="1"/>
            </p:cNvPicPr>
            <p:nvPr/>
          </p:nvPicPr>
          <p:blipFill>
            <a:blip r:embed="rId16">
              <a:extLst>
                <a:ext uri="{28A0092B-C50C-407E-A947-70E740481C1C}">
                  <a14:useLocalDpi xmlns:a14="http://schemas.microsoft.com/office/drawing/2010/main" xmlns="" val="0"/>
                </a:ext>
                <a:ext uri="{96DAC541-7B7A-43D3-8B79-37D633B846F1}">
                  <asvg:svgBlip xmlns:asvg="http://schemas.microsoft.com/office/drawing/2016/SVG/main" xmlns="" r:embed="rId17"/>
                </a:ext>
              </a:extLst>
            </a:blip>
            <a:srcRect/>
            <a:stretch>
              <a:fillRect/>
            </a:stretch>
          </p:blipFill>
          <p:spPr>
            <a:xfrm rot="5400000">
              <a:off x="1581973" y="-118213"/>
              <a:ext cx="1930814" cy="2167240"/>
            </a:xfrm>
            <a:prstGeom prst="rect">
              <a:avLst/>
            </a:prstGeom>
          </p:spPr>
        </p:pic>
        <p:sp>
          <p:nvSpPr>
            <p:cNvPr id="23" name="TextBox 23"/>
            <p:cNvSpPr txBox="1"/>
            <p:nvPr/>
          </p:nvSpPr>
          <p:spPr>
            <a:xfrm>
              <a:off x="0" y="584967"/>
              <a:ext cx="5094760" cy="1027579"/>
            </a:xfrm>
            <a:prstGeom prst="rect">
              <a:avLst/>
            </a:prstGeom>
          </p:spPr>
          <p:txBody>
            <a:bodyPr lIns="0" tIns="0" rIns="0" bIns="0" rtlCol="0" anchor="t">
              <a:spAutoFit/>
            </a:bodyPr>
            <a:lstStyle/>
            <a:p>
              <a:pPr marL="0" lvl="0" indent="0" algn="ctr">
                <a:lnSpc>
                  <a:spcPts val="4992"/>
                </a:lnSpc>
                <a:spcBef>
                  <a:spcPct val="0"/>
                </a:spcBef>
              </a:pPr>
              <a:r>
                <a:rPr lang="en-US" sz="6400" dirty="0">
                  <a:solidFill>
                    <a:srgbClr val="302326"/>
                  </a:solidFill>
                  <a:latin typeface="Karumbi Bold Italics"/>
                </a:rPr>
                <a:t>Utility of model</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29941" y="1079784"/>
            <a:ext cx="438710" cy="407601"/>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79083" y="4138075"/>
            <a:ext cx="438710" cy="407601"/>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775745" y="6466254"/>
            <a:ext cx="438710" cy="40760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4780912" y="-102215"/>
            <a:ext cx="438710" cy="407601"/>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8021020" y="3592681"/>
            <a:ext cx="438710" cy="40760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6820590" y="8646898"/>
            <a:ext cx="438710" cy="407601"/>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3841017" y="9054499"/>
            <a:ext cx="438710" cy="407601"/>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5725031" y="1283585"/>
            <a:ext cx="438710" cy="407601"/>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4946491" y="6375963"/>
            <a:ext cx="438710" cy="407601"/>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2337589" y="9946074"/>
            <a:ext cx="438710" cy="407601"/>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359627" y="9879399"/>
            <a:ext cx="438710" cy="407601"/>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5574163" y="1578267"/>
            <a:ext cx="7139674" cy="1392236"/>
          </a:xfrm>
          <a:prstGeom prst="rect">
            <a:avLst/>
          </a:prstGeom>
        </p:spPr>
      </p:pic>
      <p:sp>
        <p:nvSpPr>
          <p:cNvPr id="14" name="TextBox 14"/>
          <p:cNvSpPr txBox="1"/>
          <p:nvPr/>
        </p:nvSpPr>
        <p:spPr>
          <a:xfrm>
            <a:off x="5885138" y="1416342"/>
            <a:ext cx="6574874" cy="1037785"/>
          </a:xfrm>
          <a:prstGeom prst="rect">
            <a:avLst/>
          </a:prstGeom>
        </p:spPr>
        <p:txBody>
          <a:bodyPr lIns="0" tIns="0" rIns="0" bIns="0" rtlCol="0" anchor="t">
            <a:spAutoFit/>
          </a:bodyPr>
          <a:lstStyle/>
          <a:p>
            <a:pPr marL="0" lvl="0" indent="0" algn="ctr">
              <a:lnSpc>
                <a:spcPts val="9800"/>
              </a:lnSpc>
              <a:spcBef>
                <a:spcPct val="0"/>
              </a:spcBef>
            </a:pPr>
            <a:r>
              <a:rPr lang="en-US" sz="4400" dirty="0">
                <a:solidFill>
                  <a:srgbClr val="302326"/>
                </a:solidFill>
                <a:latin typeface="Karumbi Bold Italics"/>
              </a:rPr>
              <a:t>Recommendation system</a:t>
            </a:r>
          </a:p>
        </p:txBody>
      </p:sp>
      <p:pic>
        <p:nvPicPr>
          <p:cNvPr id="15" name="Picture 15"/>
          <p:cNvPicPr>
            <a:picLocks noChangeAspect="1"/>
          </p:cNvPicPr>
          <p:nvPr/>
        </p:nvPicPr>
        <p:blipFill>
          <a:blip r:embed="rId8"/>
          <a:srcRect t="6515" b="6515"/>
          <a:stretch>
            <a:fillRect/>
          </a:stretch>
        </p:blipFill>
        <p:spPr>
          <a:xfrm>
            <a:off x="1752600" y="4533900"/>
            <a:ext cx="15044845" cy="5160093"/>
          </a:xfrm>
          <a:prstGeom prst="rect">
            <a:avLst/>
          </a:prstGeom>
        </p:spPr>
      </p:pic>
      <p:sp>
        <p:nvSpPr>
          <p:cNvPr id="16" name="TextBox 16"/>
          <p:cNvSpPr txBox="1"/>
          <p:nvPr/>
        </p:nvSpPr>
        <p:spPr>
          <a:xfrm>
            <a:off x="3341509" y="3491076"/>
            <a:ext cx="11604982" cy="872034"/>
          </a:xfrm>
          <a:prstGeom prst="rect">
            <a:avLst/>
          </a:prstGeom>
        </p:spPr>
        <p:txBody>
          <a:bodyPr lIns="0" tIns="0" rIns="0" bIns="0" rtlCol="0" anchor="t">
            <a:spAutoFit/>
          </a:bodyPr>
          <a:lstStyle/>
          <a:p>
            <a:pPr marL="0" lvl="0" indent="0" algn="ctr">
              <a:lnSpc>
                <a:spcPts val="3359"/>
              </a:lnSpc>
              <a:spcBef>
                <a:spcPct val="0"/>
              </a:spcBef>
            </a:pPr>
            <a:r>
              <a:rPr lang="en-US" sz="2400" b="1" dirty="0">
                <a:solidFill>
                  <a:srgbClr val="302326"/>
                </a:solidFill>
                <a:latin typeface="Heebo Regular"/>
              </a:rPr>
              <a:t>A</a:t>
            </a:r>
            <a:r>
              <a:rPr lang="en-US" sz="2400" b="1" dirty="0" smtClean="0">
                <a:solidFill>
                  <a:srgbClr val="302326"/>
                </a:solidFill>
                <a:latin typeface="Heebo Regular"/>
              </a:rPr>
              <a:t> </a:t>
            </a:r>
            <a:r>
              <a:rPr lang="en-US" sz="2400" b="1" dirty="0">
                <a:solidFill>
                  <a:srgbClr val="302326"/>
                </a:solidFill>
                <a:latin typeface="Heebo Regular"/>
              </a:rPr>
              <a:t>subclass of information filtering system that seeks to predict the "rating" or "preference" a user would give to an item</a:t>
            </a:r>
            <a:r>
              <a:rPr lang="en-US" sz="1207" b="1" dirty="0">
                <a:solidFill>
                  <a:srgbClr val="302326"/>
                </a:solidFill>
                <a:latin typeface="Arimo"/>
              </a:rPr>
              <a:t>.</a:t>
            </a:r>
          </a:p>
        </p:txBody>
      </p:sp>
      <p:sp>
        <p:nvSpPr>
          <p:cNvPr id="18" name="Cloud Callout 17"/>
          <p:cNvSpPr/>
          <p:nvPr/>
        </p:nvSpPr>
        <p:spPr>
          <a:xfrm>
            <a:off x="6477000" y="7505700"/>
            <a:ext cx="3048000" cy="2286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grpSp>
        <p:nvGrpSpPr>
          <p:cNvPr id="2" name="Group 2"/>
          <p:cNvGrpSpPr/>
          <p:nvPr/>
        </p:nvGrpSpPr>
        <p:grpSpPr>
          <a:xfrm>
            <a:off x="7219919" y="4494822"/>
            <a:ext cx="6768783" cy="1846659"/>
            <a:chOff x="0" y="152400"/>
            <a:chExt cx="9025045" cy="2462211"/>
          </a:xfrm>
        </p:grpSpPr>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0" y="449151"/>
              <a:ext cx="848106" cy="951956"/>
            </a:xfrm>
            <a:prstGeom prst="rect">
              <a:avLst/>
            </a:prstGeom>
          </p:spPr>
        </p:pic>
        <p:sp>
          <p:nvSpPr>
            <p:cNvPr id="4" name="TextBox 4"/>
            <p:cNvSpPr txBox="1"/>
            <p:nvPr/>
          </p:nvSpPr>
          <p:spPr>
            <a:xfrm>
              <a:off x="2015064" y="152400"/>
              <a:ext cx="7009981" cy="2462211"/>
            </a:xfrm>
            <a:prstGeom prst="rect">
              <a:avLst/>
            </a:prstGeom>
          </p:spPr>
          <p:txBody>
            <a:bodyPr lIns="0" tIns="0" rIns="0" bIns="0" rtlCol="0" anchor="t">
              <a:spAutoFit/>
            </a:bodyPr>
            <a:lstStyle/>
            <a:p>
              <a:pPr marL="0" lvl="0" indent="0" algn="l">
                <a:lnSpc>
                  <a:spcPts val="4781"/>
                </a:lnSpc>
                <a:spcBef>
                  <a:spcPct val="0"/>
                </a:spcBef>
              </a:pPr>
              <a:r>
                <a:rPr lang="en-US" sz="4400" b="1" dirty="0">
                  <a:solidFill>
                    <a:srgbClr val="302326"/>
                  </a:solidFill>
                  <a:latin typeface="Karumbi Bold Italics"/>
                </a:rPr>
                <a:t>R</a:t>
              </a:r>
              <a:r>
                <a:rPr lang="en-US" sz="4400" b="1" dirty="0" smtClean="0">
                  <a:solidFill>
                    <a:srgbClr val="302326"/>
                  </a:solidFill>
                  <a:latin typeface="Karumbi Bold Italics"/>
                </a:rPr>
                <a:t>ecommendation</a:t>
              </a:r>
              <a:r>
                <a:rPr lang="en-US" sz="5312" b="1" dirty="0" smtClean="0">
                  <a:solidFill>
                    <a:srgbClr val="302326"/>
                  </a:solidFill>
                  <a:latin typeface="Karumbi Bold Italics"/>
                </a:rPr>
                <a:t> </a:t>
              </a:r>
              <a:r>
                <a:rPr lang="en-US" sz="5312" b="1" dirty="0">
                  <a:solidFill>
                    <a:srgbClr val="302326"/>
                  </a:solidFill>
                  <a:latin typeface="Karumbi Bold Italics"/>
                </a:rPr>
                <a:t>system for clothes</a:t>
              </a:r>
            </a:p>
          </p:txBody>
        </p:sp>
        <p:sp>
          <p:nvSpPr>
            <p:cNvPr id="5" name="TextBox 5"/>
            <p:cNvSpPr txBox="1"/>
            <p:nvPr/>
          </p:nvSpPr>
          <p:spPr>
            <a:xfrm>
              <a:off x="86024" y="169468"/>
              <a:ext cx="676058" cy="1387495"/>
            </a:xfrm>
            <a:prstGeom prst="rect">
              <a:avLst/>
            </a:prstGeom>
          </p:spPr>
          <p:txBody>
            <a:bodyPr lIns="0" tIns="0" rIns="0" bIns="0" rtlCol="0" anchor="t">
              <a:spAutoFit/>
            </a:bodyPr>
            <a:lstStyle/>
            <a:p>
              <a:pPr marL="0" lvl="0" indent="0" algn="ctr">
                <a:lnSpc>
                  <a:spcPts val="8746"/>
                </a:lnSpc>
                <a:spcBef>
                  <a:spcPct val="0"/>
                </a:spcBef>
              </a:pPr>
              <a:r>
                <a:rPr lang="en-US" sz="6247" u="none">
                  <a:solidFill>
                    <a:srgbClr val="302326"/>
                  </a:solidFill>
                  <a:latin typeface="Karumbi Bold Italics"/>
                </a:rPr>
                <a:t>a</a:t>
              </a:r>
            </a:p>
          </p:txBody>
        </p:sp>
      </p:grpSp>
      <p:grpSp>
        <p:nvGrpSpPr>
          <p:cNvPr id="6" name="Group 6"/>
          <p:cNvGrpSpPr/>
          <p:nvPr/>
        </p:nvGrpSpPr>
        <p:grpSpPr>
          <a:xfrm>
            <a:off x="7219919" y="6897864"/>
            <a:ext cx="6987061" cy="1885131"/>
            <a:chOff x="0" y="152400"/>
            <a:chExt cx="9316081" cy="2513508"/>
          </a:xfrm>
        </p:grpSpPr>
        <p:pic>
          <p:nvPicPr>
            <p:cNvPr id="7" name="Picture 7"/>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0" y="463634"/>
              <a:ext cx="875455" cy="982654"/>
            </a:xfrm>
            <a:prstGeom prst="rect">
              <a:avLst/>
            </a:prstGeom>
          </p:spPr>
        </p:pic>
        <p:sp>
          <p:nvSpPr>
            <p:cNvPr id="8" name="TextBox 8"/>
            <p:cNvSpPr txBox="1"/>
            <p:nvPr/>
          </p:nvSpPr>
          <p:spPr>
            <a:xfrm>
              <a:off x="2080045" y="152400"/>
              <a:ext cx="7236036" cy="2513508"/>
            </a:xfrm>
            <a:prstGeom prst="rect">
              <a:avLst/>
            </a:prstGeom>
          </p:spPr>
          <p:txBody>
            <a:bodyPr lIns="0" tIns="0" rIns="0" bIns="0" rtlCol="0" anchor="t">
              <a:spAutoFit/>
            </a:bodyPr>
            <a:lstStyle/>
            <a:p>
              <a:pPr marL="0" lvl="0" indent="0" algn="l">
                <a:lnSpc>
                  <a:spcPts val="4935"/>
                </a:lnSpc>
                <a:spcBef>
                  <a:spcPct val="0"/>
                </a:spcBef>
              </a:pPr>
              <a:r>
                <a:rPr lang="en-US" sz="5484" b="1" dirty="0" smtClean="0">
                  <a:solidFill>
                    <a:srgbClr val="302326"/>
                  </a:solidFill>
                  <a:latin typeface="Karumbi Bold Italics"/>
                </a:rPr>
                <a:t>Recommendation</a:t>
              </a:r>
              <a:r>
                <a:rPr lang="en-US" sz="5484" b="1" dirty="0" smtClean="0">
                  <a:solidFill>
                    <a:srgbClr val="302326"/>
                  </a:solidFill>
                  <a:latin typeface="Karumbi Bold Italics"/>
                </a:rPr>
                <a:t>  </a:t>
              </a:r>
              <a:r>
                <a:rPr lang="en-US" sz="5484" b="1" dirty="0">
                  <a:solidFill>
                    <a:srgbClr val="302326"/>
                  </a:solidFill>
                  <a:latin typeface="Karumbi Bold Italics"/>
                </a:rPr>
                <a:t>system for </a:t>
              </a:r>
              <a:r>
                <a:rPr lang="en-US" sz="4400" b="1" dirty="0">
                  <a:solidFill>
                    <a:srgbClr val="302326"/>
                  </a:solidFill>
                  <a:latin typeface="Karumbi Bold Italics"/>
                </a:rPr>
                <a:t>electronic</a:t>
              </a:r>
              <a:r>
                <a:rPr lang="en-US" sz="5484" b="1" dirty="0">
                  <a:solidFill>
                    <a:srgbClr val="302326"/>
                  </a:solidFill>
                  <a:latin typeface="Karumbi Bold Italics"/>
                </a:rPr>
                <a:t> items</a:t>
              </a:r>
            </a:p>
          </p:txBody>
        </p:sp>
        <p:sp>
          <p:nvSpPr>
            <p:cNvPr id="9" name="TextBox 9"/>
            <p:cNvSpPr txBox="1"/>
            <p:nvPr/>
          </p:nvSpPr>
          <p:spPr>
            <a:xfrm>
              <a:off x="88798" y="178926"/>
              <a:ext cx="697859" cy="1428246"/>
            </a:xfrm>
            <a:prstGeom prst="rect">
              <a:avLst/>
            </a:prstGeom>
          </p:spPr>
          <p:txBody>
            <a:bodyPr lIns="0" tIns="0" rIns="0" bIns="0" rtlCol="0" anchor="t">
              <a:spAutoFit/>
            </a:bodyPr>
            <a:lstStyle/>
            <a:p>
              <a:pPr marL="0" lvl="0" indent="0" algn="ctr">
                <a:lnSpc>
                  <a:spcPts val="9028"/>
                </a:lnSpc>
                <a:spcBef>
                  <a:spcPct val="0"/>
                </a:spcBef>
              </a:pPr>
              <a:r>
                <a:rPr lang="en-US" sz="6448" u="none">
                  <a:solidFill>
                    <a:srgbClr val="302326"/>
                  </a:solidFill>
                  <a:latin typeface="Karumbi Bold Italics"/>
                </a:rPr>
                <a:t>b</a:t>
              </a:r>
            </a:p>
          </p:txBody>
        </p:sp>
      </p:grpSp>
      <p:sp>
        <p:nvSpPr>
          <p:cNvPr id="10" name="TextBox 10"/>
          <p:cNvSpPr txBox="1"/>
          <p:nvPr/>
        </p:nvSpPr>
        <p:spPr>
          <a:xfrm>
            <a:off x="3341509" y="3701899"/>
            <a:ext cx="11604982" cy="511679"/>
          </a:xfrm>
          <a:prstGeom prst="rect">
            <a:avLst/>
          </a:prstGeom>
        </p:spPr>
        <p:txBody>
          <a:bodyPr lIns="0" tIns="0" rIns="0" bIns="0" rtlCol="0" anchor="t">
            <a:spAutoFit/>
          </a:bodyPr>
          <a:lstStyle/>
          <a:p>
            <a:pPr marL="0" lvl="0" indent="0" algn="ctr">
              <a:lnSpc>
                <a:spcPts val="3359"/>
              </a:lnSpc>
              <a:spcBef>
                <a:spcPct val="0"/>
              </a:spcBef>
            </a:pPr>
            <a:r>
              <a:rPr lang="en-US" sz="4800" dirty="0">
                <a:solidFill>
                  <a:srgbClr val="302326"/>
                </a:solidFill>
                <a:latin typeface="Heebo Regular"/>
              </a:rPr>
              <a:t>we get two problem statements.</a:t>
            </a:r>
          </a:p>
        </p:txBody>
      </p:sp>
      <p:pic>
        <p:nvPicPr>
          <p:cNvPr id="11" name="Picture 11"/>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129941" y="1079784"/>
            <a:ext cx="438710" cy="407601"/>
          </a:xfrm>
          <a:prstGeom prst="rect">
            <a:avLst/>
          </a:prstGeom>
        </p:spPr>
      </p:pic>
      <p:pic>
        <p:nvPicPr>
          <p:cNvPr id="12" name="Picture 12"/>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79083" y="4138075"/>
            <a:ext cx="438710" cy="407601"/>
          </a:xfrm>
          <a:prstGeom prst="rect">
            <a:avLst/>
          </a:prstGeom>
        </p:spPr>
      </p:pic>
      <p:pic>
        <p:nvPicPr>
          <p:cNvPr id="13" name="Picture 13"/>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1775745" y="6466254"/>
            <a:ext cx="438710" cy="407601"/>
          </a:xfrm>
          <a:prstGeom prst="rect">
            <a:avLst/>
          </a:prstGeom>
        </p:spPr>
      </p:pic>
      <p:pic>
        <p:nvPicPr>
          <p:cNvPr id="14" name="Picture 14"/>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4780912" y="-102215"/>
            <a:ext cx="438710" cy="407601"/>
          </a:xfrm>
          <a:prstGeom prst="rect">
            <a:avLst/>
          </a:prstGeom>
        </p:spPr>
      </p:pic>
      <p:pic>
        <p:nvPicPr>
          <p:cNvPr id="15" name="Picture 15"/>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18021020" y="3592681"/>
            <a:ext cx="438710" cy="407601"/>
          </a:xfrm>
          <a:prstGeom prst="rect">
            <a:avLst/>
          </a:prstGeom>
        </p:spPr>
      </p:pic>
      <p:pic>
        <p:nvPicPr>
          <p:cNvPr id="16" name="Picture 16"/>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16820590" y="8646898"/>
            <a:ext cx="438710" cy="407601"/>
          </a:xfrm>
          <a:prstGeom prst="rect">
            <a:avLst/>
          </a:prstGeom>
        </p:spPr>
      </p:pic>
      <p:pic>
        <p:nvPicPr>
          <p:cNvPr id="17" name="Picture 17"/>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841017" y="9054499"/>
            <a:ext cx="438710" cy="407601"/>
          </a:xfrm>
          <a:prstGeom prst="rect">
            <a:avLst/>
          </a:prstGeom>
        </p:spPr>
      </p:pic>
      <p:pic>
        <p:nvPicPr>
          <p:cNvPr id="18" name="Picture 18"/>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5725031" y="1283585"/>
            <a:ext cx="438710" cy="407601"/>
          </a:xfrm>
          <a:prstGeom prst="rect">
            <a:avLst/>
          </a:prstGeom>
        </p:spPr>
      </p:pic>
      <p:pic>
        <p:nvPicPr>
          <p:cNvPr id="19" name="Picture 19"/>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4946491" y="6375963"/>
            <a:ext cx="438710" cy="407601"/>
          </a:xfrm>
          <a:prstGeom prst="rect">
            <a:avLst/>
          </a:prstGeom>
        </p:spPr>
      </p:pic>
      <p:pic>
        <p:nvPicPr>
          <p:cNvPr id="20" name="Picture 20"/>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2337589" y="9946074"/>
            <a:ext cx="438710" cy="407601"/>
          </a:xfrm>
          <a:prstGeom prst="rect">
            <a:avLst/>
          </a:prstGeom>
        </p:spPr>
      </p:pic>
      <p:pic>
        <p:nvPicPr>
          <p:cNvPr id="21" name="Picture 21"/>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359627" y="9879399"/>
            <a:ext cx="438710" cy="407601"/>
          </a:xfrm>
          <a:prstGeom prst="rect">
            <a:avLst/>
          </a:prstGeom>
        </p:spPr>
      </p:pic>
      <p:pic>
        <p:nvPicPr>
          <p:cNvPr id="22" name="Picture 22"/>
          <p:cNvPicPr>
            <a:picLocks noChangeAspect="1"/>
          </p:cNvPicPr>
          <p:nvPr/>
        </p:nvPicPr>
        <p:blipFill>
          <a:blip r:embed="rId10">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rcRect/>
          <a:stretch>
            <a:fillRect/>
          </a:stretch>
        </p:blipFill>
        <p:spPr>
          <a:xfrm>
            <a:off x="5574163" y="1578267"/>
            <a:ext cx="7139674" cy="1392236"/>
          </a:xfrm>
          <a:prstGeom prst="rect">
            <a:avLst/>
          </a:prstGeom>
        </p:spPr>
      </p:pic>
      <p:sp>
        <p:nvSpPr>
          <p:cNvPr id="23" name="TextBox 23"/>
          <p:cNvSpPr txBox="1"/>
          <p:nvPr/>
        </p:nvSpPr>
        <p:spPr>
          <a:xfrm>
            <a:off x="5885138" y="1387767"/>
            <a:ext cx="6574874" cy="1577355"/>
          </a:xfrm>
          <a:prstGeom prst="rect">
            <a:avLst/>
          </a:prstGeom>
        </p:spPr>
        <p:txBody>
          <a:bodyPr lIns="0" tIns="0" rIns="0" bIns="0" rtlCol="0" anchor="t">
            <a:spAutoFit/>
          </a:bodyPr>
          <a:lstStyle/>
          <a:p>
            <a:pPr marL="0" lvl="0" indent="0" algn="ctr">
              <a:lnSpc>
                <a:spcPts val="12319"/>
              </a:lnSpc>
              <a:spcBef>
                <a:spcPct val="0"/>
              </a:spcBef>
            </a:pPr>
            <a:r>
              <a:rPr lang="en-US" sz="4400" dirty="0" smtClean="0">
                <a:solidFill>
                  <a:srgbClr val="302326"/>
                </a:solidFill>
                <a:latin typeface="Karumbi Bold Italics"/>
              </a:rPr>
              <a:t>P</a:t>
            </a:r>
            <a:r>
              <a:rPr lang="en-US" sz="4400" dirty="0" smtClean="0">
                <a:solidFill>
                  <a:srgbClr val="302326"/>
                </a:solidFill>
                <a:latin typeface="Karumbi Bold Italics"/>
              </a:rPr>
              <a:t>roblem</a:t>
            </a:r>
            <a:r>
              <a:rPr lang="en-US" sz="8799" dirty="0" smtClean="0">
                <a:solidFill>
                  <a:srgbClr val="302326"/>
                </a:solidFill>
                <a:latin typeface="Karumbi Bold Italics"/>
              </a:rPr>
              <a:t> </a:t>
            </a:r>
            <a:r>
              <a:rPr lang="en-US" sz="5400" dirty="0" smtClean="0">
                <a:solidFill>
                  <a:srgbClr val="302326"/>
                </a:solidFill>
                <a:latin typeface="Karumbi Bold Italics"/>
              </a:rPr>
              <a:t>statements</a:t>
            </a:r>
            <a:r>
              <a:rPr lang="en-US" sz="5400" dirty="0">
                <a:solidFill>
                  <a:srgbClr val="302326"/>
                </a:solidFill>
                <a:latin typeface="Karumbi Bold Italics"/>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sp>
        <p:nvSpPr>
          <p:cNvPr id="2" name="TextBox 2"/>
          <p:cNvSpPr txBox="1"/>
          <p:nvPr/>
        </p:nvSpPr>
        <p:spPr>
          <a:xfrm>
            <a:off x="685800" y="4000500"/>
            <a:ext cx="16764000" cy="5078313"/>
          </a:xfrm>
          <a:prstGeom prst="rect">
            <a:avLst/>
          </a:prstGeom>
        </p:spPr>
        <p:txBody>
          <a:bodyPr wrap="square" lIns="0" tIns="0" rIns="0" bIns="0" rtlCol="0" anchor="t">
            <a:spAutoFit/>
          </a:bodyPr>
          <a:lstStyle/>
          <a:p>
            <a:pPr>
              <a:lnSpc>
                <a:spcPts val="4448"/>
              </a:lnSpc>
            </a:pPr>
            <a:r>
              <a:rPr lang="en-US" sz="3600" b="1" dirty="0">
                <a:solidFill>
                  <a:srgbClr val="302326"/>
                </a:solidFill>
                <a:latin typeface="+mj-lt"/>
                <a:cs typeface="Aharoni" pitchFamily="2" charset="-79"/>
              </a:rPr>
              <a:t>we get several features in the cloths dataset but to build the recommendation system, we should require </a:t>
            </a:r>
            <a:r>
              <a:rPr lang="en-US" sz="3600" b="1" dirty="0" err="1">
                <a:solidFill>
                  <a:srgbClr val="302326"/>
                </a:solidFill>
                <a:latin typeface="+mj-lt"/>
                <a:cs typeface="Aharoni" pitchFamily="2" charset="-79"/>
              </a:rPr>
              <a:t>user_id</a:t>
            </a:r>
            <a:r>
              <a:rPr lang="en-US" sz="3600" b="1" dirty="0">
                <a:solidFill>
                  <a:srgbClr val="302326"/>
                </a:solidFill>
                <a:latin typeface="+mj-lt"/>
                <a:cs typeface="Aharoni" pitchFamily="2" charset="-79"/>
              </a:rPr>
              <a:t> and brand name</a:t>
            </a:r>
            <a:r>
              <a:rPr lang="en-US" sz="3600" dirty="0" smtClean="0">
                <a:solidFill>
                  <a:srgbClr val="302326"/>
                </a:solidFill>
                <a:latin typeface="+mj-lt"/>
                <a:cs typeface="Aharoni" pitchFamily="2" charset="-79"/>
              </a:rPr>
              <a:t>.</a:t>
            </a:r>
          </a:p>
          <a:p>
            <a:pPr>
              <a:lnSpc>
                <a:spcPts val="4448"/>
              </a:lnSpc>
            </a:pPr>
            <a:endParaRPr lang="en-US" sz="3600" dirty="0">
              <a:solidFill>
                <a:srgbClr val="302326"/>
              </a:solidFill>
              <a:latin typeface="+mj-lt"/>
              <a:cs typeface="Aharoni" pitchFamily="2" charset="-79"/>
            </a:endParaRPr>
          </a:p>
          <a:p>
            <a:pPr>
              <a:lnSpc>
                <a:spcPts val="4448"/>
              </a:lnSpc>
            </a:pPr>
            <a:r>
              <a:rPr lang="en-US" sz="3600" b="1" i="1" dirty="0">
                <a:solidFill>
                  <a:srgbClr val="302326"/>
                </a:solidFill>
                <a:latin typeface="+mj-lt"/>
                <a:cs typeface="Aharoni" pitchFamily="2" charset="-79"/>
              </a:rPr>
              <a:t>Because our intention is to prepare a recommendation system that can recommend similar brands for any kind of attires, so users can compare the price value that is associated with the brand</a:t>
            </a:r>
            <a:r>
              <a:rPr lang="en-US" sz="3600" b="1" dirty="0">
                <a:solidFill>
                  <a:srgbClr val="302326"/>
                </a:solidFill>
                <a:latin typeface="+mj-lt"/>
                <a:cs typeface="Aharoni" pitchFamily="2" charset="-79"/>
              </a:rPr>
              <a:t>.  </a:t>
            </a:r>
          </a:p>
          <a:p>
            <a:pPr>
              <a:lnSpc>
                <a:spcPts val="4448"/>
              </a:lnSpc>
            </a:pPr>
            <a:endParaRPr sz="3600">
              <a:latin typeface="Aharoni" pitchFamily="2" charset="-79"/>
              <a:cs typeface="Aharoni" pitchFamily="2" charset="-79"/>
            </a:endParaRPr>
          </a:p>
          <a:p>
            <a:pPr>
              <a:lnSpc>
                <a:spcPts val="4448"/>
              </a:lnSpc>
            </a:pPr>
            <a:endParaRPr/>
          </a:p>
          <a:p>
            <a:pPr marL="0" lvl="0" indent="0">
              <a:lnSpc>
                <a:spcPts val="4448"/>
              </a:lnSpc>
            </a:pPr>
            <a:endParaRPr/>
          </a:p>
        </p:txBody>
      </p:sp>
      <p:pic>
        <p:nvPicPr>
          <p:cNvPr id="3" name="Picture 3"/>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748941" y="1079784"/>
            <a:ext cx="438710" cy="407601"/>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394745" y="6466254"/>
            <a:ext cx="438710" cy="40760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3122154" y="-203801"/>
            <a:ext cx="438710" cy="407601"/>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7629935" y="9054499"/>
            <a:ext cx="438710" cy="40760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8068645" y="3751048"/>
            <a:ext cx="438710" cy="407601"/>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3460017" y="9054499"/>
            <a:ext cx="438710" cy="407601"/>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6201281" y="1283585"/>
            <a:ext cx="438710" cy="407601"/>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5981926" y="7175783"/>
            <a:ext cx="438710" cy="407601"/>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2813839" y="9946074"/>
            <a:ext cx="438710" cy="407601"/>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1373" y="9879399"/>
            <a:ext cx="438710" cy="407601"/>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5545588" y="2265192"/>
            <a:ext cx="7139674" cy="1392236"/>
          </a:xfrm>
          <a:prstGeom prst="rect">
            <a:avLst/>
          </a:prstGeom>
        </p:spPr>
      </p:pic>
      <p:sp>
        <p:nvSpPr>
          <p:cNvPr id="14" name="TextBox 14"/>
          <p:cNvSpPr txBox="1"/>
          <p:nvPr/>
        </p:nvSpPr>
        <p:spPr>
          <a:xfrm>
            <a:off x="5856563" y="2112792"/>
            <a:ext cx="6530296" cy="1186610"/>
          </a:xfrm>
          <a:prstGeom prst="rect">
            <a:avLst/>
          </a:prstGeom>
        </p:spPr>
        <p:txBody>
          <a:bodyPr lIns="0" tIns="0" rIns="0" bIns="0" rtlCol="0" anchor="t">
            <a:spAutoFit/>
          </a:bodyPr>
          <a:lstStyle/>
          <a:p>
            <a:pPr marL="0" lvl="0" indent="0" algn="ctr">
              <a:lnSpc>
                <a:spcPts val="9733"/>
              </a:lnSpc>
              <a:spcBef>
                <a:spcPct val="0"/>
              </a:spcBef>
            </a:pPr>
            <a:r>
              <a:rPr lang="en-US" sz="6952" dirty="0">
                <a:solidFill>
                  <a:srgbClr val="302326"/>
                </a:solidFill>
                <a:latin typeface="Karumbi Bold Italics"/>
              </a:rPr>
              <a:t> for clothes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sp>
        <p:nvSpPr>
          <p:cNvPr id="2" name="TextBox 2"/>
          <p:cNvSpPr txBox="1"/>
          <p:nvPr/>
        </p:nvSpPr>
        <p:spPr>
          <a:xfrm>
            <a:off x="685800" y="4041517"/>
            <a:ext cx="17068800" cy="5078313"/>
          </a:xfrm>
          <a:prstGeom prst="rect">
            <a:avLst/>
          </a:prstGeom>
        </p:spPr>
        <p:txBody>
          <a:bodyPr wrap="square" lIns="0" tIns="0" rIns="0" bIns="0" rtlCol="0" anchor="t">
            <a:spAutoFit/>
          </a:bodyPr>
          <a:lstStyle/>
          <a:p>
            <a:pPr>
              <a:lnSpc>
                <a:spcPts val="4448"/>
              </a:lnSpc>
            </a:pPr>
            <a:r>
              <a:rPr lang="en-US" sz="3600" b="1" dirty="0">
                <a:solidFill>
                  <a:srgbClr val="302326"/>
                </a:solidFill>
                <a:latin typeface="+mj-lt"/>
              </a:rPr>
              <a:t>we get several features in the electronics dataset but to build the recommendation system, we should require </a:t>
            </a:r>
            <a:r>
              <a:rPr lang="en-US" sz="3600" b="1" dirty="0" err="1">
                <a:solidFill>
                  <a:srgbClr val="302326"/>
                </a:solidFill>
                <a:latin typeface="+mj-lt"/>
              </a:rPr>
              <a:t>user_id</a:t>
            </a:r>
            <a:r>
              <a:rPr lang="en-US" sz="3600" b="1" dirty="0">
                <a:solidFill>
                  <a:srgbClr val="302326"/>
                </a:solidFill>
                <a:latin typeface="+mj-lt"/>
              </a:rPr>
              <a:t>, brand name, and product name</a:t>
            </a:r>
            <a:r>
              <a:rPr lang="en-US" sz="3600" b="1" dirty="0" smtClean="0">
                <a:solidFill>
                  <a:srgbClr val="302326"/>
                </a:solidFill>
                <a:latin typeface="+mj-lt"/>
              </a:rPr>
              <a:t>.</a:t>
            </a:r>
          </a:p>
          <a:p>
            <a:pPr>
              <a:lnSpc>
                <a:spcPts val="4448"/>
              </a:lnSpc>
            </a:pPr>
            <a:endParaRPr lang="en-US" sz="3600" b="1" dirty="0">
              <a:solidFill>
                <a:srgbClr val="302326"/>
              </a:solidFill>
              <a:latin typeface="+mj-lt"/>
            </a:endParaRPr>
          </a:p>
          <a:p>
            <a:pPr>
              <a:lnSpc>
                <a:spcPts val="4448"/>
              </a:lnSpc>
            </a:pPr>
            <a:r>
              <a:rPr lang="en-US" sz="3600" b="1" dirty="0" smtClean="0">
                <a:solidFill>
                  <a:srgbClr val="302326"/>
                </a:solidFill>
                <a:latin typeface="+mj-lt"/>
              </a:rPr>
              <a:t>Because our intention is to prepare a recommendation system that can recommend not only similar brands for the particular electronic item but also it can recommend similar choices of a given product.</a:t>
            </a:r>
          </a:p>
          <a:p>
            <a:pPr>
              <a:lnSpc>
                <a:spcPts val="4448"/>
              </a:lnSpc>
            </a:pPr>
            <a:endParaRPr/>
          </a:p>
          <a:p>
            <a:pPr>
              <a:lnSpc>
                <a:spcPts val="4448"/>
              </a:lnSpc>
            </a:pPr>
            <a:endParaRPr/>
          </a:p>
          <a:p>
            <a:pPr marL="0" lvl="0" indent="0">
              <a:lnSpc>
                <a:spcPts val="4448"/>
              </a:lnSpc>
            </a:pPr>
            <a:endParaRPr/>
          </a:p>
        </p:txBody>
      </p:sp>
      <p:pic>
        <p:nvPicPr>
          <p:cNvPr id="3" name="Picture 3"/>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748941" y="1079784"/>
            <a:ext cx="438710" cy="407601"/>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394745" y="6466254"/>
            <a:ext cx="438710" cy="40760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3122154" y="-203801"/>
            <a:ext cx="438710" cy="407601"/>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7629935" y="9054499"/>
            <a:ext cx="438710" cy="40760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8068645" y="3751048"/>
            <a:ext cx="438710" cy="407601"/>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3460017" y="9054499"/>
            <a:ext cx="438710" cy="407601"/>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6201281" y="1283585"/>
            <a:ext cx="438710" cy="407601"/>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5981926" y="7175783"/>
            <a:ext cx="438710" cy="407601"/>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2813839" y="9946074"/>
            <a:ext cx="438710" cy="407601"/>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1373" y="9879399"/>
            <a:ext cx="438710" cy="407601"/>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5545588" y="2265192"/>
            <a:ext cx="7139674" cy="1392236"/>
          </a:xfrm>
          <a:prstGeom prst="rect">
            <a:avLst/>
          </a:prstGeom>
        </p:spPr>
      </p:pic>
      <p:sp>
        <p:nvSpPr>
          <p:cNvPr id="14" name="TextBox 14"/>
          <p:cNvSpPr txBox="1"/>
          <p:nvPr/>
        </p:nvSpPr>
        <p:spPr>
          <a:xfrm>
            <a:off x="5856563" y="2112792"/>
            <a:ext cx="6530296" cy="1243930"/>
          </a:xfrm>
          <a:prstGeom prst="rect">
            <a:avLst/>
          </a:prstGeom>
        </p:spPr>
        <p:txBody>
          <a:bodyPr lIns="0" tIns="0" rIns="0" bIns="0" rtlCol="0" anchor="t">
            <a:spAutoFit/>
          </a:bodyPr>
          <a:lstStyle/>
          <a:p>
            <a:pPr marL="0" lvl="0" indent="0" algn="ctr">
              <a:lnSpc>
                <a:spcPts val="9733"/>
              </a:lnSpc>
              <a:spcBef>
                <a:spcPct val="0"/>
              </a:spcBef>
            </a:pPr>
            <a:r>
              <a:rPr lang="en-US" sz="6952" dirty="0">
                <a:solidFill>
                  <a:srgbClr val="302326"/>
                </a:solidFill>
                <a:latin typeface="Karumbi Bold Italics"/>
              </a:rPr>
              <a:t> </a:t>
            </a:r>
            <a:r>
              <a:rPr lang="en-US" sz="4800" dirty="0">
                <a:solidFill>
                  <a:srgbClr val="302326"/>
                </a:solidFill>
                <a:latin typeface="Karumbi Bold Italics"/>
              </a:rPr>
              <a:t>F</a:t>
            </a:r>
            <a:r>
              <a:rPr lang="en-US" sz="4800" dirty="0" smtClean="0">
                <a:solidFill>
                  <a:srgbClr val="302326"/>
                </a:solidFill>
                <a:latin typeface="Karumbi Bold Italics"/>
              </a:rPr>
              <a:t>or </a:t>
            </a:r>
            <a:r>
              <a:rPr lang="en-US" sz="4800" dirty="0">
                <a:solidFill>
                  <a:srgbClr val="302326"/>
                </a:solidFill>
                <a:latin typeface="Karumbi Bold Italics"/>
              </a:rPr>
              <a:t>Electronics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400246"/>
            <a:ext cx="3745816" cy="2711986"/>
            <a:chOff x="0" y="0"/>
            <a:chExt cx="4994421" cy="3615982"/>
          </a:xfrm>
        </p:grpSpPr>
        <p:sp>
          <p:nvSpPr>
            <p:cNvPr id="3" name="AutoShape 3"/>
            <p:cNvSpPr/>
            <p:nvPr/>
          </p:nvSpPr>
          <p:spPr>
            <a:xfrm>
              <a:off x="0" y="0"/>
              <a:ext cx="4994421" cy="3615982"/>
            </a:xfrm>
            <a:prstGeom prst="rect">
              <a:avLst/>
            </a:prstGeom>
            <a:solidFill>
              <a:srgbClr val="FFFFFF"/>
            </a:solidFill>
          </p:spPr>
        </p:sp>
      </p:grpSp>
      <p:grpSp>
        <p:nvGrpSpPr>
          <p:cNvPr id="4" name="Group 4"/>
          <p:cNvGrpSpPr/>
          <p:nvPr/>
        </p:nvGrpSpPr>
        <p:grpSpPr>
          <a:xfrm>
            <a:off x="6745072" y="4400246"/>
            <a:ext cx="3745816" cy="2711986"/>
            <a:chOff x="0" y="0"/>
            <a:chExt cx="4994421" cy="3615982"/>
          </a:xfrm>
        </p:grpSpPr>
        <p:sp>
          <p:nvSpPr>
            <p:cNvPr id="5" name="AutoShape 5"/>
            <p:cNvSpPr/>
            <p:nvPr/>
          </p:nvSpPr>
          <p:spPr>
            <a:xfrm>
              <a:off x="0" y="0"/>
              <a:ext cx="4994421" cy="3615982"/>
            </a:xfrm>
            <a:prstGeom prst="rect">
              <a:avLst/>
            </a:prstGeom>
            <a:solidFill>
              <a:srgbClr val="FFFFFF"/>
            </a:solidFill>
          </p:spPr>
        </p:sp>
      </p:grpSp>
      <p:grpSp>
        <p:nvGrpSpPr>
          <p:cNvPr id="6" name="Group 6"/>
          <p:cNvGrpSpPr/>
          <p:nvPr/>
        </p:nvGrpSpPr>
        <p:grpSpPr>
          <a:xfrm>
            <a:off x="12461443" y="4400246"/>
            <a:ext cx="3745816" cy="2711986"/>
            <a:chOff x="0" y="0"/>
            <a:chExt cx="4994421" cy="3615982"/>
          </a:xfrm>
        </p:grpSpPr>
        <p:sp>
          <p:nvSpPr>
            <p:cNvPr id="7" name="AutoShape 7"/>
            <p:cNvSpPr/>
            <p:nvPr/>
          </p:nvSpPr>
          <p:spPr>
            <a:xfrm>
              <a:off x="0" y="0"/>
              <a:ext cx="4994421" cy="3615982"/>
            </a:xfrm>
            <a:prstGeom prst="rect">
              <a:avLst/>
            </a:prstGeom>
            <a:solidFill>
              <a:srgbClr val="FFFFFF"/>
            </a:solidFill>
          </p:spPr>
        </p:sp>
      </p:grpSp>
      <p:sp>
        <p:nvSpPr>
          <p:cNvPr id="8" name="AutoShape 8"/>
          <p:cNvSpPr/>
          <p:nvPr/>
        </p:nvSpPr>
        <p:spPr>
          <a:xfrm>
            <a:off x="0" y="0"/>
            <a:ext cx="18288000" cy="3593790"/>
          </a:xfrm>
          <a:prstGeom prst="rect">
            <a:avLst/>
          </a:prstGeom>
          <a:solidFill>
            <a:srgbClr val="FFFFFF"/>
          </a:solidFill>
        </p:spPr>
      </p:sp>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991210" y="4906744"/>
            <a:ext cx="1436419" cy="1698990"/>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7821290" y="4694972"/>
            <a:ext cx="1593379" cy="2185432"/>
          </a:xfrm>
          <a:prstGeom prst="rect">
            <a:avLst/>
          </a:prstGeom>
        </p:spPr>
      </p:pic>
      <p:pic>
        <p:nvPicPr>
          <p:cNvPr id="11" name="Picture 11"/>
          <p:cNvPicPr>
            <a:picLocks noChangeAspect="1"/>
          </p:cNvPicPr>
          <p:nvPr/>
        </p:nvPicPr>
        <p:blipFill>
          <a:blip r:embed="rId6" cstate="print"/>
          <a:srcRect/>
          <a:stretch>
            <a:fillRect/>
          </a:stretch>
        </p:blipFill>
        <p:spPr>
          <a:xfrm>
            <a:off x="13524311" y="4906744"/>
            <a:ext cx="1620080" cy="1622108"/>
          </a:xfrm>
          <a:prstGeom prst="rect">
            <a:avLst/>
          </a:prstGeom>
        </p:spPr>
      </p:pic>
      <p:sp>
        <p:nvSpPr>
          <p:cNvPr id="12" name="TextBox 12"/>
          <p:cNvSpPr txBox="1"/>
          <p:nvPr/>
        </p:nvSpPr>
        <p:spPr>
          <a:xfrm>
            <a:off x="265678" y="691833"/>
            <a:ext cx="9527044" cy="1958975"/>
          </a:xfrm>
          <a:prstGeom prst="rect">
            <a:avLst/>
          </a:prstGeom>
        </p:spPr>
        <p:txBody>
          <a:bodyPr lIns="0" tIns="0" rIns="0" bIns="0" rtlCol="0" anchor="t">
            <a:spAutoFit/>
          </a:bodyPr>
          <a:lstStyle/>
          <a:p>
            <a:pPr marL="0" lvl="0" indent="0" algn="l">
              <a:lnSpc>
                <a:spcPts val="7000"/>
              </a:lnSpc>
              <a:spcBef>
                <a:spcPct val="0"/>
              </a:spcBef>
            </a:pPr>
            <a:r>
              <a:rPr lang="en-US" sz="7000">
                <a:solidFill>
                  <a:srgbClr val="FE502D"/>
                </a:solidFill>
                <a:latin typeface="Chunk Five Bold Italics"/>
              </a:rPr>
              <a:t>Algorithm to solve the problem</a:t>
            </a:r>
          </a:p>
        </p:txBody>
      </p:sp>
      <p:sp>
        <p:nvSpPr>
          <p:cNvPr id="13" name="TextBox 13"/>
          <p:cNvSpPr txBox="1"/>
          <p:nvPr/>
        </p:nvSpPr>
        <p:spPr>
          <a:xfrm>
            <a:off x="9792722" y="801688"/>
            <a:ext cx="6867415" cy="1720215"/>
          </a:xfrm>
          <a:prstGeom prst="rect">
            <a:avLst/>
          </a:prstGeom>
        </p:spPr>
        <p:txBody>
          <a:bodyPr lIns="0" tIns="0" rIns="0" bIns="0" rtlCol="0" anchor="t">
            <a:spAutoFit/>
          </a:bodyPr>
          <a:lstStyle/>
          <a:p>
            <a:pPr marL="0" lvl="0" indent="0" algn="l">
              <a:lnSpc>
                <a:spcPts val="4500"/>
              </a:lnSpc>
              <a:spcBef>
                <a:spcPct val="0"/>
              </a:spcBef>
            </a:pPr>
            <a:r>
              <a:rPr lang="en-US" sz="3600" spc="-72">
                <a:solidFill>
                  <a:srgbClr val="000000"/>
                </a:solidFill>
                <a:latin typeface="Roboto Bold"/>
              </a:rPr>
              <a:t>Model</a:t>
            </a:r>
            <a:r>
              <a:rPr lang="en-US" sz="3600" spc="-72">
                <a:solidFill>
                  <a:srgbClr val="000000"/>
                </a:solidFill>
                <a:latin typeface="Arimo Bold"/>
              </a:rPr>
              <a:t>-based recommendation systems involve building a model based on the dataset of ratings.</a:t>
            </a:r>
          </a:p>
        </p:txBody>
      </p:sp>
      <p:sp>
        <p:nvSpPr>
          <p:cNvPr id="14" name="TextBox 14"/>
          <p:cNvSpPr txBox="1"/>
          <p:nvPr/>
        </p:nvSpPr>
        <p:spPr>
          <a:xfrm>
            <a:off x="1028700" y="7576743"/>
            <a:ext cx="3745816" cy="366395"/>
          </a:xfrm>
          <a:prstGeom prst="rect">
            <a:avLst/>
          </a:prstGeom>
        </p:spPr>
        <p:txBody>
          <a:bodyPr lIns="0" tIns="0" rIns="0" bIns="0" rtlCol="0" anchor="t">
            <a:spAutoFit/>
          </a:bodyPr>
          <a:lstStyle/>
          <a:p>
            <a:pPr marL="0" lvl="0" indent="0" algn="just">
              <a:lnSpc>
                <a:spcPts val="2875"/>
              </a:lnSpc>
              <a:spcBef>
                <a:spcPct val="0"/>
              </a:spcBef>
            </a:pPr>
            <a:r>
              <a:rPr lang="en-US" sz="2300" spc="-46">
                <a:solidFill>
                  <a:srgbClr val="000000"/>
                </a:solidFill>
                <a:latin typeface="Roboto Bold"/>
              </a:rPr>
              <a:t>Collaborative filtering (CF)</a:t>
            </a:r>
          </a:p>
        </p:txBody>
      </p:sp>
      <p:sp>
        <p:nvSpPr>
          <p:cNvPr id="15" name="TextBox 15"/>
          <p:cNvSpPr txBox="1"/>
          <p:nvPr/>
        </p:nvSpPr>
        <p:spPr>
          <a:xfrm>
            <a:off x="1028700" y="8313420"/>
            <a:ext cx="4797857" cy="1356846"/>
          </a:xfrm>
          <a:prstGeom prst="rect">
            <a:avLst/>
          </a:prstGeom>
        </p:spPr>
        <p:txBody>
          <a:bodyPr lIns="0" tIns="0" rIns="0" bIns="0" rtlCol="0" anchor="t">
            <a:spAutoFit/>
          </a:bodyPr>
          <a:lstStyle/>
          <a:p>
            <a:pPr marL="0" lvl="0" indent="0" algn="l">
              <a:lnSpc>
                <a:spcPts val="2660"/>
              </a:lnSpc>
              <a:spcBef>
                <a:spcPct val="0"/>
              </a:spcBef>
            </a:pPr>
            <a:r>
              <a:rPr lang="en-US" sz="2000" dirty="0">
                <a:solidFill>
                  <a:srgbClr val="000000"/>
                </a:solidFill>
                <a:latin typeface="Roboto Bold"/>
              </a:rPr>
              <a:t>The standard method of </a:t>
            </a:r>
            <a:r>
              <a:rPr lang="en-US" sz="2000" dirty="0">
                <a:solidFill>
                  <a:srgbClr val="000000"/>
                </a:solidFill>
                <a:latin typeface="Arimo Bold"/>
              </a:rPr>
              <a:t>Collaborative Filtering is known as Nearest Neighborhood algorithm. There are user-based CF and item-based CF</a:t>
            </a:r>
          </a:p>
        </p:txBody>
      </p:sp>
      <p:sp>
        <p:nvSpPr>
          <p:cNvPr id="16" name="TextBox 16"/>
          <p:cNvSpPr txBox="1"/>
          <p:nvPr/>
        </p:nvSpPr>
        <p:spPr>
          <a:xfrm>
            <a:off x="6745072" y="7576743"/>
            <a:ext cx="4797857" cy="366395"/>
          </a:xfrm>
          <a:prstGeom prst="rect">
            <a:avLst/>
          </a:prstGeom>
        </p:spPr>
        <p:txBody>
          <a:bodyPr lIns="0" tIns="0" rIns="0" bIns="0" rtlCol="0" anchor="t">
            <a:spAutoFit/>
          </a:bodyPr>
          <a:lstStyle/>
          <a:p>
            <a:pPr marL="0" lvl="0" indent="0" algn="just">
              <a:lnSpc>
                <a:spcPts val="2875"/>
              </a:lnSpc>
              <a:spcBef>
                <a:spcPct val="0"/>
              </a:spcBef>
            </a:pPr>
            <a:r>
              <a:rPr lang="en-US" sz="2300" spc="-46">
                <a:solidFill>
                  <a:srgbClr val="000000"/>
                </a:solidFill>
                <a:latin typeface="Roboto Bold"/>
              </a:rPr>
              <a:t>sparse matrices</a:t>
            </a:r>
          </a:p>
        </p:txBody>
      </p:sp>
      <p:sp>
        <p:nvSpPr>
          <p:cNvPr id="17" name="TextBox 17"/>
          <p:cNvSpPr txBox="1"/>
          <p:nvPr/>
        </p:nvSpPr>
        <p:spPr>
          <a:xfrm>
            <a:off x="6745072" y="8313420"/>
            <a:ext cx="4797857" cy="1703095"/>
          </a:xfrm>
          <a:prstGeom prst="rect">
            <a:avLst/>
          </a:prstGeom>
        </p:spPr>
        <p:txBody>
          <a:bodyPr lIns="0" tIns="0" rIns="0" bIns="0" rtlCol="0" anchor="t">
            <a:spAutoFit/>
          </a:bodyPr>
          <a:lstStyle/>
          <a:p>
            <a:pPr marL="0" lvl="0" indent="0" algn="l">
              <a:lnSpc>
                <a:spcPts val="2660"/>
              </a:lnSpc>
              <a:spcBef>
                <a:spcPct val="0"/>
              </a:spcBef>
            </a:pPr>
            <a:r>
              <a:rPr lang="en-US" sz="2000" dirty="0">
                <a:solidFill>
                  <a:srgbClr val="000000"/>
                </a:solidFill>
                <a:latin typeface="Roboto Bold"/>
              </a:rPr>
              <a:t>Using </a:t>
            </a:r>
            <a:r>
              <a:rPr lang="en-US" sz="2000" dirty="0">
                <a:solidFill>
                  <a:srgbClr val="000000"/>
                </a:solidFill>
                <a:latin typeface="Arimo Bold"/>
              </a:rPr>
              <a:t>sparse matrices to store data that contains a large number of zero-valued elements can both save a significant amount of memory and speed up the processing of that data.</a:t>
            </a:r>
          </a:p>
        </p:txBody>
      </p:sp>
      <p:sp>
        <p:nvSpPr>
          <p:cNvPr id="18" name="TextBox 18"/>
          <p:cNvSpPr txBox="1"/>
          <p:nvPr/>
        </p:nvSpPr>
        <p:spPr>
          <a:xfrm>
            <a:off x="12461443" y="7576743"/>
            <a:ext cx="4797857" cy="728345"/>
          </a:xfrm>
          <a:prstGeom prst="rect">
            <a:avLst/>
          </a:prstGeom>
        </p:spPr>
        <p:txBody>
          <a:bodyPr lIns="0" tIns="0" rIns="0" bIns="0" rtlCol="0" anchor="t">
            <a:spAutoFit/>
          </a:bodyPr>
          <a:lstStyle/>
          <a:p>
            <a:pPr algn="just">
              <a:lnSpc>
                <a:spcPts val="2875"/>
              </a:lnSpc>
            </a:pPr>
            <a:r>
              <a:rPr lang="en-US" sz="2300" spc="-46">
                <a:solidFill>
                  <a:srgbClr val="000000"/>
                </a:solidFill>
                <a:latin typeface="Roboto Bold"/>
              </a:rPr>
              <a:t>Unsupervised Nearest Neighbors</a:t>
            </a:r>
          </a:p>
          <a:p>
            <a:pPr marL="0" lvl="0" indent="0" algn="just">
              <a:lnSpc>
                <a:spcPts val="2875"/>
              </a:lnSpc>
              <a:spcBef>
                <a:spcPct val="0"/>
              </a:spcBef>
            </a:pPr>
            <a:endParaRPr/>
          </a:p>
        </p:txBody>
      </p:sp>
      <p:sp>
        <p:nvSpPr>
          <p:cNvPr id="19" name="TextBox 19"/>
          <p:cNvSpPr txBox="1"/>
          <p:nvPr/>
        </p:nvSpPr>
        <p:spPr>
          <a:xfrm>
            <a:off x="12461443" y="8313420"/>
            <a:ext cx="4797857" cy="1332865"/>
          </a:xfrm>
          <a:prstGeom prst="rect">
            <a:avLst/>
          </a:prstGeom>
        </p:spPr>
        <p:txBody>
          <a:bodyPr lIns="0" tIns="0" rIns="0" bIns="0" rtlCol="0" anchor="t">
            <a:spAutoFit/>
          </a:bodyPr>
          <a:lstStyle/>
          <a:p>
            <a:pPr marL="0" lvl="0" indent="0" algn="l">
              <a:lnSpc>
                <a:spcPts val="2660"/>
              </a:lnSpc>
              <a:spcBef>
                <a:spcPct val="0"/>
              </a:spcBef>
            </a:pPr>
            <a:r>
              <a:rPr lang="en-US" sz="1900" dirty="0">
                <a:solidFill>
                  <a:srgbClr val="000000"/>
                </a:solidFill>
                <a:latin typeface="Roboto Bold"/>
              </a:rPr>
              <a:t>The principle behind nearest neighbor methods is to find a predefined number of training samples closest in distance to the new point, and predict the label from these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EAD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6145774" y="5936120"/>
            <a:ext cx="30579547" cy="1528977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605260" y="625825"/>
            <a:ext cx="13077480" cy="903535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862625" y="3086770"/>
            <a:ext cx="2151064" cy="4909066"/>
          </a:xfrm>
          <a:prstGeom prst="rect">
            <a:avLst/>
          </a:prstGeom>
        </p:spPr>
      </p:pic>
      <p:grpSp>
        <p:nvGrpSpPr>
          <p:cNvPr id="5" name="Group 5"/>
          <p:cNvGrpSpPr/>
          <p:nvPr/>
        </p:nvGrpSpPr>
        <p:grpSpPr>
          <a:xfrm>
            <a:off x="4768051" y="1088236"/>
            <a:ext cx="8751898" cy="5861310"/>
            <a:chOff x="0" y="0"/>
            <a:chExt cx="1366503" cy="915172"/>
          </a:xfrm>
        </p:grpSpPr>
        <p:sp>
          <p:nvSpPr>
            <p:cNvPr id="6" name="Freeform 6"/>
            <p:cNvSpPr/>
            <p:nvPr/>
          </p:nvSpPr>
          <p:spPr>
            <a:xfrm>
              <a:off x="0" y="0"/>
              <a:ext cx="1366503" cy="915172"/>
            </a:xfrm>
            <a:custGeom>
              <a:avLst/>
              <a:gdLst/>
              <a:ahLst/>
              <a:cxnLst/>
              <a:rect l="l" t="t" r="r" b="b"/>
              <a:pathLst>
                <a:path w="1366503" h="915172">
                  <a:moveTo>
                    <a:pt x="1242043" y="915172"/>
                  </a:moveTo>
                  <a:lnTo>
                    <a:pt x="124460" y="915172"/>
                  </a:lnTo>
                  <a:cubicBezTo>
                    <a:pt x="55880" y="915172"/>
                    <a:pt x="0" y="859292"/>
                    <a:pt x="0" y="790712"/>
                  </a:cubicBezTo>
                  <a:lnTo>
                    <a:pt x="0" y="124460"/>
                  </a:lnTo>
                  <a:cubicBezTo>
                    <a:pt x="0" y="55880"/>
                    <a:pt x="55880" y="0"/>
                    <a:pt x="124460" y="0"/>
                  </a:cubicBezTo>
                  <a:lnTo>
                    <a:pt x="1242043" y="0"/>
                  </a:lnTo>
                  <a:cubicBezTo>
                    <a:pt x="1310623" y="0"/>
                    <a:pt x="1366503" y="55880"/>
                    <a:pt x="1366503" y="124460"/>
                  </a:cubicBezTo>
                  <a:lnTo>
                    <a:pt x="1366503" y="790712"/>
                  </a:lnTo>
                  <a:cubicBezTo>
                    <a:pt x="1366503" y="859292"/>
                    <a:pt x="1310623" y="915172"/>
                    <a:pt x="1242043" y="915172"/>
                  </a:cubicBezTo>
                  <a:close/>
                </a:path>
              </a:pathLst>
            </a:custGeom>
            <a:solidFill>
              <a:srgbClr val="FFD0DA"/>
            </a:solidFill>
          </p:spPr>
        </p:sp>
      </p:grpSp>
      <p:grpSp>
        <p:nvGrpSpPr>
          <p:cNvPr id="7" name="Group 7"/>
          <p:cNvGrpSpPr/>
          <p:nvPr/>
        </p:nvGrpSpPr>
        <p:grpSpPr>
          <a:xfrm>
            <a:off x="5189302" y="1395497"/>
            <a:ext cx="7909397" cy="5211069"/>
            <a:chOff x="0" y="-47625"/>
            <a:chExt cx="10545862" cy="6948092"/>
          </a:xfrm>
        </p:grpSpPr>
        <p:sp>
          <p:nvSpPr>
            <p:cNvPr id="8" name="TextBox 8"/>
            <p:cNvSpPr txBox="1"/>
            <p:nvPr/>
          </p:nvSpPr>
          <p:spPr>
            <a:xfrm>
              <a:off x="0" y="926852"/>
              <a:ext cx="10545862" cy="4924425"/>
            </a:xfrm>
            <a:prstGeom prst="rect">
              <a:avLst/>
            </a:prstGeom>
          </p:spPr>
          <p:txBody>
            <a:bodyPr lIns="0" tIns="0" rIns="0" bIns="0" rtlCol="0" anchor="t">
              <a:spAutoFit/>
            </a:bodyPr>
            <a:lstStyle/>
            <a:p>
              <a:pPr marL="647700" lvl="1" indent="-323850">
                <a:lnSpc>
                  <a:spcPts val="3599"/>
                </a:lnSpc>
                <a:buFont typeface="Arial"/>
                <a:buChar char="•"/>
              </a:pPr>
              <a:r>
                <a:rPr lang="en-US" sz="2999" dirty="0">
                  <a:solidFill>
                    <a:srgbClr val="262A55"/>
                  </a:solidFill>
                  <a:latin typeface="Aharoni" pitchFamily="2" charset="-79"/>
                  <a:cs typeface="Aharoni" pitchFamily="2" charset="-79"/>
                </a:rPr>
                <a:t>No domain knowledge necessary.</a:t>
              </a:r>
            </a:p>
            <a:p>
              <a:pPr>
                <a:lnSpc>
                  <a:spcPts val="3599"/>
                </a:lnSpc>
              </a:pPr>
              <a:endParaRPr>
                <a:latin typeface="Aharoni" pitchFamily="2" charset="-79"/>
                <a:cs typeface="Aharoni" pitchFamily="2" charset="-79"/>
              </a:endParaRPr>
            </a:p>
            <a:p>
              <a:pPr marL="647700" lvl="1" indent="-323850">
                <a:lnSpc>
                  <a:spcPts val="3599"/>
                </a:lnSpc>
                <a:buFont typeface="Arial"/>
                <a:buChar char="•"/>
              </a:pPr>
              <a:r>
                <a:rPr lang="en-US" sz="2999" dirty="0">
                  <a:solidFill>
                    <a:srgbClr val="262A55"/>
                  </a:solidFill>
                  <a:latin typeface="Aharoni" pitchFamily="2" charset="-79"/>
                  <a:cs typeface="Aharoni" pitchFamily="2" charset="-79"/>
                </a:rPr>
                <a:t>The model can help users discover new interests.</a:t>
              </a:r>
            </a:p>
            <a:p>
              <a:pPr>
                <a:lnSpc>
                  <a:spcPts val="3599"/>
                </a:lnSpc>
              </a:pPr>
              <a:endParaRPr>
                <a:latin typeface="Aharoni" pitchFamily="2" charset="-79"/>
                <a:cs typeface="Aharoni" pitchFamily="2" charset="-79"/>
              </a:endParaRPr>
            </a:p>
            <a:p>
              <a:pPr marL="647700" lvl="1" indent="-323850">
                <a:lnSpc>
                  <a:spcPts val="3599"/>
                </a:lnSpc>
                <a:buFont typeface="Arial"/>
                <a:buChar char="•"/>
              </a:pPr>
              <a:r>
                <a:rPr lang="en-US" sz="2999" dirty="0">
                  <a:solidFill>
                    <a:srgbClr val="262A55"/>
                  </a:solidFill>
                  <a:latin typeface="Aharoni" pitchFamily="2" charset="-79"/>
                  <a:cs typeface="Aharoni" pitchFamily="2" charset="-79"/>
                </a:rPr>
                <a:t>To some extent, the system needs only the feedback matrix to train a matrix factorization model</a:t>
              </a:r>
            </a:p>
          </p:txBody>
        </p:sp>
        <p:sp>
          <p:nvSpPr>
            <p:cNvPr id="9" name="TextBox 9"/>
            <p:cNvSpPr txBox="1"/>
            <p:nvPr/>
          </p:nvSpPr>
          <p:spPr>
            <a:xfrm>
              <a:off x="0" y="-47625"/>
              <a:ext cx="10545862" cy="598455"/>
            </a:xfrm>
            <a:prstGeom prst="rect">
              <a:avLst/>
            </a:prstGeom>
          </p:spPr>
          <p:txBody>
            <a:bodyPr lIns="0" tIns="0" rIns="0" bIns="0" rtlCol="0" anchor="t">
              <a:spAutoFit/>
            </a:bodyPr>
            <a:lstStyle/>
            <a:p>
              <a:pPr algn="ctr">
                <a:lnSpc>
                  <a:spcPts val="3499"/>
                </a:lnSpc>
              </a:pPr>
              <a:r>
                <a:rPr lang="en-US" sz="4000" b="1" dirty="0">
                  <a:solidFill>
                    <a:srgbClr val="000000"/>
                  </a:solidFill>
                  <a:latin typeface="Nunito Bold Italics"/>
                </a:rPr>
                <a:t>UTILITY OF MODEL</a:t>
              </a:r>
            </a:p>
          </p:txBody>
        </p:sp>
        <p:sp>
          <p:nvSpPr>
            <p:cNvPr id="10" name="TextBox 10"/>
            <p:cNvSpPr txBox="1"/>
            <p:nvPr/>
          </p:nvSpPr>
          <p:spPr>
            <a:xfrm>
              <a:off x="2371012" y="6154770"/>
              <a:ext cx="5803838" cy="745697"/>
            </a:xfrm>
            <a:prstGeom prst="rect">
              <a:avLst/>
            </a:prstGeom>
          </p:spPr>
          <p:txBody>
            <a:bodyPr lIns="0" tIns="0" rIns="0" bIns="0" rtlCol="0" anchor="t">
              <a:spAutoFit/>
            </a:bodyPr>
            <a:lstStyle/>
            <a:p>
              <a:pPr>
                <a:lnSpc>
                  <a:spcPts val="4760"/>
                </a:lnSpc>
              </a:pPr>
              <a:endParaRPr/>
            </a:p>
          </p:txBody>
        </p:sp>
      </p:grpSp>
      <p:pic>
        <p:nvPicPr>
          <p:cNvPr id="11" name="Picture 11"/>
          <p:cNvPicPr>
            <a:picLocks noChangeAspect="1"/>
          </p:cNvPicPr>
          <p:nvPr/>
        </p:nvPicPr>
        <p:blipFill>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15682740" y="3317981"/>
            <a:ext cx="6663910" cy="4446645"/>
          </a:xfrm>
          <a:prstGeom prst="rect">
            <a:avLst/>
          </a:prstGeom>
        </p:spPr>
      </p:pic>
      <p:pic>
        <p:nvPicPr>
          <p:cNvPr id="12" name="Picture 12"/>
          <p:cNvPicPr>
            <a:picLocks noChangeAspect="1"/>
          </p:cNvPicPr>
          <p:nvPr/>
        </p:nvPicPr>
        <p:blipFill>
          <a:blip r:embed="rId10"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rcRect/>
          <a:stretch>
            <a:fillRect/>
          </a:stretch>
        </p:blipFill>
        <p:spPr>
          <a:xfrm rot="-204400">
            <a:off x="14144451" y="966510"/>
            <a:ext cx="864175" cy="1033252"/>
          </a:xfrm>
          <a:prstGeom prst="rect">
            <a:avLst/>
          </a:prstGeom>
        </p:spPr>
      </p:pic>
      <p:pic>
        <p:nvPicPr>
          <p:cNvPr id="13" name="Picture 13"/>
          <p:cNvPicPr>
            <a:picLocks noChangeAspect="1"/>
          </p:cNvPicPr>
          <p:nvPr/>
        </p:nvPicPr>
        <p:blipFill>
          <a:blip r:embed="rId12"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rcRect/>
          <a:stretch>
            <a:fillRect/>
          </a:stretch>
        </p:blipFill>
        <p:spPr>
          <a:xfrm rot="-953414" flipH="1">
            <a:off x="3143188" y="4368184"/>
            <a:ext cx="895712" cy="10709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D4BC"/>
        </a:solidFill>
        <a:effectLst/>
      </p:bgPr>
    </p:bg>
    <p:spTree>
      <p:nvGrpSpPr>
        <p:cNvPr id="1" name=""/>
        <p:cNvGrpSpPr/>
        <p:nvPr/>
      </p:nvGrpSpPr>
      <p:grpSpPr>
        <a:xfrm>
          <a:off x="0" y="0"/>
          <a:ext cx="0" cy="0"/>
          <a:chOff x="0" y="0"/>
          <a:chExt cx="0" cy="0"/>
        </a:xfrm>
      </p:grpSpPr>
      <p:grpSp>
        <p:nvGrpSpPr>
          <p:cNvPr id="2" name="Group 2"/>
          <p:cNvGrpSpPr/>
          <p:nvPr/>
        </p:nvGrpSpPr>
        <p:grpSpPr>
          <a:xfrm>
            <a:off x="12089187" y="236488"/>
            <a:ext cx="5869141" cy="9814023"/>
            <a:chOff x="0" y="0"/>
            <a:chExt cx="4695313" cy="7851218"/>
          </a:xfrm>
        </p:grpSpPr>
        <p:sp>
          <p:nvSpPr>
            <p:cNvPr id="3" name="Freeform 3"/>
            <p:cNvSpPr/>
            <p:nvPr/>
          </p:nvSpPr>
          <p:spPr>
            <a:xfrm>
              <a:off x="0" y="0"/>
              <a:ext cx="4695313" cy="7851218"/>
            </a:xfrm>
            <a:custGeom>
              <a:avLst/>
              <a:gdLst/>
              <a:ahLst/>
              <a:cxnLst/>
              <a:rect l="l" t="t" r="r" b="b"/>
              <a:pathLst>
                <a:path w="4695313" h="7851218">
                  <a:moveTo>
                    <a:pt x="4570853" y="7851218"/>
                  </a:moveTo>
                  <a:lnTo>
                    <a:pt x="124460" y="7851218"/>
                  </a:lnTo>
                  <a:cubicBezTo>
                    <a:pt x="55880" y="7851218"/>
                    <a:pt x="0" y="7795338"/>
                    <a:pt x="0" y="7726759"/>
                  </a:cubicBezTo>
                  <a:lnTo>
                    <a:pt x="0" y="124460"/>
                  </a:lnTo>
                  <a:cubicBezTo>
                    <a:pt x="0" y="55880"/>
                    <a:pt x="55880" y="0"/>
                    <a:pt x="124460" y="0"/>
                  </a:cubicBezTo>
                  <a:lnTo>
                    <a:pt x="4570853" y="0"/>
                  </a:lnTo>
                  <a:cubicBezTo>
                    <a:pt x="4639433" y="0"/>
                    <a:pt x="4695313" y="55880"/>
                    <a:pt x="4695313" y="124460"/>
                  </a:cubicBezTo>
                  <a:lnTo>
                    <a:pt x="4695313" y="7726759"/>
                  </a:lnTo>
                  <a:cubicBezTo>
                    <a:pt x="4695313" y="7795339"/>
                    <a:pt x="4639433" y="7851218"/>
                    <a:pt x="4570853" y="7851218"/>
                  </a:cubicBezTo>
                  <a:close/>
                </a:path>
              </a:pathLst>
            </a:custGeom>
            <a:solidFill>
              <a:srgbClr val="FFFFFF"/>
            </a:solidFill>
          </p:spPr>
        </p:sp>
      </p:grpSp>
      <p:pic>
        <p:nvPicPr>
          <p:cNvPr id="4" name="Picture 4"/>
          <p:cNvPicPr>
            <a:picLocks noChangeAspect="1"/>
          </p:cNvPicPr>
          <p:nvPr/>
        </p:nvPicPr>
        <p:blipFill>
          <a:blip r:embed="rId2" cstate="print"/>
          <a:srcRect/>
          <a:stretch>
            <a:fillRect/>
          </a:stretch>
        </p:blipFill>
        <p:spPr>
          <a:xfrm>
            <a:off x="15895496" y="4508929"/>
            <a:ext cx="1059004" cy="1173412"/>
          </a:xfrm>
          <a:prstGeom prst="rect">
            <a:avLst/>
          </a:prstGeom>
        </p:spPr>
      </p:pic>
      <p:pic>
        <p:nvPicPr>
          <p:cNvPr id="5" name="Picture 5"/>
          <p:cNvPicPr>
            <a:picLocks noChangeAspect="1"/>
          </p:cNvPicPr>
          <p:nvPr/>
        </p:nvPicPr>
        <p:blipFill>
          <a:blip r:embed="rId3" cstate="print"/>
          <a:srcRect/>
          <a:stretch>
            <a:fillRect/>
          </a:stretch>
        </p:blipFill>
        <p:spPr>
          <a:xfrm>
            <a:off x="15898429" y="1151100"/>
            <a:ext cx="1056071" cy="1173412"/>
          </a:xfrm>
          <a:prstGeom prst="rect">
            <a:avLst/>
          </a:prstGeom>
        </p:spPr>
      </p:pic>
      <p:pic>
        <p:nvPicPr>
          <p:cNvPr id="6" name="Picture 6"/>
          <p:cNvPicPr>
            <a:picLocks noChangeAspect="1"/>
          </p:cNvPicPr>
          <p:nvPr/>
        </p:nvPicPr>
        <p:blipFill>
          <a:blip r:embed="rId4" cstate="print"/>
          <a:srcRect/>
          <a:stretch>
            <a:fillRect/>
          </a:stretch>
        </p:blipFill>
        <p:spPr>
          <a:xfrm>
            <a:off x="15896963" y="2830015"/>
            <a:ext cx="1057537" cy="1173412"/>
          </a:xfrm>
          <a:prstGeom prst="rect">
            <a:avLst/>
          </a:prstGeom>
        </p:spPr>
      </p:pic>
      <p:pic>
        <p:nvPicPr>
          <p:cNvPr id="7" name="Picture 7"/>
          <p:cNvPicPr>
            <a:picLocks noChangeAspect="1"/>
          </p:cNvPicPr>
          <p:nvPr/>
        </p:nvPicPr>
        <p:blipFill>
          <a:blip r:embed="rId5" cstate="print"/>
          <a:srcRect/>
          <a:stretch>
            <a:fillRect/>
          </a:stretch>
        </p:blipFill>
        <p:spPr>
          <a:xfrm>
            <a:off x="15896963" y="6187844"/>
            <a:ext cx="1057537" cy="1173412"/>
          </a:xfrm>
          <a:prstGeom prst="rect">
            <a:avLst/>
          </a:prstGeom>
        </p:spPr>
      </p:pic>
      <p:pic>
        <p:nvPicPr>
          <p:cNvPr id="8" name="Picture 8"/>
          <p:cNvPicPr>
            <a:picLocks noChangeAspect="1"/>
          </p:cNvPicPr>
          <p:nvPr/>
        </p:nvPicPr>
        <p:blipFill>
          <a:blip r:embed="rId6"/>
          <a:srcRect/>
          <a:stretch>
            <a:fillRect/>
          </a:stretch>
        </p:blipFill>
        <p:spPr>
          <a:xfrm>
            <a:off x="12910992" y="1151100"/>
            <a:ext cx="2134233" cy="1890228"/>
          </a:xfrm>
          <a:prstGeom prst="rect">
            <a:avLst/>
          </a:prstGeom>
        </p:spPr>
      </p:pic>
      <p:pic>
        <p:nvPicPr>
          <p:cNvPr id="9" name="Picture 9"/>
          <p:cNvPicPr>
            <a:picLocks noChangeAspect="1"/>
          </p:cNvPicPr>
          <p:nvPr/>
        </p:nvPicPr>
        <p:blipFill>
          <a:blip r:embed="rId7"/>
          <a:srcRect/>
          <a:stretch>
            <a:fillRect/>
          </a:stretch>
        </p:blipFill>
        <p:spPr>
          <a:xfrm>
            <a:off x="12883035" y="5682341"/>
            <a:ext cx="1500565" cy="845944"/>
          </a:xfrm>
          <a:prstGeom prst="rect">
            <a:avLst/>
          </a:prstGeom>
        </p:spPr>
      </p:pic>
      <p:pic>
        <p:nvPicPr>
          <p:cNvPr id="10" name="Picture 10"/>
          <p:cNvPicPr>
            <a:picLocks noChangeAspect="1"/>
          </p:cNvPicPr>
          <p:nvPr/>
        </p:nvPicPr>
        <p:blipFill>
          <a:blip r:embed="rId8" cstate="print"/>
          <a:srcRect/>
          <a:stretch>
            <a:fillRect/>
          </a:stretch>
        </p:blipFill>
        <p:spPr>
          <a:xfrm>
            <a:off x="14010565" y="6447239"/>
            <a:ext cx="1500565" cy="654622"/>
          </a:xfrm>
          <a:prstGeom prst="rect">
            <a:avLst/>
          </a:prstGeom>
        </p:spPr>
      </p:pic>
      <p:pic>
        <p:nvPicPr>
          <p:cNvPr id="11" name="Picture 11"/>
          <p:cNvPicPr>
            <a:picLocks noChangeAspect="1"/>
          </p:cNvPicPr>
          <p:nvPr/>
        </p:nvPicPr>
        <p:blipFill>
          <a:blip r:embed="rId9"/>
          <a:srcRect/>
          <a:stretch>
            <a:fillRect/>
          </a:stretch>
        </p:blipFill>
        <p:spPr>
          <a:xfrm>
            <a:off x="13977969" y="3640827"/>
            <a:ext cx="1117555" cy="1470467"/>
          </a:xfrm>
          <a:prstGeom prst="rect">
            <a:avLst/>
          </a:prstGeom>
        </p:spPr>
      </p:pic>
      <p:pic>
        <p:nvPicPr>
          <p:cNvPr id="12" name="Picture 12"/>
          <p:cNvPicPr>
            <a:picLocks noChangeAspect="1"/>
          </p:cNvPicPr>
          <p:nvPr/>
        </p:nvPicPr>
        <p:blipFill>
          <a:blip r:embed="rId10"/>
          <a:srcRect/>
          <a:stretch>
            <a:fillRect/>
          </a:stretch>
        </p:blipFill>
        <p:spPr>
          <a:xfrm>
            <a:off x="12592906" y="3416721"/>
            <a:ext cx="636172" cy="1884953"/>
          </a:xfrm>
          <a:prstGeom prst="rect">
            <a:avLst/>
          </a:prstGeom>
        </p:spPr>
      </p:pic>
      <p:pic>
        <p:nvPicPr>
          <p:cNvPr id="13" name="Picture 13"/>
          <p:cNvPicPr>
            <a:picLocks noChangeAspect="1"/>
          </p:cNvPicPr>
          <p:nvPr/>
        </p:nvPicPr>
        <p:blipFill>
          <a:blip r:embed="rId11"/>
          <a:srcRect/>
          <a:stretch>
            <a:fillRect/>
          </a:stretch>
        </p:blipFill>
        <p:spPr>
          <a:xfrm>
            <a:off x="14760847" y="8018330"/>
            <a:ext cx="2068209" cy="804016"/>
          </a:xfrm>
          <a:prstGeom prst="rect">
            <a:avLst/>
          </a:prstGeom>
        </p:spPr>
      </p:pic>
      <p:pic>
        <p:nvPicPr>
          <p:cNvPr id="14" name="Picture 14"/>
          <p:cNvPicPr>
            <a:picLocks noChangeAspect="1"/>
          </p:cNvPicPr>
          <p:nvPr/>
        </p:nvPicPr>
        <p:blipFill>
          <a:blip r:embed="rId12"/>
          <a:srcRect/>
          <a:stretch>
            <a:fillRect/>
          </a:stretch>
        </p:blipFill>
        <p:spPr>
          <a:xfrm>
            <a:off x="12455617" y="7270978"/>
            <a:ext cx="1546923" cy="1551368"/>
          </a:xfrm>
          <a:prstGeom prst="rect">
            <a:avLst/>
          </a:prstGeom>
        </p:spPr>
      </p:pic>
      <p:grpSp>
        <p:nvGrpSpPr>
          <p:cNvPr id="15" name="Group 15"/>
          <p:cNvGrpSpPr/>
          <p:nvPr/>
        </p:nvGrpSpPr>
        <p:grpSpPr>
          <a:xfrm>
            <a:off x="177334" y="1627773"/>
            <a:ext cx="11689453" cy="5134627"/>
            <a:chOff x="0" y="9525"/>
            <a:chExt cx="15585938" cy="6846170"/>
          </a:xfrm>
        </p:grpSpPr>
        <p:sp>
          <p:nvSpPr>
            <p:cNvPr id="16" name="TextBox 16"/>
            <p:cNvSpPr txBox="1"/>
            <p:nvPr/>
          </p:nvSpPr>
          <p:spPr>
            <a:xfrm>
              <a:off x="0" y="2136455"/>
              <a:ext cx="15308355" cy="4719240"/>
            </a:xfrm>
            <a:prstGeom prst="rect">
              <a:avLst/>
            </a:prstGeom>
          </p:spPr>
          <p:txBody>
            <a:bodyPr wrap="square" lIns="0" tIns="0" rIns="0" bIns="0" rtlCol="0" anchor="t">
              <a:spAutoFit/>
            </a:bodyPr>
            <a:lstStyle/>
            <a:p>
              <a:pPr>
                <a:lnSpc>
                  <a:spcPts val="4575"/>
                </a:lnSpc>
              </a:pPr>
              <a:r>
                <a:rPr lang="en-US" sz="3268" dirty="0">
                  <a:solidFill>
                    <a:srgbClr val="0E2C4B"/>
                  </a:solidFill>
                  <a:latin typeface="Muli Regular"/>
                </a:rPr>
                <a:t>The CF method has some disadvantages also as examples  Hard to include side features for query/item   as well as  Cannot handle fresh items though to prepare a user-based recommendation system by which we can use the CF method because it is work on the lazy learner and it is also easy to use and require less feature to train.</a:t>
              </a:r>
            </a:p>
          </p:txBody>
        </p:sp>
        <p:sp>
          <p:nvSpPr>
            <p:cNvPr id="17" name="TextBox 17"/>
            <p:cNvSpPr txBox="1"/>
            <p:nvPr/>
          </p:nvSpPr>
          <p:spPr>
            <a:xfrm>
              <a:off x="0" y="9525"/>
              <a:ext cx="15585938" cy="1374001"/>
            </a:xfrm>
            <a:prstGeom prst="rect">
              <a:avLst/>
            </a:prstGeom>
          </p:spPr>
          <p:txBody>
            <a:bodyPr lIns="0" tIns="0" rIns="0" bIns="0" rtlCol="0" anchor="t">
              <a:spAutoFit/>
            </a:bodyPr>
            <a:lstStyle/>
            <a:p>
              <a:pPr>
                <a:lnSpc>
                  <a:spcPts val="8170"/>
                </a:lnSpc>
              </a:pPr>
              <a:r>
                <a:rPr lang="en-US" sz="6808">
                  <a:solidFill>
                    <a:srgbClr val="0E2C4B"/>
                  </a:solidFill>
                  <a:latin typeface="Muli Bold Bold Italics"/>
                </a:rPr>
                <a:t>conclusion</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394</Words>
  <Application>Microsoft Office PowerPoint</Application>
  <PresentationFormat>Custom</PresentationFormat>
  <Paragraphs>42</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Barlow Condensed Bold</vt:lpstr>
      <vt:lpstr>Heebo Regular</vt:lpstr>
      <vt:lpstr>Karumbi Bold Italics</vt:lpstr>
      <vt:lpstr>Arimo</vt:lpstr>
      <vt:lpstr>Calibri</vt:lpstr>
      <vt:lpstr>Aharoni</vt:lpstr>
      <vt:lpstr>Chunk Five Bold Italics</vt:lpstr>
      <vt:lpstr>Roboto Bold</vt:lpstr>
      <vt:lpstr>Arimo Bold</vt:lpstr>
      <vt:lpstr>Nunito Bold Italics</vt:lpstr>
      <vt:lpstr>Muli Regular</vt:lpstr>
      <vt:lpstr>Muli Bold Bold Italics</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cp:lastModifiedBy>USER</cp:lastModifiedBy>
  <cp:revision>3</cp:revision>
  <dcterms:created xsi:type="dcterms:W3CDTF">2006-08-16T00:00:00Z</dcterms:created>
  <dcterms:modified xsi:type="dcterms:W3CDTF">2021-07-19T17:41:09Z</dcterms:modified>
  <dc:identifier>DAEkp8rcxB0</dc:identifier>
</cp:coreProperties>
</file>