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0" r:id="rId5"/>
    <p:sldId id="267" r:id="rId6"/>
    <p:sldId id="261" r:id="rId7"/>
    <p:sldId id="262" r:id="rId8"/>
    <p:sldId id="263" r:id="rId9"/>
    <p:sldId id="268" r:id="rId10"/>
  </p:sldIdLst>
  <p:sldSz cx="18288000" cy="10287000"/>
  <p:notesSz cx="6858000" cy="9144000"/>
  <p:embeddedFontLst>
    <p:embeddedFont>
      <p:font typeface="Fredoka" panose="020B0604020202020204" charset="0"/>
      <p:regular r:id="rId11"/>
    </p:embeddedFont>
    <p:embeddedFont>
      <p:font typeface="Quicksand" panose="020B0604020202020204" charset="0"/>
      <p:regular r:id="rId12"/>
    </p:embeddedFont>
    <p:embeddedFont>
      <p:font typeface="Quicksand Bold"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C5270"/>
        </a:solidFill>
        <a:effectLst/>
      </p:bgPr>
    </p:bg>
    <p:spTree>
      <p:nvGrpSpPr>
        <p:cNvPr id="1" name=""/>
        <p:cNvGrpSpPr/>
        <p:nvPr/>
      </p:nvGrpSpPr>
      <p:grpSpPr>
        <a:xfrm>
          <a:off x="0" y="0"/>
          <a:ext cx="0" cy="0"/>
          <a:chOff x="0" y="0"/>
          <a:chExt cx="0" cy="0"/>
        </a:xfrm>
      </p:grpSpPr>
      <p:sp>
        <p:nvSpPr>
          <p:cNvPr id="5" name="TextBox 5"/>
          <p:cNvSpPr txBox="1"/>
          <p:nvPr/>
        </p:nvSpPr>
        <p:spPr>
          <a:xfrm>
            <a:off x="1055739" y="2611565"/>
            <a:ext cx="16504745" cy="4616648"/>
          </a:xfrm>
          <a:prstGeom prst="rect">
            <a:avLst/>
          </a:prstGeom>
        </p:spPr>
        <p:txBody>
          <a:bodyPr wrap="square" lIns="0" tIns="0" rIns="0" bIns="0" rtlCol="0" anchor="t">
            <a:spAutoFit/>
          </a:bodyPr>
          <a:lstStyle/>
          <a:p>
            <a:pPr algn="l">
              <a:lnSpc>
                <a:spcPts val="12000"/>
              </a:lnSpc>
            </a:pPr>
            <a:r>
              <a:rPr lang="en-US" sz="12000" dirty="0">
                <a:solidFill>
                  <a:srgbClr val="FFFFFF"/>
                </a:solidFill>
                <a:latin typeface="+mj-lt"/>
                <a:ea typeface="Fredoka"/>
                <a:cs typeface="Fredoka"/>
                <a:sym typeface="Fredoka"/>
              </a:rPr>
              <a:t>SUSPICIOUS TRANSACTION DETECTION SYSTEM</a:t>
            </a:r>
          </a:p>
        </p:txBody>
      </p:sp>
      <p:grpSp>
        <p:nvGrpSpPr>
          <p:cNvPr id="6" name="Group 6"/>
          <p:cNvGrpSpPr/>
          <p:nvPr/>
        </p:nvGrpSpPr>
        <p:grpSpPr>
          <a:xfrm>
            <a:off x="1028700" y="8450580"/>
            <a:ext cx="16230600" cy="805478"/>
            <a:chOff x="0" y="0"/>
            <a:chExt cx="4274726" cy="212142"/>
          </a:xfrm>
        </p:grpSpPr>
        <p:sp>
          <p:nvSpPr>
            <p:cNvPr id="7" name="Freeform 7"/>
            <p:cNvSpPr/>
            <p:nvPr/>
          </p:nvSpPr>
          <p:spPr>
            <a:xfrm>
              <a:off x="0" y="0"/>
              <a:ext cx="4274726" cy="212142"/>
            </a:xfrm>
            <a:custGeom>
              <a:avLst/>
              <a:gdLst/>
              <a:ahLst/>
              <a:cxnLst/>
              <a:rect l="l" t="t" r="r" b="b"/>
              <a:pathLst>
                <a:path w="4274726" h="212142">
                  <a:moveTo>
                    <a:pt x="0" y="0"/>
                  </a:moveTo>
                  <a:lnTo>
                    <a:pt x="4274726" y="0"/>
                  </a:lnTo>
                  <a:lnTo>
                    <a:pt x="4274726" y="212142"/>
                  </a:lnTo>
                  <a:lnTo>
                    <a:pt x="0" y="212142"/>
                  </a:lnTo>
                  <a:close/>
                </a:path>
              </a:pathLst>
            </a:custGeom>
            <a:solidFill>
              <a:srgbClr val="FFFFFF"/>
            </a:solidFill>
          </p:spPr>
        </p:sp>
        <p:sp>
          <p:nvSpPr>
            <p:cNvPr id="8" name="TextBox 8"/>
            <p:cNvSpPr txBox="1"/>
            <p:nvPr/>
          </p:nvSpPr>
          <p:spPr>
            <a:xfrm>
              <a:off x="0" y="-38100"/>
              <a:ext cx="4274726" cy="250242"/>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rot="-2700000">
            <a:off x="10908772" y="3978227"/>
            <a:ext cx="10707063" cy="8458580"/>
          </a:xfrm>
          <a:custGeom>
            <a:avLst/>
            <a:gdLst/>
            <a:ahLst/>
            <a:cxnLst/>
            <a:rect l="l" t="t" r="r" b="b"/>
            <a:pathLst>
              <a:path w="10707063" h="8458580">
                <a:moveTo>
                  <a:pt x="0" y="0"/>
                </a:moveTo>
                <a:lnTo>
                  <a:pt x="10707063" y="0"/>
                </a:lnTo>
                <a:lnTo>
                  <a:pt x="10707063" y="8458580"/>
                </a:lnTo>
                <a:lnTo>
                  <a:pt x="0" y="8458580"/>
                </a:lnTo>
                <a:lnTo>
                  <a:pt x="0" y="0"/>
                </a:lnTo>
                <a:close/>
              </a:path>
            </a:pathLst>
          </a:custGeom>
          <a:blipFill>
            <a:blip r:embed="rId2">
              <a:alphaModFix amt="9999"/>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1292864" y="8564880"/>
            <a:ext cx="9451336" cy="477823"/>
          </a:xfrm>
          <a:prstGeom prst="rect">
            <a:avLst/>
          </a:prstGeom>
        </p:spPr>
        <p:txBody>
          <a:bodyPr wrap="square" lIns="0" tIns="0" rIns="0" bIns="0" rtlCol="0" anchor="t">
            <a:spAutoFit/>
          </a:bodyPr>
          <a:lstStyle/>
          <a:p>
            <a:pPr marL="0" lvl="0" indent="0" algn="l">
              <a:lnSpc>
                <a:spcPts val="4199"/>
              </a:lnSpc>
              <a:spcBef>
                <a:spcPct val="0"/>
              </a:spcBef>
            </a:pPr>
            <a:r>
              <a:rPr lang="en-US" sz="2400" b="0" i="0" u="none" strike="noStrike" dirty="0">
                <a:effectLst/>
                <a:latin typeface="Quicksand" panose="020B0604020202020204" charset="0"/>
              </a:rPr>
              <a:t>Predicting Insights for Anti-Money Laundering (AML) Detection</a:t>
            </a:r>
            <a:endParaRPr lang="en-US" sz="3200" dirty="0">
              <a:latin typeface="Quicksand" panose="020B0604020202020204" charset="0"/>
              <a:ea typeface="Quicksand"/>
              <a:cs typeface="Quicksand"/>
              <a:sym typeface="Quicksan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C5270"/>
        </a:solidFill>
        <a:effectLst/>
      </p:bgPr>
    </p:bg>
    <p:spTree>
      <p:nvGrpSpPr>
        <p:cNvPr id="1" name=""/>
        <p:cNvGrpSpPr/>
        <p:nvPr/>
      </p:nvGrpSpPr>
      <p:grpSpPr>
        <a:xfrm>
          <a:off x="0" y="0"/>
          <a:ext cx="0" cy="0"/>
          <a:chOff x="0" y="0"/>
          <a:chExt cx="0" cy="0"/>
        </a:xfrm>
      </p:grpSpPr>
      <p:sp>
        <p:nvSpPr>
          <p:cNvPr id="2" name="TextBox 2"/>
          <p:cNvSpPr txBox="1"/>
          <p:nvPr/>
        </p:nvSpPr>
        <p:spPr>
          <a:xfrm>
            <a:off x="1404938" y="914400"/>
            <a:ext cx="15478125" cy="1085215"/>
          </a:xfrm>
          <a:prstGeom prst="rect">
            <a:avLst/>
          </a:prstGeom>
        </p:spPr>
        <p:txBody>
          <a:bodyPr lIns="0" tIns="0" rIns="0" bIns="0" rtlCol="0" anchor="t">
            <a:spAutoFit/>
          </a:bodyPr>
          <a:lstStyle/>
          <a:p>
            <a:pPr algn="ctr">
              <a:lnSpc>
                <a:spcPts val="8959"/>
              </a:lnSpc>
            </a:pPr>
            <a:r>
              <a:rPr lang="en-US" sz="6399" dirty="0">
                <a:solidFill>
                  <a:srgbClr val="FFFFFF"/>
                </a:solidFill>
                <a:latin typeface="Fredoka"/>
                <a:ea typeface="Fredoka"/>
                <a:cs typeface="Fredoka"/>
                <a:sym typeface="Fredoka"/>
              </a:rPr>
              <a:t>TEAM MEMBERS </a:t>
            </a:r>
          </a:p>
        </p:txBody>
      </p:sp>
      <p:grpSp>
        <p:nvGrpSpPr>
          <p:cNvPr id="3" name="Group 3"/>
          <p:cNvGrpSpPr/>
          <p:nvPr/>
        </p:nvGrpSpPr>
        <p:grpSpPr>
          <a:xfrm>
            <a:off x="1908071" y="2607133"/>
            <a:ext cx="14516100" cy="845620"/>
            <a:chOff x="0" y="0"/>
            <a:chExt cx="4274726" cy="439012"/>
          </a:xfrm>
        </p:grpSpPr>
        <p:sp>
          <p:nvSpPr>
            <p:cNvPr id="4" name="Freeform 4"/>
            <p:cNvSpPr/>
            <p:nvPr/>
          </p:nvSpPr>
          <p:spPr>
            <a:xfrm>
              <a:off x="0" y="0"/>
              <a:ext cx="4274726" cy="439012"/>
            </a:xfrm>
            <a:custGeom>
              <a:avLst/>
              <a:gdLst/>
              <a:ahLst/>
              <a:cxnLst/>
              <a:rect l="l" t="t" r="r" b="b"/>
              <a:pathLst>
                <a:path w="4274726" h="439012">
                  <a:moveTo>
                    <a:pt x="0" y="0"/>
                  </a:moveTo>
                  <a:lnTo>
                    <a:pt x="4274726" y="0"/>
                  </a:lnTo>
                  <a:lnTo>
                    <a:pt x="4274726" y="439012"/>
                  </a:lnTo>
                  <a:lnTo>
                    <a:pt x="0" y="439012"/>
                  </a:lnTo>
                  <a:close/>
                </a:path>
              </a:pathLst>
            </a:custGeom>
            <a:solidFill>
              <a:srgbClr val="FFFFFF"/>
            </a:solidFill>
          </p:spPr>
        </p:sp>
        <p:sp>
          <p:nvSpPr>
            <p:cNvPr id="5" name="TextBox 5"/>
            <p:cNvSpPr txBox="1"/>
            <p:nvPr/>
          </p:nvSpPr>
          <p:spPr>
            <a:xfrm>
              <a:off x="0" y="-38100"/>
              <a:ext cx="4274726" cy="477112"/>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1404937" y="2691392"/>
            <a:ext cx="15478125" cy="643890"/>
          </a:xfrm>
          <a:prstGeom prst="rect">
            <a:avLst/>
          </a:prstGeom>
        </p:spPr>
        <p:txBody>
          <a:bodyPr lIns="0" tIns="0" rIns="0" bIns="0" rtlCol="0" anchor="t">
            <a:spAutoFit/>
          </a:bodyPr>
          <a:lstStyle/>
          <a:p>
            <a:pPr marL="0" lvl="0" indent="0" algn="ctr">
              <a:lnSpc>
                <a:spcPts val="5400"/>
              </a:lnSpc>
              <a:spcBef>
                <a:spcPct val="0"/>
              </a:spcBef>
            </a:pPr>
            <a:r>
              <a:rPr lang="en-US" sz="3600" dirty="0">
                <a:solidFill>
                  <a:srgbClr val="000000"/>
                </a:solidFill>
                <a:latin typeface="Quicksand"/>
                <a:ea typeface="Quicksand"/>
                <a:cs typeface="Quicksand"/>
                <a:sym typeface="Quicksand"/>
              </a:rPr>
              <a:t>Mainak Chattopadhyay</a:t>
            </a:r>
          </a:p>
        </p:txBody>
      </p:sp>
      <p:grpSp>
        <p:nvGrpSpPr>
          <p:cNvPr id="7" name="Group 7"/>
          <p:cNvGrpSpPr/>
          <p:nvPr/>
        </p:nvGrpSpPr>
        <p:grpSpPr>
          <a:xfrm>
            <a:off x="1932652" y="3848035"/>
            <a:ext cx="14516100" cy="824068"/>
            <a:chOff x="0" y="0"/>
            <a:chExt cx="4274726" cy="439012"/>
          </a:xfrm>
        </p:grpSpPr>
        <p:sp>
          <p:nvSpPr>
            <p:cNvPr id="8" name="Freeform 8"/>
            <p:cNvSpPr/>
            <p:nvPr/>
          </p:nvSpPr>
          <p:spPr>
            <a:xfrm>
              <a:off x="0" y="0"/>
              <a:ext cx="4274726" cy="439012"/>
            </a:xfrm>
            <a:custGeom>
              <a:avLst/>
              <a:gdLst/>
              <a:ahLst/>
              <a:cxnLst/>
              <a:rect l="l" t="t" r="r" b="b"/>
              <a:pathLst>
                <a:path w="4274726" h="439012">
                  <a:moveTo>
                    <a:pt x="0" y="0"/>
                  </a:moveTo>
                  <a:lnTo>
                    <a:pt x="4274726" y="0"/>
                  </a:lnTo>
                  <a:lnTo>
                    <a:pt x="4274726" y="439012"/>
                  </a:lnTo>
                  <a:lnTo>
                    <a:pt x="0" y="439012"/>
                  </a:lnTo>
                  <a:close/>
                </a:path>
              </a:pathLst>
            </a:custGeom>
            <a:solidFill>
              <a:srgbClr val="FFFFFF"/>
            </a:solidFill>
          </p:spPr>
        </p:sp>
        <p:sp>
          <p:nvSpPr>
            <p:cNvPr id="9" name="TextBox 9"/>
            <p:cNvSpPr txBox="1"/>
            <p:nvPr/>
          </p:nvSpPr>
          <p:spPr>
            <a:xfrm>
              <a:off x="0" y="-38100"/>
              <a:ext cx="4274726" cy="477112"/>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1295400" y="3893142"/>
            <a:ext cx="15478125" cy="643890"/>
          </a:xfrm>
          <a:prstGeom prst="rect">
            <a:avLst/>
          </a:prstGeom>
        </p:spPr>
        <p:txBody>
          <a:bodyPr lIns="0" tIns="0" rIns="0" bIns="0" rtlCol="0" anchor="t">
            <a:spAutoFit/>
          </a:bodyPr>
          <a:lstStyle/>
          <a:p>
            <a:pPr marL="0" lvl="0" indent="0" algn="ctr">
              <a:lnSpc>
                <a:spcPts val="5400"/>
              </a:lnSpc>
              <a:spcBef>
                <a:spcPct val="0"/>
              </a:spcBef>
            </a:pPr>
            <a:r>
              <a:rPr lang="en-US" sz="3600" dirty="0">
                <a:solidFill>
                  <a:srgbClr val="000000"/>
                </a:solidFill>
                <a:latin typeface="Quicksand"/>
                <a:ea typeface="Quicksand"/>
                <a:cs typeface="Quicksand"/>
                <a:sym typeface="Quicksand"/>
              </a:rPr>
              <a:t>Dinesh Saka</a:t>
            </a:r>
          </a:p>
        </p:txBody>
      </p:sp>
      <p:grpSp>
        <p:nvGrpSpPr>
          <p:cNvPr id="15" name="Group 7">
            <a:extLst>
              <a:ext uri="{FF2B5EF4-FFF2-40B4-BE49-F238E27FC236}">
                <a16:creationId xmlns:a16="http://schemas.microsoft.com/office/drawing/2014/main" id="{D2A487FE-707D-75A1-3D20-2B1E145DD253}"/>
              </a:ext>
            </a:extLst>
          </p:cNvPr>
          <p:cNvGrpSpPr/>
          <p:nvPr/>
        </p:nvGrpSpPr>
        <p:grpSpPr>
          <a:xfrm>
            <a:off x="1932652" y="4930953"/>
            <a:ext cx="14516100" cy="824068"/>
            <a:chOff x="0" y="0"/>
            <a:chExt cx="4274726" cy="439012"/>
          </a:xfrm>
        </p:grpSpPr>
        <p:sp>
          <p:nvSpPr>
            <p:cNvPr id="16" name="Freeform 8">
              <a:extLst>
                <a:ext uri="{FF2B5EF4-FFF2-40B4-BE49-F238E27FC236}">
                  <a16:creationId xmlns:a16="http://schemas.microsoft.com/office/drawing/2014/main" id="{B6D76D68-6038-E2D7-DFFC-63AC9C579686}"/>
                </a:ext>
              </a:extLst>
            </p:cNvPr>
            <p:cNvSpPr/>
            <p:nvPr/>
          </p:nvSpPr>
          <p:spPr>
            <a:xfrm>
              <a:off x="0" y="0"/>
              <a:ext cx="4274726" cy="439012"/>
            </a:xfrm>
            <a:custGeom>
              <a:avLst/>
              <a:gdLst/>
              <a:ahLst/>
              <a:cxnLst/>
              <a:rect l="l" t="t" r="r" b="b"/>
              <a:pathLst>
                <a:path w="4274726" h="439012">
                  <a:moveTo>
                    <a:pt x="0" y="0"/>
                  </a:moveTo>
                  <a:lnTo>
                    <a:pt x="4274726" y="0"/>
                  </a:lnTo>
                  <a:lnTo>
                    <a:pt x="4274726" y="439012"/>
                  </a:lnTo>
                  <a:lnTo>
                    <a:pt x="0" y="439012"/>
                  </a:lnTo>
                  <a:close/>
                </a:path>
              </a:pathLst>
            </a:custGeom>
            <a:solidFill>
              <a:srgbClr val="FFFFFF"/>
            </a:solidFill>
          </p:spPr>
        </p:sp>
        <p:sp>
          <p:nvSpPr>
            <p:cNvPr id="17" name="TextBox 9">
              <a:extLst>
                <a:ext uri="{FF2B5EF4-FFF2-40B4-BE49-F238E27FC236}">
                  <a16:creationId xmlns:a16="http://schemas.microsoft.com/office/drawing/2014/main" id="{1A8DF5A6-0A78-B9DC-D5BD-32A07636D704}"/>
                </a:ext>
              </a:extLst>
            </p:cNvPr>
            <p:cNvSpPr txBox="1"/>
            <p:nvPr/>
          </p:nvSpPr>
          <p:spPr>
            <a:xfrm>
              <a:off x="0" y="-38100"/>
              <a:ext cx="4274726" cy="477112"/>
            </a:xfrm>
            <a:prstGeom prst="rect">
              <a:avLst/>
            </a:prstGeom>
          </p:spPr>
          <p:txBody>
            <a:bodyPr lIns="50800" tIns="50800" rIns="50800" bIns="50800" rtlCol="0" anchor="ctr"/>
            <a:lstStyle/>
            <a:p>
              <a:pPr algn="ctr">
                <a:lnSpc>
                  <a:spcPts val="2659"/>
                </a:lnSpc>
              </a:pPr>
              <a:endParaRPr/>
            </a:p>
          </p:txBody>
        </p:sp>
      </p:grpSp>
      <p:grpSp>
        <p:nvGrpSpPr>
          <p:cNvPr id="18" name="Group 7">
            <a:extLst>
              <a:ext uri="{FF2B5EF4-FFF2-40B4-BE49-F238E27FC236}">
                <a16:creationId xmlns:a16="http://schemas.microsoft.com/office/drawing/2014/main" id="{5AEBAD0A-6D1E-BF8B-4359-A3ED9FC291E5}"/>
              </a:ext>
            </a:extLst>
          </p:cNvPr>
          <p:cNvGrpSpPr/>
          <p:nvPr/>
        </p:nvGrpSpPr>
        <p:grpSpPr>
          <a:xfrm>
            <a:off x="1932652" y="6103960"/>
            <a:ext cx="14516100" cy="824068"/>
            <a:chOff x="0" y="0"/>
            <a:chExt cx="4274726" cy="439012"/>
          </a:xfrm>
        </p:grpSpPr>
        <p:sp>
          <p:nvSpPr>
            <p:cNvPr id="19" name="Freeform 8">
              <a:extLst>
                <a:ext uri="{FF2B5EF4-FFF2-40B4-BE49-F238E27FC236}">
                  <a16:creationId xmlns:a16="http://schemas.microsoft.com/office/drawing/2014/main" id="{21311032-3AEA-8EA0-61DA-AAF72A511B35}"/>
                </a:ext>
              </a:extLst>
            </p:cNvPr>
            <p:cNvSpPr/>
            <p:nvPr/>
          </p:nvSpPr>
          <p:spPr>
            <a:xfrm>
              <a:off x="0" y="0"/>
              <a:ext cx="4274726" cy="439012"/>
            </a:xfrm>
            <a:custGeom>
              <a:avLst/>
              <a:gdLst/>
              <a:ahLst/>
              <a:cxnLst/>
              <a:rect l="l" t="t" r="r" b="b"/>
              <a:pathLst>
                <a:path w="4274726" h="439012">
                  <a:moveTo>
                    <a:pt x="0" y="0"/>
                  </a:moveTo>
                  <a:lnTo>
                    <a:pt x="4274726" y="0"/>
                  </a:lnTo>
                  <a:lnTo>
                    <a:pt x="4274726" y="439012"/>
                  </a:lnTo>
                  <a:lnTo>
                    <a:pt x="0" y="439012"/>
                  </a:lnTo>
                  <a:close/>
                </a:path>
              </a:pathLst>
            </a:custGeom>
            <a:solidFill>
              <a:srgbClr val="FFFFFF"/>
            </a:solidFill>
          </p:spPr>
        </p:sp>
        <p:sp>
          <p:nvSpPr>
            <p:cNvPr id="20" name="TextBox 9">
              <a:extLst>
                <a:ext uri="{FF2B5EF4-FFF2-40B4-BE49-F238E27FC236}">
                  <a16:creationId xmlns:a16="http://schemas.microsoft.com/office/drawing/2014/main" id="{116B7152-7481-402E-1809-0D36166F5BA3}"/>
                </a:ext>
              </a:extLst>
            </p:cNvPr>
            <p:cNvSpPr txBox="1"/>
            <p:nvPr/>
          </p:nvSpPr>
          <p:spPr>
            <a:xfrm>
              <a:off x="0" y="-38100"/>
              <a:ext cx="4274726" cy="477112"/>
            </a:xfrm>
            <a:prstGeom prst="rect">
              <a:avLst/>
            </a:prstGeom>
          </p:spPr>
          <p:txBody>
            <a:bodyPr lIns="50800" tIns="50800" rIns="50800" bIns="50800" rtlCol="0" anchor="ctr"/>
            <a:lstStyle/>
            <a:p>
              <a:pPr algn="ctr">
                <a:lnSpc>
                  <a:spcPts val="2659"/>
                </a:lnSpc>
              </a:pPr>
              <a:endParaRPr/>
            </a:p>
          </p:txBody>
        </p:sp>
      </p:grpSp>
      <p:grpSp>
        <p:nvGrpSpPr>
          <p:cNvPr id="21" name="Group 7">
            <a:extLst>
              <a:ext uri="{FF2B5EF4-FFF2-40B4-BE49-F238E27FC236}">
                <a16:creationId xmlns:a16="http://schemas.microsoft.com/office/drawing/2014/main" id="{1F516B1A-2BB1-F9FA-E87A-C512C8FF4B82}"/>
              </a:ext>
            </a:extLst>
          </p:cNvPr>
          <p:cNvGrpSpPr/>
          <p:nvPr/>
        </p:nvGrpSpPr>
        <p:grpSpPr>
          <a:xfrm>
            <a:off x="1932652" y="7144010"/>
            <a:ext cx="14516100" cy="824068"/>
            <a:chOff x="0" y="0"/>
            <a:chExt cx="4274726" cy="439012"/>
          </a:xfrm>
        </p:grpSpPr>
        <p:sp>
          <p:nvSpPr>
            <p:cNvPr id="22" name="Freeform 8">
              <a:extLst>
                <a:ext uri="{FF2B5EF4-FFF2-40B4-BE49-F238E27FC236}">
                  <a16:creationId xmlns:a16="http://schemas.microsoft.com/office/drawing/2014/main" id="{36321AEA-1AAD-E3AC-0635-555C371F5CF5}"/>
                </a:ext>
              </a:extLst>
            </p:cNvPr>
            <p:cNvSpPr/>
            <p:nvPr/>
          </p:nvSpPr>
          <p:spPr>
            <a:xfrm>
              <a:off x="0" y="0"/>
              <a:ext cx="4274726" cy="439012"/>
            </a:xfrm>
            <a:custGeom>
              <a:avLst/>
              <a:gdLst/>
              <a:ahLst/>
              <a:cxnLst/>
              <a:rect l="l" t="t" r="r" b="b"/>
              <a:pathLst>
                <a:path w="4274726" h="439012">
                  <a:moveTo>
                    <a:pt x="0" y="0"/>
                  </a:moveTo>
                  <a:lnTo>
                    <a:pt x="4274726" y="0"/>
                  </a:lnTo>
                  <a:lnTo>
                    <a:pt x="4274726" y="439012"/>
                  </a:lnTo>
                  <a:lnTo>
                    <a:pt x="0" y="439012"/>
                  </a:lnTo>
                  <a:close/>
                </a:path>
              </a:pathLst>
            </a:custGeom>
            <a:solidFill>
              <a:srgbClr val="FFFFFF"/>
            </a:solidFill>
          </p:spPr>
        </p:sp>
        <p:sp>
          <p:nvSpPr>
            <p:cNvPr id="23" name="TextBox 9">
              <a:extLst>
                <a:ext uri="{FF2B5EF4-FFF2-40B4-BE49-F238E27FC236}">
                  <a16:creationId xmlns:a16="http://schemas.microsoft.com/office/drawing/2014/main" id="{DD110DAD-D428-CD4B-7E72-2DAE96EFD840}"/>
                </a:ext>
              </a:extLst>
            </p:cNvPr>
            <p:cNvSpPr txBox="1"/>
            <p:nvPr/>
          </p:nvSpPr>
          <p:spPr>
            <a:xfrm>
              <a:off x="0" y="-38100"/>
              <a:ext cx="4274726" cy="477112"/>
            </a:xfrm>
            <a:prstGeom prst="rect">
              <a:avLst/>
            </a:prstGeom>
          </p:spPr>
          <p:txBody>
            <a:bodyPr lIns="50800" tIns="50800" rIns="50800" bIns="50800" rtlCol="0" anchor="ctr"/>
            <a:lstStyle/>
            <a:p>
              <a:pPr algn="ctr">
                <a:lnSpc>
                  <a:spcPts val="2659"/>
                </a:lnSpc>
              </a:pPr>
              <a:endParaRPr/>
            </a:p>
          </p:txBody>
        </p:sp>
      </p:grpSp>
      <p:sp>
        <p:nvSpPr>
          <p:cNvPr id="24" name="TextBox 10">
            <a:extLst>
              <a:ext uri="{FF2B5EF4-FFF2-40B4-BE49-F238E27FC236}">
                <a16:creationId xmlns:a16="http://schemas.microsoft.com/office/drawing/2014/main" id="{06C8F67D-B7BB-30A3-F5E4-AC9B00A410E2}"/>
              </a:ext>
            </a:extLst>
          </p:cNvPr>
          <p:cNvSpPr txBox="1"/>
          <p:nvPr/>
        </p:nvSpPr>
        <p:spPr>
          <a:xfrm>
            <a:off x="1295400" y="5021042"/>
            <a:ext cx="15478125" cy="643890"/>
          </a:xfrm>
          <a:prstGeom prst="rect">
            <a:avLst/>
          </a:prstGeom>
        </p:spPr>
        <p:txBody>
          <a:bodyPr lIns="0" tIns="0" rIns="0" bIns="0" rtlCol="0" anchor="t">
            <a:spAutoFit/>
          </a:bodyPr>
          <a:lstStyle/>
          <a:p>
            <a:pPr marL="0" lvl="0" indent="0" algn="ctr">
              <a:lnSpc>
                <a:spcPts val="5400"/>
              </a:lnSpc>
              <a:spcBef>
                <a:spcPct val="0"/>
              </a:spcBef>
            </a:pPr>
            <a:r>
              <a:rPr lang="en-US" sz="3600" dirty="0">
                <a:solidFill>
                  <a:srgbClr val="000000"/>
                </a:solidFill>
                <a:latin typeface="Quicksand"/>
                <a:ea typeface="Quicksand"/>
                <a:cs typeface="Quicksand"/>
                <a:sym typeface="Quicksand"/>
              </a:rPr>
              <a:t>Neeha Shaik</a:t>
            </a:r>
          </a:p>
        </p:txBody>
      </p:sp>
      <p:sp>
        <p:nvSpPr>
          <p:cNvPr id="25" name="TextBox 10">
            <a:extLst>
              <a:ext uri="{FF2B5EF4-FFF2-40B4-BE49-F238E27FC236}">
                <a16:creationId xmlns:a16="http://schemas.microsoft.com/office/drawing/2014/main" id="{D40915F1-68CC-9A9E-7EA6-EA05902A42DD}"/>
              </a:ext>
            </a:extLst>
          </p:cNvPr>
          <p:cNvSpPr txBox="1"/>
          <p:nvPr/>
        </p:nvSpPr>
        <p:spPr>
          <a:xfrm>
            <a:off x="1404936" y="6219223"/>
            <a:ext cx="15478125" cy="643890"/>
          </a:xfrm>
          <a:prstGeom prst="rect">
            <a:avLst/>
          </a:prstGeom>
        </p:spPr>
        <p:txBody>
          <a:bodyPr lIns="0" tIns="0" rIns="0" bIns="0" rtlCol="0" anchor="t">
            <a:spAutoFit/>
          </a:bodyPr>
          <a:lstStyle/>
          <a:p>
            <a:pPr marL="0" lvl="0" indent="0" algn="ctr">
              <a:lnSpc>
                <a:spcPts val="5400"/>
              </a:lnSpc>
              <a:spcBef>
                <a:spcPct val="0"/>
              </a:spcBef>
            </a:pPr>
            <a:r>
              <a:rPr lang="en-US" sz="3600" dirty="0">
                <a:solidFill>
                  <a:srgbClr val="000000"/>
                </a:solidFill>
                <a:latin typeface="Quicksand"/>
                <a:ea typeface="Quicksand"/>
                <a:cs typeface="Quicksand"/>
                <a:sym typeface="Quicksand"/>
              </a:rPr>
              <a:t>Harika </a:t>
            </a:r>
            <a:r>
              <a:rPr lang="en-US" sz="3600" dirty="0" err="1">
                <a:solidFill>
                  <a:srgbClr val="000000"/>
                </a:solidFill>
                <a:latin typeface="Quicksand"/>
                <a:ea typeface="Quicksand"/>
                <a:cs typeface="Quicksand"/>
                <a:sym typeface="Quicksand"/>
              </a:rPr>
              <a:t>Ranipeta</a:t>
            </a:r>
            <a:endParaRPr lang="en-US" sz="3600" dirty="0">
              <a:solidFill>
                <a:srgbClr val="000000"/>
              </a:solidFill>
              <a:latin typeface="Quicksand"/>
              <a:ea typeface="Quicksand"/>
              <a:cs typeface="Quicksand"/>
              <a:sym typeface="Quicksand"/>
            </a:endParaRPr>
          </a:p>
        </p:txBody>
      </p:sp>
      <p:sp>
        <p:nvSpPr>
          <p:cNvPr id="26" name="TextBox 10">
            <a:extLst>
              <a:ext uri="{FF2B5EF4-FFF2-40B4-BE49-F238E27FC236}">
                <a16:creationId xmlns:a16="http://schemas.microsoft.com/office/drawing/2014/main" id="{303F4601-F2F3-1928-5F55-9F60D98909E0}"/>
              </a:ext>
            </a:extLst>
          </p:cNvPr>
          <p:cNvSpPr txBox="1"/>
          <p:nvPr/>
        </p:nvSpPr>
        <p:spPr>
          <a:xfrm>
            <a:off x="1427059" y="7237779"/>
            <a:ext cx="15478125" cy="643890"/>
          </a:xfrm>
          <a:prstGeom prst="rect">
            <a:avLst/>
          </a:prstGeom>
        </p:spPr>
        <p:txBody>
          <a:bodyPr lIns="0" tIns="0" rIns="0" bIns="0" rtlCol="0" anchor="t">
            <a:spAutoFit/>
          </a:bodyPr>
          <a:lstStyle/>
          <a:p>
            <a:pPr marL="0" lvl="0" indent="0" algn="ctr">
              <a:lnSpc>
                <a:spcPts val="5400"/>
              </a:lnSpc>
              <a:spcBef>
                <a:spcPct val="0"/>
              </a:spcBef>
            </a:pPr>
            <a:r>
              <a:rPr lang="en-US" sz="3600" dirty="0">
                <a:solidFill>
                  <a:srgbClr val="000000"/>
                </a:solidFill>
                <a:latin typeface="Quicksand"/>
                <a:ea typeface="Quicksand"/>
                <a:cs typeface="Quicksand"/>
                <a:sym typeface="Quicksand"/>
              </a:rPr>
              <a:t>Amrutha </a:t>
            </a:r>
            <a:r>
              <a:rPr lang="en-US" sz="3600" dirty="0" err="1">
                <a:solidFill>
                  <a:srgbClr val="000000"/>
                </a:solidFill>
                <a:latin typeface="Quicksand"/>
                <a:ea typeface="Quicksand"/>
                <a:cs typeface="Quicksand"/>
                <a:sym typeface="Quicksand"/>
              </a:rPr>
              <a:t>Srichandana</a:t>
            </a:r>
            <a:r>
              <a:rPr lang="en-US" sz="3600" dirty="0">
                <a:solidFill>
                  <a:srgbClr val="000000"/>
                </a:solidFill>
                <a:latin typeface="Quicksand"/>
                <a:ea typeface="Quicksand"/>
                <a:cs typeface="Quicksand"/>
                <a:sym typeface="Quicksand"/>
              </a:rPr>
              <a:t> </a:t>
            </a:r>
            <a:r>
              <a:rPr lang="en-US" sz="3600" dirty="0" err="1">
                <a:solidFill>
                  <a:srgbClr val="000000"/>
                </a:solidFill>
                <a:latin typeface="Quicksand"/>
                <a:ea typeface="Quicksand"/>
                <a:cs typeface="Quicksand"/>
                <a:sym typeface="Quicksand"/>
              </a:rPr>
              <a:t>Pallapothu</a:t>
            </a:r>
            <a:endParaRPr lang="en-US" sz="3600" dirty="0">
              <a:solidFill>
                <a:srgbClr val="000000"/>
              </a:solidFill>
              <a:latin typeface="Quicksand"/>
              <a:ea typeface="Quicksand"/>
              <a:cs typeface="Quicksand"/>
              <a:sym typeface="Quicksand"/>
            </a:endParaRPr>
          </a:p>
        </p:txBody>
      </p:sp>
    </p:spTree>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C5270"/>
        </a:solidFill>
        <a:effectLst/>
      </p:bgPr>
    </p:bg>
    <p:spTree>
      <p:nvGrpSpPr>
        <p:cNvPr id="1" name=""/>
        <p:cNvGrpSpPr/>
        <p:nvPr/>
      </p:nvGrpSpPr>
      <p:grpSpPr>
        <a:xfrm>
          <a:off x="0" y="0"/>
          <a:ext cx="0" cy="0"/>
          <a:chOff x="0" y="0"/>
          <a:chExt cx="0" cy="0"/>
        </a:xfrm>
      </p:grpSpPr>
      <p:grpSp>
        <p:nvGrpSpPr>
          <p:cNvPr id="2" name="Group 2"/>
          <p:cNvGrpSpPr/>
          <p:nvPr/>
        </p:nvGrpSpPr>
        <p:grpSpPr>
          <a:xfrm>
            <a:off x="6548749" y="1028700"/>
            <a:ext cx="10715625" cy="8229600"/>
            <a:chOff x="0" y="0"/>
            <a:chExt cx="2822222" cy="2167467"/>
          </a:xfrm>
        </p:grpSpPr>
        <p:sp>
          <p:nvSpPr>
            <p:cNvPr id="3" name="Freeform 3"/>
            <p:cNvSpPr/>
            <p:nvPr/>
          </p:nvSpPr>
          <p:spPr>
            <a:xfrm>
              <a:off x="0" y="0"/>
              <a:ext cx="2822222" cy="2167467"/>
            </a:xfrm>
            <a:custGeom>
              <a:avLst/>
              <a:gdLst/>
              <a:ahLst/>
              <a:cxnLst/>
              <a:rect l="l" t="t" r="r" b="b"/>
              <a:pathLst>
                <a:path w="2822222" h="2167467">
                  <a:moveTo>
                    <a:pt x="0" y="0"/>
                  </a:moveTo>
                  <a:lnTo>
                    <a:pt x="2822222" y="0"/>
                  </a:lnTo>
                  <a:lnTo>
                    <a:pt x="2822222" y="2167467"/>
                  </a:lnTo>
                  <a:lnTo>
                    <a:pt x="0" y="2167467"/>
                  </a:lnTo>
                  <a:close/>
                </a:path>
              </a:pathLst>
            </a:custGeom>
            <a:solidFill>
              <a:srgbClr val="FFFFFF"/>
            </a:solidFill>
          </p:spPr>
        </p:sp>
        <p:sp>
          <p:nvSpPr>
            <p:cNvPr id="4" name="TextBox 4"/>
            <p:cNvSpPr txBox="1"/>
            <p:nvPr/>
          </p:nvSpPr>
          <p:spPr>
            <a:xfrm>
              <a:off x="0" y="-38100"/>
              <a:ext cx="2822222" cy="2205567"/>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762000" y="3977005"/>
            <a:ext cx="5405438" cy="2211824"/>
          </a:xfrm>
          <a:prstGeom prst="rect">
            <a:avLst/>
          </a:prstGeom>
        </p:spPr>
        <p:txBody>
          <a:bodyPr wrap="square" lIns="0" tIns="0" rIns="0" bIns="0" rtlCol="0" anchor="t">
            <a:spAutoFit/>
          </a:bodyPr>
          <a:lstStyle/>
          <a:p>
            <a:pPr algn="r">
              <a:lnSpc>
                <a:spcPts val="8959"/>
              </a:lnSpc>
            </a:pPr>
            <a:r>
              <a:rPr lang="en-US" sz="6399" dirty="0">
                <a:solidFill>
                  <a:srgbClr val="FFFFFF"/>
                </a:solidFill>
                <a:latin typeface="Fredoka"/>
                <a:ea typeface="Fredoka"/>
                <a:cs typeface="Fredoka"/>
                <a:sym typeface="Fredoka"/>
              </a:rPr>
              <a:t>PROBLEM STATEMENT</a:t>
            </a:r>
          </a:p>
        </p:txBody>
      </p:sp>
      <p:sp>
        <p:nvSpPr>
          <p:cNvPr id="10" name="TextBox 10"/>
          <p:cNvSpPr txBox="1"/>
          <p:nvPr/>
        </p:nvSpPr>
        <p:spPr>
          <a:xfrm>
            <a:off x="6954066" y="3238500"/>
            <a:ext cx="9904989" cy="4260397"/>
          </a:xfrm>
          <a:prstGeom prst="rect">
            <a:avLst/>
          </a:prstGeom>
        </p:spPr>
        <p:txBody>
          <a:bodyPr lIns="0" tIns="0" rIns="0" bIns="0" rtlCol="0" anchor="t">
            <a:spAutoFit/>
          </a:bodyPr>
          <a:lstStyle/>
          <a:p>
            <a:pPr>
              <a:lnSpc>
                <a:spcPts val="4199"/>
              </a:lnSpc>
              <a:spcBef>
                <a:spcPct val="0"/>
              </a:spcBef>
            </a:pPr>
            <a:r>
              <a:rPr lang="en-US" sz="2800" b="0" i="0" dirty="0">
                <a:solidFill>
                  <a:srgbClr val="46535E"/>
                </a:solidFill>
                <a:effectLst/>
                <a:latin typeface="proxima-nova"/>
              </a:rPr>
              <a:t>The existing methods for AML detection may not be sufficient to keep up with the evolving tactics of fraudsters, leading to potential vulnerabilities and increased risks for financial institutions and their customers. The challenge is to develop an innovative and efficient system that can detect suspicious transactions that can be potential money laundering activities, with the goal of preventing financial losses and protecting customers. </a:t>
            </a:r>
          </a:p>
          <a:p>
            <a:pPr marL="0" lvl="0" indent="0" algn="l">
              <a:lnSpc>
                <a:spcPts val="4199"/>
              </a:lnSpc>
              <a:spcBef>
                <a:spcPct val="0"/>
              </a:spcBef>
            </a:pPr>
            <a:endParaRPr lang="en-US" sz="2799" dirty="0">
              <a:solidFill>
                <a:srgbClr val="000000"/>
              </a:solidFill>
              <a:latin typeface="Quicksand"/>
              <a:ea typeface="Quicksand"/>
              <a:cs typeface="Quicksand"/>
              <a:sym typeface="Quicksand"/>
            </a:endParaRPr>
          </a:p>
        </p:txBody>
      </p:sp>
    </p:spTree>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C5270"/>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247900"/>
            <a:ext cx="16230600" cy="7620000"/>
            <a:chOff x="0" y="0"/>
            <a:chExt cx="4274726" cy="1747969"/>
          </a:xfrm>
        </p:grpSpPr>
        <p:sp>
          <p:nvSpPr>
            <p:cNvPr id="3" name="Freeform 3"/>
            <p:cNvSpPr/>
            <p:nvPr/>
          </p:nvSpPr>
          <p:spPr>
            <a:xfrm>
              <a:off x="0" y="0"/>
              <a:ext cx="4274726" cy="1747969"/>
            </a:xfrm>
            <a:custGeom>
              <a:avLst/>
              <a:gdLst/>
              <a:ahLst/>
              <a:cxnLst/>
              <a:rect l="l" t="t" r="r" b="b"/>
              <a:pathLst>
                <a:path w="4274726" h="1747969">
                  <a:moveTo>
                    <a:pt x="0" y="0"/>
                  </a:moveTo>
                  <a:lnTo>
                    <a:pt x="4274726" y="0"/>
                  </a:lnTo>
                  <a:lnTo>
                    <a:pt x="4274726" y="1747969"/>
                  </a:lnTo>
                  <a:lnTo>
                    <a:pt x="0" y="1747969"/>
                  </a:lnTo>
                  <a:close/>
                </a:path>
              </a:pathLst>
            </a:custGeom>
            <a:solidFill>
              <a:srgbClr val="FFFFFF"/>
            </a:solidFill>
          </p:spPr>
        </p:sp>
        <p:sp>
          <p:nvSpPr>
            <p:cNvPr id="4" name="TextBox 4"/>
            <p:cNvSpPr txBox="1"/>
            <p:nvPr/>
          </p:nvSpPr>
          <p:spPr>
            <a:xfrm>
              <a:off x="0" y="-38100"/>
              <a:ext cx="4274726" cy="1786069"/>
            </a:xfrm>
            <a:prstGeom prst="rect">
              <a:avLst/>
            </a:prstGeom>
          </p:spPr>
          <p:txBody>
            <a:bodyPr lIns="50800" tIns="50800" rIns="50800" bIns="50800" rtlCol="0" anchor="ctr"/>
            <a:lstStyle/>
            <a:p>
              <a:pPr algn="ctr">
                <a:lnSpc>
                  <a:spcPts val="2659"/>
                </a:lnSpc>
              </a:pPr>
              <a:endParaRPr/>
            </a:p>
          </p:txBody>
        </p:sp>
      </p:grpSp>
      <p:sp>
        <p:nvSpPr>
          <p:cNvPr id="26" name="TextBox 26"/>
          <p:cNvSpPr txBox="1"/>
          <p:nvPr/>
        </p:nvSpPr>
        <p:spPr>
          <a:xfrm>
            <a:off x="1404938" y="914400"/>
            <a:ext cx="15478125" cy="1085215"/>
          </a:xfrm>
          <a:prstGeom prst="rect">
            <a:avLst/>
          </a:prstGeom>
        </p:spPr>
        <p:txBody>
          <a:bodyPr lIns="0" tIns="0" rIns="0" bIns="0" rtlCol="0" anchor="t">
            <a:spAutoFit/>
          </a:bodyPr>
          <a:lstStyle/>
          <a:p>
            <a:pPr algn="ctr">
              <a:lnSpc>
                <a:spcPts val="8959"/>
              </a:lnSpc>
            </a:pPr>
            <a:r>
              <a:rPr lang="en-US" sz="6399" dirty="0">
                <a:solidFill>
                  <a:srgbClr val="FFFFFF"/>
                </a:solidFill>
                <a:latin typeface="Fredoka"/>
                <a:ea typeface="Fredoka"/>
                <a:cs typeface="Fredoka"/>
                <a:sym typeface="Fredoka"/>
              </a:rPr>
              <a:t>DATA VIZUALIZATION</a:t>
            </a:r>
          </a:p>
        </p:txBody>
      </p:sp>
      <p:sp>
        <p:nvSpPr>
          <p:cNvPr id="28" name="TextBox 28"/>
          <p:cNvSpPr txBox="1"/>
          <p:nvPr/>
        </p:nvSpPr>
        <p:spPr>
          <a:xfrm>
            <a:off x="7363336" y="3519939"/>
            <a:ext cx="3554883" cy="603885"/>
          </a:xfrm>
          <a:prstGeom prst="rect">
            <a:avLst/>
          </a:prstGeom>
        </p:spPr>
        <p:txBody>
          <a:bodyPr lIns="0" tIns="0" rIns="0" bIns="0" rtlCol="0" anchor="t">
            <a:spAutoFit/>
          </a:bodyPr>
          <a:lstStyle/>
          <a:p>
            <a:pPr algn="ctr">
              <a:lnSpc>
                <a:spcPts val="5040"/>
              </a:lnSpc>
            </a:pPr>
            <a:r>
              <a:rPr lang="en-US" sz="3600" b="1">
                <a:solidFill>
                  <a:srgbClr val="FFFFFF"/>
                </a:solidFill>
                <a:latin typeface="Quicksand Bold"/>
                <a:ea typeface="Quicksand Bold"/>
                <a:cs typeface="Quicksand Bold"/>
                <a:sym typeface="Quicksand Bold"/>
              </a:rPr>
              <a:t>Performance</a:t>
            </a:r>
          </a:p>
        </p:txBody>
      </p:sp>
      <p:sp>
        <p:nvSpPr>
          <p:cNvPr id="33" name="TextBox 32">
            <a:extLst>
              <a:ext uri="{FF2B5EF4-FFF2-40B4-BE49-F238E27FC236}">
                <a16:creationId xmlns:a16="http://schemas.microsoft.com/office/drawing/2014/main" id="{DFBCC4D6-B1F0-0B55-7FF1-3867061BDE37}"/>
              </a:ext>
            </a:extLst>
          </p:cNvPr>
          <p:cNvSpPr txBox="1"/>
          <p:nvPr/>
        </p:nvSpPr>
        <p:spPr>
          <a:xfrm>
            <a:off x="1404938" y="2781300"/>
            <a:ext cx="13530262" cy="769441"/>
          </a:xfrm>
          <a:prstGeom prst="rect">
            <a:avLst/>
          </a:prstGeom>
          <a:noFill/>
        </p:spPr>
        <p:txBody>
          <a:bodyPr wrap="square" rtlCol="0">
            <a:spAutoFit/>
          </a:bodyPr>
          <a:lstStyle/>
          <a:p>
            <a:r>
              <a:rPr lang="en-IN" sz="4400" dirty="0">
                <a:latin typeface="Quicksand" panose="020B0604020202020204" charset="0"/>
              </a:rPr>
              <a:t>Class Distribution :</a:t>
            </a:r>
          </a:p>
        </p:txBody>
      </p:sp>
      <p:pic>
        <p:nvPicPr>
          <p:cNvPr id="35" name="Picture 34">
            <a:extLst>
              <a:ext uri="{FF2B5EF4-FFF2-40B4-BE49-F238E27FC236}">
                <a16:creationId xmlns:a16="http://schemas.microsoft.com/office/drawing/2014/main" id="{A2F031C3-0264-3EEE-3888-D5613CE78ADA}"/>
              </a:ext>
            </a:extLst>
          </p:cNvPr>
          <p:cNvPicPr>
            <a:picLocks noChangeAspect="1"/>
          </p:cNvPicPr>
          <p:nvPr/>
        </p:nvPicPr>
        <p:blipFill>
          <a:blip r:embed="rId2"/>
          <a:stretch>
            <a:fillRect/>
          </a:stretch>
        </p:blipFill>
        <p:spPr>
          <a:xfrm>
            <a:off x="2514600" y="3924300"/>
            <a:ext cx="12115800" cy="5562600"/>
          </a:xfrm>
          <a:prstGeom prst="rect">
            <a:avLst/>
          </a:prstGeom>
        </p:spPr>
      </p:pic>
    </p:spTree>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C5270"/>
        </a:solidFill>
        <a:effectLst/>
      </p:bgPr>
    </p:bg>
    <p:spTree>
      <p:nvGrpSpPr>
        <p:cNvPr id="1" name="">
          <a:extLst>
            <a:ext uri="{FF2B5EF4-FFF2-40B4-BE49-F238E27FC236}">
              <a16:creationId xmlns:a16="http://schemas.microsoft.com/office/drawing/2014/main" id="{AF8DBFD3-E572-000C-E55D-C89A217E16B0}"/>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975998C1-37FD-CCA5-528C-7D08AB511F30}"/>
              </a:ext>
            </a:extLst>
          </p:cNvPr>
          <p:cNvGrpSpPr/>
          <p:nvPr/>
        </p:nvGrpSpPr>
        <p:grpSpPr>
          <a:xfrm>
            <a:off x="1028700" y="2247900"/>
            <a:ext cx="16230600" cy="7620000"/>
            <a:chOff x="0" y="0"/>
            <a:chExt cx="4274726" cy="1747969"/>
          </a:xfrm>
        </p:grpSpPr>
        <p:sp>
          <p:nvSpPr>
            <p:cNvPr id="3" name="Freeform 3">
              <a:extLst>
                <a:ext uri="{FF2B5EF4-FFF2-40B4-BE49-F238E27FC236}">
                  <a16:creationId xmlns:a16="http://schemas.microsoft.com/office/drawing/2014/main" id="{725494EF-478E-58AA-95B0-26BED44C74C2}"/>
                </a:ext>
              </a:extLst>
            </p:cNvPr>
            <p:cNvSpPr/>
            <p:nvPr/>
          </p:nvSpPr>
          <p:spPr>
            <a:xfrm>
              <a:off x="0" y="0"/>
              <a:ext cx="4274726" cy="1747969"/>
            </a:xfrm>
            <a:custGeom>
              <a:avLst/>
              <a:gdLst/>
              <a:ahLst/>
              <a:cxnLst/>
              <a:rect l="l" t="t" r="r" b="b"/>
              <a:pathLst>
                <a:path w="4274726" h="1747969">
                  <a:moveTo>
                    <a:pt x="0" y="0"/>
                  </a:moveTo>
                  <a:lnTo>
                    <a:pt x="4274726" y="0"/>
                  </a:lnTo>
                  <a:lnTo>
                    <a:pt x="4274726" y="1747969"/>
                  </a:lnTo>
                  <a:lnTo>
                    <a:pt x="0" y="1747969"/>
                  </a:lnTo>
                  <a:close/>
                </a:path>
              </a:pathLst>
            </a:custGeom>
            <a:solidFill>
              <a:srgbClr val="FFFFFF"/>
            </a:solidFill>
          </p:spPr>
        </p:sp>
        <p:sp>
          <p:nvSpPr>
            <p:cNvPr id="4" name="TextBox 4">
              <a:extLst>
                <a:ext uri="{FF2B5EF4-FFF2-40B4-BE49-F238E27FC236}">
                  <a16:creationId xmlns:a16="http://schemas.microsoft.com/office/drawing/2014/main" id="{0AD0E160-B208-E50D-4A56-F880B64D5622}"/>
                </a:ext>
              </a:extLst>
            </p:cNvPr>
            <p:cNvSpPr txBox="1"/>
            <p:nvPr/>
          </p:nvSpPr>
          <p:spPr>
            <a:xfrm>
              <a:off x="0" y="-38100"/>
              <a:ext cx="4274726" cy="1786069"/>
            </a:xfrm>
            <a:prstGeom prst="rect">
              <a:avLst/>
            </a:prstGeom>
          </p:spPr>
          <p:txBody>
            <a:bodyPr lIns="50800" tIns="50800" rIns="50800" bIns="50800" rtlCol="0" anchor="ctr"/>
            <a:lstStyle/>
            <a:p>
              <a:pPr algn="ctr">
                <a:lnSpc>
                  <a:spcPts val="2659"/>
                </a:lnSpc>
              </a:pPr>
              <a:endParaRPr/>
            </a:p>
          </p:txBody>
        </p:sp>
      </p:grpSp>
      <p:sp>
        <p:nvSpPr>
          <p:cNvPr id="26" name="TextBox 26">
            <a:extLst>
              <a:ext uri="{FF2B5EF4-FFF2-40B4-BE49-F238E27FC236}">
                <a16:creationId xmlns:a16="http://schemas.microsoft.com/office/drawing/2014/main" id="{7864005B-85A0-2800-E484-D97B264976D5}"/>
              </a:ext>
            </a:extLst>
          </p:cNvPr>
          <p:cNvSpPr txBox="1"/>
          <p:nvPr/>
        </p:nvSpPr>
        <p:spPr>
          <a:xfrm>
            <a:off x="1404938" y="914400"/>
            <a:ext cx="15478125" cy="1085215"/>
          </a:xfrm>
          <a:prstGeom prst="rect">
            <a:avLst/>
          </a:prstGeom>
        </p:spPr>
        <p:txBody>
          <a:bodyPr lIns="0" tIns="0" rIns="0" bIns="0" rtlCol="0" anchor="t">
            <a:spAutoFit/>
          </a:bodyPr>
          <a:lstStyle/>
          <a:p>
            <a:pPr algn="ctr">
              <a:lnSpc>
                <a:spcPts val="8959"/>
              </a:lnSpc>
            </a:pPr>
            <a:r>
              <a:rPr lang="en-US" sz="6399" dirty="0">
                <a:solidFill>
                  <a:srgbClr val="FFFFFF"/>
                </a:solidFill>
                <a:latin typeface="Fredoka"/>
                <a:ea typeface="Fredoka"/>
                <a:cs typeface="Fredoka"/>
                <a:sym typeface="Fredoka"/>
              </a:rPr>
              <a:t>DATA VIZUALIZATION</a:t>
            </a:r>
          </a:p>
        </p:txBody>
      </p:sp>
      <p:sp>
        <p:nvSpPr>
          <p:cNvPr id="28" name="TextBox 28">
            <a:extLst>
              <a:ext uri="{FF2B5EF4-FFF2-40B4-BE49-F238E27FC236}">
                <a16:creationId xmlns:a16="http://schemas.microsoft.com/office/drawing/2014/main" id="{51F6263D-CE9F-03A2-0030-BFB26FCB6971}"/>
              </a:ext>
            </a:extLst>
          </p:cNvPr>
          <p:cNvSpPr txBox="1"/>
          <p:nvPr/>
        </p:nvSpPr>
        <p:spPr>
          <a:xfrm>
            <a:off x="7363336" y="3519939"/>
            <a:ext cx="3554883" cy="603885"/>
          </a:xfrm>
          <a:prstGeom prst="rect">
            <a:avLst/>
          </a:prstGeom>
        </p:spPr>
        <p:txBody>
          <a:bodyPr lIns="0" tIns="0" rIns="0" bIns="0" rtlCol="0" anchor="t">
            <a:spAutoFit/>
          </a:bodyPr>
          <a:lstStyle/>
          <a:p>
            <a:pPr algn="ctr">
              <a:lnSpc>
                <a:spcPts val="5040"/>
              </a:lnSpc>
            </a:pPr>
            <a:r>
              <a:rPr lang="en-US" sz="3600" b="1">
                <a:solidFill>
                  <a:srgbClr val="FFFFFF"/>
                </a:solidFill>
                <a:latin typeface="Quicksand Bold"/>
                <a:ea typeface="Quicksand Bold"/>
                <a:cs typeface="Quicksand Bold"/>
                <a:sym typeface="Quicksand Bold"/>
              </a:rPr>
              <a:t>Performance</a:t>
            </a:r>
          </a:p>
        </p:txBody>
      </p:sp>
      <p:sp>
        <p:nvSpPr>
          <p:cNvPr id="33" name="TextBox 32">
            <a:extLst>
              <a:ext uri="{FF2B5EF4-FFF2-40B4-BE49-F238E27FC236}">
                <a16:creationId xmlns:a16="http://schemas.microsoft.com/office/drawing/2014/main" id="{91849C32-A28A-22DD-A33A-C0D760E2DB8B}"/>
              </a:ext>
            </a:extLst>
          </p:cNvPr>
          <p:cNvSpPr txBox="1"/>
          <p:nvPr/>
        </p:nvSpPr>
        <p:spPr>
          <a:xfrm>
            <a:off x="1295400" y="2567958"/>
            <a:ext cx="13530262" cy="769441"/>
          </a:xfrm>
          <a:prstGeom prst="rect">
            <a:avLst/>
          </a:prstGeom>
          <a:noFill/>
        </p:spPr>
        <p:txBody>
          <a:bodyPr wrap="square" rtlCol="0">
            <a:spAutoFit/>
          </a:bodyPr>
          <a:lstStyle/>
          <a:p>
            <a:r>
              <a:rPr lang="en-US" sz="4400" dirty="0">
                <a:latin typeface="Quicksand" panose="020B0604020202020204" charset="0"/>
              </a:rPr>
              <a:t>No. of Alerts Per Month Split by Payment Type</a:t>
            </a:r>
            <a:r>
              <a:rPr lang="en-IN" sz="4400" dirty="0">
                <a:latin typeface="Quicksand" panose="020B0604020202020204" charset="0"/>
              </a:rPr>
              <a:t>:</a:t>
            </a:r>
          </a:p>
        </p:txBody>
      </p:sp>
      <p:pic>
        <p:nvPicPr>
          <p:cNvPr id="6" name="Picture 5">
            <a:extLst>
              <a:ext uri="{FF2B5EF4-FFF2-40B4-BE49-F238E27FC236}">
                <a16:creationId xmlns:a16="http://schemas.microsoft.com/office/drawing/2014/main" id="{06AB2EAB-5287-B0CF-D5B1-FFCFDBAC374E}"/>
              </a:ext>
            </a:extLst>
          </p:cNvPr>
          <p:cNvPicPr>
            <a:picLocks noChangeAspect="1"/>
          </p:cNvPicPr>
          <p:nvPr/>
        </p:nvPicPr>
        <p:blipFill>
          <a:blip r:embed="rId2"/>
          <a:stretch>
            <a:fillRect/>
          </a:stretch>
        </p:blipFill>
        <p:spPr>
          <a:xfrm>
            <a:off x="3429000" y="3607730"/>
            <a:ext cx="10896600" cy="5989839"/>
          </a:xfrm>
          <a:prstGeom prst="rect">
            <a:avLst/>
          </a:prstGeom>
        </p:spPr>
      </p:pic>
    </p:spTree>
    <p:extLst>
      <p:ext uri="{BB962C8B-B14F-4D97-AF65-F5344CB8AC3E}">
        <p14:creationId xmlns:p14="http://schemas.microsoft.com/office/powerpoint/2010/main" val="1536674492"/>
      </p:ext>
    </p:extLst>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C5270"/>
        </a:solidFill>
        <a:effectLst/>
      </p:bgPr>
    </p:bg>
    <p:spTree>
      <p:nvGrpSpPr>
        <p:cNvPr id="1" name=""/>
        <p:cNvGrpSpPr/>
        <p:nvPr/>
      </p:nvGrpSpPr>
      <p:grpSpPr>
        <a:xfrm>
          <a:off x="0" y="0"/>
          <a:ext cx="0" cy="0"/>
          <a:chOff x="0" y="0"/>
          <a:chExt cx="0" cy="0"/>
        </a:xfrm>
      </p:grpSpPr>
      <p:grpSp>
        <p:nvGrpSpPr>
          <p:cNvPr id="2" name="Group 2"/>
          <p:cNvGrpSpPr/>
          <p:nvPr/>
        </p:nvGrpSpPr>
        <p:grpSpPr>
          <a:xfrm>
            <a:off x="609600" y="675487"/>
            <a:ext cx="17068800" cy="7497597"/>
            <a:chOff x="0" y="0"/>
            <a:chExt cx="4274726" cy="1747969"/>
          </a:xfrm>
        </p:grpSpPr>
        <p:sp>
          <p:nvSpPr>
            <p:cNvPr id="3" name="Freeform 3"/>
            <p:cNvSpPr/>
            <p:nvPr/>
          </p:nvSpPr>
          <p:spPr>
            <a:xfrm>
              <a:off x="0" y="0"/>
              <a:ext cx="4274726" cy="1747969"/>
            </a:xfrm>
            <a:custGeom>
              <a:avLst/>
              <a:gdLst/>
              <a:ahLst/>
              <a:cxnLst/>
              <a:rect l="l" t="t" r="r" b="b"/>
              <a:pathLst>
                <a:path w="4274726" h="1747969">
                  <a:moveTo>
                    <a:pt x="0" y="0"/>
                  </a:moveTo>
                  <a:lnTo>
                    <a:pt x="4274726" y="0"/>
                  </a:lnTo>
                  <a:lnTo>
                    <a:pt x="4274726" y="1747969"/>
                  </a:lnTo>
                  <a:lnTo>
                    <a:pt x="0" y="1747969"/>
                  </a:lnTo>
                  <a:close/>
                </a:path>
              </a:pathLst>
            </a:custGeom>
            <a:solidFill>
              <a:srgbClr val="FFFFFF"/>
            </a:solidFill>
          </p:spPr>
        </p:sp>
        <p:sp>
          <p:nvSpPr>
            <p:cNvPr id="4" name="TextBox 4"/>
            <p:cNvSpPr txBox="1"/>
            <p:nvPr/>
          </p:nvSpPr>
          <p:spPr>
            <a:xfrm>
              <a:off x="0" y="-38100"/>
              <a:ext cx="4274726" cy="1786069"/>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950083" y="6202749"/>
            <a:ext cx="4798931" cy="1266254"/>
            <a:chOff x="0" y="0"/>
            <a:chExt cx="1079957" cy="250864"/>
          </a:xfrm>
        </p:grpSpPr>
        <p:sp>
          <p:nvSpPr>
            <p:cNvPr id="6" name="Freeform 6"/>
            <p:cNvSpPr/>
            <p:nvPr/>
          </p:nvSpPr>
          <p:spPr>
            <a:xfrm>
              <a:off x="0" y="0"/>
              <a:ext cx="1079957" cy="250864"/>
            </a:xfrm>
            <a:custGeom>
              <a:avLst/>
              <a:gdLst/>
              <a:ahLst/>
              <a:cxnLst/>
              <a:rect l="l" t="t" r="r" b="b"/>
              <a:pathLst>
                <a:path w="1079957" h="250864">
                  <a:moveTo>
                    <a:pt x="0" y="0"/>
                  </a:moveTo>
                  <a:lnTo>
                    <a:pt x="1079957" y="0"/>
                  </a:lnTo>
                  <a:lnTo>
                    <a:pt x="1079957" y="250864"/>
                  </a:lnTo>
                  <a:lnTo>
                    <a:pt x="0" y="250864"/>
                  </a:lnTo>
                  <a:close/>
                </a:path>
              </a:pathLst>
            </a:custGeom>
            <a:solidFill>
              <a:srgbClr val="4C5270"/>
            </a:solidFill>
            <a:ln w="47625" cap="sq">
              <a:solidFill>
                <a:srgbClr val="4C5270"/>
              </a:solidFill>
              <a:prstDash val="solid"/>
              <a:miter/>
            </a:ln>
          </p:spPr>
        </p:sp>
        <p:sp>
          <p:nvSpPr>
            <p:cNvPr id="7" name="TextBox 7"/>
            <p:cNvSpPr txBox="1"/>
            <p:nvPr/>
          </p:nvSpPr>
          <p:spPr>
            <a:xfrm>
              <a:off x="0" y="-38100"/>
              <a:ext cx="1079957" cy="288964"/>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6511427" y="6202749"/>
            <a:ext cx="4742597" cy="1266254"/>
            <a:chOff x="0" y="0"/>
            <a:chExt cx="1079957" cy="250864"/>
          </a:xfrm>
        </p:grpSpPr>
        <p:sp>
          <p:nvSpPr>
            <p:cNvPr id="12" name="Freeform 12"/>
            <p:cNvSpPr/>
            <p:nvPr/>
          </p:nvSpPr>
          <p:spPr>
            <a:xfrm>
              <a:off x="0" y="0"/>
              <a:ext cx="1079957" cy="250864"/>
            </a:xfrm>
            <a:custGeom>
              <a:avLst/>
              <a:gdLst/>
              <a:ahLst/>
              <a:cxnLst/>
              <a:rect l="l" t="t" r="r" b="b"/>
              <a:pathLst>
                <a:path w="1079957" h="250864">
                  <a:moveTo>
                    <a:pt x="0" y="0"/>
                  </a:moveTo>
                  <a:lnTo>
                    <a:pt x="1079957" y="0"/>
                  </a:lnTo>
                  <a:lnTo>
                    <a:pt x="1079957" y="250864"/>
                  </a:lnTo>
                  <a:lnTo>
                    <a:pt x="0" y="250864"/>
                  </a:lnTo>
                  <a:close/>
                </a:path>
              </a:pathLst>
            </a:custGeom>
            <a:solidFill>
              <a:srgbClr val="4C5270"/>
            </a:solidFill>
            <a:ln w="47625" cap="sq">
              <a:solidFill>
                <a:srgbClr val="4C5270"/>
              </a:solidFill>
              <a:prstDash val="solid"/>
              <a:miter/>
            </a:ln>
          </p:spPr>
        </p:sp>
        <p:sp>
          <p:nvSpPr>
            <p:cNvPr id="13" name="TextBox 13"/>
            <p:cNvSpPr txBox="1"/>
            <p:nvPr/>
          </p:nvSpPr>
          <p:spPr>
            <a:xfrm>
              <a:off x="0" y="-38100"/>
              <a:ext cx="1079957" cy="288964"/>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12109439" y="6171195"/>
            <a:ext cx="4742597" cy="1266254"/>
            <a:chOff x="0" y="0"/>
            <a:chExt cx="1079957" cy="250864"/>
          </a:xfrm>
        </p:grpSpPr>
        <p:sp>
          <p:nvSpPr>
            <p:cNvPr id="18" name="Freeform 18"/>
            <p:cNvSpPr/>
            <p:nvPr/>
          </p:nvSpPr>
          <p:spPr>
            <a:xfrm>
              <a:off x="0" y="0"/>
              <a:ext cx="1079957" cy="250864"/>
            </a:xfrm>
            <a:custGeom>
              <a:avLst/>
              <a:gdLst/>
              <a:ahLst/>
              <a:cxnLst/>
              <a:rect l="l" t="t" r="r" b="b"/>
              <a:pathLst>
                <a:path w="1079957" h="250864">
                  <a:moveTo>
                    <a:pt x="0" y="0"/>
                  </a:moveTo>
                  <a:lnTo>
                    <a:pt x="1079957" y="0"/>
                  </a:lnTo>
                  <a:lnTo>
                    <a:pt x="1079957" y="250864"/>
                  </a:lnTo>
                  <a:lnTo>
                    <a:pt x="0" y="250864"/>
                  </a:lnTo>
                  <a:close/>
                </a:path>
              </a:pathLst>
            </a:custGeom>
            <a:solidFill>
              <a:srgbClr val="4C5270"/>
            </a:solidFill>
            <a:ln w="47625" cap="sq">
              <a:solidFill>
                <a:srgbClr val="4C5270"/>
              </a:solidFill>
              <a:prstDash val="solid"/>
              <a:miter/>
            </a:ln>
          </p:spPr>
        </p:sp>
        <p:sp>
          <p:nvSpPr>
            <p:cNvPr id="19" name="TextBox 19"/>
            <p:cNvSpPr txBox="1"/>
            <p:nvPr/>
          </p:nvSpPr>
          <p:spPr>
            <a:xfrm>
              <a:off x="0" y="-38100"/>
              <a:ext cx="1079957" cy="288964"/>
            </a:xfrm>
            <a:prstGeom prst="rect">
              <a:avLst/>
            </a:prstGeom>
          </p:spPr>
          <p:txBody>
            <a:bodyPr lIns="50800" tIns="50800" rIns="50800" bIns="50800" rtlCol="0" anchor="ctr"/>
            <a:lstStyle/>
            <a:p>
              <a:pPr algn="ctr">
                <a:lnSpc>
                  <a:spcPts val="2659"/>
                </a:lnSpc>
              </a:pPr>
              <a:endParaRPr/>
            </a:p>
          </p:txBody>
        </p:sp>
      </p:grpSp>
      <p:sp>
        <p:nvSpPr>
          <p:cNvPr id="22" name="TextBox 22"/>
          <p:cNvSpPr txBox="1"/>
          <p:nvPr/>
        </p:nvSpPr>
        <p:spPr>
          <a:xfrm>
            <a:off x="12077686" y="1473245"/>
            <a:ext cx="4100463" cy="5546932"/>
          </a:xfrm>
          <a:prstGeom prst="rect">
            <a:avLst/>
          </a:prstGeom>
        </p:spPr>
        <p:txBody>
          <a:bodyPr lIns="50800" tIns="50800" rIns="50800" bIns="50800" rtlCol="0" anchor="ctr"/>
          <a:lstStyle/>
          <a:p>
            <a:pPr algn="ctr">
              <a:lnSpc>
                <a:spcPts val="2659"/>
              </a:lnSpc>
            </a:pPr>
            <a:endParaRPr/>
          </a:p>
        </p:txBody>
      </p:sp>
      <p:sp>
        <p:nvSpPr>
          <p:cNvPr id="26" name="TextBox 26"/>
          <p:cNvSpPr txBox="1"/>
          <p:nvPr/>
        </p:nvSpPr>
        <p:spPr>
          <a:xfrm>
            <a:off x="1404937" y="6502379"/>
            <a:ext cx="3554883" cy="603885"/>
          </a:xfrm>
          <a:prstGeom prst="rect">
            <a:avLst/>
          </a:prstGeom>
        </p:spPr>
        <p:txBody>
          <a:bodyPr lIns="0" tIns="0" rIns="0" bIns="0" rtlCol="0" anchor="t">
            <a:spAutoFit/>
          </a:bodyPr>
          <a:lstStyle/>
          <a:p>
            <a:pPr algn="ctr">
              <a:lnSpc>
                <a:spcPts val="5040"/>
              </a:lnSpc>
            </a:pPr>
            <a:r>
              <a:rPr lang="en-US" sz="3600" b="1" dirty="0">
                <a:solidFill>
                  <a:srgbClr val="FFFFFF"/>
                </a:solidFill>
                <a:latin typeface="Quicksand Bold"/>
                <a:ea typeface="Quicksand Bold"/>
                <a:cs typeface="Quicksand Bold"/>
                <a:sym typeface="Quicksand Bold"/>
              </a:rPr>
              <a:t>PER MONTH</a:t>
            </a:r>
          </a:p>
        </p:txBody>
      </p:sp>
      <p:sp>
        <p:nvSpPr>
          <p:cNvPr id="27" name="TextBox 27"/>
          <p:cNvSpPr txBox="1"/>
          <p:nvPr/>
        </p:nvSpPr>
        <p:spPr>
          <a:xfrm>
            <a:off x="6995513" y="6502378"/>
            <a:ext cx="3554883" cy="603885"/>
          </a:xfrm>
          <a:prstGeom prst="rect">
            <a:avLst/>
          </a:prstGeom>
        </p:spPr>
        <p:txBody>
          <a:bodyPr lIns="0" tIns="0" rIns="0" bIns="0" rtlCol="0" anchor="t">
            <a:spAutoFit/>
          </a:bodyPr>
          <a:lstStyle/>
          <a:p>
            <a:pPr algn="ctr">
              <a:lnSpc>
                <a:spcPts val="5040"/>
              </a:lnSpc>
            </a:pPr>
            <a:r>
              <a:rPr lang="en-US" sz="3600" b="1" dirty="0">
                <a:solidFill>
                  <a:srgbClr val="FFFFFF"/>
                </a:solidFill>
                <a:latin typeface="Quicksand Bold"/>
                <a:ea typeface="Quicksand Bold"/>
                <a:cs typeface="Quicksand Bold"/>
                <a:sym typeface="Quicksand Bold"/>
              </a:rPr>
              <a:t>PER WEEK</a:t>
            </a:r>
          </a:p>
        </p:txBody>
      </p:sp>
      <p:sp>
        <p:nvSpPr>
          <p:cNvPr id="28" name="TextBox 28"/>
          <p:cNvSpPr txBox="1"/>
          <p:nvPr/>
        </p:nvSpPr>
        <p:spPr>
          <a:xfrm>
            <a:off x="12873023" y="6502377"/>
            <a:ext cx="3554883" cy="603885"/>
          </a:xfrm>
          <a:prstGeom prst="rect">
            <a:avLst/>
          </a:prstGeom>
        </p:spPr>
        <p:txBody>
          <a:bodyPr lIns="0" tIns="0" rIns="0" bIns="0" rtlCol="0" anchor="t">
            <a:spAutoFit/>
          </a:bodyPr>
          <a:lstStyle/>
          <a:p>
            <a:pPr algn="ctr">
              <a:lnSpc>
                <a:spcPts val="5040"/>
              </a:lnSpc>
            </a:pPr>
            <a:r>
              <a:rPr lang="en-US" sz="3600" b="1" dirty="0">
                <a:solidFill>
                  <a:srgbClr val="FFFFFF"/>
                </a:solidFill>
                <a:latin typeface="Quicksand Bold"/>
                <a:ea typeface="Quicksand Bold"/>
                <a:cs typeface="Quicksand Bold"/>
                <a:sym typeface="Quicksand Bold"/>
              </a:rPr>
              <a:t>PER DAY</a:t>
            </a:r>
          </a:p>
        </p:txBody>
      </p:sp>
      <p:sp>
        <p:nvSpPr>
          <p:cNvPr id="32" name="TextBox 32"/>
          <p:cNvSpPr txBox="1"/>
          <p:nvPr/>
        </p:nvSpPr>
        <p:spPr>
          <a:xfrm>
            <a:off x="1441808" y="8536240"/>
            <a:ext cx="15478125" cy="1085215"/>
          </a:xfrm>
          <a:prstGeom prst="rect">
            <a:avLst/>
          </a:prstGeom>
        </p:spPr>
        <p:txBody>
          <a:bodyPr lIns="0" tIns="0" rIns="0" bIns="0" rtlCol="0" anchor="t">
            <a:spAutoFit/>
          </a:bodyPr>
          <a:lstStyle/>
          <a:p>
            <a:pPr algn="ctr">
              <a:lnSpc>
                <a:spcPts val="8959"/>
              </a:lnSpc>
            </a:pPr>
            <a:r>
              <a:rPr lang="en-US" sz="6399" dirty="0">
                <a:solidFill>
                  <a:srgbClr val="FFFFFF"/>
                </a:solidFill>
                <a:latin typeface="Fredoka"/>
                <a:ea typeface="Fredoka"/>
                <a:cs typeface="Fredoka"/>
                <a:sym typeface="Fredoka"/>
              </a:rPr>
              <a:t>NUMBER OF TRANSACTIONS </a:t>
            </a:r>
          </a:p>
        </p:txBody>
      </p:sp>
      <p:pic>
        <p:nvPicPr>
          <p:cNvPr id="34" name="Picture 33">
            <a:extLst>
              <a:ext uri="{FF2B5EF4-FFF2-40B4-BE49-F238E27FC236}">
                <a16:creationId xmlns:a16="http://schemas.microsoft.com/office/drawing/2014/main" id="{52018088-74F1-6F29-829D-C4B90DFF67DF}"/>
              </a:ext>
            </a:extLst>
          </p:cNvPr>
          <p:cNvPicPr>
            <a:picLocks noChangeAspect="1"/>
          </p:cNvPicPr>
          <p:nvPr/>
        </p:nvPicPr>
        <p:blipFill>
          <a:blip r:embed="rId2"/>
          <a:stretch>
            <a:fillRect/>
          </a:stretch>
        </p:blipFill>
        <p:spPr>
          <a:xfrm>
            <a:off x="950083" y="1618005"/>
            <a:ext cx="4742597" cy="4275353"/>
          </a:xfrm>
          <a:prstGeom prst="rect">
            <a:avLst/>
          </a:prstGeom>
        </p:spPr>
      </p:pic>
      <p:pic>
        <p:nvPicPr>
          <p:cNvPr id="36" name="Picture 35">
            <a:extLst>
              <a:ext uri="{FF2B5EF4-FFF2-40B4-BE49-F238E27FC236}">
                <a16:creationId xmlns:a16="http://schemas.microsoft.com/office/drawing/2014/main" id="{4EEC6B2C-E115-DF31-2718-3370BED82D0A}"/>
              </a:ext>
            </a:extLst>
          </p:cNvPr>
          <p:cNvPicPr>
            <a:picLocks noChangeAspect="1"/>
          </p:cNvPicPr>
          <p:nvPr/>
        </p:nvPicPr>
        <p:blipFill>
          <a:blip r:embed="rId3"/>
          <a:stretch>
            <a:fillRect/>
          </a:stretch>
        </p:blipFill>
        <p:spPr>
          <a:xfrm>
            <a:off x="6033163" y="1618005"/>
            <a:ext cx="5184877" cy="4135095"/>
          </a:xfrm>
          <a:prstGeom prst="rect">
            <a:avLst/>
          </a:prstGeom>
        </p:spPr>
      </p:pic>
      <p:pic>
        <p:nvPicPr>
          <p:cNvPr id="38" name="Picture 37">
            <a:extLst>
              <a:ext uri="{FF2B5EF4-FFF2-40B4-BE49-F238E27FC236}">
                <a16:creationId xmlns:a16="http://schemas.microsoft.com/office/drawing/2014/main" id="{8133F560-C6F5-EA4D-8508-F5F703A6295B}"/>
              </a:ext>
            </a:extLst>
          </p:cNvPr>
          <p:cNvPicPr>
            <a:picLocks noChangeAspect="1"/>
          </p:cNvPicPr>
          <p:nvPr/>
        </p:nvPicPr>
        <p:blipFill>
          <a:blip r:embed="rId4"/>
          <a:stretch>
            <a:fillRect/>
          </a:stretch>
        </p:blipFill>
        <p:spPr>
          <a:xfrm>
            <a:off x="11430000" y="1673481"/>
            <a:ext cx="5736578" cy="4079619"/>
          </a:xfrm>
          <a:prstGeom prst="rect">
            <a:avLst/>
          </a:prstGeom>
        </p:spPr>
      </p:pic>
    </p:spTree>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4C5270"/>
        </a:solidFill>
        <a:effectLst/>
      </p:bgPr>
    </p:bg>
    <p:spTree>
      <p:nvGrpSpPr>
        <p:cNvPr id="1" name=""/>
        <p:cNvGrpSpPr/>
        <p:nvPr/>
      </p:nvGrpSpPr>
      <p:grpSpPr>
        <a:xfrm>
          <a:off x="0" y="0"/>
          <a:ext cx="0" cy="0"/>
          <a:chOff x="0" y="0"/>
          <a:chExt cx="0" cy="0"/>
        </a:xfrm>
      </p:grpSpPr>
      <p:grpSp>
        <p:nvGrpSpPr>
          <p:cNvPr id="2" name="Group 2"/>
          <p:cNvGrpSpPr/>
          <p:nvPr/>
        </p:nvGrpSpPr>
        <p:grpSpPr>
          <a:xfrm>
            <a:off x="6358754" y="978460"/>
            <a:ext cx="10715625" cy="8229600"/>
            <a:chOff x="0" y="0"/>
            <a:chExt cx="2822222" cy="2167467"/>
          </a:xfrm>
        </p:grpSpPr>
        <p:sp>
          <p:nvSpPr>
            <p:cNvPr id="3" name="Freeform 3"/>
            <p:cNvSpPr/>
            <p:nvPr/>
          </p:nvSpPr>
          <p:spPr>
            <a:xfrm>
              <a:off x="0" y="0"/>
              <a:ext cx="2822222" cy="2167467"/>
            </a:xfrm>
            <a:custGeom>
              <a:avLst/>
              <a:gdLst/>
              <a:ahLst/>
              <a:cxnLst/>
              <a:rect l="l" t="t" r="r" b="b"/>
              <a:pathLst>
                <a:path w="2822222" h="2167467">
                  <a:moveTo>
                    <a:pt x="0" y="0"/>
                  </a:moveTo>
                  <a:lnTo>
                    <a:pt x="2822222" y="0"/>
                  </a:lnTo>
                  <a:lnTo>
                    <a:pt x="2822222" y="2167467"/>
                  </a:lnTo>
                  <a:lnTo>
                    <a:pt x="0" y="2167467"/>
                  </a:lnTo>
                  <a:close/>
                </a:path>
              </a:pathLst>
            </a:custGeom>
            <a:solidFill>
              <a:srgbClr val="FFFFFF"/>
            </a:solidFill>
          </p:spPr>
        </p:sp>
        <p:sp>
          <p:nvSpPr>
            <p:cNvPr id="4" name="TextBox 4"/>
            <p:cNvSpPr txBox="1"/>
            <p:nvPr/>
          </p:nvSpPr>
          <p:spPr>
            <a:xfrm>
              <a:off x="0" y="-38100"/>
              <a:ext cx="2822222" cy="2205567"/>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1404938" y="3410267"/>
            <a:ext cx="4762500" cy="3365986"/>
          </a:xfrm>
          <a:prstGeom prst="rect">
            <a:avLst/>
          </a:prstGeom>
        </p:spPr>
        <p:txBody>
          <a:bodyPr lIns="0" tIns="0" rIns="0" bIns="0" rtlCol="0" anchor="t">
            <a:spAutoFit/>
          </a:bodyPr>
          <a:lstStyle/>
          <a:p>
            <a:pPr algn="r">
              <a:lnSpc>
                <a:spcPts val="8959"/>
              </a:lnSpc>
            </a:pPr>
            <a:r>
              <a:rPr lang="en-US" sz="6399" dirty="0">
                <a:solidFill>
                  <a:srgbClr val="FFFFFF"/>
                </a:solidFill>
                <a:latin typeface="Fredoka"/>
                <a:ea typeface="Fredoka"/>
                <a:cs typeface="Fredoka"/>
                <a:sym typeface="Fredoka"/>
              </a:rPr>
              <a:t>RESULT AND OUTCOMES</a:t>
            </a:r>
          </a:p>
        </p:txBody>
      </p:sp>
      <p:pic>
        <p:nvPicPr>
          <p:cNvPr id="15" name="Picture 14">
            <a:extLst>
              <a:ext uri="{FF2B5EF4-FFF2-40B4-BE49-F238E27FC236}">
                <a16:creationId xmlns:a16="http://schemas.microsoft.com/office/drawing/2014/main" id="{AE5A2F6A-C6E8-A268-FD5D-B545E9600C17}"/>
              </a:ext>
            </a:extLst>
          </p:cNvPr>
          <p:cNvPicPr>
            <a:picLocks noChangeAspect="1"/>
          </p:cNvPicPr>
          <p:nvPr/>
        </p:nvPicPr>
        <p:blipFill>
          <a:blip r:embed="rId2"/>
          <a:stretch>
            <a:fillRect/>
          </a:stretch>
        </p:blipFill>
        <p:spPr>
          <a:xfrm>
            <a:off x="7239000" y="2286000"/>
            <a:ext cx="8599354" cy="5714999"/>
          </a:xfrm>
          <a:prstGeom prst="rect">
            <a:avLst/>
          </a:prstGeom>
        </p:spPr>
      </p:pic>
    </p:spTree>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4C5270"/>
        </a:solidFill>
        <a:effectLst/>
      </p:bgPr>
    </p:bg>
    <p:spTree>
      <p:nvGrpSpPr>
        <p:cNvPr id="1" name=""/>
        <p:cNvGrpSpPr/>
        <p:nvPr/>
      </p:nvGrpSpPr>
      <p:grpSpPr>
        <a:xfrm>
          <a:off x="0" y="0"/>
          <a:ext cx="0" cy="0"/>
          <a:chOff x="0" y="0"/>
          <a:chExt cx="0" cy="0"/>
        </a:xfrm>
      </p:grpSpPr>
      <p:grpSp>
        <p:nvGrpSpPr>
          <p:cNvPr id="2" name="Group 2"/>
          <p:cNvGrpSpPr/>
          <p:nvPr/>
        </p:nvGrpSpPr>
        <p:grpSpPr>
          <a:xfrm>
            <a:off x="1028699" y="1015204"/>
            <a:ext cx="16344901" cy="8229600"/>
            <a:chOff x="0" y="0"/>
            <a:chExt cx="2822222" cy="2167467"/>
          </a:xfrm>
        </p:grpSpPr>
        <p:sp>
          <p:nvSpPr>
            <p:cNvPr id="3" name="Freeform 3"/>
            <p:cNvSpPr/>
            <p:nvPr/>
          </p:nvSpPr>
          <p:spPr>
            <a:xfrm>
              <a:off x="0" y="0"/>
              <a:ext cx="2822222" cy="2167467"/>
            </a:xfrm>
            <a:custGeom>
              <a:avLst/>
              <a:gdLst/>
              <a:ahLst/>
              <a:cxnLst/>
              <a:rect l="l" t="t" r="r" b="b"/>
              <a:pathLst>
                <a:path w="2822222" h="2167467">
                  <a:moveTo>
                    <a:pt x="0" y="0"/>
                  </a:moveTo>
                  <a:lnTo>
                    <a:pt x="2822222" y="0"/>
                  </a:lnTo>
                  <a:lnTo>
                    <a:pt x="2822222" y="2167467"/>
                  </a:lnTo>
                  <a:lnTo>
                    <a:pt x="0" y="2167467"/>
                  </a:lnTo>
                  <a:close/>
                </a:path>
              </a:pathLst>
            </a:custGeom>
            <a:solidFill>
              <a:srgbClr val="FFFFFF"/>
            </a:solidFill>
          </p:spPr>
        </p:sp>
        <p:sp>
          <p:nvSpPr>
            <p:cNvPr id="4" name="TextBox 4"/>
            <p:cNvSpPr txBox="1"/>
            <p:nvPr/>
          </p:nvSpPr>
          <p:spPr>
            <a:xfrm>
              <a:off x="0" y="-38100"/>
              <a:ext cx="2822222" cy="2205567"/>
            </a:xfrm>
            <a:prstGeom prst="rect">
              <a:avLst/>
            </a:prstGeom>
          </p:spPr>
          <p:txBody>
            <a:bodyPr lIns="50800" tIns="50800" rIns="50800" bIns="50800" rtlCol="0" anchor="ctr"/>
            <a:lstStyle/>
            <a:p>
              <a:pPr algn="ctr">
                <a:lnSpc>
                  <a:spcPts val="2659"/>
                </a:lnSpc>
              </a:pPr>
              <a:endParaRPr/>
            </a:p>
          </p:txBody>
        </p:sp>
      </p:grpSp>
      <p:pic>
        <p:nvPicPr>
          <p:cNvPr id="15" name="Picture 14">
            <a:extLst>
              <a:ext uri="{FF2B5EF4-FFF2-40B4-BE49-F238E27FC236}">
                <a16:creationId xmlns:a16="http://schemas.microsoft.com/office/drawing/2014/main" id="{986EA459-AE45-B405-4EC4-C13EF5DE7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485900"/>
            <a:ext cx="15253782" cy="7315200"/>
          </a:xfrm>
          <a:prstGeom prst="rect">
            <a:avLst/>
          </a:prstGeom>
        </p:spPr>
      </p:pic>
    </p:spTree>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4C5270"/>
        </a:solidFill>
        <a:effectLst/>
      </p:bgPr>
    </p:bg>
    <p:spTree>
      <p:nvGrpSpPr>
        <p:cNvPr id="1" name="">
          <a:extLst>
            <a:ext uri="{FF2B5EF4-FFF2-40B4-BE49-F238E27FC236}">
              <a16:creationId xmlns:a16="http://schemas.microsoft.com/office/drawing/2014/main" id="{43FB93AC-496F-0738-C698-5FE5F1B993FE}"/>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3FDD4037-304C-6F84-DC88-5E67AE2E4FA2}"/>
              </a:ext>
            </a:extLst>
          </p:cNvPr>
          <p:cNvGrpSpPr/>
          <p:nvPr/>
        </p:nvGrpSpPr>
        <p:grpSpPr>
          <a:xfrm>
            <a:off x="1028699" y="1015204"/>
            <a:ext cx="16344901" cy="8229600"/>
            <a:chOff x="0" y="0"/>
            <a:chExt cx="2822222" cy="2167467"/>
          </a:xfrm>
        </p:grpSpPr>
        <p:sp>
          <p:nvSpPr>
            <p:cNvPr id="3" name="Freeform 3">
              <a:extLst>
                <a:ext uri="{FF2B5EF4-FFF2-40B4-BE49-F238E27FC236}">
                  <a16:creationId xmlns:a16="http://schemas.microsoft.com/office/drawing/2014/main" id="{C0059BF4-0BEF-6D29-6EF0-9D981C982156}"/>
                </a:ext>
              </a:extLst>
            </p:cNvPr>
            <p:cNvSpPr/>
            <p:nvPr/>
          </p:nvSpPr>
          <p:spPr>
            <a:xfrm>
              <a:off x="0" y="0"/>
              <a:ext cx="2822222" cy="2167467"/>
            </a:xfrm>
            <a:custGeom>
              <a:avLst/>
              <a:gdLst/>
              <a:ahLst/>
              <a:cxnLst/>
              <a:rect l="l" t="t" r="r" b="b"/>
              <a:pathLst>
                <a:path w="2822222" h="2167467">
                  <a:moveTo>
                    <a:pt x="0" y="0"/>
                  </a:moveTo>
                  <a:lnTo>
                    <a:pt x="2822222" y="0"/>
                  </a:lnTo>
                  <a:lnTo>
                    <a:pt x="2822222" y="2167467"/>
                  </a:lnTo>
                  <a:lnTo>
                    <a:pt x="0" y="2167467"/>
                  </a:lnTo>
                  <a:close/>
                </a:path>
              </a:pathLst>
            </a:custGeom>
            <a:solidFill>
              <a:srgbClr val="FFFFFF"/>
            </a:solidFill>
          </p:spPr>
        </p:sp>
        <p:sp>
          <p:nvSpPr>
            <p:cNvPr id="4" name="TextBox 4">
              <a:extLst>
                <a:ext uri="{FF2B5EF4-FFF2-40B4-BE49-F238E27FC236}">
                  <a16:creationId xmlns:a16="http://schemas.microsoft.com/office/drawing/2014/main" id="{CB5BA08A-E500-141C-A613-C110544DA9DE}"/>
                </a:ext>
              </a:extLst>
            </p:cNvPr>
            <p:cNvSpPr txBox="1"/>
            <p:nvPr/>
          </p:nvSpPr>
          <p:spPr>
            <a:xfrm>
              <a:off x="0" y="-38100"/>
              <a:ext cx="2822222" cy="2205567"/>
            </a:xfrm>
            <a:prstGeom prst="rect">
              <a:avLst/>
            </a:prstGeom>
          </p:spPr>
          <p:txBody>
            <a:bodyPr lIns="50800" tIns="50800" rIns="50800" bIns="50800" rtlCol="0" anchor="ctr"/>
            <a:lstStyle/>
            <a:p>
              <a:pPr algn="ctr">
                <a:lnSpc>
                  <a:spcPts val="2659"/>
                </a:lnSpc>
              </a:pPr>
              <a:endParaRPr/>
            </a:p>
          </p:txBody>
        </p:sp>
      </p:grpSp>
      <p:pic>
        <p:nvPicPr>
          <p:cNvPr id="6" name="Picture 5">
            <a:extLst>
              <a:ext uri="{FF2B5EF4-FFF2-40B4-BE49-F238E27FC236}">
                <a16:creationId xmlns:a16="http://schemas.microsoft.com/office/drawing/2014/main" id="{4A2E312B-B657-33FE-4ED0-E448951BC3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1562100"/>
            <a:ext cx="14859000" cy="7086600"/>
          </a:xfrm>
          <a:prstGeom prst="rect">
            <a:avLst/>
          </a:prstGeom>
        </p:spPr>
      </p:pic>
    </p:spTree>
    <p:extLst>
      <p:ext uri="{BB962C8B-B14F-4D97-AF65-F5344CB8AC3E}">
        <p14:creationId xmlns:p14="http://schemas.microsoft.com/office/powerpoint/2010/main" val="1009442744"/>
      </p:ext>
    </p:extLst>
  </p:cSld>
  <p:clrMapOvr>
    <a:masterClrMapping/>
  </p:clrMapOvr>
  <p:transition>
    <p:push/>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TotalTime>
  <Words>128</Words>
  <Application>Microsoft Office PowerPoint</Application>
  <PresentationFormat>Custom</PresentationFormat>
  <Paragraphs>21</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Quicksand Bold</vt:lpstr>
      <vt:lpstr>Arial</vt:lpstr>
      <vt:lpstr>Calibri</vt:lpstr>
      <vt:lpstr>Fredoka</vt:lpstr>
      <vt:lpstr>proxima-nova</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Networks Presentation in Blue Clean Style</dc:title>
  <cp:lastModifiedBy>Neeha Shaik</cp:lastModifiedBy>
  <cp:revision>2</cp:revision>
  <dcterms:created xsi:type="dcterms:W3CDTF">2006-08-16T00:00:00Z</dcterms:created>
  <dcterms:modified xsi:type="dcterms:W3CDTF">2025-01-05T01:14:10Z</dcterms:modified>
  <dc:identifier>DAGbRBemDQE</dc:identifier>
</cp:coreProperties>
</file>