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0"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0" r:id="rId19"/>
    <p:sldId id="288"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9144000" cy="5143500" type="screen16x9"/>
  <p:notesSz cx="6858000" cy="9144000"/>
  <p:embeddedFontLst>
    <p:embeddedFont>
      <p:font typeface="Alfa Slab One" panose="020B0604020202020204" charset="0"/>
      <p:regular r:id="rId37"/>
    </p:embeddedFont>
    <p:embeddedFont>
      <p:font typeface="Poppins" panose="00000500000000000000" pitchFamily="2" charset="0"/>
      <p:regular r:id="rId38"/>
      <p:bold r:id="rId39"/>
      <p:italic r:id="rId40"/>
      <p:boldItalic r:id="rId41"/>
    </p:embeddedFont>
    <p:embeddedFont>
      <p:font typeface="Proxima Nova" panose="020B0604020202020204" charset="0"/>
      <p:regular r:id="rId42"/>
      <p:bold r:id="rId43"/>
      <p:italic r:id="rId44"/>
      <p:boldItalic r:id="rId45"/>
    </p:embeddedFont>
    <p:embeddedFont>
      <p:font typeface="Roboto Mono" panose="00000009000000000000" pitchFamily="49"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jcN+SaEZTQOcCy7akXSUg9FBR8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C94A0F-73D6-4437-82FD-9C4E105B8A21}">
  <a:tblStyle styleId="{97C94A0F-73D6-4437-82FD-9C4E105B8A2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9" d="100"/>
          <a:sy n="129" d="100"/>
        </p:scale>
        <p:origin x="110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font" Target="fonts/font11.fntdata"/><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customschemas.google.com/relationships/presentationmetadata" Target="metadata"/><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8.xml"/><Relationship Id="rId41" Type="http://schemas.openxmlformats.org/officeDocument/2006/relationships/font" Target="fonts/font5.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b13905d937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2b13905d937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b13905d937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2b13905d937_0_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b13905d937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2b13905d937_0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b13905d937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2b13905d937_0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b13905d937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2b13905d937_0_1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f83dec90c4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f83dec90c4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f83dec90c4_2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f83dec90c4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b13905d937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2b13905d937_0_1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6669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f83bf6a1c0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2" name="Google Shape;242;g2f83bf6a1c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b2407a40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2b2407a407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6551dc84ad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26551dc84ad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f83dec90c4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f83dec90c4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b2407a407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g2b2407a4079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b2407a4079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g2b2407a4079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b2407a407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g2b2407a4079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b2407a4079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g2b2407a4079_0_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b2407a407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g2b2407a4079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b2407a4079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g2b2407a4079_0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f83dec90c4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g2f83dec90c4_2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f83dec90c4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f83dec90c4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f83dec90c4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f83dec90c4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551dc84ad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26551dc84ad_0_1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f83dec90c4_2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2f83dec90c4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f83dec90c4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f83dec90c4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f83bf6a1c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g2f83bf6a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b13905d937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2b13905d937_0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f83dec90c4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f83dec90c4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b13905d937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2b13905d937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https://colab.research.google.com/drive/1g3tcEt_pIPD-liznkDytBJZfgl185ytb</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b13905d93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2b13905d937_0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https://colab.research.google.com/drive/1g3tcEt_pIPD-liznkDytBJZfgl185ytb</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f83dec90c4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f83dec90c4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37"/>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37"/>
          <p:cNvSpPr txBox="1">
            <a:spLocks noGrp="1"/>
          </p:cNvSpPr>
          <p:nvPr>
            <p:ph type="ctrTitle"/>
          </p:nvPr>
        </p:nvSpPr>
        <p:spPr>
          <a:xfrm>
            <a:off x="311700" y="595975"/>
            <a:ext cx="8520600" cy="1957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2" name="Google Shape;12;p37"/>
          <p:cNvSpPr txBox="1">
            <a:spLocks noGrp="1"/>
          </p:cNvSpPr>
          <p:nvPr>
            <p:ph type="subTitle" idx="1"/>
          </p:nvPr>
        </p:nvSpPr>
        <p:spPr>
          <a:xfrm>
            <a:off x="311700" y="3165823"/>
            <a:ext cx="8520600" cy="733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46"/>
          <p:cNvSpPr txBox="1">
            <a:spLocks noGrp="1"/>
          </p:cNvSpPr>
          <p:nvPr>
            <p:ph type="title" hasCustomPrompt="1"/>
          </p:nvPr>
        </p:nvSpPr>
        <p:spPr>
          <a:xfrm>
            <a:off x="311700" y="1167925"/>
            <a:ext cx="8520600" cy="1980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8" name="Google Shape;48;p46"/>
          <p:cNvSpPr txBox="1">
            <a:spLocks noGrp="1"/>
          </p:cNvSpPr>
          <p:nvPr>
            <p:ph type="body" idx="1"/>
          </p:nvPr>
        </p:nvSpPr>
        <p:spPr>
          <a:xfrm>
            <a:off x="311700" y="322425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7"/>
        <p:cNvGrpSpPr/>
        <p:nvPr/>
      </p:nvGrpSpPr>
      <p:grpSpPr>
        <a:xfrm>
          <a:off x="0" y="0"/>
          <a:ext cx="0" cy="0"/>
          <a:chOff x="0" y="0"/>
          <a:chExt cx="0" cy="0"/>
        </a:xfrm>
      </p:grpSpPr>
      <p:sp>
        <p:nvSpPr>
          <p:cNvPr id="58" name="Google Shape;58;g26551dc84ad_0_1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9" name="Google Shape;59;g26551dc84ad_0_1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0" name="Google Shape;60;g26551dc84ad_0_1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61"/>
        <p:cNvGrpSpPr/>
        <p:nvPr/>
      </p:nvGrpSpPr>
      <p:grpSpPr>
        <a:xfrm>
          <a:off x="0" y="0"/>
          <a:ext cx="0" cy="0"/>
          <a:chOff x="0" y="0"/>
          <a:chExt cx="0" cy="0"/>
        </a:xfrm>
      </p:grpSpPr>
      <p:sp>
        <p:nvSpPr>
          <p:cNvPr id="62" name="Google Shape;62;g26551dc84ad_0_11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3" name="Google Shape;63;g26551dc84ad_0_11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4" name="Google Shape;64;g26551dc84ad_0_1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g26551dc84ad_0_1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g26551dc84ad_0_12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9" name="Google Shape;69;g26551dc84ad_0_1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sp>
        <p:nvSpPr>
          <p:cNvPr id="71" name="Google Shape;71;g26551dc84ad_0_1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g26551dc84ad_0_1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3" name="Google Shape;73;g26551dc84ad_0_1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4" name="Google Shape;74;g26551dc84ad_0_1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g26551dc84ad_0_1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7" name="Google Shape;77;g26551dc84ad_0_1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g26551dc84ad_0_13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0" name="Google Shape;80;g26551dc84ad_0_13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1" name="Google Shape;81;g26551dc84ad_0_1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5"/>
        <p:cNvGrpSpPr/>
        <p:nvPr/>
      </p:nvGrpSpPr>
      <p:grpSpPr>
        <a:xfrm>
          <a:off x="0" y="0"/>
          <a:ext cx="0" cy="0"/>
          <a:chOff x="0" y="0"/>
          <a:chExt cx="0" cy="0"/>
        </a:xfrm>
      </p:grpSpPr>
      <p:sp>
        <p:nvSpPr>
          <p:cNvPr id="86" name="Google Shape;86;g26551dc84ad_0_14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g26551dc84ad_0_14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8" name="Google Shape;88;g26551dc84ad_0_14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9" name="Google Shape;89;g26551dc84ad_0_14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90" name="Google Shape;90;g26551dc84ad_0_1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6" name="Google Shape;16;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7" name="Google Shape;17;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1"/>
        <p:cNvGrpSpPr/>
        <p:nvPr/>
      </p:nvGrpSpPr>
      <p:grpSpPr>
        <a:xfrm>
          <a:off x="0" y="0"/>
          <a:ext cx="0" cy="0"/>
          <a:chOff x="0" y="0"/>
          <a:chExt cx="0" cy="0"/>
        </a:xfrm>
      </p:grpSpPr>
      <p:sp>
        <p:nvSpPr>
          <p:cNvPr id="92" name="Google Shape;92;g26551dc84ad_0_15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93" name="Google Shape;93;g26551dc84ad_0_1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
        <p:cNvGrpSpPr/>
        <p:nvPr/>
      </p:nvGrpSpPr>
      <p:grpSpPr>
        <a:xfrm>
          <a:off x="0" y="0"/>
          <a:ext cx="0" cy="0"/>
          <a:chOff x="0" y="0"/>
          <a:chExt cx="0" cy="0"/>
        </a:xfrm>
      </p:grpSpPr>
      <p:sp>
        <p:nvSpPr>
          <p:cNvPr id="95" name="Google Shape;95;g26551dc84ad_0_15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6" name="Google Shape;96;g26551dc84ad_0_15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7" name="Google Shape;97;g26551dc84ad_0_1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8"/>
        <p:cNvGrpSpPr/>
        <p:nvPr/>
      </p:nvGrpSpPr>
      <p:grpSpPr>
        <a:xfrm>
          <a:off x="0" y="0"/>
          <a:ext cx="0" cy="0"/>
          <a:chOff x="0" y="0"/>
          <a:chExt cx="0" cy="0"/>
        </a:xfrm>
      </p:grpSpPr>
      <p:sp>
        <p:nvSpPr>
          <p:cNvPr id="19" name="Google Shape;19;p39"/>
          <p:cNvSpPr txBox="1">
            <a:spLocks noGrp="1"/>
          </p:cNvSpPr>
          <p:nvPr>
            <p:ph type="title"/>
          </p:nvPr>
        </p:nvSpPr>
        <p:spPr>
          <a:xfrm>
            <a:off x="490250" y="526350"/>
            <a:ext cx="5683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0" name="Google Shape;20;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sp>
        <p:nvSpPr>
          <p:cNvPr id="22" name="Google Shape;22;p40"/>
          <p:cNvSpPr txBox="1">
            <a:spLocks noGrp="1"/>
          </p:cNvSpPr>
          <p:nvPr>
            <p:ph type="title"/>
          </p:nvPr>
        </p:nvSpPr>
        <p:spPr>
          <a:xfrm>
            <a:off x="311700" y="2480550"/>
            <a:ext cx="8114400" cy="24459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a:endParaRPr/>
          </a:p>
        </p:txBody>
      </p:sp>
      <p:sp>
        <p:nvSpPr>
          <p:cNvPr id="23" name="Google Shape;23;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4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4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43"/>
          <p:cNvSpPr txBox="1">
            <a:spLocks noGrp="1"/>
          </p:cNvSpPr>
          <p:nvPr>
            <p:ph type="title"/>
          </p:nvPr>
        </p:nvSpPr>
        <p:spPr>
          <a:xfrm>
            <a:off x="311700" y="6318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43"/>
          <p:cNvSpPr txBox="1">
            <a:spLocks noGrp="1"/>
          </p:cNvSpPr>
          <p:nvPr>
            <p:ph type="body" idx="1"/>
          </p:nvPr>
        </p:nvSpPr>
        <p:spPr>
          <a:xfrm>
            <a:off x="311700" y="1490875"/>
            <a:ext cx="2808000" cy="30780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5" name="Google Shape;35;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44"/>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8" name="Google Shape;38;p44"/>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44"/>
          <p:cNvSpPr txBox="1">
            <a:spLocks noGrp="1"/>
          </p:cNvSpPr>
          <p:nvPr>
            <p:ph type="title"/>
          </p:nvPr>
        </p:nvSpPr>
        <p:spPr>
          <a:xfrm>
            <a:off x="265500" y="1375599"/>
            <a:ext cx="4045200" cy="15519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40" name="Google Shape;40;p44"/>
          <p:cNvSpPr txBox="1">
            <a:spLocks noGrp="1"/>
          </p:cNvSpPr>
          <p:nvPr>
            <p:ph type="subTitle" idx="1"/>
          </p:nvPr>
        </p:nvSpPr>
        <p:spPr>
          <a:xfrm>
            <a:off x="265500" y="2981125"/>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4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2" name="Google Shape;42;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45"/>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1pPr>
            <a:lvl2pPr marR="0" lvl="1"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2pPr>
            <a:lvl3pPr marR="0" lvl="2"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3pPr>
            <a:lvl4pPr marR="0" lvl="3"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4pPr>
            <a:lvl5pPr marR="0" lvl="4"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5pPr>
            <a:lvl6pPr marR="0" lvl="5"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6pPr>
            <a:lvl7pPr marR="0" lvl="6"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7pPr>
            <a:lvl8pPr marR="0" lvl="7"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8pPr>
            <a:lvl9pPr marR="0" lvl="8"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9pPr>
          </a:lstStyle>
          <a:p>
            <a:endParaRPr/>
          </a:p>
        </p:txBody>
      </p:sp>
      <p:sp>
        <p:nvSpPr>
          <p:cNvPr id="7" name="Google Shape;7;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Proxima Nova"/>
              <a:buChar char="●"/>
              <a:defRPr sz="18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endParaRPr/>
          </a:p>
        </p:txBody>
      </p:sp>
      <p:sp>
        <p:nvSpPr>
          <p:cNvPr id="8" name="Google Shape;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2"/>
        <p:cNvGrpSpPr/>
        <p:nvPr/>
      </p:nvGrpSpPr>
      <p:grpSpPr>
        <a:xfrm>
          <a:off x="0" y="0"/>
          <a:ext cx="0" cy="0"/>
          <a:chOff x="0" y="0"/>
          <a:chExt cx="0" cy="0"/>
        </a:xfrm>
      </p:grpSpPr>
      <p:sp>
        <p:nvSpPr>
          <p:cNvPr id="53" name="Google Shape;53;g26551dc84ad_0_1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4" name="Google Shape;54;g26551dc84ad_0_1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Poppins"/>
              <a:buChar char="●"/>
              <a:defRPr sz="1800" b="0" i="0" u="none" strike="noStrike" cap="none">
                <a:solidFill>
                  <a:schemeClr val="dk2"/>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9pPr>
          </a:lstStyle>
          <a:p>
            <a:endParaRPr/>
          </a:p>
        </p:txBody>
      </p:sp>
      <p:sp>
        <p:nvSpPr>
          <p:cNvPr id="55" name="Google Shape;55;g26551dc84ad_0_1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56" name="Google Shape;56;g26551dc84ad_0_113"/>
          <p:cNvPicPr preferRelativeResize="0"/>
          <p:nvPr/>
        </p:nvPicPr>
        <p:blipFill rotWithShape="1">
          <a:blip r:embed="rId12">
            <a:alphaModFix amt="4000"/>
          </a:blip>
          <a:srcRect/>
          <a:stretch/>
        </p:blipFill>
        <p:spPr>
          <a:xfrm>
            <a:off x="3412325" y="1310447"/>
            <a:ext cx="2319350" cy="2266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15.jp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hyperlink" Target="https://images.ctfassets.net/n9ktizb80e1a/6FJgRmnaa4aPhL7vn8TGd4/9bd02c6c3d5337d42a7f933b5740006f/queue.gif"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www.freepik.com/free-vector/hand-drawn-flat-design-stack-books-illustration_24307396.htm#fromView=search&amp;page=1&amp;position=3&amp;uuid=b504e910-8762-492e-95e4-cd2f855a82a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311721" y="2855825"/>
            <a:ext cx="8520600" cy="20526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08333"/>
              <a:buNone/>
            </a:pPr>
            <a:r>
              <a:rPr lang="en-GB" sz="4800" dirty="0">
                <a:latin typeface="Poppins"/>
                <a:ea typeface="Poppins"/>
                <a:cs typeface="Poppins"/>
                <a:sym typeface="Poppins"/>
              </a:rPr>
              <a:t>Data Structure </a:t>
            </a:r>
            <a:endParaRPr sz="4800" dirty="0">
              <a:latin typeface="Poppins"/>
              <a:ea typeface="Poppins"/>
              <a:cs typeface="Poppins"/>
              <a:sym typeface="Poppins"/>
            </a:endParaRPr>
          </a:p>
          <a:p>
            <a:pPr marL="0" lvl="0" indent="0" algn="ctr" rtl="0">
              <a:lnSpc>
                <a:spcPct val="100000"/>
              </a:lnSpc>
              <a:spcBef>
                <a:spcPts val="0"/>
              </a:spcBef>
              <a:spcAft>
                <a:spcPts val="0"/>
              </a:spcAft>
              <a:buSzPct val="108333"/>
              <a:buNone/>
            </a:pPr>
            <a:r>
              <a:rPr lang="en-GB" sz="4800" dirty="0">
                <a:latin typeface="Poppins"/>
                <a:ea typeface="Poppins"/>
                <a:cs typeface="Poppins"/>
                <a:sym typeface="Poppins"/>
              </a:rPr>
              <a:t>&amp; </a:t>
            </a:r>
            <a:endParaRPr sz="4800" dirty="0">
              <a:latin typeface="Poppins"/>
              <a:ea typeface="Poppins"/>
              <a:cs typeface="Poppins"/>
              <a:sym typeface="Poppins"/>
            </a:endParaRPr>
          </a:p>
          <a:p>
            <a:pPr marL="0" lvl="0" indent="0" algn="ctr" rtl="0">
              <a:lnSpc>
                <a:spcPct val="100000"/>
              </a:lnSpc>
              <a:spcBef>
                <a:spcPts val="0"/>
              </a:spcBef>
              <a:spcAft>
                <a:spcPts val="0"/>
              </a:spcAft>
              <a:buSzPct val="108333"/>
              <a:buNone/>
            </a:pPr>
            <a:r>
              <a:rPr lang="en-GB" sz="4800" dirty="0">
                <a:latin typeface="Poppins"/>
                <a:ea typeface="Poppins"/>
                <a:cs typeface="Poppins"/>
                <a:sym typeface="Poppins"/>
              </a:rPr>
              <a:t>Algorithms</a:t>
            </a:r>
            <a:endParaRPr sz="4800" dirty="0">
              <a:latin typeface="Poppins"/>
              <a:ea typeface="Poppins"/>
              <a:cs typeface="Poppins"/>
              <a:sym typeface="Poppins"/>
            </a:endParaRPr>
          </a:p>
        </p:txBody>
      </p:sp>
      <p:pic>
        <p:nvPicPr>
          <p:cNvPr id="103" name="Google Shape;103;p1"/>
          <p:cNvPicPr preferRelativeResize="0"/>
          <p:nvPr/>
        </p:nvPicPr>
        <p:blipFill rotWithShape="1">
          <a:blip r:embed="rId3">
            <a:alphaModFix/>
          </a:blip>
          <a:srcRect/>
          <a:stretch/>
        </p:blipFill>
        <p:spPr>
          <a:xfrm>
            <a:off x="2577713" y="1518900"/>
            <a:ext cx="4062675" cy="1052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2b13905d937_0_108"/>
          <p:cNvSpPr txBox="1">
            <a:spLocks noGrp="1"/>
          </p:cNvSpPr>
          <p:nvPr>
            <p:ph type="title"/>
          </p:nvPr>
        </p:nvSpPr>
        <p:spPr>
          <a:xfrm>
            <a:off x="273600" y="104475"/>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Validating Expressions using Stack</a:t>
            </a:r>
            <a:endParaRPr sz="2400">
              <a:solidFill>
                <a:srgbClr val="F55533"/>
              </a:solidFill>
            </a:endParaRPr>
          </a:p>
        </p:txBody>
      </p:sp>
      <p:sp>
        <p:nvSpPr>
          <p:cNvPr id="178" name="Google Shape;178;g2b13905d937_0_10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10</a:t>
            </a:fld>
            <a:endParaRPr/>
          </a:p>
        </p:txBody>
      </p:sp>
      <p:pic>
        <p:nvPicPr>
          <p:cNvPr id="179" name="Google Shape;179;g2b13905d937_0_108"/>
          <p:cNvPicPr preferRelativeResize="0"/>
          <p:nvPr/>
        </p:nvPicPr>
        <p:blipFill rotWithShape="1">
          <a:blip r:embed="rId3">
            <a:alphaModFix/>
          </a:blip>
          <a:srcRect/>
          <a:stretch/>
        </p:blipFill>
        <p:spPr>
          <a:xfrm>
            <a:off x="140677" y="4741325"/>
            <a:ext cx="1024496" cy="265500"/>
          </a:xfrm>
          <a:prstGeom prst="rect">
            <a:avLst/>
          </a:prstGeom>
          <a:noFill/>
          <a:ln>
            <a:noFill/>
          </a:ln>
        </p:spPr>
      </p:pic>
      <p:pic>
        <p:nvPicPr>
          <p:cNvPr id="180" name="Google Shape;180;g2b13905d937_0_108"/>
          <p:cNvPicPr preferRelativeResize="0"/>
          <p:nvPr/>
        </p:nvPicPr>
        <p:blipFill rotWithShape="1">
          <a:blip r:embed="rId4">
            <a:alphaModFix/>
          </a:blip>
          <a:srcRect/>
          <a:stretch/>
        </p:blipFill>
        <p:spPr>
          <a:xfrm>
            <a:off x="331425" y="764175"/>
            <a:ext cx="5892750" cy="1731375"/>
          </a:xfrm>
          <a:prstGeom prst="rect">
            <a:avLst/>
          </a:prstGeom>
          <a:noFill/>
          <a:ln>
            <a:noFill/>
          </a:ln>
        </p:spPr>
      </p:pic>
      <p:pic>
        <p:nvPicPr>
          <p:cNvPr id="181" name="Google Shape;181;g2b13905d937_0_108"/>
          <p:cNvPicPr preferRelativeResize="0"/>
          <p:nvPr/>
        </p:nvPicPr>
        <p:blipFill rotWithShape="1">
          <a:blip r:embed="rId5">
            <a:alphaModFix/>
          </a:blip>
          <a:srcRect/>
          <a:stretch/>
        </p:blipFill>
        <p:spPr>
          <a:xfrm>
            <a:off x="432625" y="2647950"/>
            <a:ext cx="6069500" cy="2036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2b13905d937_0_143"/>
          <p:cNvSpPr txBox="1">
            <a:spLocks noGrp="1"/>
          </p:cNvSpPr>
          <p:nvPr>
            <p:ph type="body" idx="1"/>
          </p:nvPr>
        </p:nvSpPr>
        <p:spPr>
          <a:xfrm>
            <a:off x="349800" y="646475"/>
            <a:ext cx="3206400" cy="38568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SzPts val="1800"/>
              <a:buNone/>
            </a:pPr>
            <a:endParaRPr sz="700">
              <a:solidFill>
                <a:schemeClr val="dk1"/>
              </a:solidFill>
            </a:endParaRPr>
          </a:p>
          <a:p>
            <a:pPr marL="0" lvl="0" indent="0" algn="l" rtl="0">
              <a:lnSpc>
                <a:spcPct val="200000"/>
              </a:lnSpc>
              <a:spcBef>
                <a:spcPts val="0"/>
              </a:spcBef>
              <a:spcAft>
                <a:spcPts val="0"/>
              </a:spcAft>
              <a:buSzPts val="1800"/>
              <a:buNone/>
            </a:pPr>
            <a:r>
              <a:rPr lang="en-GB" sz="700">
                <a:solidFill>
                  <a:schemeClr val="dk1"/>
                </a:solidFill>
              </a:rPr>
              <a:t>public static boolean isBalanced(String expression) {</a:t>
            </a:r>
            <a:endParaRPr sz="700">
              <a:solidFill>
                <a:schemeClr val="dk1"/>
              </a:solidFill>
            </a:endParaRPr>
          </a:p>
          <a:p>
            <a:pPr marL="0" lvl="0" indent="457200" algn="l" rtl="0">
              <a:lnSpc>
                <a:spcPct val="200000"/>
              </a:lnSpc>
              <a:spcBef>
                <a:spcPts val="0"/>
              </a:spcBef>
              <a:spcAft>
                <a:spcPts val="0"/>
              </a:spcAft>
              <a:buSzPts val="1800"/>
              <a:buNone/>
            </a:pPr>
            <a:r>
              <a:rPr lang="en-GB" sz="700">
                <a:solidFill>
                  <a:schemeClr val="dk1"/>
                </a:solidFill>
              </a:rPr>
              <a:t>    </a:t>
            </a:r>
            <a:endParaRPr sz="700">
              <a:solidFill>
                <a:schemeClr val="dk1"/>
              </a:solidFill>
            </a:endParaRPr>
          </a:p>
          <a:p>
            <a:pPr marL="0" lvl="0" indent="457200" algn="l" rtl="0">
              <a:lnSpc>
                <a:spcPct val="200000"/>
              </a:lnSpc>
              <a:spcBef>
                <a:spcPts val="0"/>
              </a:spcBef>
              <a:spcAft>
                <a:spcPts val="0"/>
              </a:spcAft>
              <a:buSzPts val="1800"/>
              <a:buNone/>
            </a:pPr>
            <a:r>
              <a:rPr lang="en-GB" sz="700">
                <a:solidFill>
                  <a:schemeClr val="dk1"/>
                </a:solidFill>
              </a:rPr>
              <a:t>    final char LEFT_NORMAL = '(';</a:t>
            </a:r>
            <a:endParaRPr sz="700">
              <a:solidFill>
                <a:schemeClr val="dk1"/>
              </a:solidFill>
            </a:endParaRPr>
          </a:p>
          <a:p>
            <a:pPr marL="0" lvl="0" indent="457200" algn="l" rtl="0">
              <a:lnSpc>
                <a:spcPct val="200000"/>
              </a:lnSpc>
              <a:spcBef>
                <a:spcPts val="0"/>
              </a:spcBef>
              <a:spcAft>
                <a:spcPts val="0"/>
              </a:spcAft>
              <a:buSzPts val="1800"/>
              <a:buNone/>
            </a:pPr>
            <a:r>
              <a:rPr lang="en-GB" sz="700">
                <a:solidFill>
                  <a:schemeClr val="dk1"/>
                </a:solidFill>
              </a:rPr>
              <a:t>    final char RIGHT_NORMAL = ')';</a:t>
            </a:r>
            <a:endParaRPr sz="700">
              <a:solidFill>
                <a:schemeClr val="dk1"/>
              </a:solidFill>
            </a:endParaRPr>
          </a:p>
          <a:p>
            <a:pPr marL="0" lvl="0" indent="457200" algn="l" rtl="0">
              <a:lnSpc>
                <a:spcPct val="200000"/>
              </a:lnSpc>
              <a:spcBef>
                <a:spcPts val="0"/>
              </a:spcBef>
              <a:spcAft>
                <a:spcPts val="0"/>
              </a:spcAft>
              <a:buSzPts val="1800"/>
              <a:buNone/>
            </a:pPr>
            <a:r>
              <a:rPr lang="en-GB" sz="700">
                <a:solidFill>
                  <a:schemeClr val="dk1"/>
                </a:solidFill>
              </a:rPr>
              <a:t>    final char LEFT_CURLY = '{';</a:t>
            </a:r>
            <a:endParaRPr sz="700">
              <a:solidFill>
                <a:schemeClr val="dk1"/>
              </a:solidFill>
            </a:endParaRPr>
          </a:p>
          <a:p>
            <a:pPr marL="0" lvl="0" indent="457200" algn="l" rtl="0">
              <a:lnSpc>
                <a:spcPct val="200000"/>
              </a:lnSpc>
              <a:spcBef>
                <a:spcPts val="0"/>
              </a:spcBef>
              <a:spcAft>
                <a:spcPts val="0"/>
              </a:spcAft>
              <a:buSzPts val="1800"/>
              <a:buNone/>
            </a:pPr>
            <a:r>
              <a:rPr lang="en-GB" sz="700">
                <a:solidFill>
                  <a:schemeClr val="dk1"/>
                </a:solidFill>
              </a:rPr>
              <a:t>    final char RIGHT_CURLY = '}';</a:t>
            </a:r>
            <a:endParaRPr sz="700">
              <a:solidFill>
                <a:schemeClr val="dk1"/>
              </a:solidFill>
            </a:endParaRPr>
          </a:p>
          <a:p>
            <a:pPr marL="0" lvl="0" indent="457200" algn="l" rtl="0">
              <a:lnSpc>
                <a:spcPct val="200000"/>
              </a:lnSpc>
              <a:spcBef>
                <a:spcPts val="0"/>
              </a:spcBef>
              <a:spcAft>
                <a:spcPts val="0"/>
              </a:spcAft>
              <a:buSzPts val="1800"/>
              <a:buNone/>
            </a:pPr>
            <a:r>
              <a:rPr lang="en-GB" sz="700">
                <a:solidFill>
                  <a:schemeClr val="dk1"/>
                </a:solidFill>
              </a:rPr>
              <a:t>    final char LEFT_SQUARE = '[';</a:t>
            </a:r>
            <a:endParaRPr sz="700">
              <a:solidFill>
                <a:schemeClr val="dk1"/>
              </a:solidFill>
            </a:endParaRPr>
          </a:p>
          <a:p>
            <a:pPr marL="0" lvl="0" indent="457200" algn="l" rtl="0">
              <a:lnSpc>
                <a:spcPct val="200000"/>
              </a:lnSpc>
              <a:spcBef>
                <a:spcPts val="0"/>
              </a:spcBef>
              <a:spcAft>
                <a:spcPts val="0"/>
              </a:spcAft>
              <a:buSzPts val="1800"/>
              <a:buNone/>
            </a:pPr>
            <a:r>
              <a:rPr lang="en-GB" sz="700">
                <a:solidFill>
                  <a:schemeClr val="dk1"/>
                </a:solidFill>
              </a:rPr>
              <a:t>    final char RIGHT_SQUARE = ']';</a:t>
            </a:r>
            <a:endParaRPr sz="700">
              <a:solidFill>
                <a:schemeClr val="dk1"/>
              </a:solidFill>
            </a:endParaRPr>
          </a:p>
          <a:p>
            <a:pPr marL="0" lvl="0" indent="457200" algn="l" rtl="0">
              <a:lnSpc>
                <a:spcPct val="200000"/>
              </a:lnSpc>
              <a:spcBef>
                <a:spcPts val="0"/>
              </a:spcBef>
              <a:spcAft>
                <a:spcPts val="0"/>
              </a:spcAft>
              <a:buSzPts val="1800"/>
              <a:buNone/>
            </a:pPr>
            <a:r>
              <a:rPr lang="en-GB" sz="700">
                <a:solidFill>
                  <a:schemeClr val="dk1"/>
                </a:solidFill>
              </a:rPr>
              <a:t>    ArrayStack store = new ArrayStack();</a:t>
            </a:r>
            <a:endParaRPr sz="700">
              <a:solidFill>
                <a:schemeClr val="dk1"/>
              </a:solidFill>
            </a:endParaRPr>
          </a:p>
          <a:p>
            <a:pPr marL="0" lvl="0" indent="457200" algn="l" rtl="0">
              <a:lnSpc>
                <a:spcPct val="200000"/>
              </a:lnSpc>
              <a:spcBef>
                <a:spcPts val="0"/>
              </a:spcBef>
              <a:spcAft>
                <a:spcPts val="0"/>
              </a:spcAft>
              <a:buSzPts val="1800"/>
              <a:buNone/>
            </a:pPr>
            <a:endParaRPr sz="700">
              <a:solidFill>
                <a:schemeClr val="dk1"/>
              </a:solidFill>
            </a:endParaRPr>
          </a:p>
          <a:p>
            <a:pPr marL="0" lvl="0" indent="457200" algn="l" rtl="0">
              <a:lnSpc>
                <a:spcPct val="200000"/>
              </a:lnSpc>
              <a:spcBef>
                <a:spcPts val="0"/>
              </a:spcBef>
              <a:spcAft>
                <a:spcPts val="0"/>
              </a:spcAft>
              <a:buSzPts val="1800"/>
              <a:buNone/>
            </a:pPr>
            <a:r>
              <a:rPr lang="en-GB" sz="700">
                <a:solidFill>
                  <a:schemeClr val="dk1"/>
                </a:solidFill>
              </a:rPr>
              <a:t>    boolean failed = false;</a:t>
            </a:r>
            <a:endParaRPr sz="700">
              <a:solidFill>
                <a:schemeClr val="dk1"/>
              </a:solidFill>
            </a:endParaRPr>
          </a:p>
          <a:p>
            <a:pPr marL="0" lvl="0" indent="457200" algn="l" rtl="0">
              <a:lnSpc>
                <a:spcPct val="200000"/>
              </a:lnSpc>
              <a:spcBef>
                <a:spcPts val="0"/>
              </a:spcBef>
              <a:spcAft>
                <a:spcPts val="0"/>
              </a:spcAft>
              <a:buSzPts val="1800"/>
              <a:buNone/>
            </a:pPr>
            <a:endParaRPr sz="700">
              <a:solidFill>
                <a:schemeClr val="dk1"/>
              </a:solidFill>
            </a:endParaRPr>
          </a:p>
          <a:p>
            <a:pPr marL="457200" lvl="0" indent="0" algn="l" rtl="0">
              <a:lnSpc>
                <a:spcPct val="200000"/>
              </a:lnSpc>
              <a:spcBef>
                <a:spcPts val="0"/>
              </a:spcBef>
              <a:spcAft>
                <a:spcPts val="0"/>
              </a:spcAft>
              <a:buSzPts val="1800"/>
              <a:buNone/>
            </a:pPr>
            <a:endParaRPr sz="300">
              <a:solidFill>
                <a:schemeClr val="dk1"/>
              </a:solidFill>
            </a:endParaRPr>
          </a:p>
        </p:txBody>
      </p:sp>
      <p:sp>
        <p:nvSpPr>
          <p:cNvPr id="187" name="Google Shape;187;g2b13905d937_0_143"/>
          <p:cNvSpPr txBox="1">
            <a:spLocks noGrp="1"/>
          </p:cNvSpPr>
          <p:nvPr>
            <p:ph type="title"/>
          </p:nvPr>
        </p:nvSpPr>
        <p:spPr>
          <a:xfrm>
            <a:off x="273600" y="104475"/>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Stack - Expression Validation Design</a:t>
            </a:r>
            <a:endParaRPr sz="2400">
              <a:solidFill>
                <a:srgbClr val="F55533"/>
              </a:solidFill>
            </a:endParaRPr>
          </a:p>
        </p:txBody>
      </p:sp>
      <p:sp>
        <p:nvSpPr>
          <p:cNvPr id="188" name="Google Shape;188;g2b13905d937_0_1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11</a:t>
            </a:fld>
            <a:endParaRPr/>
          </a:p>
        </p:txBody>
      </p:sp>
      <p:pic>
        <p:nvPicPr>
          <p:cNvPr id="189" name="Google Shape;189;g2b13905d937_0_143"/>
          <p:cNvPicPr preferRelativeResize="0"/>
          <p:nvPr/>
        </p:nvPicPr>
        <p:blipFill rotWithShape="1">
          <a:blip r:embed="rId3">
            <a:alphaModFix/>
          </a:blip>
          <a:srcRect/>
          <a:stretch/>
        </p:blipFill>
        <p:spPr>
          <a:xfrm>
            <a:off x="140677" y="4741325"/>
            <a:ext cx="1024496" cy="265500"/>
          </a:xfrm>
          <a:prstGeom prst="rect">
            <a:avLst/>
          </a:prstGeom>
          <a:noFill/>
          <a:ln>
            <a:noFill/>
          </a:ln>
        </p:spPr>
      </p:pic>
      <p:sp>
        <p:nvSpPr>
          <p:cNvPr id="190" name="Google Shape;190;g2b13905d937_0_143"/>
          <p:cNvSpPr txBox="1">
            <a:spLocks noGrp="1"/>
          </p:cNvSpPr>
          <p:nvPr>
            <p:ph type="body" idx="1"/>
          </p:nvPr>
        </p:nvSpPr>
        <p:spPr>
          <a:xfrm>
            <a:off x="3672300" y="624475"/>
            <a:ext cx="4901700" cy="38568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for (int i = 0; !failed &amp;&amp; (i &lt; expression.length()); i++)   {</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switch (expression.charAt(i)) {</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case LEFT_NORMAL:  case LEFT_CURLY: case LEFT_SQUARE:</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store.push(expression.charAt(i));</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break;</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case RIGHT_NORMAL:</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if (store.isEmpty( ) || (store.pop( ) != LEFT_NORMAL))</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failed = true;</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break;</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case RIGHT_CURLY:</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if (store.isEmpty( ) || (store.pop( ) != LEFT_CURLY))</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failed = true;</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break;</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case RIGHT_SQUARE:</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if (store.isEmpty( ) || (store.pop( ) != LEFT_SQUARE))</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failed = true;</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break;</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return (store.isEmpty( ) &amp;&amp; !failed);</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	</a:t>
            </a:r>
            <a:endParaRPr sz="700">
              <a:solidFill>
                <a:schemeClr val="dk1"/>
              </a:solidFill>
            </a:endParaRPr>
          </a:p>
          <a:p>
            <a:pPr marL="0" lvl="0" indent="0" algn="l" rtl="0">
              <a:lnSpc>
                <a:spcPct val="200000"/>
              </a:lnSpc>
              <a:spcBef>
                <a:spcPts val="0"/>
              </a:spcBef>
              <a:spcAft>
                <a:spcPts val="0"/>
              </a:spcAft>
              <a:buSzPts val="1800"/>
              <a:buNone/>
            </a:pPr>
            <a:endParaRPr sz="7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b13905d937_0_171"/>
          <p:cNvSpPr txBox="1">
            <a:spLocks noGrp="1"/>
          </p:cNvSpPr>
          <p:nvPr>
            <p:ph type="title"/>
          </p:nvPr>
        </p:nvSpPr>
        <p:spPr>
          <a:xfrm>
            <a:off x="273600" y="104475"/>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Arithmetic Expressions using Stack</a:t>
            </a:r>
            <a:endParaRPr sz="2400">
              <a:solidFill>
                <a:srgbClr val="F55533"/>
              </a:solidFill>
            </a:endParaRPr>
          </a:p>
        </p:txBody>
      </p:sp>
      <p:sp>
        <p:nvSpPr>
          <p:cNvPr id="196" name="Google Shape;196;g2b13905d937_0_1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12</a:t>
            </a:fld>
            <a:endParaRPr/>
          </a:p>
        </p:txBody>
      </p:sp>
      <p:pic>
        <p:nvPicPr>
          <p:cNvPr id="197" name="Google Shape;197;g2b13905d937_0_171"/>
          <p:cNvPicPr preferRelativeResize="0"/>
          <p:nvPr/>
        </p:nvPicPr>
        <p:blipFill rotWithShape="1">
          <a:blip r:embed="rId3">
            <a:alphaModFix/>
          </a:blip>
          <a:srcRect/>
          <a:stretch/>
        </p:blipFill>
        <p:spPr>
          <a:xfrm>
            <a:off x="140677" y="4741325"/>
            <a:ext cx="1024496" cy="265500"/>
          </a:xfrm>
          <a:prstGeom prst="rect">
            <a:avLst/>
          </a:prstGeom>
          <a:noFill/>
          <a:ln>
            <a:noFill/>
          </a:ln>
        </p:spPr>
      </p:pic>
      <p:sp>
        <p:nvSpPr>
          <p:cNvPr id="198" name="Google Shape;198;g2b13905d937_0_171"/>
          <p:cNvSpPr txBox="1"/>
          <p:nvPr/>
        </p:nvSpPr>
        <p:spPr>
          <a:xfrm>
            <a:off x="559025" y="706850"/>
            <a:ext cx="3962100" cy="36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2"/>
                </a:solidFill>
                <a:latin typeface="Poppins"/>
                <a:ea typeface="Poppins"/>
                <a:cs typeface="Poppins"/>
                <a:sym typeface="Poppins"/>
              </a:rPr>
              <a:t>(((6 + 9) / 3) * (6 - 4))</a:t>
            </a:r>
            <a:endParaRPr sz="1800" b="0" i="0" u="none" strike="noStrike" cap="none">
              <a:solidFill>
                <a:schemeClr val="dk2"/>
              </a:solidFill>
              <a:latin typeface="Poppins"/>
              <a:ea typeface="Poppins"/>
              <a:cs typeface="Poppins"/>
              <a:sym typeface="Poppins"/>
            </a:endParaRPr>
          </a:p>
        </p:txBody>
      </p:sp>
      <p:pic>
        <p:nvPicPr>
          <p:cNvPr id="199" name="Google Shape;199;g2b13905d937_0_171"/>
          <p:cNvPicPr preferRelativeResize="0"/>
          <p:nvPr/>
        </p:nvPicPr>
        <p:blipFill rotWithShape="1">
          <a:blip r:embed="rId4">
            <a:alphaModFix/>
          </a:blip>
          <a:srcRect/>
          <a:stretch/>
        </p:blipFill>
        <p:spPr>
          <a:xfrm>
            <a:off x="609600" y="1229150"/>
            <a:ext cx="4510025" cy="974425"/>
          </a:xfrm>
          <a:prstGeom prst="rect">
            <a:avLst/>
          </a:prstGeom>
          <a:noFill/>
          <a:ln>
            <a:noFill/>
          </a:ln>
        </p:spPr>
      </p:pic>
      <p:pic>
        <p:nvPicPr>
          <p:cNvPr id="200" name="Google Shape;200;g2b13905d937_0_171"/>
          <p:cNvPicPr preferRelativeResize="0"/>
          <p:nvPr/>
        </p:nvPicPr>
        <p:blipFill rotWithShape="1">
          <a:blip r:embed="rId5">
            <a:alphaModFix/>
          </a:blip>
          <a:srcRect/>
          <a:stretch/>
        </p:blipFill>
        <p:spPr>
          <a:xfrm>
            <a:off x="4572000" y="2109413"/>
            <a:ext cx="4163701" cy="1056150"/>
          </a:xfrm>
          <a:prstGeom prst="rect">
            <a:avLst/>
          </a:prstGeom>
          <a:noFill/>
          <a:ln>
            <a:noFill/>
          </a:ln>
        </p:spPr>
      </p:pic>
      <p:pic>
        <p:nvPicPr>
          <p:cNvPr id="201" name="Google Shape;201;g2b13905d937_0_171"/>
          <p:cNvPicPr preferRelativeResize="0"/>
          <p:nvPr/>
        </p:nvPicPr>
        <p:blipFill rotWithShape="1">
          <a:blip r:embed="rId6">
            <a:alphaModFix/>
          </a:blip>
          <a:srcRect/>
          <a:stretch/>
        </p:blipFill>
        <p:spPr>
          <a:xfrm>
            <a:off x="559025" y="3226700"/>
            <a:ext cx="3962099" cy="922327"/>
          </a:xfrm>
          <a:prstGeom prst="rect">
            <a:avLst/>
          </a:prstGeom>
          <a:noFill/>
          <a:ln>
            <a:noFill/>
          </a:ln>
        </p:spPr>
      </p:pic>
      <p:pic>
        <p:nvPicPr>
          <p:cNvPr id="202" name="Google Shape;202;g2b13905d937_0_171"/>
          <p:cNvPicPr preferRelativeResize="0"/>
          <p:nvPr/>
        </p:nvPicPr>
        <p:blipFill rotWithShape="1">
          <a:blip r:embed="rId7">
            <a:alphaModFix/>
          </a:blip>
          <a:srcRect/>
          <a:stretch/>
        </p:blipFill>
        <p:spPr>
          <a:xfrm>
            <a:off x="4432350" y="4149025"/>
            <a:ext cx="3880114" cy="922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2b13905d937_0_154"/>
          <p:cNvSpPr txBox="1">
            <a:spLocks noGrp="1"/>
          </p:cNvSpPr>
          <p:nvPr>
            <p:ph type="body" idx="1"/>
          </p:nvPr>
        </p:nvSpPr>
        <p:spPr>
          <a:xfrm>
            <a:off x="349800" y="646475"/>
            <a:ext cx="7992000" cy="38568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public static final Pattern CHARACTER = Pattern.compile("\\S.*?");</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public static final Pattern UNSIGNED_DOUBLE =  Pattern.compile("((\\d+\\.?\\d*)|(\\.\\d+))([Ee][-+]?\\d+)?.*?");</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public static double evaluate(String expression) {</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ArrayStack numbers = new ArrayStack( );  ArrayStack operations = new ArrayStack( );   Scanner input = new Scanner(expression); String next;</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while (input.hasNext( )) {</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if (input.hasNext(UNSIGNED_DOUBLE)) {</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next = input.findInLine(UNSIGNED_DOUBLE);</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numbers.push(Double.parseDouble(next));</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else {</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next = input.findInLine(CHARACTER);</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switch (next.charAt(0)) {</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case '+': // Addition  case '-': // Subtraction  case '*': // Multiplication  case '/': // Division</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operations.push(next.charAt(0));   break;</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case ')': // Right parenthesis (the evaluateStackTops function is on the next page)</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evaluateStackTops(numbers, operations);  break;</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case '(': // Left parenthesis</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break;</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default : // Illegal character  throw new IllegalArgumentException("Illegal character &gt;"+next.charAt(0)+"&lt;");</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    }  }</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if (numbers.size( ) != 1) throw new IllegalArgumentException("Illegal input expression");</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return numbers.pop( );   			 </a:t>
            </a:r>
            <a:endParaRPr sz="6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600">
                <a:solidFill>
                  <a:schemeClr val="dk1"/>
                </a:solidFill>
              </a:rPr>
              <a:t>   	 }</a:t>
            </a:r>
            <a:endParaRPr sz="600">
              <a:solidFill>
                <a:schemeClr val="dk1"/>
              </a:solidFill>
            </a:endParaRPr>
          </a:p>
          <a:p>
            <a:pPr marL="457200" lvl="0" indent="0" algn="l" rtl="0">
              <a:lnSpc>
                <a:spcPct val="200000"/>
              </a:lnSpc>
              <a:spcBef>
                <a:spcPts val="0"/>
              </a:spcBef>
              <a:spcAft>
                <a:spcPts val="0"/>
              </a:spcAft>
              <a:buSzPts val="1800"/>
              <a:buNone/>
            </a:pPr>
            <a:endParaRPr sz="200">
              <a:solidFill>
                <a:schemeClr val="dk1"/>
              </a:solidFill>
            </a:endParaRPr>
          </a:p>
        </p:txBody>
      </p:sp>
      <p:sp>
        <p:nvSpPr>
          <p:cNvPr id="208" name="Google Shape;208;g2b13905d937_0_154"/>
          <p:cNvSpPr txBox="1">
            <a:spLocks noGrp="1"/>
          </p:cNvSpPr>
          <p:nvPr>
            <p:ph type="title"/>
          </p:nvPr>
        </p:nvSpPr>
        <p:spPr>
          <a:xfrm>
            <a:off x="273600" y="104475"/>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Stack - Arithmetic Expression Evaluation Design</a:t>
            </a:r>
            <a:endParaRPr sz="2400">
              <a:solidFill>
                <a:srgbClr val="F55533"/>
              </a:solidFill>
            </a:endParaRPr>
          </a:p>
        </p:txBody>
      </p:sp>
      <p:sp>
        <p:nvSpPr>
          <p:cNvPr id="209" name="Google Shape;209;g2b13905d937_0_1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13</a:t>
            </a:fld>
            <a:endParaRPr/>
          </a:p>
        </p:txBody>
      </p:sp>
      <p:pic>
        <p:nvPicPr>
          <p:cNvPr id="210" name="Google Shape;210;g2b13905d937_0_154"/>
          <p:cNvPicPr preferRelativeResize="0"/>
          <p:nvPr/>
        </p:nvPicPr>
        <p:blipFill rotWithShape="1">
          <a:blip r:embed="rId3">
            <a:alphaModFix/>
          </a:blip>
          <a:srcRect/>
          <a:stretch/>
        </p:blipFill>
        <p:spPr>
          <a:xfrm>
            <a:off x="140677" y="4741325"/>
            <a:ext cx="1024496" cy="265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2b13905d937_0_163"/>
          <p:cNvSpPr txBox="1">
            <a:spLocks noGrp="1"/>
          </p:cNvSpPr>
          <p:nvPr>
            <p:ph type="body" idx="1"/>
          </p:nvPr>
        </p:nvSpPr>
        <p:spPr>
          <a:xfrm>
            <a:off x="349800" y="646475"/>
            <a:ext cx="7992000" cy="38568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SzPts val="1800"/>
              <a:buNone/>
            </a:pPr>
            <a:r>
              <a:rPr lang="en-GB" sz="600">
                <a:solidFill>
                  <a:schemeClr val="dk1"/>
                </a:solidFill>
              </a:rPr>
              <a:t>    	    public static void evaluateStackTops(ArrayStack numbers, ArrayStack operations)  {</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double operand1, operand2;</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 Check that the stacks have enough items, and get the two operands.</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if ((numbers.size( ) &lt; 2) || (operations.isEmpty( )))</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throw new IllegalArgumentException("Illegal expression");</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operand2 = numbers.pop( );</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operand1 = numbers.pop( );</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 Carry out an action based on the operation on the top of the stack.</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char operator = (char) operations.pop( );</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switch (operator) {</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case '+': numbers.push(operand1 + operand2);</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break;</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case '-': numbers.push(operand1 - operand2);</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break;</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case '*': numbers.push(operand1 * operand2);</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break;</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case '/':     </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numbers.push(operand1 / operand2);</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break;</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default : throw new IllegalArgumentException("Illegal operation");</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a:t>
            </a:r>
            <a:endParaRPr sz="600">
              <a:solidFill>
                <a:schemeClr val="dk1"/>
              </a:solidFill>
            </a:endParaRPr>
          </a:p>
          <a:p>
            <a:pPr marL="0" lvl="0" indent="0" algn="l" rtl="0">
              <a:lnSpc>
                <a:spcPct val="200000"/>
              </a:lnSpc>
              <a:spcBef>
                <a:spcPts val="0"/>
              </a:spcBef>
              <a:spcAft>
                <a:spcPts val="0"/>
              </a:spcAft>
              <a:buSzPts val="1800"/>
              <a:buNone/>
            </a:pPr>
            <a:r>
              <a:rPr lang="en-GB" sz="600">
                <a:solidFill>
                  <a:schemeClr val="dk1"/>
                </a:solidFill>
              </a:rPr>
              <a:t>   	 }	</a:t>
            </a:r>
            <a:endParaRPr sz="600">
              <a:solidFill>
                <a:schemeClr val="dk1"/>
              </a:solidFill>
            </a:endParaRPr>
          </a:p>
          <a:p>
            <a:pPr marL="0" lvl="0" indent="0" algn="l" rtl="0">
              <a:lnSpc>
                <a:spcPct val="200000"/>
              </a:lnSpc>
              <a:spcBef>
                <a:spcPts val="0"/>
              </a:spcBef>
              <a:spcAft>
                <a:spcPts val="0"/>
              </a:spcAft>
              <a:buSzPts val="1800"/>
              <a:buNone/>
            </a:pPr>
            <a:endParaRPr sz="600">
              <a:solidFill>
                <a:schemeClr val="dk1"/>
              </a:solidFill>
            </a:endParaRPr>
          </a:p>
        </p:txBody>
      </p:sp>
      <p:sp>
        <p:nvSpPr>
          <p:cNvPr id="216" name="Google Shape;216;g2b13905d937_0_163"/>
          <p:cNvSpPr txBox="1">
            <a:spLocks noGrp="1"/>
          </p:cNvSpPr>
          <p:nvPr>
            <p:ph type="title"/>
          </p:nvPr>
        </p:nvSpPr>
        <p:spPr>
          <a:xfrm>
            <a:off x="273600" y="104475"/>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Stack - Arithmetic Expression Evaluation Design</a:t>
            </a:r>
            <a:endParaRPr sz="2400">
              <a:solidFill>
                <a:srgbClr val="F55533"/>
              </a:solidFill>
            </a:endParaRPr>
          </a:p>
        </p:txBody>
      </p:sp>
      <p:sp>
        <p:nvSpPr>
          <p:cNvPr id="217" name="Google Shape;217;g2b13905d937_0_1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14</a:t>
            </a:fld>
            <a:endParaRPr/>
          </a:p>
        </p:txBody>
      </p:sp>
      <p:pic>
        <p:nvPicPr>
          <p:cNvPr id="218" name="Google Shape;218;g2b13905d937_0_163"/>
          <p:cNvPicPr preferRelativeResize="0"/>
          <p:nvPr/>
        </p:nvPicPr>
        <p:blipFill rotWithShape="1">
          <a:blip r:embed="rId3">
            <a:alphaModFix/>
          </a:blip>
          <a:srcRect/>
          <a:stretch/>
        </p:blipFill>
        <p:spPr>
          <a:xfrm>
            <a:off x="140677" y="4741325"/>
            <a:ext cx="1024496" cy="265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2f83dec90c4_2_10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GB"/>
              <a:t>15</a:t>
            </a:fld>
            <a:endParaRPr/>
          </a:p>
        </p:txBody>
      </p:sp>
      <p:sp>
        <p:nvSpPr>
          <p:cNvPr id="232" name="Google Shape;232;g2f83dec90c4_2_102"/>
          <p:cNvSpPr txBox="1"/>
          <p:nvPr/>
        </p:nvSpPr>
        <p:spPr>
          <a:xfrm>
            <a:off x="285325" y="804550"/>
            <a:ext cx="8613600" cy="3224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100" b="1" dirty="0">
                <a:solidFill>
                  <a:schemeClr val="dk1"/>
                </a:solidFill>
              </a:rPr>
              <a:t>Infix</a:t>
            </a:r>
            <a:r>
              <a:rPr lang="en-GB" sz="1100" dirty="0">
                <a:solidFill>
                  <a:schemeClr val="dk1"/>
                </a:solidFill>
              </a:rPr>
              <a:t>: </a:t>
            </a:r>
            <a:r>
              <a:rPr lang="en-GB" sz="1100" dirty="0">
                <a:solidFill>
                  <a:srgbClr val="188038"/>
                </a:solidFill>
                <a:latin typeface="Roboto Mono"/>
                <a:ea typeface="Roboto Mono"/>
                <a:cs typeface="Roboto Mono"/>
                <a:sym typeface="Roboto Mono"/>
              </a:rPr>
              <a:t>A + B * C</a:t>
            </a:r>
            <a:endParaRPr sz="1100" dirty="0">
              <a:solidFill>
                <a:srgbClr val="188038"/>
              </a:solidFill>
              <a:latin typeface="Roboto Mono"/>
              <a:ea typeface="Roboto Mono"/>
              <a:cs typeface="Roboto Mono"/>
              <a:sym typeface="Roboto Mono"/>
            </a:endParaRPr>
          </a:p>
          <a:p>
            <a:pPr marL="0" lvl="0" indent="0" algn="l" rtl="0">
              <a:lnSpc>
                <a:spcPct val="115000"/>
              </a:lnSpc>
              <a:spcBef>
                <a:spcPts val="1200"/>
              </a:spcBef>
              <a:spcAft>
                <a:spcPts val="0"/>
              </a:spcAft>
              <a:buNone/>
            </a:pPr>
            <a:r>
              <a:rPr lang="en-GB" sz="1100" b="1" dirty="0">
                <a:solidFill>
                  <a:schemeClr val="dk1"/>
                </a:solidFill>
              </a:rPr>
              <a:t>Step 1: Reverse the Infix Expression</a:t>
            </a:r>
            <a:endParaRPr sz="11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GB" sz="1100" dirty="0">
                <a:solidFill>
                  <a:schemeClr val="dk1"/>
                </a:solidFill>
              </a:rPr>
              <a:t>Reverse the expression: </a:t>
            </a:r>
            <a:r>
              <a:rPr lang="en-GB" sz="1100" dirty="0">
                <a:solidFill>
                  <a:srgbClr val="188038"/>
                </a:solidFill>
                <a:latin typeface="Roboto Mono"/>
                <a:ea typeface="Roboto Mono"/>
                <a:cs typeface="Roboto Mono"/>
                <a:sym typeface="Roboto Mono"/>
              </a:rPr>
              <a:t>C * B + A</a:t>
            </a:r>
            <a:endParaRPr sz="1100" dirty="0">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Char char="●"/>
            </a:pPr>
            <a:r>
              <a:rPr lang="en-GB" sz="1100" dirty="0">
                <a:solidFill>
                  <a:schemeClr val="dk1"/>
                </a:solidFill>
              </a:rPr>
              <a:t>Swap parentheses (if any). Since there are none in this example, the expression remains </a:t>
            </a:r>
            <a:r>
              <a:rPr lang="en-GB" sz="1100" dirty="0">
                <a:solidFill>
                  <a:srgbClr val="188038"/>
                </a:solidFill>
                <a:latin typeface="Roboto Mono"/>
                <a:ea typeface="Roboto Mono"/>
                <a:cs typeface="Roboto Mono"/>
                <a:sym typeface="Roboto Mono"/>
              </a:rPr>
              <a:t>C * B + A</a:t>
            </a:r>
            <a:r>
              <a:rPr lang="en-GB" sz="1100" dirty="0">
                <a:solidFill>
                  <a:schemeClr val="dk1"/>
                </a:solidFill>
              </a:rPr>
              <a:t>.</a:t>
            </a:r>
            <a:endParaRPr sz="1100" dirty="0">
              <a:solidFill>
                <a:schemeClr val="dk1"/>
              </a:solidFill>
            </a:endParaRPr>
          </a:p>
          <a:p>
            <a:pPr marL="0" lvl="0" indent="0" algn="l" rtl="0">
              <a:lnSpc>
                <a:spcPct val="115000"/>
              </a:lnSpc>
              <a:spcBef>
                <a:spcPts val="1200"/>
              </a:spcBef>
              <a:spcAft>
                <a:spcPts val="0"/>
              </a:spcAft>
              <a:buNone/>
            </a:pPr>
            <a:r>
              <a:rPr lang="en-GB" sz="1100" b="1" dirty="0">
                <a:solidFill>
                  <a:schemeClr val="dk1"/>
                </a:solidFill>
              </a:rPr>
              <a:t>Step 2: Convert the Reversed Expression to Postfix</a:t>
            </a:r>
            <a:endParaRPr sz="1100" b="1" dirty="0">
              <a:solidFill>
                <a:schemeClr val="dk1"/>
              </a:solidFill>
            </a:endParaRPr>
          </a:p>
          <a:p>
            <a:pPr marL="0" lvl="0" indent="0" algn="l" rtl="0">
              <a:lnSpc>
                <a:spcPct val="115000"/>
              </a:lnSpc>
              <a:spcBef>
                <a:spcPts val="1200"/>
              </a:spcBef>
              <a:spcAft>
                <a:spcPts val="0"/>
              </a:spcAft>
              <a:buNone/>
            </a:pPr>
            <a:r>
              <a:rPr lang="en-GB" sz="1100" dirty="0">
                <a:solidFill>
                  <a:schemeClr val="dk1"/>
                </a:solidFill>
              </a:rPr>
              <a:t>We now have the reversed expression: </a:t>
            </a:r>
            <a:r>
              <a:rPr lang="en-GB" sz="1100" dirty="0">
                <a:solidFill>
                  <a:srgbClr val="188038"/>
                </a:solidFill>
                <a:latin typeface="Roboto Mono"/>
                <a:ea typeface="Roboto Mono"/>
                <a:cs typeface="Roboto Mono"/>
                <a:sym typeface="Roboto Mono"/>
              </a:rPr>
              <a:t>C * B + A</a:t>
            </a:r>
            <a:r>
              <a:rPr lang="en-GB" sz="1100" dirty="0">
                <a:solidFill>
                  <a:schemeClr val="dk1"/>
                </a:solidFill>
              </a:rPr>
              <a:t>.</a:t>
            </a:r>
            <a:endParaRPr sz="1100" dirty="0">
              <a:solidFill>
                <a:schemeClr val="dk1"/>
              </a:solidFill>
            </a:endParaRPr>
          </a:p>
          <a:p>
            <a:pPr marL="0" lvl="0" indent="0" algn="l" rtl="0">
              <a:lnSpc>
                <a:spcPct val="115000"/>
              </a:lnSpc>
              <a:spcBef>
                <a:spcPts val="1200"/>
              </a:spcBef>
              <a:spcAft>
                <a:spcPts val="0"/>
              </a:spcAft>
              <a:buNone/>
            </a:pPr>
            <a:r>
              <a:rPr lang="en-GB" sz="1100" b="1" dirty="0">
                <a:solidFill>
                  <a:schemeClr val="dk1"/>
                </a:solidFill>
              </a:rPr>
              <a:t>Rules for Converting Infix to Postfix</a:t>
            </a:r>
            <a:r>
              <a:rPr lang="en-GB" sz="1100" dirty="0">
                <a:solidFill>
                  <a:schemeClr val="dk1"/>
                </a:solidFill>
              </a:rPr>
              <a:t>:</a:t>
            </a:r>
            <a:endParaRPr sz="1100" dirty="0">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GB" sz="1100" b="1" dirty="0">
                <a:solidFill>
                  <a:schemeClr val="dk1"/>
                </a:solidFill>
              </a:rPr>
              <a:t>Operands</a:t>
            </a:r>
            <a:r>
              <a:rPr lang="en-GB" sz="1100" dirty="0">
                <a:solidFill>
                  <a:schemeClr val="dk1"/>
                </a:solidFill>
              </a:rPr>
              <a:t> (e.g., A, B, C) are added directly to the postfix expression.</a:t>
            </a:r>
            <a:endParaRPr sz="1100"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GB" sz="1100" b="1" dirty="0">
                <a:solidFill>
                  <a:schemeClr val="dk1"/>
                </a:solidFill>
              </a:rPr>
              <a:t>Operators</a:t>
            </a:r>
            <a:r>
              <a:rPr lang="en-GB" sz="1100" dirty="0">
                <a:solidFill>
                  <a:schemeClr val="dk1"/>
                </a:solidFill>
              </a:rPr>
              <a:t> (</a:t>
            </a:r>
            <a:r>
              <a:rPr lang="en-GB" sz="1100" dirty="0">
                <a:solidFill>
                  <a:srgbClr val="188038"/>
                </a:solidFill>
                <a:latin typeface="Roboto Mono"/>
                <a:ea typeface="Roboto Mono"/>
                <a:cs typeface="Roboto Mono"/>
                <a:sym typeface="Roboto Mono"/>
              </a:rPr>
              <a:t>+</a:t>
            </a:r>
            <a:r>
              <a:rPr lang="en-GB" sz="1100" dirty="0">
                <a:solidFill>
                  <a:schemeClr val="dk1"/>
                </a:solidFill>
              </a:rPr>
              <a:t>, </a:t>
            </a:r>
            <a:r>
              <a:rPr lang="en-GB" sz="1100" dirty="0">
                <a:solidFill>
                  <a:srgbClr val="188038"/>
                </a:solidFill>
                <a:latin typeface="Roboto Mono"/>
                <a:ea typeface="Roboto Mono"/>
                <a:cs typeface="Roboto Mono"/>
                <a:sym typeface="Roboto Mono"/>
              </a:rPr>
              <a:t>*</a:t>
            </a:r>
            <a:r>
              <a:rPr lang="en-GB" sz="1100" dirty="0">
                <a:solidFill>
                  <a:schemeClr val="dk1"/>
                </a:solidFill>
              </a:rPr>
              <a:t>) are pushed onto the stack. Pop and append operators to the postfix expression based on precedence and associativity.</a:t>
            </a:r>
            <a:endParaRPr sz="1100"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GB" sz="1100" b="1" dirty="0">
                <a:solidFill>
                  <a:schemeClr val="dk1"/>
                </a:solidFill>
              </a:rPr>
              <a:t>Parentheses</a:t>
            </a:r>
            <a:r>
              <a:rPr lang="en-GB" sz="1100" dirty="0">
                <a:solidFill>
                  <a:schemeClr val="dk1"/>
                </a:solidFill>
              </a:rPr>
              <a:t>: Push </a:t>
            </a:r>
            <a:r>
              <a:rPr lang="en-GB" sz="1100" dirty="0">
                <a:solidFill>
                  <a:srgbClr val="188038"/>
                </a:solidFill>
                <a:latin typeface="Roboto Mono"/>
                <a:ea typeface="Roboto Mono"/>
                <a:cs typeface="Roboto Mono"/>
                <a:sym typeface="Roboto Mono"/>
              </a:rPr>
              <a:t>(</a:t>
            </a:r>
            <a:r>
              <a:rPr lang="en-GB" sz="1100" dirty="0">
                <a:solidFill>
                  <a:schemeClr val="dk1"/>
                </a:solidFill>
              </a:rPr>
              <a:t> onto the stack and pop operators until </a:t>
            </a:r>
            <a:r>
              <a:rPr lang="en-GB" sz="1100" dirty="0">
                <a:solidFill>
                  <a:srgbClr val="188038"/>
                </a:solidFill>
                <a:latin typeface="Roboto Mono"/>
                <a:ea typeface="Roboto Mono"/>
                <a:cs typeface="Roboto Mono"/>
                <a:sym typeface="Roboto Mono"/>
              </a:rPr>
              <a:t>)</a:t>
            </a:r>
            <a:r>
              <a:rPr lang="en-GB" sz="1100" dirty="0">
                <a:solidFill>
                  <a:schemeClr val="dk1"/>
                </a:solidFill>
              </a:rPr>
              <a:t> is encountered.</a:t>
            </a:r>
            <a:endParaRPr sz="1100" dirty="0">
              <a:solidFill>
                <a:srgbClr val="188038"/>
              </a:solidFill>
              <a:latin typeface="Roboto Mono"/>
              <a:ea typeface="Roboto Mono"/>
              <a:cs typeface="Roboto Mono"/>
              <a:sym typeface="Roboto Mono"/>
            </a:endParaRPr>
          </a:p>
        </p:txBody>
      </p:sp>
      <p:sp>
        <p:nvSpPr>
          <p:cNvPr id="233" name="Google Shape;233;g2f83dec90c4_2_102"/>
          <p:cNvSpPr txBox="1">
            <a:spLocks noGrp="1"/>
          </p:cNvSpPr>
          <p:nvPr>
            <p:ph type="title"/>
          </p:nvPr>
        </p:nvSpPr>
        <p:spPr>
          <a:xfrm>
            <a:off x="285325" y="297250"/>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Algorithm to convert Infix to Postfix and Prefix</a:t>
            </a:r>
            <a:endParaRPr sz="2400">
              <a:solidFill>
                <a:srgbClr val="F5553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2f83dec90c4_2_1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a:t>
            </a:fld>
            <a:endParaRPr/>
          </a:p>
        </p:txBody>
      </p:sp>
      <p:sp>
        <p:nvSpPr>
          <p:cNvPr id="239" name="Google Shape;239;g2f83dec90c4_2_126"/>
          <p:cNvSpPr txBox="1"/>
          <p:nvPr/>
        </p:nvSpPr>
        <p:spPr>
          <a:xfrm>
            <a:off x="257550" y="0"/>
            <a:ext cx="8628900" cy="497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100" b="1">
                <a:solidFill>
                  <a:schemeClr val="dk1"/>
                </a:solidFill>
              </a:rPr>
              <a:t>Conversion Process</a:t>
            </a:r>
            <a:r>
              <a:rPr lang="en-GB" sz="1100">
                <a:solidFill>
                  <a:schemeClr val="dk1"/>
                </a:solidFill>
              </a:rPr>
              <a:t>:</a:t>
            </a:r>
            <a:endParaRPr sz="1100">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GB" sz="1100" b="1">
                <a:solidFill>
                  <a:schemeClr val="dk1"/>
                </a:solidFill>
              </a:rPr>
              <a:t>Read </a:t>
            </a:r>
            <a:r>
              <a:rPr lang="en-GB" sz="1100" b="1">
                <a:solidFill>
                  <a:srgbClr val="188038"/>
                </a:solidFill>
                <a:latin typeface="Roboto Mono"/>
                <a:ea typeface="Roboto Mono"/>
                <a:cs typeface="Roboto Mono"/>
                <a:sym typeface="Roboto Mono"/>
              </a:rPr>
              <a:t>C</a:t>
            </a:r>
            <a:r>
              <a:rPr lang="en-GB" sz="1100">
                <a:solidFill>
                  <a:schemeClr val="dk1"/>
                </a:solidFill>
              </a:rPr>
              <a:t>: It's an operand, so add it to the postfix expression.</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en-GB" sz="1100">
                <a:solidFill>
                  <a:schemeClr val="dk1"/>
                </a:solidFill>
              </a:rPr>
              <a:t>Postfix: </a:t>
            </a:r>
            <a:r>
              <a:rPr lang="en-GB" sz="1100">
                <a:solidFill>
                  <a:srgbClr val="188038"/>
                </a:solidFill>
                <a:latin typeface="Roboto Mono"/>
                <a:ea typeface="Roboto Mono"/>
                <a:cs typeface="Roboto Mono"/>
                <a:sym typeface="Roboto Mono"/>
              </a:rPr>
              <a:t>C</a:t>
            </a:r>
            <a:endParaRPr sz="1100">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AutoNum type="arabicPeriod"/>
            </a:pPr>
            <a:r>
              <a:rPr lang="en-GB" sz="1100" b="1">
                <a:solidFill>
                  <a:schemeClr val="dk1"/>
                </a:solidFill>
              </a:rPr>
              <a:t>Read </a:t>
            </a:r>
            <a:r>
              <a:rPr lang="en-GB" sz="1100" b="1">
                <a:solidFill>
                  <a:srgbClr val="188038"/>
                </a:solidFill>
                <a:latin typeface="Roboto Mono"/>
                <a:ea typeface="Roboto Mono"/>
                <a:cs typeface="Roboto Mono"/>
                <a:sym typeface="Roboto Mono"/>
              </a:rPr>
              <a:t>*</a:t>
            </a:r>
            <a:r>
              <a:rPr lang="en-GB" sz="1100">
                <a:solidFill>
                  <a:schemeClr val="dk1"/>
                </a:solidFill>
              </a:rPr>
              <a:t>: Push it onto the stack (it's an operator).</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en-GB" sz="1100">
                <a:solidFill>
                  <a:schemeClr val="dk1"/>
                </a:solidFill>
              </a:rPr>
              <a:t>Stack: </a:t>
            </a:r>
            <a:r>
              <a:rPr lang="en-GB" sz="1100">
                <a:solidFill>
                  <a:srgbClr val="188038"/>
                </a:solidFill>
                <a:latin typeface="Roboto Mono"/>
                <a:ea typeface="Roboto Mono"/>
                <a:cs typeface="Roboto Mono"/>
                <a:sym typeface="Roboto Mono"/>
              </a:rPr>
              <a:t>*</a:t>
            </a:r>
            <a:endParaRPr sz="1100">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AutoNum type="arabicPeriod"/>
            </a:pPr>
            <a:r>
              <a:rPr lang="en-GB" sz="1100" b="1">
                <a:solidFill>
                  <a:schemeClr val="dk1"/>
                </a:solidFill>
              </a:rPr>
              <a:t>Read </a:t>
            </a:r>
            <a:r>
              <a:rPr lang="en-GB" sz="1100" b="1">
                <a:solidFill>
                  <a:srgbClr val="188038"/>
                </a:solidFill>
                <a:latin typeface="Roboto Mono"/>
                <a:ea typeface="Roboto Mono"/>
                <a:cs typeface="Roboto Mono"/>
                <a:sym typeface="Roboto Mono"/>
              </a:rPr>
              <a:t>B</a:t>
            </a:r>
            <a:r>
              <a:rPr lang="en-GB" sz="1100">
                <a:solidFill>
                  <a:schemeClr val="dk1"/>
                </a:solidFill>
              </a:rPr>
              <a:t>: It's an operand, so add it to the postfix expression.</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en-GB" sz="1100">
                <a:solidFill>
                  <a:schemeClr val="dk1"/>
                </a:solidFill>
              </a:rPr>
              <a:t>Postfix: </a:t>
            </a:r>
            <a:r>
              <a:rPr lang="en-GB" sz="1100">
                <a:solidFill>
                  <a:srgbClr val="188038"/>
                </a:solidFill>
                <a:latin typeface="Roboto Mono"/>
                <a:ea typeface="Roboto Mono"/>
                <a:cs typeface="Roboto Mono"/>
                <a:sym typeface="Roboto Mono"/>
              </a:rPr>
              <a:t>C B</a:t>
            </a:r>
            <a:endParaRPr sz="1100">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AutoNum type="arabicPeriod"/>
            </a:pPr>
            <a:r>
              <a:rPr lang="en-GB" sz="1100" b="1">
                <a:solidFill>
                  <a:schemeClr val="dk1"/>
                </a:solidFill>
              </a:rPr>
              <a:t>Read </a:t>
            </a:r>
            <a:r>
              <a:rPr lang="en-GB" sz="1100" b="1">
                <a:solidFill>
                  <a:srgbClr val="188038"/>
                </a:solidFill>
                <a:latin typeface="Roboto Mono"/>
                <a:ea typeface="Roboto Mono"/>
                <a:cs typeface="Roboto Mono"/>
                <a:sym typeface="Roboto Mono"/>
              </a:rPr>
              <a:t>+</a:t>
            </a:r>
            <a:r>
              <a:rPr lang="en-GB" sz="1100">
                <a:solidFill>
                  <a:schemeClr val="dk1"/>
                </a:solidFill>
              </a:rPr>
              <a:t>: Compare precedence with </a:t>
            </a:r>
            <a:r>
              <a:rPr lang="en-GB" sz="1100">
                <a:solidFill>
                  <a:srgbClr val="188038"/>
                </a:solidFill>
                <a:latin typeface="Roboto Mono"/>
                <a:ea typeface="Roboto Mono"/>
                <a:cs typeface="Roboto Mono"/>
                <a:sym typeface="Roboto Mono"/>
              </a:rPr>
              <a:t>*</a:t>
            </a:r>
            <a:r>
              <a:rPr lang="en-GB" sz="1100">
                <a:solidFill>
                  <a:schemeClr val="dk1"/>
                </a:solidFill>
              </a:rPr>
              <a:t> in the stack. Since </a:t>
            </a:r>
            <a:r>
              <a:rPr lang="en-GB" sz="1100">
                <a:solidFill>
                  <a:srgbClr val="188038"/>
                </a:solidFill>
                <a:latin typeface="Roboto Mono"/>
                <a:ea typeface="Roboto Mono"/>
                <a:cs typeface="Roboto Mono"/>
                <a:sym typeface="Roboto Mono"/>
              </a:rPr>
              <a:t>+</a:t>
            </a:r>
            <a:r>
              <a:rPr lang="en-GB" sz="1100">
                <a:solidFill>
                  <a:schemeClr val="dk1"/>
                </a:solidFill>
              </a:rPr>
              <a:t> has lower precedence than </a:t>
            </a:r>
            <a:r>
              <a:rPr lang="en-GB" sz="1100">
                <a:solidFill>
                  <a:srgbClr val="188038"/>
                </a:solidFill>
                <a:latin typeface="Roboto Mono"/>
                <a:ea typeface="Roboto Mono"/>
                <a:cs typeface="Roboto Mono"/>
                <a:sym typeface="Roboto Mono"/>
              </a:rPr>
              <a:t>*</a:t>
            </a:r>
            <a:r>
              <a:rPr lang="en-GB" sz="1100">
                <a:solidFill>
                  <a:schemeClr val="dk1"/>
                </a:solidFill>
              </a:rPr>
              <a:t>, pop </a:t>
            </a:r>
            <a:r>
              <a:rPr lang="en-GB" sz="1100">
                <a:solidFill>
                  <a:srgbClr val="188038"/>
                </a:solidFill>
                <a:latin typeface="Roboto Mono"/>
                <a:ea typeface="Roboto Mono"/>
                <a:cs typeface="Roboto Mono"/>
                <a:sym typeface="Roboto Mono"/>
              </a:rPr>
              <a:t>*</a:t>
            </a:r>
            <a:r>
              <a:rPr lang="en-GB" sz="1100">
                <a:solidFill>
                  <a:schemeClr val="dk1"/>
                </a:solidFill>
              </a:rPr>
              <a:t> from the stack and add to the postfix expression. Then push </a:t>
            </a:r>
            <a:r>
              <a:rPr lang="en-GB" sz="1100">
                <a:solidFill>
                  <a:srgbClr val="188038"/>
                </a:solidFill>
                <a:latin typeface="Roboto Mono"/>
                <a:ea typeface="Roboto Mono"/>
                <a:cs typeface="Roboto Mono"/>
                <a:sym typeface="Roboto Mono"/>
              </a:rPr>
              <a:t>+</a:t>
            </a:r>
            <a:r>
              <a:rPr lang="en-GB" sz="1100">
                <a:solidFill>
                  <a:schemeClr val="dk1"/>
                </a:solidFill>
              </a:rPr>
              <a:t> onto the stack.</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en-GB" sz="1100">
                <a:solidFill>
                  <a:schemeClr val="dk1"/>
                </a:solidFill>
              </a:rPr>
              <a:t>Postfix: </a:t>
            </a:r>
            <a:r>
              <a:rPr lang="en-GB" sz="1100">
                <a:solidFill>
                  <a:srgbClr val="188038"/>
                </a:solidFill>
                <a:latin typeface="Roboto Mono"/>
                <a:ea typeface="Roboto Mono"/>
                <a:cs typeface="Roboto Mono"/>
                <a:sym typeface="Roboto Mono"/>
              </a:rPr>
              <a:t>C B *</a:t>
            </a:r>
            <a:endParaRPr sz="1100">
              <a:solidFill>
                <a:srgbClr val="188038"/>
              </a:solidFill>
              <a:latin typeface="Roboto Mono"/>
              <a:ea typeface="Roboto Mono"/>
              <a:cs typeface="Roboto Mono"/>
              <a:sym typeface="Roboto Mono"/>
            </a:endParaRPr>
          </a:p>
          <a:p>
            <a:pPr marL="914400" lvl="1" indent="-298450" algn="l" rtl="0">
              <a:lnSpc>
                <a:spcPct val="115000"/>
              </a:lnSpc>
              <a:spcBef>
                <a:spcPts val="0"/>
              </a:spcBef>
              <a:spcAft>
                <a:spcPts val="0"/>
              </a:spcAft>
              <a:buClr>
                <a:schemeClr val="dk1"/>
              </a:buClr>
              <a:buSzPts val="1100"/>
              <a:buChar char="○"/>
            </a:pPr>
            <a:r>
              <a:rPr lang="en-GB" sz="1100">
                <a:solidFill>
                  <a:schemeClr val="dk1"/>
                </a:solidFill>
              </a:rPr>
              <a:t>Stack: </a:t>
            </a:r>
            <a:r>
              <a:rPr lang="en-GB" sz="1100">
                <a:solidFill>
                  <a:srgbClr val="188038"/>
                </a:solidFill>
                <a:latin typeface="Roboto Mono"/>
                <a:ea typeface="Roboto Mono"/>
                <a:cs typeface="Roboto Mono"/>
                <a:sym typeface="Roboto Mono"/>
              </a:rPr>
              <a:t>+</a:t>
            </a:r>
            <a:endParaRPr sz="1100">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AutoNum type="arabicPeriod"/>
            </a:pPr>
            <a:r>
              <a:rPr lang="en-GB" sz="1100" b="1">
                <a:solidFill>
                  <a:schemeClr val="dk1"/>
                </a:solidFill>
              </a:rPr>
              <a:t>Read </a:t>
            </a:r>
            <a:r>
              <a:rPr lang="en-GB" sz="1100" b="1">
                <a:solidFill>
                  <a:srgbClr val="188038"/>
                </a:solidFill>
                <a:latin typeface="Roboto Mono"/>
                <a:ea typeface="Roboto Mono"/>
                <a:cs typeface="Roboto Mono"/>
                <a:sym typeface="Roboto Mono"/>
              </a:rPr>
              <a:t>A</a:t>
            </a:r>
            <a:r>
              <a:rPr lang="en-GB" sz="1100">
                <a:solidFill>
                  <a:schemeClr val="dk1"/>
                </a:solidFill>
              </a:rPr>
              <a:t>: It's an operand, so add it to the postfix expression.</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en-GB" sz="1100">
                <a:solidFill>
                  <a:schemeClr val="dk1"/>
                </a:solidFill>
              </a:rPr>
              <a:t>Postfix: </a:t>
            </a:r>
            <a:r>
              <a:rPr lang="en-GB" sz="1100">
                <a:solidFill>
                  <a:srgbClr val="188038"/>
                </a:solidFill>
                <a:latin typeface="Roboto Mono"/>
                <a:ea typeface="Roboto Mono"/>
                <a:cs typeface="Roboto Mono"/>
                <a:sym typeface="Roboto Mono"/>
              </a:rPr>
              <a:t>C B * A</a:t>
            </a:r>
            <a:endParaRPr sz="1100">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AutoNum type="arabicPeriod"/>
            </a:pPr>
            <a:r>
              <a:rPr lang="en-GB" sz="1100" b="1">
                <a:solidFill>
                  <a:schemeClr val="dk1"/>
                </a:solidFill>
              </a:rPr>
              <a:t>End of Expression</a:t>
            </a:r>
            <a:r>
              <a:rPr lang="en-GB" sz="1100">
                <a:solidFill>
                  <a:schemeClr val="dk1"/>
                </a:solidFill>
              </a:rPr>
              <a:t>: Pop all remaining operators from the stack and add to the postfix expression.</a:t>
            </a:r>
            <a:endParaRPr sz="1100">
              <a:solidFill>
                <a:schemeClr val="dk1"/>
              </a:solidFill>
            </a:endParaRPr>
          </a:p>
          <a:p>
            <a:pPr marL="914400" lvl="1" indent="-298450" algn="l" rtl="0">
              <a:lnSpc>
                <a:spcPct val="115000"/>
              </a:lnSpc>
              <a:spcBef>
                <a:spcPts val="0"/>
              </a:spcBef>
              <a:spcAft>
                <a:spcPts val="0"/>
              </a:spcAft>
              <a:buClr>
                <a:schemeClr val="dk1"/>
              </a:buClr>
              <a:buSzPts val="1100"/>
              <a:buChar char="○"/>
            </a:pPr>
            <a:r>
              <a:rPr lang="en-GB" sz="1100">
                <a:solidFill>
                  <a:schemeClr val="dk1"/>
                </a:solidFill>
              </a:rPr>
              <a:t>Postfix: </a:t>
            </a:r>
            <a:r>
              <a:rPr lang="en-GB" sz="1100">
                <a:solidFill>
                  <a:srgbClr val="188038"/>
                </a:solidFill>
                <a:latin typeface="Roboto Mono"/>
                <a:ea typeface="Roboto Mono"/>
                <a:cs typeface="Roboto Mono"/>
                <a:sym typeface="Roboto Mono"/>
              </a:rPr>
              <a:t>C B * A +</a:t>
            </a:r>
            <a:endParaRPr sz="1100">
              <a:solidFill>
                <a:srgbClr val="188038"/>
              </a:solidFill>
              <a:latin typeface="Roboto Mono"/>
              <a:ea typeface="Roboto Mono"/>
              <a:cs typeface="Roboto Mono"/>
              <a:sym typeface="Roboto Mono"/>
            </a:endParaRPr>
          </a:p>
          <a:p>
            <a:pPr marL="0" lvl="0" indent="0" algn="l" rtl="0">
              <a:lnSpc>
                <a:spcPct val="115000"/>
              </a:lnSpc>
              <a:spcBef>
                <a:spcPts val="1200"/>
              </a:spcBef>
              <a:spcAft>
                <a:spcPts val="0"/>
              </a:spcAft>
              <a:buNone/>
            </a:pPr>
            <a:r>
              <a:rPr lang="en-GB" sz="1100" b="1">
                <a:solidFill>
                  <a:schemeClr val="dk1"/>
                </a:solidFill>
              </a:rPr>
              <a:t>Step 3: Reverse the Postfix Expression</a:t>
            </a:r>
            <a:endParaRPr sz="1100" b="1">
              <a:solidFill>
                <a:schemeClr val="dk1"/>
              </a:solidFill>
            </a:endParaRPr>
          </a:p>
          <a:p>
            <a:pPr marL="0" lvl="0" indent="0" algn="l" rtl="0">
              <a:lnSpc>
                <a:spcPct val="115000"/>
              </a:lnSpc>
              <a:spcBef>
                <a:spcPts val="1200"/>
              </a:spcBef>
              <a:spcAft>
                <a:spcPts val="0"/>
              </a:spcAft>
              <a:buNone/>
            </a:pPr>
            <a:r>
              <a:rPr lang="en-GB" sz="1100">
                <a:solidFill>
                  <a:schemeClr val="dk1"/>
                </a:solidFill>
              </a:rPr>
              <a:t>Reverse the resulting postfix expression </a:t>
            </a:r>
            <a:r>
              <a:rPr lang="en-GB" sz="1100">
                <a:solidFill>
                  <a:srgbClr val="188038"/>
                </a:solidFill>
                <a:latin typeface="Roboto Mono"/>
                <a:ea typeface="Roboto Mono"/>
                <a:cs typeface="Roboto Mono"/>
                <a:sym typeface="Roboto Mono"/>
              </a:rPr>
              <a:t>C B * A +</a:t>
            </a:r>
            <a:r>
              <a:rPr lang="en-GB" sz="1100">
                <a:solidFill>
                  <a:schemeClr val="dk1"/>
                </a:solidFill>
              </a:rPr>
              <a:t>:</a:t>
            </a:r>
            <a:endParaRPr sz="1100">
              <a:solidFill>
                <a:schemeClr val="dk1"/>
              </a:solidFill>
            </a:endParaRPr>
          </a:p>
          <a:p>
            <a:pPr marL="457200" lvl="0" indent="-298450" algn="l" rtl="0">
              <a:lnSpc>
                <a:spcPct val="115000"/>
              </a:lnSpc>
              <a:spcBef>
                <a:spcPts val="1200"/>
              </a:spcBef>
              <a:spcAft>
                <a:spcPts val="0"/>
              </a:spcAft>
              <a:buClr>
                <a:schemeClr val="dk1"/>
              </a:buClr>
              <a:buSzPts val="1100"/>
              <a:buChar char="●"/>
            </a:pPr>
            <a:r>
              <a:rPr lang="en-GB" sz="1100" b="1">
                <a:solidFill>
                  <a:schemeClr val="dk1"/>
                </a:solidFill>
              </a:rPr>
              <a:t>Reversed Postfix</a:t>
            </a:r>
            <a:r>
              <a:rPr lang="en-GB" sz="1100">
                <a:solidFill>
                  <a:schemeClr val="dk1"/>
                </a:solidFill>
              </a:rPr>
              <a:t> (which is the Prefix): </a:t>
            </a:r>
            <a:r>
              <a:rPr lang="en-GB" sz="1100">
                <a:solidFill>
                  <a:srgbClr val="188038"/>
                </a:solidFill>
                <a:latin typeface="Roboto Mono"/>
                <a:ea typeface="Roboto Mono"/>
                <a:cs typeface="Roboto Mono"/>
                <a:sym typeface="Roboto Mono"/>
              </a:rPr>
              <a:t>+ A * B C</a:t>
            </a:r>
            <a:endParaRPr sz="1100">
              <a:solidFill>
                <a:srgbClr val="188038"/>
              </a:solidFill>
              <a:latin typeface="Roboto Mono"/>
              <a:ea typeface="Roboto Mono"/>
              <a:cs typeface="Roboto Mono"/>
              <a:sym typeface="Roboto Mono"/>
            </a:endParaRPr>
          </a:p>
          <a:p>
            <a:pPr marL="0" lvl="0" indent="0" algn="l" rtl="0">
              <a:lnSpc>
                <a:spcPct val="115000"/>
              </a:lnSpc>
              <a:spcBef>
                <a:spcPts val="1200"/>
              </a:spcBef>
              <a:spcAft>
                <a:spcPts val="0"/>
              </a:spcAft>
              <a:buNone/>
            </a:pPr>
            <a:r>
              <a:rPr lang="en-GB" sz="1100" b="1">
                <a:solidFill>
                  <a:schemeClr val="dk1"/>
                </a:solidFill>
              </a:rPr>
              <a:t>Final Prefix Expression</a:t>
            </a:r>
            <a:endParaRPr sz="1100"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GB" sz="1100" b="1">
                <a:solidFill>
                  <a:schemeClr val="dk1"/>
                </a:solidFill>
              </a:rPr>
              <a:t>Prefix</a:t>
            </a:r>
            <a:r>
              <a:rPr lang="en-GB" sz="1100">
                <a:solidFill>
                  <a:schemeClr val="dk1"/>
                </a:solidFill>
              </a:rPr>
              <a:t>: </a:t>
            </a:r>
            <a:r>
              <a:rPr lang="en-GB" sz="1100">
                <a:solidFill>
                  <a:srgbClr val="188038"/>
                </a:solidFill>
                <a:latin typeface="Roboto Mono"/>
                <a:ea typeface="Roboto Mono"/>
                <a:cs typeface="Roboto Mono"/>
                <a:sym typeface="Roboto Mono"/>
              </a:rPr>
              <a:t>+ A * B C</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2b13905d937_0_185"/>
          <p:cNvSpPr txBox="1">
            <a:spLocks noGrp="1"/>
          </p:cNvSpPr>
          <p:nvPr>
            <p:ph type="body" idx="1"/>
          </p:nvPr>
        </p:nvSpPr>
        <p:spPr>
          <a:xfrm>
            <a:off x="349800" y="646475"/>
            <a:ext cx="7992000" cy="38568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Clr>
                <a:schemeClr val="dk1"/>
              </a:buClr>
              <a:buSzPts val="1400"/>
              <a:buChar char="●"/>
            </a:pPr>
            <a:r>
              <a:rPr lang="en-GB" sz="1400" dirty="0">
                <a:solidFill>
                  <a:schemeClr val="dk1"/>
                </a:solidFill>
              </a:rPr>
              <a:t>Postfix</a:t>
            </a:r>
            <a:endParaRPr sz="1400" dirty="0">
              <a:solidFill>
                <a:schemeClr val="dk1"/>
              </a:solidFill>
            </a:endParaRPr>
          </a:p>
          <a:p>
            <a:pPr marL="914400" lvl="1" indent="-317500" algn="l" rtl="0">
              <a:lnSpc>
                <a:spcPct val="200000"/>
              </a:lnSpc>
              <a:spcBef>
                <a:spcPts val="0"/>
              </a:spcBef>
              <a:spcAft>
                <a:spcPts val="0"/>
              </a:spcAft>
              <a:buClr>
                <a:schemeClr val="dk1"/>
              </a:buClr>
              <a:buSzPts val="1400"/>
              <a:buChar char="○"/>
            </a:pPr>
            <a:r>
              <a:rPr lang="en-GB" dirty="0">
                <a:solidFill>
                  <a:schemeClr val="dk1"/>
                </a:solidFill>
              </a:rPr>
              <a:t>7 3 5 * + 4 –</a:t>
            </a:r>
            <a:endParaRPr dirty="0">
              <a:solidFill>
                <a:schemeClr val="dk1"/>
              </a:solidFill>
            </a:endParaRPr>
          </a:p>
          <a:p>
            <a:pPr marL="914400" lvl="1" indent="-317500" algn="l" rtl="0">
              <a:lnSpc>
                <a:spcPct val="200000"/>
              </a:lnSpc>
              <a:spcBef>
                <a:spcPts val="0"/>
              </a:spcBef>
              <a:spcAft>
                <a:spcPts val="0"/>
              </a:spcAft>
              <a:buClr>
                <a:schemeClr val="dk1"/>
              </a:buClr>
              <a:buSzPts val="1400"/>
              <a:buChar char="○"/>
            </a:pPr>
            <a:r>
              <a:rPr lang="en-GB" dirty="0">
                <a:solidFill>
                  <a:schemeClr val="dk1"/>
                </a:solidFill>
              </a:rPr>
              <a:t>(7 + (3 * 5)) – 4</a:t>
            </a:r>
            <a:r>
              <a:rPr lang="en-GB" sz="1400" dirty="0">
                <a:solidFill>
                  <a:schemeClr val="dk1"/>
                </a:solidFill>
              </a:rPr>
              <a:t>     	    </a:t>
            </a:r>
            <a:endParaRPr sz="1400" dirty="0">
              <a:solidFill>
                <a:schemeClr val="dk1"/>
              </a:solidFill>
            </a:endParaRPr>
          </a:p>
          <a:p>
            <a:pPr marL="457200" lvl="0" indent="-317500" algn="l" rtl="0">
              <a:lnSpc>
                <a:spcPct val="200000"/>
              </a:lnSpc>
              <a:spcBef>
                <a:spcPts val="0"/>
              </a:spcBef>
              <a:spcAft>
                <a:spcPts val="0"/>
              </a:spcAft>
              <a:buClr>
                <a:schemeClr val="dk1"/>
              </a:buClr>
              <a:buSzPts val="1400"/>
              <a:buChar char="●"/>
            </a:pPr>
            <a:r>
              <a:rPr lang="en-GB" sz="1400" dirty="0">
                <a:solidFill>
                  <a:schemeClr val="dk1"/>
                </a:solidFill>
              </a:rPr>
              <a:t>Prefix</a:t>
            </a:r>
            <a:endParaRPr sz="1400" dirty="0">
              <a:solidFill>
                <a:schemeClr val="dk1"/>
              </a:solidFill>
            </a:endParaRPr>
          </a:p>
          <a:p>
            <a:pPr marL="914400" lvl="1" indent="-317500" algn="l" rtl="0">
              <a:lnSpc>
                <a:spcPct val="200000"/>
              </a:lnSpc>
              <a:spcBef>
                <a:spcPts val="0"/>
              </a:spcBef>
              <a:spcAft>
                <a:spcPts val="0"/>
              </a:spcAft>
              <a:buClr>
                <a:schemeClr val="dk1"/>
              </a:buClr>
              <a:buSzPts val="1400"/>
              <a:buChar char="○"/>
            </a:pPr>
            <a:r>
              <a:rPr lang="en-GB" dirty="0">
                <a:solidFill>
                  <a:schemeClr val="dk1"/>
                </a:solidFill>
              </a:rPr>
              <a:t>(2 + 3) * 7</a:t>
            </a:r>
            <a:endParaRPr dirty="0">
              <a:solidFill>
                <a:schemeClr val="dk1"/>
              </a:solidFill>
            </a:endParaRPr>
          </a:p>
          <a:p>
            <a:pPr marL="914400" lvl="1" indent="-317500" algn="l" rtl="0">
              <a:lnSpc>
                <a:spcPct val="200000"/>
              </a:lnSpc>
              <a:spcBef>
                <a:spcPts val="0"/>
              </a:spcBef>
              <a:spcAft>
                <a:spcPts val="0"/>
              </a:spcAft>
              <a:buClr>
                <a:schemeClr val="dk1"/>
              </a:buClr>
              <a:buSzPts val="1400"/>
              <a:buChar char="○"/>
            </a:pPr>
            <a:r>
              <a:rPr lang="en-GB" dirty="0">
                <a:solidFill>
                  <a:schemeClr val="dk1"/>
                </a:solidFill>
              </a:rPr>
              <a:t>* + 2 3 7</a:t>
            </a:r>
            <a:endParaRPr dirty="0">
              <a:solidFill>
                <a:schemeClr val="dk1"/>
              </a:solidFill>
            </a:endParaRPr>
          </a:p>
        </p:txBody>
      </p:sp>
      <p:sp>
        <p:nvSpPr>
          <p:cNvPr id="224" name="Google Shape;224;g2b13905d937_0_185"/>
          <p:cNvSpPr txBox="1">
            <a:spLocks noGrp="1"/>
          </p:cNvSpPr>
          <p:nvPr>
            <p:ph type="title"/>
          </p:nvPr>
        </p:nvSpPr>
        <p:spPr>
          <a:xfrm>
            <a:off x="273600" y="104475"/>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Stack Assignment </a:t>
            </a:r>
            <a:endParaRPr sz="2400">
              <a:solidFill>
                <a:srgbClr val="F55533"/>
              </a:solidFill>
            </a:endParaRPr>
          </a:p>
        </p:txBody>
      </p:sp>
      <p:sp>
        <p:nvSpPr>
          <p:cNvPr id="225" name="Google Shape;225;g2b13905d937_0_1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17</a:t>
            </a:fld>
            <a:endParaRPr/>
          </a:p>
        </p:txBody>
      </p:sp>
      <p:pic>
        <p:nvPicPr>
          <p:cNvPr id="226" name="Google Shape;226;g2b13905d937_0_185"/>
          <p:cNvPicPr preferRelativeResize="0"/>
          <p:nvPr/>
        </p:nvPicPr>
        <p:blipFill rotWithShape="1">
          <a:blip r:embed="rId3">
            <a:alphaModFix/>
          </a:blip>
          <a:srcRect/>
          <a:stretch/>
        </p:blipFill>
        <p:spPr>
          <a:xfrm>
            <a:off x="140677" y="4741325"/>
            <a:ext cx="1024496" cy="265500"/>
          </a:xfrm>
          <a:prstGeom prst="rect">
            <a:avLst/>
          </a:prstGeom>
          <a:noFill/>
          <a:ln>
            <a:noFill/>
          </a:ln>
        </p:spPr>
      </p:pic>
    </p:spTree>
    <p:extLst>
      <p:ext uri="{BB962C8B-B14F-4D97-AF65-F5344CB8AC3E}">
        <p14:creationId xmlns:p14="http://schemas.microsoft.com/office/powerpoint/2010/main" val="3269079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621D7DA-497D-2055-9A0A-0FDCF6A087BA}"/>
              </a:ext>
            </a:extLst>
          </p:cNvPr>
          <p:cNvGraphicFramePr>
            <a:graphicFrameLocks noGrp="1"/>
          </p:cNvGraphicFramePr>
          <p:nvPr>
            <p:extLst>
              <p:ext uri="{D42A27DB-BD31-4B8C-83A1-F6EECF244321}">
                <p14:modId xmlns:p14="http://schemas.microsoft.com/office/powerpoint/2010/main" val="271616601"/>
              </p:ext>
            </p:extLst>
          </p:nvPr>
        </p:nvGraphicFramePr>
        <p:xfrm>
          <a:off x="1524000" y="1459230"/>
          <a:ext cx="6096000" cy="2225040"/>
        </p:xfrm>
        <a:graphic>
          <a:graphicData uri="http://schemas.openxmlformats.org/drawingml/2006/table">
            <a:tbl>
              <a:tblPr firstRow="1" bandRow="1">
                <a:tableStyleId>{97C94A0F-73D6-4437-82FD-9C4E105B8A21}</a:tableStyleId>
              </a:tblPr>
              <a:tblGrid>
                <a:gridCol w="2032000">
                  <a:extLst>
                    <a:ext uri="{9D8B030D-6E8A-4147-A177-3AD203B41FA5}">
                      <a16:colId xmlns:a16="http://schemas.microsoft.com/office/drawing/2014/main" val="64927675"/>
                    </a:ext>
                  </a:extLst>
                </a:gridCol>
                <a:gridCol w="2032000">
                  <a:extLst>
                    <a:ext uri="{9D8B030D-6E8A-4147-A177-3AD203B41FA5}">
                      <a16:colId xmlns:a16="http://schemas.microsoft.com/office/drawing/2014/main" val="372674031"/>
                    </a:ext>
                  </a:extLst>
                </a:gridCol>
                <a:gridCol w="2032000">
                  <a:extLst>
                    <a:ext uri="{9D8B030D-6E8A-4147-A177-3AD203B41FA5}">
                      <a16:colId xmlns:a16="http://schemas.microsoft.com/office/drawing/2014/main" val="2087430962"/>
                    </a:ext>
                  </a:extLst>
                </a:gridCol>
              </a:tblGrid>
              <a:tr h="370840">
                <a:tc>
                  <a:txBody>
                    <a:bodyPr/>
                    <a:lstStyle/>
                    <a:p>
                      <a:r>
                        <a:rPr lang="en-US" dirty="0"/>
                        <a:t>Infix</a:t>
                      </a:r>
                      <a:endParaRPr lang="en-IN" dirty="0"/>
                    </a:p>
                  </a:txBody>
                  <a:tcPr>
                    <a:solidFill>
                      <a:schemeClr val="accent4">
                        <a:lumMod val="60000"/>
                        <a:lumOff val="40000"/>
                      </a:schemeClr>
                    </a:solidFill>
                  </a:tcPr>
                </a:tc>
                <a:tc>
                  <a:txBody>
                    <a:bodyPr/>
                    <a:lstStyle/>
                    <a:p>
                      <a:r>
                        <a:rPr lang="en-US" dirty="0"/>
                        <a:t>Postfix</a:t>
                      </a:r>
                      <a:endParaRPr lang="en-IN" dirty="0"/>
                    </a:p>
                  </a:txBody>
                  <a:tcPr>
                    <a:solidFill>
                      <a:schemeClr val="accent4">
                        <a:lumMod val="60000"/>
                        <a:lumOff val="40000"/>
                      </a:schemeClr>
                    </a:solidFill>
                  </a:tcPr>
                </a:tc>
                <a:tc>
                  <a:txBody>
                    <a:bodyPr/>
                    <a:lstStyle/>
                    <a:p>
                      <a:r>
                        <a:rPr lang="en-US" dirty="0"/>
                        <a:t>Prefix</a:t>
                      </a:r>
                      <a:endParaRPr lang="en-IN" dirty="0"/>
                    </a:p>
                  </a:txBody>
                  <a:tcPr>
                    <a:solidFill>
                      <a:schemeClr val="accent4">
                        <a:lumMod val="60000"/>
                        <a:lumOff val="40000"/>
                      </a:schemeClr>
                    </a:solidFill>
                  </a:tcPr>
                </a:tc>
                <a:extLst>
                  <a:ext uri="{0D108BD9-81ED-4DB2-BD59-A6C34878D82A}">
                    <a16:rowId xmlns:a16="http://schemas.microsoft.com/office/drawing/2014/main" val="3340867162"/>
                  </a:ext>
                </a:extLst>
              </a:tr>
              <a:tr h="370840">
                <a:tc>
                  <a:txBody>
                    <a:bodyPr/>
                    <a:lstStyle/>
                    <a:p>
                      <a:r>
                        <a:rPr lang="en-IN" dirty="0"/>
                        <a:t>A + B * C</a:t>
                      </a:r>
                    </a:p>
                  </a:txBody>
                  <a:tcPr/>
                </a:tc>
                <a:tc>
                  <a:txBody>
                    <a:bodyPr/>
                    <a:lstStyle/>
                    <a:p>
                      <a:r>
                        <a:rPr lang="en-IN" dirty="0"/>
                        <a:t>A B C * +</a:t>
                      </a:r>
                    </a:p>
                  </a:txBody>
                  <a:tcPr/>
                </a:tc>
                <a:tc>
                  <a:txBody>
                    <a:bodyPr/>
                    <a:lstStyle/>
                    <a:p>
                      <a:r>
                        <a:rPr lang="en-IN" dirty="0"/>
                        <a:t>+ A * B C</a:t>
                      </a:r>
                    </a:p>
                  </a:txBody>
                  <a:tcPr/>
                </a:tc>
                <a:extLst>
                  <a:ext uri="{0D108BD9-81ED-4DB2-BD59-A6C34878D82A}">
                    <a16:rowId xmlns:a16="http://schemas.microsoft.com/office/drawing/2014/main" val="2713658372"/>
                  </a:ext>
                </a:extLst>
              </a:tr>
              <a:tr h="370840">
                <a:tc>
                  <a:txBody>
                    <a:bodyPr/>
                    <a:lstStyle/>
                    <a:p>
                      <a:r>
                        <a:rPr lang="en-IN" dirty="0"/>
                        <a:t>A * (B + C) / D</a:t>
                      </a:r>
                    </a:p>
                  </a:txBody>
                  <a:tcPr/>
                </a:tc>
                <a:tc>
                  <a:txBody>
                    <a:bodyPr/>
                    <a:lstStyle/>
                    <a:p>
                      <a:r>
                        <a:rPr lang="en-IN" dirty="0"/>
                        <a:t>A B C + * D /</a:t>
                      </a:r>
                    </a:p>
                  </a:txBody>
                  <a:tcPr/>
                </a:tc>
                <a:tc>
                  <a:txBody>
                    <a:bodyPr/>
                    <a:lstStyle/>
                    <a:p>
                      <a:r>
                        <a:rPr lang="en-IN" dirty="0"/>
                        <a:t>/ * A + B C D</a:t>
                      </a:r>
                    </a:p>
                  </a:txBody>
                  <a:tcPr/>
                </a:tc>
                <a:extLst>
                  <a:ext uri="{0D108BD9-81ED-4DB2-BD59-A6C34878D82A}">
                    <a16:rowId xmlns:a16="http://schemas.microsoft.com/office/drawing/2014/main" val="1467139401"/>
                  </a:ext>
                </a:extLst>
              </a:tr>
              <a:tr h="370840">
                <a:tc>
                  <a:txBody>
                    <a:bodyPr/>
                    <a:lstStyle/>
                    <a:p>
                      <a:r>
                        <a:rPr lang="en-IN" dirty="0"/>
                        <a:t>A + B * (C - D)</a:t>
                      </a:r>
                    </a:p>
                  </a:txBody>
                  <a:tcPr/>
                </a:tc>
                <a:tc>
                  <a:txBody>
                    <a:bodyPr/>
                    <a:lstStyle/>
                    <a:p>
                      <a:r>
                        <a:rPr lang="en-IN" dirty="0"/>
                        <a:t>A B C D - * +</a:t>
                      </a:r>
                    </a:p>
                  </a:txBody>
                  <a:tcPr/>
                </a:tc>
                <a:tc>
                  <a:txBody>
                    <a:bodyPr/>
                    <a:lstStyle/>
                    <a:p>
                      <a:r>
                        <a:rPr lang="en-IN" dirty="0"/>
                        <a:t>+ A * B - C D</a:t>
                      </a:r>
                    </a:p>
                  </a:txBody>
                  <a:tcPr/>
                </a:tc>
                <a:extLst>
                  <a:ext uri="{0D108BD9-81ED-4DB2-BD59-A6C34878D82A}">
                    <a16:rowId xmlns:a16="http://schemas.microsoft.com/office/drawing/2014/main" val="2912633357"/>
                  </a:ext>
                </a:extLst>
              </a:tr>
              <a:tr h="370840">
                <a:tc>
                  <a:txBody>
                    <a:bodyPr/>
                    <a:lstStyle/>
                    <a:p>
                      <a:r>
                        <a:rPr lang="en-IN" dirty="0"/>
                        <a:t>(A + B) * (C - D)</a:t>
                      </a:r>
                    </a:p>
                  </a:txBody>
                  <a:tcPr/>
                </a:tc>
                <a:tc>
                  <a:txBody>
                    <a:bodyPr/>
                    <a:lstStyle/>
                    <a:p>
                      <a:r>
                        <a:rPr lang="en-IN" dirty="0"/>
                        <a:t>(A + B) * (C - D)</a:t>
                      </a:r>
                    </a:p>
                  </a:txBody>
                  <a:tcPr/>
                </a:tc>
                <a:tc>
                  <a:txBody>
                    <a:bodyPr/>
                    <a:lstStyle/>
                    <a:p>
                      <a:r>
                        <a:rPr lang="en-IN" dirty="0"/>
                        <a:t>* + A B - C D</a:t>
                      </a:r>
                    </a:p>
                  </a:txBody>
                  <a:tcPr/>
                </a:tc>
                <a:extLst>
                  <a:ext uri="{0D108BD9-81ED-4DB2-BD59-A6C34878D82A}">
                    <a16:rowId xmlns:a16="http://schemas.microsoft.com/office/drawing/2014/main" val="2048259749"/>
                  </a:ext>
                </a:extLst>
              </a:tr>
              <a:tr h="370840">
                <a:tc>
                  <a:txBody>
                    <a:bodyPr/>
                    <a:lstStyle/>
                    <a:p>
                      <a:r>
                        <a:rPr lang="pt-BR" dirty="0"/>
                        <a:t>A * (B + C) - D / E</a:t>
                      </a:r>
                      <a:endParaRPr lang="en-IN" dirty="0"/>
                    </a:p>
                  </a:txBody>
                  <a:tcPr/>
                </a:tc>
                <a:tc>
                  <a:txBody>
                    <a:bodyPr/>
                    <a:lstStyle/>
                    <a:p>
                      <a:r>
                        <a:rPr lang="pt-BR" dirty="0"/>
                        <a:t>A B C + * D E / -</a:t>
                      </a:r>
                      <a:endParaRPr lang="en-IN" dirty="0"/>
                    </a:p>
                  </a:txBody>
                  <a:tcPr/>
                </a:tc>
                <a:tc>
                  <a:txBody>
                    <a:bodyPr/>
                    <a:lstStyle/>
                    <a:p>
                      <a:r>
                        <a:rPr lang="pt-BR" dirty="0"/>
                        <a:t>- * A + B C / D E</a:t>
                      </a:r>
                      <a:endParaRPr lang="en-IN" dirty="0"/>
                    </a:p>
                  </a:txBody>
                  <a:tcPr/>
                </a:tc>
                <a:extLst>
                  <a:ext uri="{0D108BD9-81ED-4DB2-BD59-A6C34878D82A}">
                    <a16:rowId xmlns:a16="http://schemas.microsoft.com/office/drawing/2014/main" val="2848345631"/>
                  </a:ext>
                </a:extLst>
              </a:tr>
            </a:tbl>
          </a:graphicData>
        </a:graphic>
      </p:graphicFrame>
    </p:spTree>
    <p:extLst>
      <p:ext uri="{BB962C8B-B14F-4D97-AF65-F5344CB8AC3E}">
        <p14:creationId xmlns:p14="http://schemas.microsoft.com/office/powerpoint/2010/main" val="815816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2f83bf6a1c0_0_5"/>
          <p:cNvSpPr txBox="1">
            <a:spLocks noGrp="1"/>
          </p:cNvSpPr>
          <p:nvPr>
            <p:ph type="ctrTitle"/>
          </p:nvPr>
        </p:nvSpPr>
        <p:spPr>
          <a:xfrm>
            <a:off x="2240670" y="2107348"/>
            <a:ext cx="4662660" cy="928804"/>
          </a:xfrm>
          <a:prstGeom prst="rect">
            <a:avLst/>
          </a:prstGeom>
          <a:noFill/>
          <a:ln>
            <a:noFill/>
          </a:ln>
        </p:spPr>
        <p:txBody>
          <a:bodyPr spcFirstLastPara="1" wrap="square" lIns="68575" tIns="34275" rIns="68575" bIns="34275" anchor="b" anchorCtr="0">
            <a:noAutofit/>
          </a:bodyPr>
          <a:lstStyle/>
          <a:p>
            <a:pPr marL="0" lvl="0" indent="0" rtl="0">
              <a:lnSpc>
                <a:spcPct val="90000"/>
              </a:lnSpc>
              <a:spcBef>
                <a:spcPts val="0"/>
              </a:spcBef>
              <a:spcAft>
                <a:spcPts val="0"/>
              </a:spcAft>
              <a:buClr>
                <a:srgbClr val="FF0000"/>
              </a:buClr>
              <a:buSzPts val="2400"/>
              <a:buFont typeface="Calibri"/>
              <a:buNone/>
            </a:pPr>
            <a:r>
              <a:rPr lang="en-GB" sz="7200" dirty="0">
                <a:solidFill>
                  <a:srgbClr val="FF0000"/>
                </a:solidFill>
              </a:rPr>
              <a:t>Queue</a:t>
            </a:r>
            <a:endParaRPr sz="7200" dirty="0">
              <a:solidFill>
                <a:srgbClr val="FF0000"/>
              </a:solidFill>
              <a:latin typeface="Poppins"/>
              <a:ea typeface="Poppins"/>
              <a:cs typeface="Poppins"/>
              <a:sym typeface="Poppins"/>
            </a:endParaRPr>
          </a:p>
        </p:txBody>
      </p:sp>
      <p:pic>
        <p:nvPicPr>
          <p:cNvPr id="245" name="Google Shape;245;g2f83bf6a1c0_0_5"/>
          <p:cNvPicPr preferRelativeResize="0"/>
          <p:nvPr/>
        </p:nvPicPr>
        <p:blipFill rotWithShape="1">
          <a:blip r:embed="rId3">
            <a:alphaModFix/>
          </a:blip>
          <a:srcRect/>
          <a:stretch/>
        </p:blipFill>
        <p:spPr>
          <a:xfrm>
            <a:off x="8099964" y="4784850"/>
            <a:ext cx="768373" cy="19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6551dc84ad_0_10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2</a:t>
            </a:fld>
            <a:endParaRPr/>
          </a:p>
        </p:txBody>
      </p:sp>
      <p:pic>
        <p:nvPicPr>
          <p:cNvPr id="109" name="Google Shape;109;g26551dc84ad_0_106"/>
          <p:cNvPicPr preferRelativeResize="0"/>
          <p:nvPr/>
        </p:nvPicPr>
        <p:blipFill rotWithShape="1">
          <a:blip r:embed="rId3">
            <a:alphaModFix/>
          </a:blip>
          <a:srcRect/>
          <a:stretch/>
        </p:blipFill>
        <p:spPr>
          <a:xfrm>
            <a:off x="140677" y="4741325"/>
            <a:ext cx="1024496" cy="265500"/>
          </a:xfrm>
          <a:prstGeom prst="rect">
            <a:avLst/>
          </a:prstGeom>
          <a:noFill/>
          <a:ln>
            <a:noFill/>
          </a:ln>
        </p:spPr>
      </p:pic>
      <p:sp>
        <p:nvSpPr>
          <p:cNvPr id="110" name="Google Shape;110;g26551dc84ad_0_106"/>
          <p:cNvSpPr txBox="1">
            <a:spLocks noGrp="1"/>
          </p:cNvSpPr>
          <p:nvPr>
            <p:ph type="title"/>
          </p:nvPr>
        </p:nvSpPr>
        <p:spPr>
          <a:xfrm>
            <a:off x="321850" y="93100"/>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Data Structure Classification</a:t>
            </a:r>
            <a:endParaRPr sz="2400">
              <a:solidFill>
                <a:srgbClr val="F55533"/>
              </a:solidFill>
            </a:endParaRPr>
          </a:p>
          <a:p>
            <a:pPr marL="0" lvl="0" indent="0" algn="l" rtl="0">
              <a:lnSpc>
                <a:spcPct val="115000"/>
              </a:lnSpc>
              <a:spcBef>
                <a:spcPts val="0"/>
              </a:spcBef>
              <a:spcAft>
                <a:spcPts val="0"/>
              </a:spcAft>
              <a:buSzPts val="2800"/>
              <a:buNone/>
            </a:pPr>
            <a:endParaRPr sz="2400">
              <a:solidFill>
                <a:srgbClr val="F55533"/>
              </a:solidFill>
            </a:endParaRPr>
          </a:p>
        </p:txBody>
      </p:sp>
      <p:pic>
        <p:nvPicPr>
          <p:cNvPr id="111" name="Google Shape;111;g26551dc84ad_0_106"/>
          <p:cNvPicPr preferRelativeResize="0"/>
          <p:nvPr/>
        </p:nvPicPr>
        <p:blipFill rotWithShape="1">
          <a:blip r:embed="rId4">
            <a:alphaModFix/>
          </a:blip>
          <a:srcRect/>
          <a:stretch/>
        </p:blipFill>
        <p:spPr>
          <a:xfrm>
            <a:off x="1096186" y="600400"/>
            <a:ext cx="6971919" cy="42383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2b2407a4079_0_0"/>
          <p:cNvSpPr txBox="1">
            <a:spLocks noGrp="1"/>
          </p:cNvSpPr>
          <p:nvPr>
            <p:ph type="title"/>
          </p:nvPr>
        </p:nvSpPr>
        <p:spPr>
          <a:xfrm>
            <a:off x="131000" y="-175"/>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Data Structure - Queue</a:t>
            </a:r>
            <a:endParaRPr sz="2400">
              <a:solidFill>
                <a:srgbClr val="F55533"/>
              </a:solidFill>
            </a:endParaRPr>
          </a:p>
        </p:txBody>
      </p:sp>
      <p:sp>
        <p:nvSpPr>
          <p:cNvPr id="251" name="Google Shape;251;g2b2407a4079_0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20</a:t>
            </a:fld>
            <a:endParaRPr/>
          </a:p>
        </p:txBody>
      </p:sp>
      <p:pic>
        <p:nvPicPr>
          <p:cNvPr id="252" name="Google Shape;252;g2b2407a4079_0_0"/>
          <p:cNvPicPr preferRelativeResize="0"/>
          <p:nvPr/>
        </p:nvPicPr>
        <p:blipFill rotWithShape="1">
          <a:blip r:embed="rId3">
            <a:alphaModFix/>
          </a:blip>
          <a:srcRect/>
          <a:stretch/>
        </p:blipFill>
        <p:spPr>
          <a:xfrm>
            <a:off x="140677" y="4741325"/>
            <a:ext cx="1024496" cy="265500"/>
          </a:xfrm>
          <a:prstGeom prst="rect">
            <a:avLst/>
          </a:prstGeom>
          <a:noFill/>
          <a:ln>
            <a:noFill/>
          </a:ln>
        </p:spPr>
      </p:pic>
      <p:pic>
        <p:nvPicPr>
          <p:cNvPr id="253" name="Google Shape;253;g2b2407a4079_0_0"/>
          <p:cNvPicPr preferRelativeResize="0"/>
          <p:nvPr/>
        </p:nvPicPr>
        <p:blipFill rotWithShape="1">
          <a:blip r:embed="rId4">
            <a:alphaModFix/>
          </a:blip>
          <a:srcRect/>
          <a:stretch/>
        </p:blipFill>
        <p:spPr>
          <a:xfrm>
            <a:off x="410525" y="2675463"/>
            <a:ext cx="3064848" cy="1723974"/>
          </a:xfrm>
          <a:prstGeom prst="rect">
            <a:avLst/>
          </a:prstGeom>
          <a:noFill/>
          <a:ln>
            <a:noFill/>
          </a:ln>
        </p:spPr>
      </p:pic>
      <p:sp>
        <p:nvSpPr>
          <p:cNvPr id="254" name="Google Shape;254;g2b2407a4079_0_0"/>
          <p:cNvSpPr/>
          <p:nvPr/>
        </p:nvSpPr>
        <p:spPr>
          <a:xfrm>
            <a:off x="3876650" y="785775"/>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a:ea typeface="Poppins"/>
              <a:cs typeface="Poppins"/>
              <a:sym typeface="Poppins"/>
            </a:endParaRPr>
          </a:p>
        </p:txBody>
      </p:sp>
      <p:sp>
        <p:nvSpPr>
          <p:cNvPr id="255" name="Google Shape;255;g2b2407a4079_0_0"/>
          <p:cNvSpPr/>
          <p:nvPr/>
        </p:nvSpPr>
        <p:spPr>
          <a:xfrm>
            <a:off x="4270550" y="785775"/>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a:ea typeface="Poppins"/>
              <a:cs typeface="Poppins"/>
              <a:sym typeface="Poppins"/>
            </a:endParaRPr>
          </a:p>
        </p:txBody>
      </p:sp>
      <p:sp>
        <p:nvSpPr>
          <p:cNvPr id="256" name="Google Shape;256;g2b2407a4079_0_0"/>
          <p:cNvSpPr/>
          <p:nvPr/>
        </p:nvSpPr>
        <p:spPr>
          <a:xfrm>
            <a:off x="4664450" y="785775"/>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a:ea typeface="Poppins"/>
              <a:cs typeface="Poppins"/>
              <a:sym typeface="Poppins"/>
            </a:endParaRPr>
          </a:p>
        </p:txBody>
      </p:sp>
      <p:sp>
        <p:nvSpPr>
          <p:cNvPr id="257" name="Google Shape;257;g2b2407a4079_0_0"/>
          <p:cNvSpPr/>
          <p:nvPr/>
        </p:nvSpPr>
        <p:spPr>
          <a:xfrm>
            <a:off x="5058350" y="785775"/>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a:ea typeface="Poppins"/>
              <a:cs typeface="Poppins"/>
              <a:sym typeface="Poppins"/>
            </a:endParaRPr>
          </a:p>
        </p:txBody>
      </p:sp>
      <p:sp>
        <p:nvSpPr>
          <p:cNvPr id="258" name="Google Shape;258;g2b2407a4079_0_0"/>
          <p:cNvSpPr/>
          <p:nvPr/>
        </p:nvSpPr>
        <p:spPr>
          <a:xfrm>
            <a:off x="5452250" y="785775"/>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a:ea typeface="Poppins"/>
              <a:cs typeface="Poppins"/>
              <a:sym typeface="Poppins"/>
            </a:endParaRPr>
          </a:p>
        </p:txBody>
      </p:sp>
      <p:sp>
        <p:nvSpPr>
          <p:cNvPr id="259" name="Google Shape;259;g2b2407a4079_0_0"/>
          <p:cNvSpPr txBox="1"/>
          <p:nvPr/>
        </p:nvSpPr>
        <p:spPr>
          <a:xfrm>
            <a:off x="3845300" y="1015275"/>
            <a:ext cx="2000700" cy="19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GB" sz="1300" b="0" i="0" u="none" strike="noStrike" cap="none">
                <a:solidFill>
                  <a:schemeClr val="dk2"/>
                </a:solidFill>
                <a:latin typeface="Poppins"/>
                <a:ea typeface="Poppins"/>
                <a:cs typeface="Poppins"/>
                <a:sym typeface="Poppins"/>
              </a:rPr>
              <a:t>[0]    [1]    [2]   [3]    [4] </a:t>
            </a:r>
            <a:endParaRPr sz="1300" b="0" i="0" u="none" strike="noStrike" cap="none">
              <a:solidFill>
                <a:schemeClr val="dk2"/>
              </a:solidFill>
              <a:latin typeface="Poppins"/>
              <a:ea typeface="Poppins"/>
              <a:cs typeface="Poppins"/>
              <a:sym typeface="Poppins"/>
            </a:endParaRPr>
          </a:p>
        </p:txBody>
      </p:sp>
      <p:sp>
        <p:nvSpPr>
          <p:cNvPr id="260" name="Google Shape;260;g2b2407a4079_0_0"/>
          <p:cNvSpPr txBox="1"/>
          <p:nvPr/>
        </p:nvSpPr>
        <p:spPr>
          <a:xfrm>
            <a:off x="3895925" y="1343925"/>
            <a:ext cx="1873800" cy="26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chemeClr val="dk2"/>
                </a:solidFill>
                <a:latin typeface="Poppins"/>
                <a:ea typeface="Poppins"/>
                <a:cs typeface="Poppins"/>
                <a:sym typeface="Poppins"/>
              </a:rPr>
              <a:t>head=-1      tail=-1</a:t>
            </a:r>
            <a:endParaRPr sz="1400" b="0" i="0" u="none" strike="noStrike" cap="none">
              <a:solidFill>
                <a:schemeClr val="dk2"/>
              </a:solidFill>
              <a:latin typeface="Poppins"/>
              <a:ea typeface="Poppins"/>
              <a:cs typeface="Poppins"/>
              <a:sym typeface="Poppins"/>
            </a:endParaRPr>
          </a:p>
        </p:txBody>
      </p:sp>
      <p:sp>
        <p:nvSpPr>
          <p:cNvPr id="261" name="Google Shape;261;g2b2407a4079_0_0"/>
          <p:cNvSpPr txBox="1"/>
          <p:nvPr/>
        </p:nvSpPr>
        <p:spPr>
          <a:xfrm>
            <a:off x="3896150" y="1697350"/>
            <a:ext cx="1873800" cy="26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chemeClr val="dk2"/>
                </a:solidFill>
                <a:latin typeface="Poppins"/>
                <a:ea typeface="Poppins"/>
                <a:cs typeface="Poppins"/>
                <a:sym typeface="Poppins"/>
              </a:rPr>
              <a:t>Empty queue</a:t>
            </a:r>
            <a:endParaRPr sz="1100" b="0" i="0" u="none" strike="noStrike" cap="none">
              <a:solidFill>
                <a:schemeClr val="dk2"/>
              </a:solidFill>
              <a:latin typeface="Poppins"/>
              <a:ea typeface="Poppins"/>
              <a:cs typeface="Poppins"/>
              <a:sym typeface="Poppins"/>
            </a:endParaRPr>
          </a:p>
        </p:txBody>
      </p:sp>
      <p:sp>
        <p:nvSpPr>
          <p:cNvPr id="262" name="Google Shape;262;g2b2407a4079_0_0"/>
          <p:cNvSpPr/>
          <p:nvPr/>
        </p:nvSpPr>
        <p:spPr>
          <a:xfrm>
            <a:off x="6665300" y="787625"/>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Poppins"/>
                <a:ea typeface="Poppins"/>
                <a:cs typeface="Poppins"/>
                <a:sym typeface="Poppins"/>
              </a:rPr>
              <a:t>8</a:t>
            </a:r>
            <a:endParaRPr sz="1400" b="0" i="0" u="none" strike="noStrike" cap="none">
              <a:solidFill>
                <a:srgbClr val="000000"/>
              </a:solidFill>
              <a:latin typeface="Poppins"/>
              <a:ea typeface="Poppins"/>
              <a:cs typeface="Poppins"/>
              <a:sym typeface="Poppins"/>
            </a:endParaRPr>
          </a:p>
        </p:txBody>
      </p:sp>
      <p:sp>
        <p:nvSpPr>
          <p:cNvPr id="263" name="Google Shape;263;g2b2407a4079_0_0"/>
          <p:cNvSpPr/>
          <p:nvPr/>
        </p:nvSpPr>
        <p:spPr>
          <a:xfrm>
            <a:off x="7059200" y="787625"/>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a:ea typeface="Poppins"/>
              <a:cs typeface="Poppins"/>
              <a:sym typeface="Poppins"/>
            </a:endParaRPr>
          </a:p>
        </p:txBody>
      </p:sp>
      <p:sp>
        <p:nvSpPr>
          <p:cNvPr id="264" name="Google Shape;264;g2b2407a4079_0_0"/>
          <p:cNvSpPr/>
          <p:nvPr/>
        </p:nvSpPr>
        <p:spPr>
          <a:xfrm>
            <a:off x="7453100" y="787625"/>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a:ea typeface="Poppins"/>
              <a:cs typeface="Poppins"/>
              <a:sym typeface="Poppins"/>
            </a:endParaRPr>
          </a:p>
        </p:txBody>
      </p:sp>
      <p:sp>
        <p:nvSpPr>
          <p:cNvPr id="265" name="Google Shape;265;g2b2407a4079_0_0"/>
          <p:cNvSpPr/>
          <p:nvPr/>
        </p:nvSpPr>
        <p:spPr>
          <a:xfrm>
            <a:off x="7847000" y="787625"/>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a:ea typeface="Poppins"/>
              <a:cs typeface="Poppins"/>
              <a:sym typeface="Poppins"/>
            </a:endParaRPr>
          </a:p>
        </p:txBody>
      </p:sp>
      <p:sp>
        <p:nvSpPr>
          <p:cNvPr id="266" name="Google Shape;266;g2b2407a4079_0_0"/>
          <p:cNvSpPr/>
          <p:nvPr/>
        </p:nvSpPr>
        <p:spPr>
          <a:xfrm>
            <a:off x="8240900" y="787625"/>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a:ea typeface="Poppins"/>
              <a:cs typeface="Poppins"/>
              <a:sym typeface="Poppins"/>
            </a:endParaRPr>
          </a:p>
        </p:txBody>
      </p:sp>
      <p:sp>
        <p:nvSpPr>
          <p:cNvPr id="267" name="Google Shape;267;g2b2407a4079_0_0"/>
          <p:cNvSpPr txBox="1"/>
          <p:nvPr/>
        </p:nvSpPr>
        <p:spPr>
          <a:xfrm>
            <a:off x="6633950" y="1017125"/>
            <a:ext cx="2000700" cy="19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GB" sz="1300" b="0" i="0" u="none" strike="noStrike" cap="none">
                <a:solidFill>
                  <a:schemeClr val="dk2"/>
                </a:solidFill>
                <a:latin typeface="Poppins"/>
                <a:ea typeface="Poppins"/>
                <a:cs typeface="Poppins"/>
                <a:sym typeface="Poppins"/>
              </a:rPr>
              <a:t>[0]    [1]    [2]   [3]    [4] </a:t>
            </a:r>
            <a:endParaRPr sz="1300" b="0" i="0" u="none" strike="noStrike" cap="none">
              <a:solidFill>
                <a:schemeClr val="dk2"/>
              </a:solidFill>
              <a:latin typeface="Poppins"/>
              <a:ea typeface="Poppins"/>
              <a:cs typeface="Poppins"/>
              <a:sym typeface="Poppins"/>
            </a:endParaRPr>
          </a:p>
        </p:txBody>
      </p:sp>
      <p:sp>
        <p:nvSpPr>
          <p:cNvPr id="268" name="Google Shape;268;g2b2407a4079_0_0"/>
          <p:cNvSpPr txBox="1"/>
          <p:nvPr/>
        </p:nvSpPr>
        <p:spPr>
          <a:xfrm>
            <a:off x="6684575" y="1345775"/>
            <a:ext cx="1873800" cy="26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chemeClr val="dk2"/>
                </a:solidFill>
                <a:latin typeface="Poppins"/>
                <a:ea typeface="Poppins"/>
                <a:cs typeface="Poppins"/>
                <a:sym typeface="Poppins"/>
              </a:rPr>
              <a:t>head=0      tail=0</a:t>
            </a:r>
            <a:endParaRPr sz="1400" b="0" i="0" u="none" strike="noStrike" cap="none">
              <a:solidFill>
                <a:schemeClr val="dk2"/>
              </a:solidFill>
              <a:latin typeface="Poppins"/>
              <a:ea typeface="Poppins"/>
              <a:cs typeface="Poppins"/>
              <a:sym typeface="Poppins"/>
            </a:endParaRPr>
          </a:p>
        </p:txBody>
      </p:sp>
      <p:sp>
        <p:nvSpPr>
          <p:cNvPr id="269" name="Google Shape;269;g2b2407a4079_0_0"/>
          <p:cNvSpPr txBox="1"/>
          <p:nvPr/>
        </p:nvSpPr>
        <p:spPr>
          <a:xfrm>
            <a:off x="6641650" y="1685625"/>
            <a:ext cx="2385000" cy="26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chemeClr val="dk2"/>
                </a:solidFill>
                <a:latin typeface="Poppins"/>
                <a:ea typeface="Poppins"/>
                <a:cs typeface="Poppins"/>
                <a:sym typeface="Poppins"/>
              </a:rPr>
              <a:t>One element added to queue</a:t>
            </a:r>
            <a:endParaRPr sz="1100" b="0" i="0" u="none" strike="noStrike" cap="none">
              <a:solidFill>
                <a:schemeClr val="dk2"/>
              </a:solidFill>
              <a:latin typeface="Poppins"/>
              <a:ea typeface="Poppins"/>
              <a:cs typeface="Poppins"/>
              <a:sym typeface="Poppins"/>
            </a:endParaRPr>
          </a:p>
        </p:txBody>
      </p:sp>
      <p:sp>
        <p:nvSpPr>
          <p:cNvPr id="270" name="Google Shape;270;g2b2407a4079_0_0"/>
          <p:cNvSpPr/>
          <p:nvPr/>
        </p:nvSpPr>
        <p:spPr>
          <a:xfrm>
            <a:off x="3810375" y="2252750"/>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Poppins"/>
                <a:ea typeface="Poppins"/>
                <a:cs typeface="Poppins"/>
                <a:sym typeface="Poppins"/>
              </a:rPr>
              <a:t>8</a:t>
            </a:r>
            <a:endParaRPr sz="1400" b="0" i="0" u="none" strike="noStrike" cap="none">
              <a:solidFill>
                <a:srgbClr val="000000"/>
              </a:solidFill>
              <a:latin typeface="Poppins"/>
              <a:ea typeface="Poppins"/>
              <a:cs typeface="Poppins"/>
              <a:sym typeface="Poppins"/>
            </a:endParaRPr>
          </a:p>
        </p:txBody>
      </p:sp>
      <p:sp>
        <p:nvSpPr>
          <p:cNvPr id="271" name="Google Shape;271;g2b2407a4079_0_0"/>
          <p:cNvSpPr/>
          <p:nvPr/>
        </p:nvSpPr>
        <p:spPr>
          <a:xfrm>
            <a:off x="4204275" y="2252750"/>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Poppins"/>
                <a:ea typeface="Poppins"/>
                <a:cs typeface="Poppins"/>
                <a:sym typeface="Poppins"/>
              </a:rPr>
              <a:t>2</a:t>
            </a:r>
            <a:endParaRPr sz="1400" b="0" i="0" u="none" strike="noStrike" cap="none">
              <a:solidFill>
                <a:srgbClr val="000000"/>
              </a:solidFill>
              <a:latin typeface="Poppins"/>
              <a:ea typeface="Poppins"/>
              <a:cs typeface="Poppins"/>
              <a:sym typeface="Poppins"/>
            </a:endParaRPr>
          </a:p>
        </p:txBody>
      </p:sp>
      <p:sp>
        <p:nvSpPr>
          <p:cNvPr id="272" name="Google Shape;272;g2b2407a4079_0_0"/>
          <p:cNvSpPr/>
          <p:nvPr/>
        </p:nvSpPr>
        <p:spPr>
          <a:xfrm>
            <a:off x="4598175" y="2252750"/>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Poppins"/>
                <a:ea typeface="Poppins"/>
                <a:cs typeface="Poppins"/>
                <a:sym typeface="Poppins"/>
              </a:rPr>
              <a:t>5</a:t>
            </a:r>
            <a:endParaRPr sz="1400" b="0" i="0" u="none" strike="noStrike" cap="none">
              <a:solidFill>
                <a:srgbClr val="000000"/>
              </a:solidFill>
              <a:latin typeface="Poppins"/>
              <a:ea typeface="Poppins"/>
              <a:cs typeface="Poppins"/>
              <a:sym typeface="Poppins"/>
            </a:endParaRPr>
          </a:p>
        </p:txBody>
      </p:sp>
      <p:sp>
        <p:nvSpPr>
          <p:cNvPr id="273" name="Google Shape;273;g2b2407a4079_0_0"/>
          <p:cNvSpPr/>
          <p:nvPr/>
        </p:nvSpPr>
        <p:spPr>
          <a:xfrm>
            <a:off x="4992075" y="2252750"/>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a:ea typeface="Poppins"/>
              <a:cs typeface="Poppins"/>
              <a:sym typeface="Poppins"/>
            </a:endParaRPr>
          </a:p>
        </p:txBody>
      </p:sp>
      <p:sp>
        <p:nvSpPr>
          <p:cNvPr id="274" name="Google Shape;274;g2b2407a4079_0_0"/>
          <p:cNvSpPr/>
          <p:nvPr/>
        </p:nvSpPr>
        <p:spPr>
          <a:xfrm>
            <a:off x="5385975" y="2252750"/>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a:ea typeface="Poppins"/>
              <a:cs typeface="Poppins"/>
              <a:sym typeface="Poppins"/>
            </a:endParaRPr>
          </a:p>
        </p:txBody>
      </p:sp>
      <p:sp>
        <p:nvSpPr>
          <p:cNvPr id="275" name="Google Shape;275;g2b2407a4079_0_0"/>
          <p:cNvSpPr txBox="1"/>
          <p:nvPr/>
        </p:nvSpPr>
        <p:spPr>
          <a:xfrm>
            <a:off x="3779025" y="2482250"/>
            <a:ext cx="2000700" cy="19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GB" sz="1300" b="0" i="0" u="none" strike="noStrike" cap="none">
                <a:solidFill>
                  <a:schemeClr val="dk2"/>
                </a:solidFill>
                <a:latin typeface="Poppins"/>
                <a:ea typeface="Poppins"/>
                <a:cs typeface="Poppins"/>
                <a:sym typeface="Poppins"/>
              </a:rPr>
              <a:t>[0]    [1]    [2]   [3]    [4] </a:t>
            </a:r>
            <a:endParaRPr sz="1300" b="0" i="0" u="none" strike="noStrike" cap="none">
              <a:solidFill>
                <a:schemeClr val="dk2"/>
              </a:solidFill>
              <a:latin typeface="Poppins"/>
              <a:ea typeface="Poppins"/>
              <a:cs typeface="Poppins"/>
              <a:sym typeface="Poppins"/>
            </a:endParaRPr>
          </a:p>
        </p:txBody>
      </p:sp>
      <p:sp>
        <p:nvSpPr>
          <p:cNvPr id="276" name="Google Shape;276;g2b2407a4079_0_0"/>
          <p:cNvSpPr txBox="1"/>
          <p:nvPr/>
        </p:nvSpPr>
        <p:spPr>
          <a:xfrm>
            <a:off x="3829650" y="2810900"/>
            <a:ext cx="1873800" cy="26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chemeClr val="dk2"/>
                </a:solidFill>
                <a:latin typeface="Poppins"/>
                <a:ea typeface="Poppins"/>
                <a:cs typeface="Poppins"/>
                <a:sym typeface="Poppins"/>
              </a:rPr>
              <a:t>head=0      tail=2</a:t>
            </a:r>
            <a:endParaRPr sz="1400" b="0" i="0" u="none" strike="noStrike" cap="none">
              <a:solidFill>
                <a:schemeClr val="dk2"/>
              </a:solidFill>
              <a:latin typeface="Poppins"/>
              <a:ea typeface="Poppins"/>
              <a:cs typeface="Poppins"/>
              <a:sym typeface="Poppins"/>
            </a:endParaRPr>
          </a:p>
        </p:txBody>
      </p:sp>
      <p:sp>
        <p:nvSpPr>
          <p:cNvPr id="277" name="Google Shape;277;g2b2407a4079_0_0"/>
          <p:cNvSpPr txBox="1"/>
          <p:nvPr/>
        </p:nvSpPr>
        <p:spPr>
          <a:xfrm>
            <a:off x="3786725" y="3150750"/>
            <a:ext cx="2385000" cy="26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chemeClr val="dk2"/>
                </a:solidFill>
                <a:latin typeface="Poppins"/>
                <a:ea typeface="Poppins"/>
                <a:cs typeface="Poppins"/>
                <a:sym typeface="Poppins"/>
              </a:rPr>
              <a:t>Two elements added to queue</a:t>
            </a:r>
            <a:endParaRPr sz="1100" b="0" i="0" u="none" strike="noStrike" cap="none">
              <a:solidFill>
                <a:schemeClr val="dk2"/>
              </a:solidFill>
              <a:latin typeface="Poppins"/>
              <a:ea typeface="Poppins"/>
              <a:cs typeface="Poppins"/>
              <a:sym typeface="Poppins"/>
            </a:endParaRPr>
          </a:p>
        </p:txBody>
      </p:sp>
      <p:sp>
        <p:nvSpPr>
          <p:cNvPr id="278" name="Google Shape;278;g2b2407a4079_0_0"/>
          <p:cNvSpPr/>
          <p:nvPr/>
        </p:nvSpPr>
        <p:spPr>
          <a:xfrm>
            <a:off x="6669150" y="2252750"/>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a:ea typeface="Poppins"/>
              <a:cs typeface="Poppins"/>
              <a:sym typeface="Poppins"/>
            </a:endParaRPr>
          </a:p>
        </p:txBody>
      </p:sp>
      <p:sp>
        <p:nvSpPr>
          <p:cNvPr id="279" name="Google Shape;279;g2b2407a4079_0_0"/>
          <p:cNvSpPr/>
          <p:nvPr/>
        </p:nvSpPr>
        <p:spPr>
          <a:xfrm>
            <a:off x="7063050" y="2252750"/>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Poppins"/>
                <a:ea typeface="Poppins"/>
                <a:cs typeface="Poppins"/>
                <a:sym typeface="Poppins"/>
              </a:rPr>
              <a:t>2</a:t>
            </a:r>
            <a:endParaRPr sz="1400" b="0" i="0" u="none" strike="noStrike" cap="none">
              <a:solidFill>
                <a:srgbClr val="000000"/>
              </a:solidFill>
              <a:latin typeface="Poppins"/>
              <a:ea typeface="Poppins"/>
              <a:cs typeface="Poppins"/>
              <a:sym typeface="Poppins"/>
            </a:endParaRPr>
          </a:p>
        </p:txBody>
      </p:sp>
      <p:sp>
        <p:nvSpPr>
          <p:cNvPr id="280" name="Google Shape;280;g2b2407a4079_0_0"/>
          <p:cNvSpPr/>
          <p:nvPr/>
        </p:nvSpPr>
        <p:spPr>
          <a:xfrm>
            <a:off x="7456950" y="2252750"/>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Poppins"/>
                <a:ea typeface="Poppins"/>
                <a:cs typeface="Poppins"/>
                <a:sym typeface="Poppins"/>
              </a:rPr>
              <a:t>5</a:t>
            </a:r>
            <a:endParaRPr sz="1400" b="0" i="0" u="none" strike="noStrike" cap="none">
              <a:solidFill>
                <a:srgbClr val="000000"/>
              </a:solidFill>
              <a:latin typeface="Poppins"/>
              <a:ea typeface="Poppins"/>
              <a:cs typeface="Poppins"/>
              <a:sym typeface="Poppins"/>
            </a:endParaRPr>
          </a:p>
        </p:txBody>
      </p:sp>
      <p:sp>
        <p:nvSpPr>
          <p:cNvPr id="281" name="Google Shape;281;g2b2407a4079_0_0"/>
          <p:cNvSpPr/>
          <p:nvPr/>
        </p:nvSpPr>
        <p:spPr>
          <a:xfrm>
            <a:off x="7850850" y="2252750"/>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a:ea typeface="Poppins"/>
              <a:cs typeface="Poppins"/>
              <a:sym typeface="Poppins"/>
            </a:endParaRPr>
          </a:p>
        </p:txBody>
      </p:sp>
      <p:sp>
        <p:nvSpPr>
          <p:cNvPr id="282" name="Google Shape;282;g2b2407a4079_0_0"/>
          <p:cNvSpPr/>
          <p:nvPr/>
        </p:nvSpPr>
        <p:spPr>
          <a:xfrm>
            <a:off x="8244750" y="2252750"/>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a:ea typeface="Poppins"/>
              <a:cs typeface="Poppins"/>
              <a:sym typeface="Poppins"/>
            </a:endParaRPr>
          </a:p>
        </p:txBody>
      </p:sp>
      <p:sp>
        <p:nvSpPr>
          <p:cNvPr id="283" name="Google Shape;283;g2b2407a4079_0_0"/>
          <p:cNvSpPr txBox="1"/>
          <p:nvPr/>
        </p:nvSpPr>
        <p:spPr>
          <a:xfrm>
            <a:off x="6637800" y="2482250"/>
            <a:ext cx="2000700" cy="19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GB" sz="1300" b="0" i="0" u="none" strike="noStrike" cap="none">
                <a:solidFill>
                  <a:schemeClr val="dk2"/>
                </a:solidFill>
                <a:latin typeface="Poppins"/>
                <a:ea typeface="Poppins"/>
                <a:cs typeface="Poppins"/>
                <a:sym typeface="Poppins"/>
              </a:rPr>
              <a:t>[0]    [1]    [2]   [3]    [4] </a:t>
            </a:r>
            <a:endParaRPr sz="1300" b="0" i="0" u="none" strike="noStrike" cap="none">
              <a:solidFill>
                <a:schemeClr val="dk2"/>
              </a:solidFill>
              <a:latin typeface="Poppins"/>
              <a:ea typeface="Poppins"/>
              <a:cs typeface="Poppins"/>
              <a:sym typeface="Poppins"/>
            </a:endParaRPr>
          </a:p>
        </p:txBody>
      </p:sp>
      <p:sp>
        <p:nvSpPr>
          <p:cNvPr id="284" name="Google Shape;284;g2b2407a4079_0_0"/>
          <p:cNvSpPr txBox="1"/>
          <p:nvPr/>
        </p:nvSpPr>
        <p:spPr>
          <a:xfrm>
            <a:off x="6688425" y="2810900"/>
            <a:ext cx="1873800" cy="26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chemeClr val="dk2"/>
                </a:solidFill>
                <a:latin typeface="Poppins"/>
                <a:ea typeface="Poppins"/>
                <a:cs typeface="Poppins"/>
                <a:sym typeface="Poppins"/>
              </a:rPr>
              <a:t>head=1      tail=2</a:t>
            </a:r>
            <a:endParaRPr sz="1400" b="0" i="0" u="none" strike="noStrike" cap="none">
              <a:solidFill>
                <a:schemeClr val="dk2"/>
              </a:solidFill>
              <a:latin typeface="Poppins"/>
              <a:ea typeface="Poppins"/>
              <a:cs typeface="Poppins"/>
              <a:sym typeface="Poppins"/>
            </a:endParaRPr>
          </a:p>
        </p:txBody>
      </p:sp>
      <p:sp>
        <p:nvSpPr>
          <p:cNvPr id="285" name="Google Shape;285;g2b2407a4079_0_0"/>
          <p:cNvSpPr txBox="1"/>
          <p:nvPr/>
        </p:nvSpPr>
        <p:spPr>
          <a:xfrm>
            <a:off x="6645500" y="3150750"/>
            <a:ext cx="2770200" cy="26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chemeClr val="dk2"/>
                </a:solidFill>
                <a:latin typeface="Poppins"/>
                <a:ea typeface="Poppins"/>
                <a:cs typeface="Poppins"/>
                <a:sym typeface="Poppins"/>
              </a:rPr>
              <a:t>One element deleted from queue</a:t>
            </a:r>
            <a:endParaRPr sz="1100" b="0" i="0" u="none" strike="noStrike" cap="none">
              <a:solidFill>
                <a:schemeClr val="dk2"/>
              </a:solidFill>
              <a:latin typeface="Poppins"/>
              <a:ea typeface="Poppins"/>
              <a:cs typeface="Poppins"/>
              <a:sym typeface="Poppins"/>
            </a:endParaRPr>
          </a:p>
        </p:txBody>
      </p:sp>
      <p:sp>
        <p:nvSpPr>
          <p:cNvPr id="286" name="Google Shape;286;g2b2407a4079_0_0"/>
          <p:cNvSpPr/>
          <p:nvPr/>
        </p:nvSpPr>
        <p:spPr>
          <a:xfrm>
            <a:off x="3814225" y="3817750"/>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a:ea typeface="Poppins"/>
              <a:cs typeface="Poppins"/>
              <a:sym typeface="Poppins"/>
            </a:endParaRPr>
          </a:p>
        </p:txBody>
      </p:sp>
      <p:sp>
        <p:nvSpPr>
          <p:cNvPr id="287" name="Google Shape;287;g2b2407a4079_0_0"/>
          <p:cNvSpPr/>
          <p:nvPr/>
        </p:nvSpPr>
        <p:spPr>
          <a:xfrm>
            <a:off x="4208125" y="3817750"/>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Poppins"/>
                <a:ea typeface="Poppins"/>
                <a:cs typeface="Poppins"/>
                <a:sym typeface="Poppins"/>
              </a:rPr>
              <a:t>2</a:t>
            </a:r>
            <a:endParaRPr sz="1400" b="0" i="0" u="none" strike="noStrike" cap="none">
              <a:solidFill>
                <a:srgbClr val="000000"/>
              </a:solidFill>
              <a:latin typeface="Poppins"/>
              <a:ea typeface="Poppins"/>
              <a:cs typeface="Poppins"/>
              <a:sym typeface="Poppins"/>
            </a:endParaRPr>
          </a:p>
        </p:txBody>
      </p:sp>
      <p:sp>
        <p:nvSpPr>
          <p:cNvPr id="288" name="Google Shape;288;g2b2407a4079_0_0"/>
          <p:cNvSpPr/>
          <p:nvPr/>
        </p:nvSpPr>
        <p:spPr>
          <a:xfrm>
            <a:off x="4602025" y="3817750"/>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Poppins"/>
                <a:ea typeface="Poppins"/>
                <a:cs typeface="Poppins"/>
                <a:sym typeface="Poppins"/>
              </a:rPr>
              <a:t>5</a:t>
            </a:r>
            <a:endParaRPr sz="1400" b="0" i="0" u="none" strike="noStrike" cap="none">
              <a:solidFill>
                <a:srgbClr val="000000"/>
              </a:solidFill>
              <a:latin typeface="Poppins"/>
              <a:ea typeface="Poppins"/>
              <a:cs typeface="Poppins"/>
              <a:sym typeface="Poppins"/>
            </a:endParaRPr>
          </a:p>
        </p:txBody>
      </p:sp>
      <p:sp>
        <p:nvSpPr>
          <p:cNvPr id="289" name="Google Shape;289;g2b2407a4079_0_0"/>
          <p:cNvSpPr/>
          <p:nvPr/>
        </p:nvSpPr>
        <p:spPr>
          <a:xfrm>
            <a:off x="4995925" y="3817750"/>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Poppins"/>
                <a:ea typeface="Poppins"/>
                <a:cs typeface="Poppins"/>
                <a:sym typeface="Poppins"/>
              </a:rPr>
              <a:t>4</a:t>
            </a:r>
            <a:endParaRPr sz="1400" b="0" i="0" u="none" strike="noStrike" cap="none">
              <a:solidFill>
                <a:srgbClr val="000000"/>
              </a:solidFill>
              <a:latin typeface="Poppins"/>
              <a:ea typeface="Poppins"/>
              <a:cs typeface="Poppins"/>
              <a:sym typeface="Poppins"/>
            </a:endParaRPr>
          </a:p>
        </p:txBody>
      </p:sp>
      <p:sp>
        <p:nvSpPr>
          <p:cNvPr id="290" name="Google Shape;290;g2b2407a4079_0_0"/>
          <p:cNvSpPr/>
          <p:nvPr/>
        </p:nvSpPr>
        <p:spPr>
          <a:xfrm>
            <a:off x="5389825" y="3817750"/>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Poppins"/>
                <a:ea typeface="Poppins"/>
                <a:cs typeface="Poppins"/>
                <a:sym typeface="Poppins"/>
              </a:rPr>
              <a:t>3</a:t>
            </a:r>
            <a:endParaRPr sz="1400" b="0" i="0" u="none" strike="noStrike" cap="none">
              <a:solidFill>
                <a:srgbClr val="000000"/>
              </a:solidFill>
              <a:latin typeface="Poppins"/>
              <a:ea typeface="Poppins"/>
              <a:cs typeface="Poppins"/>
              <a:sym typeface="Poppins"/>
            </a:endParaRPr>
          </a:p>
        </p:txBody>
      </p:sp>
      <p:sp>
        <p:nvSpPr>
          <p:cNvPr id="291" name="Google Shape;291;g2b2407a4079_0_0"/>
          <p:cNvSpPr txBox="1"/>
          <p:nvPr/>
        </p:nvSpPr>
        <p:spPr>
          <a:xfrm>
            <a:off x="3782875" y="4047250"/>
            <a:ext cx="2000700" cy="19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GB" sz="1300" b="0" i="0" u="none" strike="noStrike" cap="none">
                <a:solidFill>
                  <a:schemeClr val="dk2"/>
                </a:solidFill>
                <a:latin typeface="Poppins"/>
                <a:ea typeface="Poppins"/>
                <a:cs typeface="Poppins"/>
                <a:sym typeface="Poppins"/>
              </a:rPr>
              <a:t>[0]    [1]    [2]   [3]    [4] </a:t>
            </a:r>
            <a:endParaRPr sz="1300" b="0" i="0" u="none" strike="noStrike" cap="none">
              <a:solidFill>
                <a:schemeClr val="dk2"/>
              </a:solidFill>
              <a:latin typeface="Poppins"/>
              <a:ea typeface="Poppins"/>
              <a:cs typeface="Poppins"/>
              <a:sym typeface="Poppins"/>
            </a:endParaRPr>
          </a:p>
        </p:txBody>
      </p:sp>
      <p:sp>
        <p:nvSpPr>
          <p:cNvPr id="292" name="Google Shape;292;g2b2407a4079_0_0"/>
          <p:cNvSpPr txBox="1"/>
          <p:nvPr/>
        </p:nvSpPr>
        <p:spPr>
          <a:xfrm>
            <a:off x="3833500" y="4375900"/>
            <a:ext cx="1873800" cy="26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chemeClr val="dk2"/>
                </a:solidFill>
                <a:latin typeface="Poppins"/>
                <a:ea typeface="Poppins"/>
                <a:cs typeface="Poppins"/>
                <a:sym typeface="Poppins"/>
              </a:rPr>
              <a:t>head=1      tail=4</a:t>
            </a:r>
            <a:endParaRPr sz="1400" b="0" i="0" u="none" strike="noStrike" cap="none">
              <a:solidFill>
                <a:schemeClr val="dk2"/>
              </a:solidFill>
              <a:latin typeface="Poppins"/>
              <a:ea typeface="Poppins"/>
              <a:cs typeface="Poppins"/>
              <a:sym typeface="Poppins"/>
            </a:endParaRPr>
          </a:p>
        </p:txBody>
      </p:sp>
      <p:sp>
        <p:nvSpPr>
          <p:cNvPr id="293" name="Google Shape;293;g2b2407a4079_0_0"/>
          <p:cNvSpPr txBox="1"/>
          <p:nvPr/>
        </p:nvSpPr>
        <p:spPr>
          <a:xfrm>
            <a:off x="3790575" y="4715750"/>
            <a:ext cx="2385000" cy="26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chemeClr val="dk2"/>
                </a:solidFill>
                <a:latin typeface="Poppins"/>
                <a:ea typeface="Poppins"/>
                <a:cs typeface="Poppins"/>
                <a:sym typeface="Poppins"/>
              </a:rPr>
              <a:t>Two elements added to queue</a:t>
            </a:r>
            <a:endParaRPr sz="1100" b="0" i="0" u="none" strike="noStrike" cap="none">
              <a:solidFill>
                <a:schemeClr val="dk2"/>
              </a:solidFill>
              <a:latin typeface="Poppins"/>
              <a:ea typeface="Poppins"/>
              <a:cs typeface="Poppins"/>
              <a:sym typeface="Poppins"/>
            </a:endParaRPr>
          </a:p>
        </p:txBody>
      </p:sp>
      <p:sp>
        <p:nvSpPr>
          <p:cNvPr id="294" name="Google Shape;294;g2b2407a4079_0_0"/>
          <p:cNvSpPr/>
          <p:nvPr/>
        </p:nvSpPr>
        <p:spPr>
          <a:xfrm>
            <a:off x="6679075" y="3817750"/>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a:ea typeface="Poppins"/>
              <a:cs typeface="Poppins"/>
              <a:sym typeface="Poppins"/>
            </a:endParaRPr>
          </a:p>
        </p:txBody>
      </p:sp>
      <p:sp>
        <p:nvSpPr>
          <p:cNvPr id="295" name="Google Shape;295;g2b2407a4079_0_0"/>
          <p:cNvSpPr/>
          <p:nvPr/>
        </p:nvSpPr>
        <p:spPr>
          <a:xfrm>
            <a:off x="7072975" y="3817750"/>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a:ea typeface="Poppins"/>
              <a:cs typeface="Poppins"/>
              <a:sym typeface="Poppins"/>
            </a:endParaRPr>
          </a:p>
        </p:txBody>
      </p:sp>
      <p:sp>
        <p:nvSpPr>
          <p:cNvPr id="296" name="Google Shape;296;g2b2407a4079_0_0"/>
          <p:cNvSpPr/>
          <p:nvPr/>
        </p:nvSpPr>
        <p:spPr>
          <a:xfrm>
            <a:off x="7466875" y="3817750"/>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a:ea typeface="Poppins"/>
              <a:cs typeface="Poppins"/>
              <a:sym typeface="Poppins"/>
            </a:endParaRPr>
          </a:p>
        </p:txBody>
      </p:sp>
      <p:sp>
        <p:nvSpPr>
          <p:cNvPr id="297" name="Google Shape;297;g2b2407a4079_0_0"/>
          <p:cNvSpPr/>
          <p:nvPr/>
        </p:nvSpPr>
        <p:spPr>
          <a:xfrm>
            <a:off x="7860775" y="3817750"/>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a:ea typeface="Poppins"/>
              <a:cs typeface="Poppins"/>
              <a:sym typeface="Poppins"/>
            </a:endParaRPr>
          </a:p>
        </p:txBody>
      </p:sp>
      <p:sp>
        <p:nvSpPr>
          <p:cNvPr id="298" name="Google Shape;298;g2b2407a4079_0_0"/>
          <p:cNvSpPr/>
          <p:nvPr/>
        </p:nvSpPr>
        <p:spPr>
          <a:xfrm>
            <a:off x="8254675" y="3817750"/>
            <a:ext cx="393900" cy="2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Poppins"/>
                <a:ea typeface="Poppins"/>
                <a:cs typeface="Poppins"/>
                <a:sym typeface="Poppins"/>
              </a:rPr>
              <a:t>3</a:t>
            </a:r>
            <a:endParaRPr sz="1400" b="0" i="0" u="none" strike="noStrike" cap="none">
              <a:solidFill>
                <a:srgbClr val="000000"/>
              </a:solidFill>
              <a:latin typeface="Poppins"/>
              <a:ea typeface="Poppins"/>
              <a:cs typeface="Poppins"/>
              <a:sym typeface="Poppins"/>
            </a:endParaRPr>
          </a:p>
        </p:txBody>
      </p:sp>
      <p:sp>
        <p:nvSpPr>
          <p:cNvPr id="299" name="Google Shape;299;g2b2407a4079_0_0"/>
          <p:cNvSpPr txBox="1"/>
          <p:nvPr/>
        </p:nvSpPr>
        <p:spPr>
          <a:xfrm>
            <a:off x="6647725" y="4047250"/>
            <a:ext cx="2000700" cy="19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GB" sz="1300" b="0" i="0" u="none" strike="noStrike" cap="none">
                <a:solidFill>
                  <a:schemeClr val="dk2"/>
                </a:solidFill>
                <a:latin typeface="Poppins"/>
                <a:ea typeface="Poppins"/>
                <a:cs typeface="Poppins"/>
                <a:sym typeface="Poppins"/>
              </a:rPr>
              <a:t>[0]    [1]    [2]   [3]    [4] </a:t>
            </a:r>
            <a:endParaRPr sz="1300" b="0" i="0" u="none" strike="noStrike" cap="none">
              <a:solidFill>
                <a:schemeClr val="dk2"/>
              </a:solidFill>
              <a:latin typeface="Poppins"/>
              <a:ea typeface="Poppins"/>
              <a:cs typeface="Poppins"/>
              <a:sym typeface="Poppins"/>
            </a:endParaRPr>
          </a:p>
        </p:txBody>
      </p:sp>
      <p:sp>
        <p:nvSpPr>
          <p:cNvPr id="300" name="Google Shape;300;g2b2407a4079_0_0"/>
          <p:cNvSpPr txBox="1"/>
          <p:nvPr/>
        </p:nvSpPr>
        <p:spPr>
          <a:xfrm>
            <a:off x="6698350" y="4375900"/>
            <a:ext cx="1873800" cy="26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chemeClr val="dk2"/>
                </a:solidFill>
                <a:latin typeface="Poppins"/>
                <a:ea typeface="Poppins"/>
                <a:cs typeface="Poppins"/>
                <a:sym typeface="Poppins"/>
              </a:rPr>
              <a:t>head=4      tail=4</a:t>
            </a:r>
            <a:endParaRPr sz="1400" b="0" i="0" u="none" strike="noStrike" cap="none">
              <a:solidFill>
                <a:schemeClr val="dk2"/>
              </a:solidFill>
              <a:latin typeface="Poppins"/>
              <a:ea typeface="Poppins"/>
              <a:cs typeface="Poppins"/>
              <a:sym typeface="Poppins"/>
            </a:endParaRPr>
          </a:p>
        </p:txBody>
      </p:sp>
      <p:sp>
        <p:nvSpPr>
          <p:cNvPr id="301" name="Google Shape;301;g2b2407a4079_0_0"/>
          <p:cNvSpPr txBox="1"/>
          <p:nvPr/>
        </p:nvSpPr>
        <p:spPr>
          <a:xfrm>
            <a:off x="6655425" y="4715750"/>
            <a:ext cx="2385000" cy="26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chemeClr val="dk2"/>
                </a:solidFill>
                <a:latin typeface="Poppins"/>
                <a:ea typeface="Poppins"/>
                <a:cs typeface="Poppins"/>
                <a:sym typeface="Poppins"/>
              </a:rPr>
              <a:t>Three  elements deleted from queue</a:t>
            </a:r>
            <a:endParaRPr sz="1100" b="0" i="0" u="none" strike="noStrike" cap="none">
              <a:solidFill>
                <a:schemeClr val="dk2"/>
              </a:solidFill>
              <a:latin typeface="Poppins"/>
              <a:ea typeface="Poppins"/>
              <a:cs typeface="Poppins"/>
              <a:sym typeface="Poppins"/>
            </a:endParaRPr>
          </a:p>
        </p:txBody>
      </p:sp>
      <p:pic>
        <p:nvPicPr>
          <p:cNvPr id="302" name="Google Shape;302;g2b2407a4079_0_0"/>
          <p:cNvPicPr preferRelativeResize="0"/>
          <p:nvPr/>
        </p:nvPicPr>
        <p:blipFill rotWithShape="1">
          <a:blip r:embed="rId5">
            <a:alphaModFix/>
          </a:blip>
          <a:srcRect/>
          <a:stretch/>
        </p:blipFill>
        <p:spPr>
          <a:xfrm>
            <a:off x="286275" y="785775"/>
            <a:ext cx="3313349" cy="154779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2f83dec90c4_2_37"/>
          <p:cNvSpPr txBox="1">
            <a:spLocks noGrp="1"/>
          </p:cNvSpPr>
          <p:nvPr>
            <p:ph type="body" idx="1"/>
          </p:nvPr>
        </p:nvSpPr>
        <p:spPr>
          <a:xfrm>
            <a:off x="319125" y="1611975"/>
            <a:ext cx="5965800" cy="2968200"/>
          </a:xfrm>
          <a:prstGeom prst="rect">
            <a:avLst/>
          </a:prstGeom>
        </p:spPr>
        <p:txBody>
          <a:bodyPr spcFirstLastPara="1" wrap="square" lIns="91425" tIns="91425" rIns="91425" bIns="91425" anchor="t" anchorCtr="0">
            <a:normAutofit/>
          </a:bodyPr>
          <a:lstStyle/>
          <a:p>
            <a:pPr marL="457200" lvl="0" indent="-317500" algn="l" rtl="0">
              <a:spcBef>
                <a:spcPts val="1000"/>
              </a:spcBef>
              <a:spcAft>
                <a:spcPts val="0"/>
              </a:spcAft>
              <a:buClr>
                <a:schemeClr val="dk1"/>
              </a:buClr>
              <a:buSzPts val="1400"/>
              <a:buFont typeface="Arial"/>
              <a:buChar char="●"/>
            </a:pPr>
            <a:r>
              <a:rPr lang="en-GB" sz="1400" b="1">
                <a:solidFill>
                  <a:schemeClr val="dk1"/>
                </a:solidFill>
                <a:latin typeface="Arial"/>
                <a:ea typeface="Arial"/>
                <a:cs typeface="Arial"/>
                <a:sym typeface="Arial"/>
              </a:rPr>
              <a:t>Enqueue</a:t>
            </a:r>
            <a:r>
              <a:rPr lang="en-GB" sz="1400">
                <a:solidFill>
                  <a:schemeClr val="dk1"/>
                </a:solidFill>
                <a:latin typeface="Arial"/>
                <a:ea typeface="Arial"/>
                <a:cs typeface="Arial"/>
                <a:sym typeface="Arial"/>
              </a:rPr>
              <a:t>: Adds an element to the rear of the queue.</a:t>
            </a:r>
            <a:endParaRPr sz="1400">
              <a:solidFill>
                <a:schemeClr val="dk1"/>
              </a:solidFill>
              <a:latin typeface="Arial"/>
              <a:ea typeface="Arial"/>
              <a:cs typeface="Arial"/>
              <a:sym typeface="Arial"/>
            </a:endParaRPr>
          </a:p>
          <a:p>
            <a:pPr marL="457200" lvl="0" indent="-317500" algn="l" rtl="0">
              <a:spcBef>
                <a:spcPts val="1000"/>
              </a:spcBef>
              <a:spcAft>
                <a:spcPts val="0"/>
              </a:spcAft>
              <a:buClr>
                <a:schemeClr val="dk1"/>
              </a:buClr>
              <a:buSzPts val="1400"/>
              <a:buFont typeface="Arial"/>
              <a:buChar char="●"/>
            </a:pPr>
            <a:r>
              <a:rPr lang="en-GB" sz="1400" b="1">
                <a:solidFill>
                  <a:schemeClr val="dk1"/>
                </a:solidFill>
                <a:latin typeface="Arial"/>
                <a:ea typeface="Arial"/>
                <a:cs typeface="Arial"/>
                <a:sym typeface="Arial"/>
              </a:rPr>
              <a:t>Dequeue</a:t>
            </a:r>
            <a:r>
              <a:rPr lang="en-GB" sz="1400">
                <a:solidFill>
                  <a:schemeClr val="dk1"/>
                </a:solidFill>
                <a:latin typeface="Arial"/>
                <a:ea typeface="Arial"/>
                <a:cs typeface="Arial"/>
                <a:sym typeface="Arial"/>
              </a:rPr>
              <a:t>: Removes and returns the element from the front of the queue.</a:t>
            </a:r>
            <a:endParaRPr sz="1400">
              <a:solidFill>
                <a:schemeClr val="dk1"/>
              </a:solidFill>
              <a:latin typeface="Arial"/>
              <a:ea typeface="Arial"/>
              <a:cs typeface="Arial"/>
              <a:sym typeface="Arial"/>
            </a:endParaRPr>
          </a:p>
          <a:p>
            <a:pPr marL="457200" lvl="0" indent="-317500" algn="l" rtl="0">
              <a:spcBef>
                <a:spcPts val="1000"/>
              </a:spcBef>
              <a:spcAft>
                <a:spcPts val="0"/>
              </a:spcAft>
              <a:buClr>
                <a:schemeClr val="dk1"/>
              </a:buClr>
              <a:buSzPts val="1400"/>
              <a:buFont typeface="Arial"/>
              <a:buChar char="●"/>
            </a:pPr>
            <a:r>
              <a:rPr lang="en-GB" sz="1400" b="1">
                <a:solidFill>
                  <a:schemeClr val="dk1"/>
                </a:solidFill>
                <a:latin typeface="Arial"/>
                <a:ea typeface="Arial"/>
                <a:cs typeface="Arial"/>
                <a:sym typeface="Arial"/>
              </a:rPr>
              <a:t>Peek / Front</a:t>
            </a:r>
            <a:r>
              <a:rPr lang="en-GB" sz="1400">
                <a:solidFill>
                  <a:schemeClr val="dk1"/>
                </a:solidFill>
                <a:latin typeface="Arial"/>
                <a:ea typeface="Arial"/>
                <a:cs typeface="Arial"/>
                <a:sym typeface="Arial"/>
              </a:rPr>
              <a:t>: Returns the front element without removing it.</a:t>
            </a:r>
            <a:endParaRPr sz="1400">
              <a:solidFill>
                <a:schemeClr val="dk1"/>
              </a:solidFill>
              <a:latin typeface="Arial"/>
              <a:ea typeface="Arial"/>
              <a:cs typeface="Arial"/>
              <a:sym typeface="Arial"/>
            </a:endParaRPr>
          </a:p>
          <a:p>
            <a:pPr marL="457200" lvl="0" indent="-317500" algn="l" rtl="0">
              <a:spcBef>
                <a:spcPts val="1000"/>
              </a:spcBef>
              <a:spcAft>
                <a:spcPts val="0"/>
              </a:spcAft>
              <a:buClr>
                <a:schemeClr val="dk1"/>
              </a:buClr>
              <a:buSzPts val="1400"/>
              <a:buFont typeface="Arial"/>
              <a:buChar char="●"/>
            </a:pPr>
            <a:r>
              <a:rPr lang="en-GB" sz="1400" b="1">
                <a:solidFill>
                  <a:schemeClr val="dk1"/>
                </a:solidFill>
                <a:latin typeface="Arial"/>
                <a:ea typeface="Arial"/>
                <a:cs typeface="Arial"/>
                <a:sym typeface="Arial"/>
              </a:rPr>
              <a:t>isEmpty</a:t>
            </a:r>
            <a:r>
              <a:rPr lang="en-GB" sz="1400">
                <a:solidFill>
                  <a:schemeClr val="dk1"/>
                </a:solidFill>
                <a:latin typeface="Arial"/>
                <a:ea typeface="Arial"/>
                <a:cs typeface="Arial"/>
                <a:sym typeface="Arial"/>
              </a:rPr>
              <a:t>: Checks if the queue is empty.</a:t>
            </a:r>
            <a:endParaRPr sz="1400">
              <a:solidFill>
                <a:schemeClr val="dk1"/>
              </a:solidFill>
              <a:latin typeface="Arial"/>
              <a:ea typeface="Arial"/>
              <a:cs typeface="Arial"/>
              <a:sym typeface="Arial"/>
            </a:endParaRPr>
          </a:p>
          <a:p>
            <a:pPr marL="457200" lvl="0" indent="-317500" algn="l" rtl="0">
              <a:spcBef>
                <a:spcPts val="1000"/>
              </a:spcBef>
              <a:spcAft>
                <a:spcPts val="0"/>
              </a:spcAft>
              <a:buClr>
                <a:schemeClr val="dk1"/>
              </a:buClr>
              <a:buSzPts val="1400"/>
              <a:buFont typeface="Arial"/>
              <a:buChar char="●"/>
            </a:pPr>
            <a:r>
              <a:rPr lang="en-GB" sz="1400" b="1">
                <a:solidFill>
                  <a:schemeClr val="dk1"/>
                </a:solidFill>
                <a:latin typeface="Arial"/>
                <a:ea typeface="Arial"/>
                <a:cs typeface="Arial"/>
                <a:sym typeface="Arial"/>
              </a:rPr>
              <a:t>isFull</a:t>
            </a:r>
            <a:r>
              <a:rPr lang="en-GB" sz="1400">
                <a:solidFill>
                  <a:schemeClr val="dk1"/>
                </a:solidFill>
                <a:latin typeface="Arial"/>
                <a:ea typeface="Arial"/>
                <a:cs typeface="Arial"/>
                <a:sym typeface="Arial"/>
              </a:rPr>
              <a:t>: Checks if the queue is full (for fixed-size queues).</a:t>
            </a:r>
            <a:endParaRPr sz="1400">
              <a:solidFill>
                <a:schemeClr val="dk1"/>
              </a:solidFill>
              <a:latin typeface="Arial"/>
              <a:ea typeface="Arial"/>
              <a:cs typeface="Arial"/>
              <a:sym typeface="Arial"/>
            </a:endParaRPr>
          </a:p>
          <a:p>
            <a:pPr marL="457200" lvl="0" indent="-317500" algn="l" rtl="0">
              <a:spcBef>
                <a:spcPts val="1000"/>
              </a:spcBef>
              <a:spcAft>
                <a:spcPts val="1000"/>
              </a:spcAft>
              <a:buClr>
                <a:schemeClr val="dk1"/>
              </a:buClr>
              <a:buSzPts val="1400"/>
              <a:buFont typeface="Arial"/>
              <a:buChar char="●"/>
            </a:pPr>
            <a:r>
              <a:rPr lang="en-GB" sz="1400" b="1">
                <a:solidFill>
                  <a:schemeClr val="dk1"/>
                </a:solidFill>
                <a:latin typeface="Arial"/>
                <a:ea typeface="Arial"/>
                <a:cs typeface="Arial"/>
                <a:sym typeface="Arial"/>
              </a:rPr>
              <a:t>Size</a:t>
            </a:r>
            <a:r>
              <a:rPr lang="en-GB" sz="1400">
                <a:solidFill>
                  <a:schemeClr val="dk1"/>
                </a:solidFill>
                <a:latin typeface="Arial"/>
                <a:ea typeface="Arial"/>
                <a:cs typeface="Arial"/>
                <a:sym typeface="Arial"/>
              </a:rPr>
              <a:t>: Returns the number of elements currently in the queue.</a:t>
            </a:r>
            <a:endParaRPr sz="1400" b="1">
              <a:solidFill>
                <a:schemeClr val="dk1"/>
              </a:solidFill>
              <a:latin typeface="Arial"/>
              <a:ea typeface="Arial"/>
              <a:cs typeface="Arial"/>
              <a:sym typeface="Arial"/>
            </a:endParaRPr>
          </a:p>
        </p:txBody>
      </p:sp>
      <p:sp>
        <p:nvSpPr>
          <p:cNvPr id="308" name="Google Shape;308;g2f83dec90c4_2_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21</a:t>
            </a:fld>
            <a:endParaRPr/>
          </a:p>
        </p:txBody>
      </p:sp>
      <p:sp>
        <p:nvSpPr>
          <p:cNvPr id="309" name="Google Shape;309;g2f83dec90c4_2_37"/>
          <p:cNvSpPr txBox="1">
            <a:spLocks noGrp="1"/>
          </p:cNvSpPr>
          <p:nvPr>
            <p:ph type="title"/>
          </p:nvPr>
        </p:nvSpPr>
        <p:spPr>
          <a:xfrm>
            <a:off x="311700" y="912325"/>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Queue operations</a:t>
            </a:r>
            <a:endParaRPr sz="2400">
              <a:solidFill>
                <a:srgbClr val="F55533"/>
              </a:solidFill>
            </a:endParaRPr>
          </a:p>
        </p:txBody>
      </p:sp>
      <p:pic>
        <p:nvPicPr>
          <p:cNvPr id="310" name="Google Shape;310;g2f83dec90c4_2_37"/>
          <p:cNvPicPr preferRelativeResize="0"/>
          <p:nvPr/>
        </p:nvPicPr>
        <p:blipFill rotWithShape="1">
          <a:blip r:embed="rId3">
            <a:alphaModFix/>
          </a:blip>
          <a:srcRect l="26660" t="30743" r="26169"/>
          <a:stretch/>
        </p:blipFill>
        <p:spPr>
          <a:xfrm>
            <a:off x="6069925" y="1252375"/>
            <a:ext cx="2875626" cy="2638725"/>
          </a:xfrm>
          <a:prstGeom prst="rect">
            <a:avLst/>
          </a:prstGeom>
          <a:noFill/>
          <a:ln>
            <a:noFill/>
          </a:ln>
        </p:spPr>
      </p:pic>
      <p:sp>
        <p:nvSpPr>
          <p:cNvPr id="311" name="Google Shape;311;g2f83dec90c4_2_37"/>
          <p:cNvSpPr txBox="1"/>
          <p:nvPr/>
        </p:nvSpPr>
        <p:spPr>
          <a:xfrm>
            <a:off x="7039438" y="3690875"/>
            <a:ext cx="936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u="sng">
                <a:solidFill>
                  <a:schemeClr val="hlink"/>
                </a:solidFill>
                <a:hlinkClick r:id="rId4"/>
              </a:rPr>
              <a:t>Animation URL</a:t>
            </a:r>
            <a:endParaRPr sz="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2b2407a4079_0_61"/>
          <p:cNvSpPr txBox="1">
            <a:spLocks noGrp="1"/>
          </p:cNvSpPr>
          <p:nvPr>
            <p:ph type="body" idx="1"/>
          </p:nvPr>
        </p:nvSpPr>
        <p:spPr>
          <a:xfrm>
            <a:off x="349800" y="646475"/>
            <a:ext cx="3516900" cy="38568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SzPts val="1800"/>
              <a:buNone/>
            </a:pPr>
            <a:endParaRPr sz="900">
              <a:solidFill>
                <a:schemeClr val="dk1"/>
              </a:solidFill>
            </a:endParaRPr>
          </a:p>
          <a:p>
            <a:pPr marL="457200" lvl="0" indent="-285750" algn="l" rtl="0">
              <a:lnSpc>
                <a:spcPct val="200000"/>
              </a:lnSpc>
              <a:spcBef>
                <a:spcPts val="0"/>
              </a:spcBef>
              <a:spcAft>
                <a:spcPts val="0"/>
              </a:spcAft>
              <a:buClr>
                <a:schemeClr val="dk1"/>
              </a:buClr>
              <a:buSzPts val="900"/>
              <a:buChar char="●"/>
            </a:pPr>
            <a:r>
              <a:rPr lang="en-GB" sz="900">
                <a:solidFill>
                  <a:schemeClr val="dk1"/>
                </a:solidFill>
              </a:rPr>
              <a:t>Constructor and internal variables</a:t>
            </a:r>
            <a:endParaRPr sz="900">
              <a:solidFill>
                <a:schemeClr val="dk1"/>
              </a:solidFill>
            </a:endParaRPr>
          </a:p>
          <a:p>
            <a:pPr marL="0" lvl="0" indent="457200" algn="l" rtl="0">
              <a:lnSpc>
                <a:spcPct val="200000"/>
              </a:lnSpc>
              <a:spcBef>
                <a:spcPts val="0"/>
              </a:spcBef>
              <a:spcAft>
                <a:spcPts val="0"/>
              </a:spcAft>
              <a:buClr>
                <a:schemeClr val="dk1"/>
              </a:buClr>
              <a:buSzPts val="1100"/>
              <a:buFont typeface="Arial"/>
              <a:buNone/>
            </a:pPr>
            <a:r>
              <a:rPr lang="en-GB" sz="900">
                <a:solidFill>
                  <a:schemeClr val="dk1"/>
                </a:solidFill>
              </a:rPr>
              <a:t>public class ArrayQueue {</a:t>
            </a:r>
            <a:endParaRPr sz="900">
              <a:solidFill>
                <a:schemeClr val="dk1"/>
              </a:solidFill>
            </a:endParaRPr>
          </a:p>
          <a:p>
            <a:pPr marL="0" lvl="0" indent="457200" algn="l" rtl="0">
              <a:lnSpc>
                <a:spcPct val="200000"/>
              </a:lnSpc>
              <a:spcBef>
                <a:spcPts val="0"/>
              </a:spcBef>
              <a:spcAft>
                <a:spcPts val="0"/>
              </a:spcAft>
              <a:buClr>
                <a:schemeClr val="dk1"/>
              </a:buClr>
              <a:buSzPts val="1100"/>
              <a:buFont typeface="Arial"/>
              <a:buNone/>
            </a:pPr>
            <a:r>
              <a:rPr lang="en-GB" sz="900">
                <a:solidFill>
                  <a:schemeClr val="dk1"/>
                </a:solidFill>
              </a:rPr>
              <a:t>    private double[ ] data;</a:t>
            </a:r>
            <a:endParaRPr sz="900">
              <a:solidFill>
                <a:schemeClr val="dk1"/>
              </a:solidFill>
            </a:endParaRPr>
          </a:p>
          <a:p>
            <a:pPr marL="0" lvl="0" indent="457200" algn="l" rtl="0">
              <a:lnSpc>
                <a:spcPct val="200000"/>
              </a:lnSpc>
              <a:spcBef>
                <a:spcPts val="0"/>
              </a:spcBef>
              <a:spcAft>
                <a:spcPts val="0"/>
              </a:spcAft>
              <a:buClr>
                <a:schemeClr val="dk1"/>
              </a:buClr>
              <a:buSzPts val="1100"/>
              <a:buFont typeface="Arial"/>
              <a:buNone/>
            </a:pPr>
            <a:r>
              <a:rPr lang="en-GB" sz="900">
                <a:solidFill>
                  <a:schemeClr val="dk1"/>
                </a:solidFill>
              </a:rPr>
              <a:t>    private int numItems;</a:t>
            </a:r>
            <a:endParaRPr sz="900">
              <a:solidFill>
                <a:schemeClr val="dk1"/>
              </a:solidFill>
            </a:endParaRPr>
          </a:p>
          <a:p>
            <a:pPr marL="0" lvl="0" indent="457200" algn="l" rtl="0">
              <a:lnSpc>
                <a:spcPct val="200000"/>
              </a:lnSpc>
              <a:spcBef>
                <a:spcPts val="0"/>
              </a:spcBef>
              <a:spcAft>
                <a:spcPts val="0"/>
              </a:spcAft>
              <a:buClr>
                <a:schemeClr val="dk1"/>
              </a:buClr>
              <a:buSzPts val="1100"/>
              <a:buFont typeface="Arial"/>
              <a:buNone/>
            </a:pPr>
            <a:r>
              <a:rPr lang="en-GB" sz="900">
                <a:solidFill>
                  <a:schemeClr val="dk1"/>
                </a:solidFill>
              </a:rPr>
              <a:t>    private int head = -1;</a:t>
            </a:r>
            <a:endParaRPr sz="900">
              <a:solidFill>
                <a:schemeClr val="dk1"/>
              </a:solidFill>
            </a:endParaRPr>
          </a:p>
          <a:p>
            <a:pPr marL="0" lvl="0" indent="457200" algn="l" rtl="0">
              <a:lnSpc>
                <a:spcPct val="200000"/>
              </a:lnSpc>
              <a:spcBef>
                <a:spcPts val="0"/>
              </a:spcBef>
              <a:spcAft>
                <a:spcPts val="0"/>
              </a:spcAft>
              <a:buClr>
                <a:schemeClr val="dk1"/>
              </a:buClr>
              <a:buSzPts val="1100"/>
              <a:buFont typeface="Arial"/>
              <a:buNone/>
            </a:pPr>
            <a:r>
              <a:rPr lang="en-GB" sz="900">
                <a:solidFill>
                  <a:schemeClr val="dk1"/>
                </a:solidFill>
              </a:rPr>
              <a:t>    private int tail = -1;</a:t>
            </a:r>
            <a:endParaRPr sz="900">
              <a:solidFill>
                <a:schemeClr val="dk1"/>
              </a:solidFill>
            </a:endParaRPr>
          </a:p>
          <a:p>
            <a:pPr marL="0" lvl="0" indent="457200" algn="l" rtl="0">
              <a:lnSpc>
                <a:spcPct val="200000"/>
              </a:lnSpc>
              <a:spcBef>
                <a:spcPts val="0"/>
              </a:spcBef>
              <a:spcAft>
                <a:spcPts val="0"/>
              </a:spcAft>
              <a:buClr>
                <a:schemeClr val="dk1"/>
              </a:buClr>
              <a:buSzPts val="1100"/>
              <a:buFont typeface="Arial"/>
              <a:buNone/>
            </a:pPr>
            <a:r>
              <a:rPr lang="en-GB" sz="900">
                <a:solidFill>
                  <a:schemeClr val="dk1"/>
                </a:solidFill>
              </a:rPr>
              <a:t>    public ArrayQueue( ) {</a:t>
            </a:r>
            <a:endParaRPr sz="900">
              <a:solidFill>
                <a:schemeClr val="dk1"/>
              </a:solidFill>
            </a:endParaRPr>
          </a:p>
          <a:p>
            <a:pPr marL="0" lvl="0" indent="457200" algn="l" rtl="0">
              <a:lnSpc>
                <a:spcPct val="200000"/>
              </a:lnSpc>
              <a:spcBef>
                <a:spcPts val="0"/>
              </a:spcBef>
              <a:spcAft>
                <a:spcPts val="0"/>
              </a:spcAft>
              <a:buClr>
                <a:schemeClr val="dk1"/>
              </a:buClr>
              <a:buSzPts val="1100"/>
              <a:buFont typeface="Arial"/>
              <a:buNone/>
            </a:pPr>
            <a:r>
              <a:rPr lang="en-GB" sz="900">
                <a:solidFill>
                  <a:schemeClr val="dk1"/>
                </a:solidFill>
              </a:rPr>
              <a:t>   	 final int INITIAL_CAPACITY = 5;</a:t>
            </a:r>
            <a:endParaRPr sz="900">
              <a:solidFill>
                <a:schemeClr val="dk1"/>
              </a:solidFill>
            </a:endParaRPr>
          </a:p>
          <a:p>
            <a:pPr marL="0" lvl="0" indent="457200" algn="l" rtl="0">
              <a:lnSpc>
                <a:spcPct val="200000"/>
              </a:lnSpc>
              <a:spcBef>
                <a:spcPts val="0"/>
              </a:spcBef>
              <a:spcAft>
                <a:spcPts val="0"/>
              </a:spcAft>
              <a:buClr>
                <a:schemeClr val="dk1"/>
              </a:buClr>
              <a:buSzPts val="1100"/>
              <a:buFont typeface="Arial"/>
              <a:buNone/>
            </a:pPr>
            <a:r>
              <a:rPr lang="en-GB" sz="900">
                <a:solidFill>
                  <a:schemeClr val="dk1"/>
                </a:solidFill>
              </a:rPr>
              <a:t>   	 numItems = 0;</a:t>
            </a:r>
            <a:endParaRPr sz="900">
              <a:solidFill>
                <a:schemeClr val="dk1"/>
              </a:solidFill>
            </a:endParaRPr>
          </a:p>
          <a:p>
            <a:pPr marL="0" lvl="0" indent="457200" algn="l" rtl="0">
              <a:lnSpc>
                <a:spcPct val="200000"/>
              </a:lnSpc>
              <a:spcBef>
                <a:spcPts val="0"/>
              </a:spcBef>
              <a:spcAft>
                <a:spcPts val="0"/>
              </a:spcAft>
              <a:buClr>
                <a:schemeClr val="dk1"/>
              </a:buClr>
              <a:buSzPts val="1100"/>
              <a:buFont typeface="Arial"/>
              <a:buNone/>
            </a:pPr>
            <a:r>
              <a:rPr lang="en-GB" sz="900">
                <a:solidFill>
                  <a:schemeClr val="dk1"/>
                </a:solidFill>
              </a:rPr>
              <a:t>   	 data = new double[INITIAL_CAPACITY];</a:t>
            </a:r>
            <a:endParaRPr sz="900">
              <a:solidFill>
                <a:schemeClr val="dk1"/>
              </a:solidFill>
            </a:endParaRPr>
          </a:p>
          <a:p>
            <a:pPr marL="0" lvl="0" indent="457200" algn="l" rtl="0">
              <a:lnSpc>
                <a:spcPct val="200000"/>
              </a:lnSpc>
              <a:spcBef>
                <a:spcPts val="0"/>
              </a:spcBef>
              <a:spcAft>
                <a:spcPts val="0"/>
              </a:spcAft>
              <a:buSzPts val="1800"/>
              <a:buNone/>
            </a:pPr>
            <a:r>
              <a:rPr lang="en-GB" sz="900">
                <a:solidFill>
                  <a:schemeClr val="dk1"/>
                </a:solidFill>
              </a:rPr>
              <a:t>    }</a:t>
            </a:r>
            <a:endParaRPr sz="900">
              <a:solidFill>
                <a:schemeClr val="dk1"/>
              </a:solidFill>
            </a:endParaRPr>
          </a:p>
          <a:p>
            <a:pPr marL="0" lvl="0" indent="457200" algn="l" rtl="0">
              <a:lnSpc>
                <a:spcPct val="200000"/>
              </a:lnSpc>
              <a:spcBef>
                <a:spcPts val="0"/>
              </a:spcBef>
              <a:spcAft>
                <a:spcPts val="0"/>
              </a:spcAft>
              <a:buClr>
                <a:schemeClr val="dk1"/>
              </a:buClr>
              <a:buSzPts val="1100"/>
              <a:buFont typeface="Arial"/>
              <a:buNone/>
            </a:pPr>
            <a:endParaRPr sz="900">
              <a:solidFill>
                <a:schemeClr val="dk1"/>
              </a:solidFill>
            </a:endParaRPr>
          </a:p>
          <a:p>
            <a:pPr marL="0" lvl="0" indent="457200" algn="l" rtl="0">
              <a:lnSpc>
                <a:spcPct val="200000"/>
              </a:lnSpc>
              <a:spcBef>
                <a:spcPts val="0"/>
              </a:spcBef>
              <a:spcAft>
                <a:spcPts val="0"/>
              </a:spcAft>
              <a:buClr>
                <a:schemeClr val="dk1"/>
              </a:buClr>
              <a:buSzPts val="1100"/>
              <a:buFont typeface="Arial"/>
              <a:buNone/>
            </a:pPr>
            <a:endParaRPr sz="900">
              <a:solidFill>
                <a:schemeClr val="dk1"/>
              </a:solidFill>
            </a:endParaRPr>
          </a:p>
          <a:p>
            <a:pPr marL="0" lvl="0" indent="457200" algn="l" rtl="0">
              <a:lnSpc>
                <a:spcPct val="200000"/>
              </a:lnSpc>
              <a:spcBef>
                <a:spcPts val="0"/>
              </a:spcBef>
              <a:spcAft>
                <a:spcPts val="0"/>
              </a:spcAft>
              <a:buSzPts val="1800"/>
              <a:buNone/>
            </a:pPr>
            <a:endParaRPr sz="900">
              <a:solidFill>
                <a:schemeClr val="dk1"/>
              </a:solidFill>
            </a:endParaRPr>
          </a:p>
          <a:p>
            <a:pPr marL="457200" lvl="0" indent="0" algn="l" rtl="0">
              <a:lnSpc>
                <a:spcPct val="200000"/>
              </a:lnSpc>
              <a:spcBef>
                <a:spcPts val="0"/>
              </a:spcBef>
              <a:spcAft>
                <a:spcPts val="0"/>
              </a:spcAft>
              <a:buSzPts val="1800"/>
              <a:buNone/>
            </a:pPr>
            <a:endParaRPr sz="500">
              <a:solidFill>
                <a:schemeClr val="dk1"/>
              </a:solidFill>
            </a:endParaRPr>
          </a:p>
        </p:txBody>
      </p:sp>
      <p:sp>
        <p:nvSpPr>
          <p:cNvPr id="317" name="Google Shape;317;g2b2407a4079_0_61"/>
          <p:cNvSpPr txBox="1">
            <a:spLocks noGrp="1"/>
          </p:cNvSpPr>
          <p:nvPr>
            <p:ph type="title"/>
          </p:nvPr>
        </p:nvSpPr>
        <p:spPr>
          <a:xfrm>
            <a:off x="273600" y="104475"/>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Queue - Design</a:t>
            </a:r>
            <a:endParaRPr sz="2400">
              <a:solidFill>
                <a:srgbClr val="F55533"/>
              </a:solidFill>
            </a:endParaRPr>
          </a:p>
        </p:txBody>
      </p:sp>
      <p:sp>
        <p:nvSpPr>
          <p:cNvPr id="318" name="Google Shape;318;g2b2407a4079_0_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22</a:t>
            </a:fld>
            <a:endParaRPr/>
          </a:p>
        </p:txBody>
      </p:sp>
      <p:pic>
        <p:nvPicPr>
          <p:cNvPr id="319" name="Google Shape;319;g2b2407a4079_0_61"/>
          <p:cNvPicPr preferRelativeResize="0"/>
          <p:nvPr/>
        </p:nvPicPr>
        <p:blipFill rotWithShape="1">
          <a:blip r:embed="rId3">
            <a:alphaModFix/>
          </a:blip>
          <a:srcRect/>
          <a:stretch/>
        </p:blipFill>
        <p:spPr>
          <a:xfrm>
            <a:off x="140677" y="4741325"/>
            <a:ext cx="1024496" cy="265500"/>
          </a:xfrm>
          <a:prstGeom prst="rect">
            <a:avLst/>
          </a:prstGeom>
          <a:noFill/>
          <a:ln>
            <a:noFill/>
          </a:ln>
        </p:spPr>
      </p:pic>
      <p:sp>
        <p:nvSpPr>
          <p:cNvPr id="320" name="Google Shape;320;g2b2407a4079_0_61"/>
          <p:cNvSpPr txBox="1">
            <a:spLocks noGrp="1"/>
          </p:cNvSpPr>
          <p:nvPr>
            <p:ph type="body" idx="1"/>
          </p:nvPr>
        </p:nvSpPr>
        <p:spPr>
          <a:xfrm>
            <a:off x="4053300" y="611775"/>
            <a:ext cx="4901700" cy="3856800"/>
          </a:xfrm>
          <a:prstGeom prst="rect">
            <a:avLst/>
          </a:prstGeom>
          <a:noFill/>
          <a:ln>
            <a:noFill/>
          </a:ln>
        </p:spPr>
        <p:txBody>
          <a:bodyPr spcFirstLastPara="1" wrap="square" lIns="91425" tIns="91425" rIns="91425" bIns="91425" anchor="t" anchorCtr="0">
            <a:noAutofit/>
          </a:bodyPr>
          <a:lstStyle/>
          <a:p>
            <a:pPr marL="457200" lvl="0" indent="-285750" algn="l" rtl="0">
              <a:lnSpc>
                <a:spcPct val="200000"/>
              </a:lnSpc>
              <a:spcBef>
                <a:spcPts val="0"/>
              </a:spcBef>
              <a:spcAft>
                <a:spcPts val="0"/>
              </a:spcAft>
              <a:buClr>
                <a:schemeClr val="dk1"/>
              </a:buClr>
              <a:buSzPts val="900"/>
              <a:buChar char="●"/>
            </a:pPr>
            <a:r>
              <a:rPr lang="en-GB" sz="900">
                <a:solidFill>
                  <a:schemeClr val="dk1"/>
                </a:solidFill>
              </a:rPr>
              <a:t>    Add method	</a:t>
            </a:r>
            <a:endParaRPr sz="900">
              <a:solidFill>
                <a:schemeClr val="dk1"/>
              </a:solidFill>
            </a:endParaRPr>
          </a:p>
          <a:p>
            <a:pPr marL="0" lvl="0" indent="0" algn="l" rtl="0">
              <a:lnSpc>
                <a:spcPct val="200000"/>
              </a:lnSpc>
              <a:spcBef>
                <a:spcPts val="0"/>
              </a:spcBef>
              <a:spcAft>
                <a:spcPts val="0"/>
              </a:spcAft>
              <a:buSzPts val="1800"/>
              <a:buNone/>
            </a:pPr>
            <a:r>
              <a:rPr lang="en-GB" sz="900">
                <a:solidFill>
                  <a:schemeClr val="dk1"/>
                </a:solidFill>
              </a:rPr>
              <a:t>	public void add(double item) {</a:t>
            </a:r>
            <a:endParaRPr sz="900">
              <a:solidFill>
                <a:schemeClr val="dk1"/>
              </a:solidFill>
            </a:endParaRPr>
          </a:p>
          <a:p>
            <a:pPr marL="0" lvl="0" indent="0" algn="l" rtl="0">
              <a:lnSpc>
                <a:spcPct val="200000"/>
              </a:lnSpc>
              <a:spcBef>
                <a:spcPts val="0"/>
              </a:spcBef>
              <a:spcAft>
                <a:spcPts val="0"/>
              </a:spcAft>
              <a:buSzPts val="1800"/>
              <a:buNone/>
            </a:pPr>
            <a:r>
              <a:rPr lang="en-GB" sz="900">
                <a:solidFill>
                  <a:schemeClr val="dk1"/>
                </a:solidFill>
              </a:rPr>
              <a:t>   	 if (numItems == data.length)</a:t>
            </a:r>
            <a:endParaRPr sz="900">
              <a:solidFill>
                <a:schemeClr val="dk1"/>
              </a:solidFill>
            </a:endParaRPr>
          </a:p>
          <a:p>
            <a:pPr marL="0" lvl="0" indent="0" algn="l" rtl="0">
              <a:lnSpc>
                <a:spcPct val="200000"/>
              </a:lnSpc>
              <a:spcBef>
                <a:spcPts val="0"/>
              </a:spcBef>
              <a:spcAft>
                <a:spcPts val="0"/>
              </a:spcAft>
              <a:buSzPts val="1800"/>
              <a:buNone/>
            </a:pPr>
            <a:r>
              <a:rPr lang="en-GB" sz="900">
                <a:solidFill>
                  <a:schemeClr val="dk1"/>
                </a:solidFill>
              </a:rPr>
              <a:t>   	 {</a:t>
            </a:r>
            <a:endParaRPr sz="900">
              <a:solidFill>
                <a:schemeClr val="dk1"/>
              </a:solidFill>
            </a:endParaRPr>
          </a:p>
          <a:p>
            <a:pPr marL="0" lvl="0" indent="0" algn="l" rtl="0">
              <a:lnSpc>
                <a:spcPct val="200000"/>
              </a:lnSpc>
              <a:spcBef>
                <a:spcPts val="0"/>
              </a:spcBef>
              <a:spcAft>
                <a:spcPts val="0"/>
              </a:spcAft>
              <a:buSzPts val="1800"/>
              <a:buNone/>
            </a:pPr>
            <a:r>
              <a:rPr lang="en-GB" sz="900">
                <a:solidFill>
                  <a:schemeClr val="dk1"/>
                </a:solidFill>
              </a:rPr>
              <a:t>   		 ensureCapacity(numItems*2 + 1);</a:t>
            </a:r>
            <a:endParaRPr sz="900">
              <a:solidFill>
                <a:schemeClr val="dk1"/>
              </a:solidFill>
            </a:endParaRPr>
          </a:p>
          <a:p>
            <a:pPr marL="0" lvl="0" indent="0" algn="l" rtl="0">
              <a:lnSpc>
                <a:spcPct val="200000"/>
              </a:lnSpc>
              <a:spcBef>
                <a:spcPts val="0"/>
              </a:spcBef>
              <a:spcAft>
                <a:spcPts val="0"/>
              </a:spcAft>
              <a:buSzPts val="1800"/>
              <a:buNone/>
            </a:pPr>
            <a:r>
              <a:rPr lang="en-GB" sz="900">
                <a:solidFill>
                  <a:schemeClr val="dk1"/>
                </a:solidFill>
              </a:rPr>
              <a:t>   	 }</a:t>
            </a:r>
            <a:endParaRPr sz="900">
              <a:solidFill>
                <a:schemeClr val="dk1"/>
              </a:solidFill>
            </a:endParaRPr>
          </a:p>
          <a:p>
            <a:pPr marL="0" lvl="0" indent="0" algn="l" rtl="0">
              <a:lnSpc>
                <a:spcPct val="200000"/>
              </a:lnSpc>
              <a:spcBef>
                <a:spcPts val="0"/>
              </a:spcBef>
              <a:spcAft>
                <a:spcPts val="0"/>
              </a:spcAft>
              <a:buSzPts val="1800"/>
              <a:buNone/>
            </a:pPr>
            <a:r>
              <a:rPr lang="en-GB" sz="900">
                <a:solidFill>
                  <a:schemeClr val="dk1"/>
                </a:solidFill>
              </a:rPr>
              <a:t>   	 if (numItems == 0)</a:t>
            </a:r>
            <a:endParaRPr sz="900">
              <a:solidFill>
                <a:schemeClr val="dk1"/>
              </a:solidFill>
            </a:endParaRPr>
          </a:p>
          <a:p>
            <a:pPr marL="0" lvl="0" indent="0" algn="l" rtl="0">
              <a:lnSpc>
                <a:spcPct val="200000"/>
              </a:lnSpc>
              <a:spcBef>
                <a:spcPts val="0"/>
              </a:spcBef>
              <a:spcAft>
                <a:spcPts val="0"/>
              </a:spcAft>
              <a:buSzPts val="1800"/>
              <a:buNone/>
            </a:pPr>
            <a:r>
              <a:rPr lang="en-GB" sz="900">
                <a:solidFill>
                  <a:schemeClr val="dk1"/>
                </a:solidFill>
              </a:rPr>
              <a:t>   	 {</a:t>
            </a:r>
            <a:endParaRPr sz="900">
              <a:solidFill>
                <a:schemeClr val="dk1"/>
              </a:solidFill>
            </a:endParaRPr>
          </a:p>
          <a:p>
            <a:pPr marL="0" lvl="0" indent="0" algn="l" rtl="0">
              <a:lnSpc>
                <a:spcPct val="200000"/>
              </a:lnSpc>
              <a:spcBef>
                <a:spcPts val="0"/>
              </a:spcBef>
              <a:spcAft>
                <a:spcPts val="0"/>
              </a:spcAft>
              <a:buSzPts val="1800"/>
              <a:buNone/>
            </a:pPr>
            <a:r>
              <a:rPr lang="en-GB" sz="900">
                <a:solidFill>
                  <a:schemeClr val="dk1"/>
                </a:solidFill>
              </a:rPr>
              <a:t>   		 head = 0;</a:t>
            </a:r>
            <a:endParaRPr sz="900">
              <a:solidFill>
                <a:schemeClr val="dk1"/>
              </a:solidFill>
            </a:endParaRPr>
          </a:p>
          <a:p>
            <a:pPr marL="0" lvl="0" indent="0" algn="l" rtl="0">
              <a:lnSpc>
                <a:spcPct val="200000"/>
              </a:lnSpc>
              <a:spcBef>
                <a:spcPts val="0"/>
              </a:spcBef>
              <a:spcAft>
                <a:spcPts val="0"/>
              </a:spcAft>
              <a:buSzPts val="1800"/>
              <a:buNone/>
            </a:pPr>
            <a:r>
              <a:rPr lang="en-GB" sz="900">
                <a:solidFill>
                  <a:schemeClr val="dk1"/>
                </a:solidFill>
              </a:rPr>
              <a:t>   		 tail = 0;</a:t>
            </a:r>
            <a:endParaRPr sz="900">
              <a:solidFill>
                <a:schemeClr val="dk1"/>
              </a:solidFill>
            </a:endParaRPr>
          </a:p>
          <a:p>
            <a:pPr marL="0" lvl="0" indent="0" algn="l" rtl="0">
              <a:lnSpc>
                <a:spcPct val="200000"/>
              </a:lnSpc>
              <a:spcBef>
                <a:spcPts val="0"/>
              </a:spcBef>
              <a:spcAft>
                <a:spcPts val="0"/>
              </a:spcAft>
              <a:buSzPts val="1800"/>
              <a:buNone/>
            </a:pPr>
            <a:r>
              <a:rPr lang="en-GB" sz="900">
                <a:solidFill>
                  <a:schemeClr val="dk1"/>
                </a:solidFill>
              </a:rPr>
              <a:t>   	 }</a:t>
            </a:r>
            <a:endParaRPr sz="900">
              <a:solidFill>
                <a:schemeClr val="dk1"/>
              </a:solidFill>
            </a:endParaRPr>
          </a:p>
          <a:p>
            <a:pPr marL="0" lvl="0" indent="0" algn="l" rtl="0">
              <a:lnSpc>
                <a:spcPct val="200000"/>
              </a:lnSpc>
              <a:spcBef>
                <a:spcPts val="0"/>
              </a:spcBef>
              <a:spcAft>
                <a:spcPts val="0"/>
              </a:spcAft>
              <a:buSzPts val="1800"/>
              <a:buNone/>
            </a:pPr>
            <a:r>
              <a:rPr lang="en-GB" sz="900">
                <a:solidFill>
                  <a:schemeClr val="dk1"/>
                </a:solidFill>
              </a:rPr>
              <a:t>   	 else</a:t>
            </a:r>
            <a:endParaRPr sz="900">
              <a:solidFill>
                <a:schemeClr val="dk1"/>
              </a:solidFill>
            </a:endParaRPr>
          </a:p>
          <a:p>
            <a:pPr marL="0" lvl="0" indent="0" algn="l" rtl="0">
              <a:lnSpc>
                <a:spcPct val="200000"/>
              </a:lnSpc>
              <a:spcBef>
                <a:spcPts val="0"/>
              </a:spcBef>
              <a:spcAft>
                <a:spcPts val="0"/>
              </a:spcAft>
              <a:buSzPts val="1800"/>
              <a:buNone/>
            </a:pPr>
            <a:r>
              <a:rPr lang="en-GB" sz="900">
                <a:solidFill>
                  <a:schemeClr val="dk1"/>
                </a:solidFill>
              </a:rPr>
              <a:t>   		 tail = nextIndex(tail);</a:t>
            </a:r>
            <a:endParaRPr sz="900">
              <a:solidFill>
                <a:schemeClr val="dk1"/>
              </a:solidFill>
            </a:endParaRPr>
          </a:p>
          <a:p>
            <a:pPr marL="0" lvl="0" indent="0" algn="l" rtl="0">
              <a:lnSpc>
                <a:spcPct val="200000"/>
              </a:lnSpc>
              <a:spcBef>
                <a:spcPts val="0"/>
              </a:spcBef>
              <a:spcAft>
                <a:spcPts val="0"/>
              </a:spcAft>
              <a:buSzPts val="1800"/>
              <a:buNone/>
            </a:pPr>
            <a:r>
              <a:rPr lang="en-GB" sz="900">
                <a:solidFill>
                  <a:schemeClr val="dk1"/>
                </a:solidFill>
              </a:rPr>
              <a:t>   	 data[tail] = item;</a:t>
            </a:r>
            <a:endParaRPr sz="900">
              <a:solidFill>
                <a:schemeClr val="dk1"/>
              </a:solidFill>
            </a:endParaRPr>
          </a:p>
          <a:p>
            <a:pPr marL="0" lvl="0" indent="0" algn="l" rtl="0">
              <a:lnSpc>
                <a:spcPct val="200000"/>
              </a:lnSpc>
              <a:spcBef>
                <a:spcPts val="0"/>
              </a:spcBef>
              <a:spcAft>
                <a:spcPts val="0"/>
              </a:spcAft>
              <a:buSzPts val="1800"/>
              <a:buNone/>
            </a:pPr>
            <a:r>
              <a:rPr lang="en-GB" sz="900">
                <a:solidFill>
                  <a:schemeClr val="dk1"/>
                </a:solidFill>
              </a:rPr>
              <a:t>   	 numItems++;</a:t>
            </a:r>
            <a:endParaRPr sz="900">
              <a:solidFill>
                <a:schemeClr val="dk1"/>
              </a:solidFill>
            </a:endParaRPr>
          </a:p>
          <a:p>
            <a:pPr marL="0" lvl="0" indent="0" algn="l" rtl="0">
              <a:lnSpc>
                <a:spcPct val="200000"/>
              </a:lnSpc>
              <a:spcBef>
                <a:spcPts val="0"/>
              </a:spcBef>
              <a:spcAft>
                <a:spcPts val="0"/>
              </a:spcAft>
              <a:buSzPts val="1800"/>
              <a:buNone/>
            </a:pPr>
            <a:r>
              <a:rPr lang="en-GB" sz="900">
                <a:solidFill>
                  <a:schemeClr val="dk1"/>
                </a:solidFill>
              </a:rPr>
              <a:t>    }    </a:t>
            </a:r>
            <a:endParaRPr sz="900">
              <a:solidFill>
                <a:schemeClr val="dk1"/>
              </a:solidFill>
            </a:endParaRPr>
          </a:p>
          <a:p>
            <a:pPr marL="0" lvl="0" indent="0" algn="l" rtl="0">
              <a:lnSpc>
                <a:spcPct val="200000"/>
              </a:lnSpc>
              <a:spcBef>
                <a:spcPts val="0"/>
              </a:spcBef>
              <a:spcAft>
                <a:spcPts val="0"/>
              </a:spcAft>
              <a:buSzPts val="1800"/>
              <a:buNone/>
            </a:pPr>
            <a:endParaRPr sz="900">
              <a:solidFill>
                <a:schemeClr val="dk1"/>
              </a:solidFill>
            </a:endParaRPr>
          </a:p>
          <a:p>
            <a:pPr marL="0" lvl="0" indent="0" algn="l" rtl="0">
              <a:lnSpc>
                <a:spcPct val="200000"/>
              </a:lnSpc>
              <a:spcBef>
                <a:spcPts val="0"/>
              </a:spcBef>
              <a:spcAft>
                <a:spcPts val="0"/>
              </a:spcAft>
              <a:buSzPts val="1800"/>
              <a:buNone/>
            </a:pPr>
            <a:endParaRPr sz="900">
              <a:solidFill>
                <a:schemeClr val="dk1"/>
              </a:solidFill>
            </a:endParaRPr>
          </a:p>
          <a:p>
            <a:pPr marL="0" lvl="0" indent="0" algn="l" rtl="0">
              <a:lnSpc>
                <a:spcPct val="200000"/>
              </a:lnSpc>
              <a:spcBef>
                <a:spcPts val="0"/>
              </a:spcBef>
              <a:spcAft>
                <a:spcPts val="0"/>
              </a:spcAft>
              <a:buSzPts val="1800"/>
              <a:buNone/>
            </a:pPr>
            <a:endParaRPr sz="9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2b2407a4079_0_73"/>
          <p:cNvSpPr txBox="1">
            <a:spLocks noGrp="1"/>
          </p:cNvSpPr>
          <p:nvPr>
            <p:ph type="body" idx="1"/>
          </p:nvPr>
        </p:nvSpPr>
        <p:spPr>
          <a:xfrm>
            <a:off x="349800" y="646475"/>
            <a:ext cx="4698300" cy="3856800"/>
          </a:xfrm>
          <a:prstGeom prst="rect">
            <a:avLst/>
          </a:prstGeom>
          <a:noFill/>
          <a:ln>
            <a:noFill/>
          </a:ln>
        </p:spPr>
        <p:txBody>
          <a:bodyPr spcFirstLastPara="1" wrap="square" lIns="91425" tIns="91425" rIns="91425" bIns="91425" anchor="t" anchorCtr="0">
            <a:noAutofit/>
          </a:bodyPr>
          <a:lstStyle/>
          <a:p>
            <a:pPr marL="457200" lvl="0" indent="-292100" algn="l" rtl="0">
              <a:lnSpc>
                <a:spcPct val="200000"/>
              </a:lnSpc>
              <a:spcBef>
                <a:spcPts val="0"/>
              </a:spcBef>
              <a:spcAft>
                <a:spcPts val="0"/>
              </a:spcAft>
              <a:buClr>
                <a:schemeClr val="dk1"/>
              </a:buClr>
              <a:buSzPts val="1000"/>
              <a:buChar char="●"/>
            </a:pPr>
            <a:r>
              <a:rPr lang="en-GB" sz="1000">
                <a:solidFill>
                  <a:schemeClr val="dk1"/>
                </a:solidFill>
              </a:rPr>
              <a:t>ensureCapacity method</a:t>
            </a:r>
            <a:endParaRPr sz="1000">
              <a:solidFill>
                <a:schemeClr val="dk1"/>
              </a:solidFill>
            </a:endParaRPr>
          </a:p>
          <a:p>
            <a:pPr marL="457200" lvl="0" indent="0" algn="l" rtl="0">
              <a:lnSpc>
                <a:spcPct val="200000"/>
              </a:lnSpc>
              <a:spcBef>
                <a:spcPts val="0"/>
              </a:spcBef>
              <a:spcAft>
                <a:spcPts val="0"/>
              </a:spcAft>
              <a:buSzPts val="1800"/>
              <a:buNone/>
            </a:pPr>
            <a:r>
              <a:rPr lang="en-GB" sz="700">
                <a:solidFill>
                  <a:schemeClr val="dk1"/>
                </a:solidFill>
              </a:rPr>
              <a:t>public void ensureCapacity(int minimumCapacity) {</a:t>
            </a:r>
            <a:endParaRPr sz="700">
              <a:solidFill>
                <a:schemeClr val="dk1"/>
              </a:solidFill>
            </a:endParaRPr>
          </a:p>
          <a:p>
            <a:pPr marL="457200" lvl="0" indent="0" algn="l" rtl="0">
              <a:lnSpc>
                <a:spcPct val="200000"/>
              </a:lnSpc>
              <a:spcBef>
                <a:spcPts val="0"/>
              </a:spcBef>
              <a:spcAft>
                <a:spcPts val="0"/>
              </a:spcAft>
              <a:buSzPts val="1800"/>
              <a:buNone/>
            </a:pPr>
            <a:r>
              <a:rPr lang="en-GB" sz="700">
                <a:solidFill>
                  <a:schemeClr val="dk1"/>
                </a:solidFill>
              </a:rPr>
              <a:t>   	 double[ ] biggerArray;</a:t>
            </a:r>
            <a:endParaRPr sz="700">
              <a:solidFill>
                <a:schemeClr val="dk1"/>
              </a:solidFill>
            </a:endParaRPr>
          </a:p>
          <a:p>
            <a:pPr marL="457200" lvl="0" indent="0" algn="l" rtl="0">
              <a:lnSpc>
                <a:spcPct val="200000"/>
              </a:lnSpc>
              <a:spcBef>
                <a:spcPts val="0"/>
              </a:spcBef>
              <a:spcAft>
                <a:spcPts val="0"/>
              </a:spcAft>
              <a:buSzPts val="1800"/>
              <a:buNone/>
            </a:pPr>
            <a:r>
              <a:rPr lang="en-GB" sz="700">
                <a:solidFill>
                  <a:schemeClr val="dk1"/>
                </a:solidFill>
              </a:rPr>
              <a:t>   	 int n1, n2;</a:t>
            </a:r>
            <a:endParaRPr sz="700">
              <a:solidFill>
                <a:schemeClr val="dk1"/>
              </a:solidFill>
            </a:endParaRPr>
          </a:p>
          <a:p>
            <a:pPr marL="457200" lvl="0" indent="0" algn="l" rtl="0">
              <a:lnSpc>
                <a:spcPct val="200000"/>
              </a:lnSpc>
              <a:spcBef>
                <a:spcPts val="0"/>
              </a:spcBef>
              <a:spcAft>
                <a:spcPts val="0"/>
              </a:spcAft>
              <a:buSzPts val="1800"/>
              <a:buNone/>
            </a:pPr>
            <a:r>
              <a:rPr lang="en-GB" sz="700">
                <a:solidFill>
                  <a:schemeClr val="dk1"/>
                </a:solidFill>
              </a:rPr>
              <a:t>   	 if (data.length &gt;= minimumCapacity) {</a:t>
            </a:r>
            <a:endParaRPr sz="700">
              <a:solidFill>
                <a:schemeClr val="dk1"/>
              </a:solidFill>
            </a:endParaRPr>
          </a:p>
          <a:p>
            <a:pPr marL="457200" lvl="0" indent="0" algn="l" rtl="0">
              <a:lnSpc>
                <a:spcPct val="200000"/>
              </a:lnSpc>
              <a:spcBef>
                <a:spcPts val="0"/>
              </a:spcBef>
              <a:spcAft>
                <a:spcPts val="0"/>
              </a:spcAft>
              <a:buSzPts val="1800"/>
              <a:buNone/>
            </a:pPr>
            <a:r>
              <a:rPr lang="en-GB" sz="700">
                <a:solidFill>
                  <a:schemeClr val="dk1"/>
                </a:solidFill>
              </a:rPr>
              <a:t>   		 // No change needed.</a:t>
            </a:r>
            <a:endParaRPr sz="700">
              <a:solidFill>
                <a:schemeClr val="dk1"/>
              </a:solidFill>
            </a:endParaRPr>
          </a:p>
          <a:p>
            <a:pPr marL="457200" lvl="0" indent="0" algn="l" rtl="0">
              <a:lnSpc>
                <a:spcPct val="200000"/>
              </a:lnSpc>
              <a:spcBef>
                <a:spcPts val="0"/>
              </a:spcBef>
              <a:spcAft>
                <a:spcPts val="0"/>
              </a:spcAft>
              <a:buSzPts val="1800"/>
              <a:buNone/>
            </a:pPr>
            <a:r>
              <a:rPr lang="en-GB" sz="700">
                <a:solidFill>
                  <a:schemeClr val="dk1"/>
                </a:solidFill>
              </a:rPr>
              <a:t>   		 return;</a:t>
            </a:r>
            <a:endParaRPr sz="700">
              <a:solidFill>
                <a:schemeClr val="dk1"/>
              </a:solidFill>
            </a:endParaRPr>
          </a:p>
          <a:p>
            <a:pPr marL="457200" lvl="0" indent="0" algn="l" rtl="0">
              <a:lnSpc>
                <a:spcPct val="200000"/>
              </a:lnSpc>
              <a:spcBef>
                <a:spcPts val="0"/>
              </a:spcBef>
              <a:spcAft>
                <a:spcPts val="0"/>
              </a:spcAft>
              <a:buSzPts val="1800"/>
              <a:buNone/>
            </a:pPr>
            <a:r>
              <a:rPr lang="en-GB" sz="700">
                <a:solidFill>
                  <a:schemeClr val="dk1"/>
                </a:solidFill>
              </a:rPr>
              <a:t>   	 }</a:t>
            </a:r>
            <a:endParaRPr sz="700">
              <a:solidFill>
                <a:schemeClr val="dk1"/>
              </a:solidFill>
            </a:endParaRPr>
          </a:p>
          <a:p>
            <a:pPr marL="457200" lvl="0" indent="0" algn="l" rtl="0">
              <a:lnSpc>
                <a:spcPct val="200000"/>
              </a:lnSpc>
              <a:spcBef>
                <a:spcPts val="0"/>
              </a:spcBef>
              <a:spcAft>
                <a:spcPts val="0"/>
              </a:spcAft>
              <a:buSzPts val="1800"/>
              <a:buNone/>
            </a:pPr>
            <a:r>
              <a:rPr lang="en-GB" sz="700">
                <a:solidFill>
                  <a:schemeClr val="dk1"/>
                </a:solidFill>
              </a:rPr>
              <a:t>   	 else if (numItems == 0) {</a:t>
            </a:r>
            <a:endParaRPr sz="700">
              <a:solidFill>
                <a:schemeClr val="dk1"/>
              </a:solidFill>
            </a:endParaRPr>
          </a:p>
          <a:p>
            <a:pPr marL="457200" lvl="0" indent="0" algn="l" rtl="0">
              <a:lnSpc>
                <a:spcPct val="200000"/>
              </a:lnSpc>
              <a:spcBef>
                <a:spcPts val="0"/>
              </a:spcBef>
              <a:spcAft>
                <a:spcPts val="0"/>
              </a:spcAft>
              <a:buSzPts val="1800"/>
              <a:buNone/>
            </a:pPr>
            <a:r>
              <a:rPr lang="en-GB" sz="700">
                <a:solidFill>
                  <a:schemeClr val="dk1"/>
                </a:solidFill>
              </a:rPr>
              <a:t>   		 // Just increase the size of the array because the queue is empty.</a:t>
            </a:r>
            <a:endParaRPr sz="700">
              <a:solidFill>
                <a:schemeClr val="dk1"/>
              </a:solidFill>
            </a:endParaRPr>
          </a:p>
          <a:p>
            <a:pPr marL="457200" lvl="0" indent="0" algn="l" rtl="0">
              <a:lnSpc>
                <a:spcPct val="200000"/>
              </a:lnSpc>
              <a:spcBef>
                <a:spcPts val="0"/>
              </a:spcBef>
              <a:spcAft>
                <a:spcPts val="0"/>
              </a:spcAft>
              <a:buSzPts val="1800"/>
              <a:buNone/>
            </a:pPr>
            <a:r>
              <a:rPr lang="en-GB" sz="700">
                <a:solidFill>
                  <a:schemeClr val="dk1"/>
                </a:solidFill>
              </a:rPr>
              <a:t>   		 data = new double[minimumCapacity];</a:t>
            </a:r>
            <a:endParaRPr sz="700">
              <a:solidFill>
                <a:schemeClr val="dk1"/>
              </a:solidFill>
            </a:endParaRPr>
          </a:p>
          <a:p>
            <a:pPr marL="457200" lvl="0" indent="0" algn="l" rtl="0">
              <a:lnSpc>
                <a:spcPct val="200000"/>
              </a:lnSpc>
              <a:spcBef>
                <a:spcPts val="0"/>
              </a:spcBef>
              <a:spcAft>
                <a:spcPts val="0"/>
              </a:spcAft>
              <a:buSzPts val="1800"/>
              <a:buNone/>
            </a:pPr>
            <a:r>
              <a:rPr lang="en-GB" sz="700">
                <a:solidFill>
                  <a:schemeClr val="dk1"/>
                </a:solidFill>
              </a:rPr>
              <a:t>   	 }</a:t>
            </a:r>
            <a:endParaRPr sz="700">
              <a:solidFill>
                <a:schemeClr val="dk1"/>
              </a:solidFill>
            </a:endParaRPr>
          </a:p>
          <a:p>
            <a:pPr marL="457200" lvl="0" indent="0" algn="l" rtl="0">
              <a:lnSpc>
                <a:spcPct val="200000"/>
              </a:lnSpc>
              <a:spcBef>
                <a:spcPts val="0"/>
              </a:spcBef>
              <a:spcAft>
                <a:spcPts val="0"/>
              </a:spcAft>
              <a:buSzPts val="1800"/>
              <a:buNone/>
            </a:pPr>
            <a:r>
              <a:rPr lang="en-GB" sz="700">
                <a:solidFill>
                  <a:schemeClr val="dk1"/>
                </a:solidFill>
              </a:rPr>
              <a:t>   	 else if (head &lt;= tail) {</a:t>
            </a:r>
            <a:endParaRPr sz="700">
              <a:solidFill>
                <a:schemeClr val="dk1"/>
              </a:solidFill>
            </a:endParaRPr>
          </a:p>
          <a:p>
            <a:pPr marL="457200" lvl="0" indent="0" algn="l" rtl="0">
              <a:lnSpc>
                <a:spcPct val="200000"/>
              </a:lnSpc>
              <a:spcBef>
                <a:spcPts val="0"/>
              </a:spcBef>
              <a:spcAft>
                <a:spcPts val="0"/>
              </a:spcAft>
              <a:buSzPts val="1800"/>
              <a:buNone/>
            </a:pPr>
            <a:r>
              <a:rPr lang="en-GB" sz="700">
                <a:solidFill>
                  <a:schemeClr val="dk1"/>
                </a:solidFill>
              </a:rPr>
              <a:t>   		 // Create larger array and copy data[head] ... data[tail] into it.</a:t>
            </a:r>
            <a:endParaRPr sz="700">
              <a:solidFill>
                <a:schemeClr val="dk1"/>
              </a:solidFill>
            </a:endParaRPr>
          </a:p>
          <a:p>
            <a:pPr marL="457200" lvl="0" indent="0" algn="l" rtl="0">
              <a:lnSpc>
                <a:spcPct val="200000"/>
              </a:lnSpc>
              <a:spcBef>
                <a:spcPts val="0"/>
              </a:spcBef>
              <a:spcAft>
                <a:spcPts val="0"/>
              </a:spcAft>
              <a:buSzPts val="1800"/>
              <a:buNone/>
            </a:pPr>
            <a:r>
              <a:rPr lang="en-GB" sz="700">
                <a:solidFill>
                  <a:schemeClr val="dk1"/>
                </a:solidFill>
              </a:rPr>
              <a:t>   		 biggerArray = new double[minimumCapacity];</a:t>
            </a:r>
            <a:endParaRPr sz="700">
              <a:solidFill>
                <a:schemeClr val="dk1"/>
              </a:solidFill>
            </a:endParaRPr>
          </a:p>
          <a:p>
            <a:pPr marL="457200" lvl="0" indent="0" algn="l" rtl="0">
              <a:lnSpc>
                <a:spcPct val="200000"/>
              </a:lnSpc>
              <a:spcBef>
                <a:spcPts val="0"/>
              </a:spcBef>
              <a:spcAft>
                <a:spcPts val="0"/>
              </a:spcAft>
              <a:buSzPts val="1800"/>
              <a:buNone/>
            </a:pPr>
            <a:r>
              <a:rPr lang="en-GB" sz="700">
                <a:solidFill>
                  <a:schemeClr val="dk1"/>
                </a:solidFill>
              </a:rPr>
              <a:t>   		 System.arraycopy(data, head, biggerArray, head, numItems);</a:t>
            </a:r>
            <a:endParaRPr sz="700">
              <a:solidFill>
                <a:schemeClr val="dk1"/>
              </a:solidFill>
            </a:endParaRPr>
          </a:p>
          <a:p>
            <a:pPr marL="457200" lvl="0" indent="0" algn="l" rtl="0">
              <a:lnSpc>
                <a:spcPct val="200000"/>
              </a:lnSpc>
              <a:spcBef>
                <a:spcPts val="0"/>
              </a:spcBef>
              <a:spcAft>
                <a:spcPts val="0"/>
              </a:spcAft>
              <a:buSzPts val="1800"/>
              <a:buNone/>
            </a:pPr>
            <a:r>
              <a:rPr lang="en-GB" sz="700">
                <a:solidFill>
                  <a:schemeClr val="dk1"/>
                </a:solidFill>
              </a:rPr>
              <a:t>   		 data = biggerArray;</a:t>
            </a:r>
            <a:endParaRPr sz="700">
              <a:solidFill>
                <a:schemeClr val="dk1"/>
              </a:solidFill>
            </a:endParaRPr>
          </a:p>
          <a:p>
            <a:pPr marL="457200" lvl="0" indent="0" algn="l" rtl="0">
              <a:lnSpc>
                <a:spcPct val="200000"/>
              </a:lnSpc>
              <a:spcBef>
                <a:spcPts val="0"/>
              </a:spcBef>
              <a:spcAft>
                <a:spcPts val="0"/>
              </a:spcAft>
              <a:buSzPts val="1800"/>
              <a:buNone/>
            </a:pPr>
            <a:r>
              <a:rPr lang="en-GB" sz="700">
                <a:solidFill>
                  <a:schemeClr val="dk1"/>
                </a:solidFill>
              </a:rPr>
              <a:t>   	 }</a:t>
            </a:r>
            <a:endParaRPr sz="700">
              <a:solidFill>
                <a:schemeClr val="dk1"/>
              </a:solidFill>
            </a:endParaRPr>
          </a:p>
          <a:p>
            <a:pPr marL="457200" lvl="0" indent="0" algn="l" rtl="0">
              <a:lnSpc>
                <a:spcPct val="200000"/>
              </a:lnSpc>
              <a:spcBef>
                <a:spcPts val="0"/>
              </a:spcBef>
              <a:spcAft>
                <a:spcPts val="0"/>
              </a:spcAft>
              <a:buSzPts val="1800"/>
              <a:buNone/>
            </a:pPr>
            <a:r>
              <a:rPr lang="en-GB" sz="700">
                <a:solidFill>
                  <a:schemeClr val="dk1"/>
                </a:solidFill>
              </a:rPr>
              <a:t>   	 </a:t>
            </a:r>
            <a:endParaRPr sz="700">
              <a:solidFill>
                <a:schemeClr val="dk1"/>
              </a:solidFill>
            </a:endParaRPr>
          </a:p>
        </p:txBody>
      </p:sp>
      <p:sp>
        <p:nvSpPr>
          <p:cNvPr id="326" name="Google Shape;326;g2b2407a4079_0_73"/>
          <p:cNvSpPr txBox="1">
            <a:spLocks noGrp="1"/>
          </p:cNvSpPr>
          <p:nvPr>
            <p:ph type="title"/>
          </p:nvPr>
        </p:nvSpPr>
        <p:spPr>
          <a:xfrm>
            <a:off x="273600" y="104475"/>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Queue - Design</a:t>
            </a:r>
            <a:endParaRPr sz="2400">
              <a:solidFill>
                <a:srgbClr val="F55533"/>
              </a:solidFill>
            </a:endParaRPr>
          </a:p>
        </p:txBody>
      </p:sp>
      <p:sp>
        <p:nvSpPr>
          <p:cNvPr id="327" name="Google Shape;327;g2b2407a4079_0_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23</a:t>
            </a:fld>
            <a:endParaRPr/>
          </a:p>
        </p:txBody>
      </p:sp>
      <p:pic>
        <p:nvPicPr>
          <p:cNvPr id="328" name="Google Shape;328;g2b2407a4079_0_73"/>
          <p:cNvPicPr preferRelativeResize="0"/>
          <p:nvPr/>
        </p:nvPicPr>
        <p:blipFill rotWithShape="1">
          <a:blip r:embed="rId3">
            <a:alphaModFix/>
          </a:blip>
          <a:srcRect/>
          <a:stretch/>
        </p:blipFill>
        <p:spPr>
          <a:xfrm>
            <a:off x="140677" y="4741325"/>
            <a:ext cx="1024496" cy="265500"/>
          </a:xfrm>
          <a:prstGeom prst="rect">
            <a:avLst/>
          </a:prstGeom>
          <a:noFill/>
          <a:ln>
            <a:noFill/>
          </a:ln>
        </p:spPr>
      </p:pic>
      <p:sp>
        <p:nvSpPr>
          <p:cNvPr id="329" name="Google Shape;329;g2b2407a4079_0_73"/>
          <p:cNvSpPr txBox="1">
            <a:spLocks noGrp="1"/>
          </p:cNvSpPr>
          <p:nvPr>
            <p:ph type="body" idx="1"/>
          </p:nvPr>
        </p:nvSpPr>
        <p:spPr>
          <a:xfrm>
            <a:off x="5107700" y="853075"/>
            <a:ext cx="3847200" cy="3856800"/>
          </a:xfrm>
          <a:prstGeom prst="rect">
            <a:avLst/>
          </a:prstGeom>
          <a:noFill/>
          <a:ln>
            <a:noFill/>
          </a:ln>
        </p:spPr>
        <p:txBody>
          <a:bodyPr spcFirstLastPara="1" wrap="square" lIns="91425" tIns="91425" rIns="91425" bIns="91425" anchor="t" anchorCtr="0">
            <a:noAutofit/>
          </a:bodyPr>
          <a:lstStyle/>
          <a:p>
            <a:pPr marL="457200" lvl="0" indent="0" algn="l" rtl="0">
              <a:lnSpc>
                <a:spcPct val="200000"/>
              </a:lnSpc>
              <a:spcBef>
                <a:spcPts val="0"/>
              </a:spcBef>
              <a:spcAft>
                <a:spcPts val="0"/>
              </a:spcAft>
              <a:buClr>
                <a:schemeClr val="dk1"/>
              </a:buClr>
              <a:buSzPts val="1100"/>
              <a:buFont typeface="Arial"/>
              <a:buNone/>
            </a:pPr>
            <a:r>
              <a:rPr lang="en-GB" sz="700">
                <a:solidFill>
                  <a:schemeClr val="dk1"/>
                </a:solidFill>
              </a:rPr>
              <a:t>else {</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 Handle two segments</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 Head to end of the array</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 zero index to tail</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biggerArray = new double[minimumCapacity];</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n1 = data.length - head;</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n2 = tail + 1;</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System.arraycopy(data, head, biggerArray, 0, n1);</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System.arraycopy(data, 0, biggerArray, n1, n2);</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head = 0;</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tail = numItems-1;</a:t>
            </a:r>
            <a:endParaRPr sz="7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700">
                <a:solidFill>
                  <a:schemeClr val="dk1"/>
                </a:solidFill>
              </a:rPr>
              <a:t>   		 data = biggerArray;</a:t>
            </a:r>
            <a:endParaRPr sz="700">
              <a:solidFill>
                <a:schemeClr val="dk1"/>
              </a:solidFill>
            </a:endParaRPr>
          </a:p>
          <a:p>
            <a:pPr marL="457200" lvl="0" indent="0" algn="l" rtl="0">
              <a:lnSpc>
                <a:spcPct val="200000"/>
              </a:lnSpc>
              <a:spcBef>
                <a:spcPts val="0"/>
              </a:spcBef>
              <a:spcAft>
                <a:spcPts val="0"/>
              </a:spcAft>
              <a:buClr>
                <a:schemeClr val="dk1"/>
              </a:buClr>
              <a:buSzPts val="1100"/>
              <a:buFont typeface="Arial"/>
              <a:buNone/>
            </a:pPr>
            <a:r>
              <a:rPr lang="en-GB" sz="700">
                <a:solidFill>
                  <a:schemeClr val="dk1"/>
                </a:solidFill>
              </a:rPr>
              <a:t>   	 }</a:t>
            </a:r>
            <a:endParaRPr sz="700">
              <a:solidFill>
                <a:schemeClr val="dk1"/>
              </a:solidFill>
            </a:endParaRPr>
          </a:p>
          <a:p>
            <a:pPr marL="457200" lvl="0" indent="0" algn="l" rtl="0">
              <a:lnSpc>
                <a:spcPct val="200000"/>
              </a:lnSpc>
              <a:spcBef>
                <a:spcPts val="0"/>
              </a:spcBef>
              <a:spcAft>
                <a:spcPts val="0"/>
              </a:spcAft>
              <a:buClr>
                <a:schemeClr val="dk1"/>
              </a:buClr>
              <a:buSzPts val="1100"/>
              <a:buFont typeface="Arial"/>
              <a:buNone/>
            </a:pPr>
            <a:r>
              <a:rPr lang="en-GB" sz="700">
                <a:solidFill>
                  <a:schemeClr val="dk1"/>
                </a:solidFill>
              </a:rPr>
              <a:t>    }</a:t>
            </a:r>
            <a:endParaRPr sz="11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2b2407a4079_0_90"/>
          <p:cNvSpPr txBox="1">
            <a:spLocks noGrp="1"/>
          </p:cNvSpPr>
          <p:nvPr>
            <p:ph type="body" idx="1"/>
          </p:nvPr>
        </p:nvSpPr>
        <p:spPr>
          <a:xfrm>
            <a:off x="349800" y="646475"/>
            <a:ext cx="4161300" cy="3856800"/>
          </a:xfrm>
          <a:prstGeom prst="rect">
            <a:avLst/>
          </a:prstGeom>
          <a:noFill/>
          <a:ln>
            <a:noFill/>
          </a:ln>
        </p:spPr>
        <p:txBody>
          <a:bodyPr spcFirstLastPara="1" wrap="square" lIns="91425" tIns="91425" rIns="91425" bIns="91425" anchor="t" anchorCtr="0">
            <a:noAutofit/>
          </a:bodyPr>
          <a:lstStyle/>
          <a:p>
            <a:pPr marL="457200" lvl="0" indent="-292100" algn="l" rtl="0">
              <a:lnSpc>
                <a:spcPct val="200000"/>
              </a:lnSpc>
              <a:spcBef>
                <a:spcPts val="0"/>
              </a:spcBef>
              <a:spcAft>
                <a:spcPts val="0"/>
              </a:spcAft>
              <a:buClr>
                <a:schemeClr val="dk1"/>
              </a:buClr>
              <a:buSzPts val="1000"/>
              <a:buChar char="●"/>
            </a:pPr>
            <a:r>
              <a:rPr lang="en-GB" sz="1000">
                <a:solidFill>
                  <a:schemeClr val="dk1"/>
                </a:solidFill>
              </a:rPr>
              <a:t>size methods</a:t>
            </a:r>
            <a:endParaRPr sz="10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public int getCapacity( )    {</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return data.length;</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public boolean isEmpty( ) {</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return (numItems == 0);</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        </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private int nextIndex(int i)    {</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if (++i == data.length) {</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return 0;</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else {</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return i;</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	</a:t>
            </a:r>
            <a:endParaRPr sz="800">
              <a:solidFill>
                <a:schemeClr val="dk1"/>
              </a:solidFill>
            </a:endParaRPr>
          </a:p>
          <a:p>
            <a:pPr marL="457200" lvl="0" indent="0" algn="l" rtl="0">
              <a:lnSpc>
                <a:spcPct val="200000"/>
              </a:lnSpc>
              <a:spcBef>
                <a:spcPts val="0"/>
              </a:spcBef>
              <a:spcAft>
                <a:spcPts val="0"/>
              </a:spcAft>
              <a:buClr>
                <a:schemeClr val="dk1"/>
              </a:buClr>
              <a:buSzPts val="1100"/>
              <a:buFont typeface="Arial"/>
              <a:buNone/>
            </a:pPr>
            <a:r>
              <a:rPr lang="en-GB" sz="800">
                <a:solidFill>
                  <a:schemeClr val="dk1"/>
                </a:solidFill>
              </a:rPr>
              <a:t>public int size( )    {</a:t>
            </a:r>
            <a:endParaRPr sz="800">
              <a:solidFill>
                <a:schemeClr val="dk1"/>
              </a:solidFill>
            </a:endParaRPr>
          </a:p>
          <a:p>
            <a:pPr marL="457200" lvl="0" indent="0" algn="l" rtl="0">
              <a:lnSpc>
                <a:spcPct val="200000"/>
              </a:lnSpc>
              <a:spcBef>
                <a:spcPts val="0"/>
              </a:spcBef>
              <a:spcAft>
                <a:spcPts val="0"/>
              </a:spcAft>
              <a:buClr>
                <a:schemeClr val="dk1"/>
              </a:buClr>
              <a:buSzPts val="1100"/>
              <a:buFont typeface="Arial"/>
              <a:buNone/>
            </a:pPr>
            <a:r>
              <a:rPr lang="en-GB" sz="800">
                <a:solidFill>
                  <a:schemeClr val="dk1"/>
                </a:solidFill>
              </a:rPr>
              <a:t>   	 return numItems;</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a:t>
            </a:r>
            <a:endParaRPr sz="800">
              <a:solidFill>
                <a:schemeClr val="dk1"/>
              </a:solidFill>
            </a:endParaRPr>
          </a:p>
          <a:p>
            <a:pPr marL="457200" lvl="0" indent="0" algn="l" rtl="0">
              <a:lnSpc>
                <a:spcPct val="200000"/>
              </a:lnSpc>
              <a:spcBef>
                <a:spcPts val="0"/>
              </a:spcBef>
              <a:spcAft>
                <a:spcPts val="0"/>
              </a:spcAft>
              <a:buSzPts val="1800"/>
              <a:buNone/>
            </a:pPr>
            <a:endParaRPr sz="800">
              <a:solidFill>
                <a:schemeClr val="dk1"/>
              </a:solidFill>
            </a:endParaRPr>
          </a:p>
          <a:p>
            <a:pPr marL="457200" lvl="0" indent="0" algn="l" rtl="0">
              <a:lnSpc>
                <a:spcPct val="200000"/>
              </a:lnSpc>
              <a:spcBef>
                <a:spcPts val="0"/>
              </a:spcBef>
              <a:spcAft>
                <a:spcPts val="0"/>
              </a:spcAft>
              <a:buSzPts val="1800"/>
              <a:buNone/>
            </a:pPr>
            <a:endParaRPr sz="800">
              <a:solidFill>
                <a:schemeClr val="dk1"/>
              </a:solidFill>
            </a:endParaRPr>
          </a:p>
        </p:txBody>
      </p:sp>
      <p:sp>
        <p:nvSpPr>
          <p:cNvPr id="335" name="Google Shape;335;g2b2407a4079_0_90"/>
          <p:cNvSpPr txBox="1">
            <a:spLocks noGrp="1"/>
          </p:cNvSpPr>
          <p:nvPr>
            <p:ph type="title"/>
          </p:nvPr>
        </p:nvSpPr>
        <p:spPr>
          <a:xfrm>
            <a:off x="273600" y="104475"/>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Queue - Design</a:t>
            </a:r>
            <a:endParaRPr sz="2400">
              <a:solidFill>
                <a:srgbClr val="F55533"/>
              </a:solidFill>
            </a:endParaRPr>
          </a:p>
        </p:txBody>
      </p:sp>
      <p:sp>
        <p:nvSpPr>
          <p:cNvPr id="336" name="Google Shape;336;g2b2407a4079_0_9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24</a:t>
            </a:fld>
            <a:endParaRPr/>
          </a:p>
        </p:txBody>
      </p:sp>
      <p:pic>
        <p:nvPicPr>
          <p:cNvPr id="337" name="Google Shape;337;g2b2407a4079_0_90"/>
          <p:cNvPicPr preferRelativeResize="0"/>
          <p:nvPr/>
        </p:nvPicPr>
        <p:blipFill rotWithShape="1">
          <a:blip r:embed="rId3">
            <a:alphaModFix/>
          </a:blip>
          <a:srcRect/>
          <a:stretch/>
        </p:blipFill>
        <p:spPr>
          <a:xfrm>
            <a:off x="140677" y="4741325"/>
            <a:ext cx="1024496" cy="265500"/>
          </a:xfrm>
          <a:prstGeom prst="rect">
            <a:avLst/>
          </a:prstGeom>
          <a:noFill/>
          <a:ln>
            <a:noFill/>
          </a:ln>
        </p:spPr>
      </p:pic>
      <p:sp>
        <p:nvSpPr>
          <p:cNvPr id="338" name="Google Shape;338;g2b2407a4079_0_90"/>
          <p:cNvSpPr txBox="1">
            <a:spLocks noGrp="1"/>
          </p:cNvSpPr>
          <p:nvPr>
            <p:ph type="body" idx="1"/>
          </p:nvPr>
        </p:nvSpPr>
        <p:spPr>
          <a:xfrm>
            <a:off x="4690025" y="709100"/>
            <a:ext cx="4379700" cy="3856800"/>
          </a:xfrm>
          <a:prstGeom prst="rect">
            <a:avLst/>
          </a:prstGeom>
          <a:noFill/>
          <a:ln>
            <a:noFill/>
          </a:ln>
        </p:spPr>
        <p:txBody>
          <a:bodyPr spcFirstLastPara="1" wrap="square" lIns="91425" tIns="91425" rIns="91425" bIns="91425" anchor="t" anchorCtr="0">
            <a:noAutofit/>
          </a:bodyPr>
          <a:lstStyle/>
          <a:p>
            <a:pPr marL="457200" lvl="0" indent="-292100" algn="l" rtl="0">
              <a:lnSpc>
                <a:spcPct val="200000"/>
              </a:lnSpc>
              <a:spcBef>
                <a:spcPts val="0"/>
              </a:spcBef>
              <a:spcAft>
                <a:spcPts val="0"/>
              </a:spcAft>
              <a:buClr>
                <a:schemeClr val="dk1"/>
              </a:buClr>
              <a:buSzPts val="1000"/>
              <a:buChar char="●"/>
            </a:pPr>
            <a:r>
              <a:rPr lang="en-GB" sz="1000">
                <a:solidFill>
                  <a:schemeClr val="dk1"/>
                </a:solidFill>
              </a:rPr>
              <a:t>Remove method</a:t>
            </a:r>
            <a:endParaRPr sz="10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public double remove( ) {</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double answer;</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if (numItems == 0)</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throw new RuntimeException("Queue underflow.");</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answer = data[head];</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data[head] = 0;</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head = nextIndex(head);</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numItems--;</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return answer;</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   	</a:t>
            </a:r>
            <a:endParaRPr sz="800">
              <a:solidFill>
                <a:schemeClr val="dk1"/>
              </a:solidFill>
            </a:endParaRPr>
          </a:p>
          <a:p>
            <a:pPr marL="0" lvl="0" indent="0" algn="l" rtl="0">
              <a:lnSpc>
                <a:spcPct val="200000"/>
              </a:lnSpc>
              <a:spcBef>
                <a:spcPts val="0"/>
              </a:spcBef>
              <a:spcAft>
                <a:spcPts val="0"/>
              </a:spcAft>
              <a:buSzPts val="1800"/>
              <a:buNone/>
            </a:pPr>
            <a:r>
              <a:rPr lang="en-GB" sz="800">
                <a:solidFill>
                  <a:schemeClr val="dk1"/>
                </a:solidFill>
              </a:rPr>
              <a:t>	</a:t>
            </a:r>
            <a:endParaRPr sz="800">
              <a:solidFill>
                <a:schemeClr val="dk1"/>
              </a:solidFill>
            </a:endParaRPr>
          </a:p>
          <a:p>
            <a:pPr marL="0" lvl="0" indent="457200" algn="l" rtl="0">
              <a:lnSpc>
                <a:spcPct val="200000"/>
              </a:lnSpc>
              <a:spcBef>
                <a:spcPts val="0"/>
              </a:spcBef>
              <a:spcAft>
                <a:spcPts val="0"/>
              </a:spcAft>
              <a:buClr>
                <a:schemeClr val="dk1"/>
              </a:buClr>
              <a:buSzPts val="1100"/>
              <a:buFont typeface="Arial"/>
              <a:buNone/>
            </a:pPr>
            <a:r>
              <a:rPr lang="en-GB" sz="800">
                <a:solidFill>
                  <a:schemeClr val="dk1"/>
                </a:solidFill>
              </a:rPr>
              <a:t>public String toString(){</a:t>
            </a:r>
            <a:endParaRPr sz="800">
              <a:solidFill>
                <a:schemeClr val="dk1"/>
              </a:solidFill>
            </a:endParaRPr>
          </a:p>
          <a:p>
            <a:pPr marL="0" lvl="0" indent="0" algn="l" rtl="0">
              <a:lnSpc>
                <a:spcPct val="200000"/>
              </a:lnSpc>
              <a:spcBef>
                <a:spcPts val="0"/>
              </a:spcBef>
              <a:spcAft>
                <a:spcPts val="0"/>
              </a:spcAft>
              <a:buClr>
                <a:schemeClr val="dk1"/>
              </a:buClr>
              <a:buSzPts val="1100"/>
              <a:buFont typeface="Arial"/>
              <a:buNone/>
            </a:pPr>
            <a:r>
              <a:rPr lang="en-GB" sz="800">
                <a:solidFill>
                  <a:schemeClr val="dk1"/>
                </a:solidFill>
              </a:rPr>
              <a:t>   	 return "Array: "+java.util.Arrays.toString(data)+" head:"+head+" tail:"+tail;</a:t>
            </a:r>
            <a:endParaRPr sz="800">
              <a:solidFill>
                <a:schemeClr val="dk1"/>
              </a:solidFill>
            </a:endParaRPr>
          </a:p>
          <a:p>
            <a:pPr marL="0" lvl="0" indent="0" algn="l" rtl="0">
              <a:lnSpc>
                <a:spcPct val="200000"/>
              </a:lnSpc>
              <a:spcBef>
                <a:spcPts val="0"/>
              </a:spcBef>
              <a:spcAft>
                <a:spcPts val="0"/>
              </a:spcAft>
              <a:buSzPts val="1800"/>
              <a:buNone/>
            </a:pPr>
            <a:r>
              <a:rPr lang="en-GB" sz="800">
                <a:solidFill>
                  <a:schemeClr val="dk1"/>
                </a:solidFill>
              </a:rPr>
              <a:t>    	}</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a:t>
            </a:r>
            <a:endParaRPr sz="800">
              <a:solidFill>
                <a:schemeClr val="dk1"/>
              </a:solidFill>
            </a:endParaRPr>
          </a:p>
          <a:p>
            <a:pPr marL="457200" lvl="0" indent="0" algn="l" rtl="0">
              <a:lnSpc>
                <a:spcPct val="200000"/>
              </a:lnSpc>
              <a:spcBef>
                <a:spcPts val="0"/>
              </a:spcBef>
              <a:spcAft>
                <a:spcPts val="0"/>
              </a:spcAft>
              <a:buSzPts val="1800"/>
              <a:buNone/>
            </a:pPr>
            <a:endParaRPr sz="800">
              <a:solidFill>
                <a:schemeClr val="dk1"/>
              </a:solidFill>
            </a:endParaRPr>
          </a:p>
          <a:p>
            <a:pPr marL="457200" lvl="0" indent="0" algn="l" rtl="0">
              <a:lnSpc>
                <a:spcPct val="200000"/>
              </a:lnSpc>
              <a:spcBef>
                <a:spcPts val="0"/>
              </a:spcBef>
              <a:spcAft>
                <a:spcPts val="0"/>
              </a:spcAft>
              <a:buSzPts val="1800"/>
              <a:buNone/>
            </a:pPr>
            <a:endParaRPr sz="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2b2407a4079_0_128"/>
          <p:cNvSpPr txBox="1">
            <a:spLocks noGrp="1"/>
          </p:cNvSpPr>
          <p:nvPr>
            <p:ph type="title"/>
          </p:nvPr>
        </p:nvSpPr>
        <p:spPr>
          <a:xfrm>
            <a:off x="216225" y="1705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3703"/>
              <a:buNone/>
            </a:pPr>
            <a:r>
              <a:rPr lang="en-GB">
                <a:latin typeface="Poppins"/>
                <a:ea typeface="Poppins"/>
                <a:cs typeface="Poppins"/>
                <a:sym typeface="Poppins"/>
              </a:rPr>
              <a:t>Queue Applications</a:t>
            </a:r>
            <a:endParaRPr>
              <a:latin typeface="Poppins"/>
              <a:ea typeface="Poppins"/>
              <a:cs typeface="Poppins"/>
              <a:sym typeface="Poppins"/>
            </a:endParaRPr>
          </a:p>
        </p:txBody>
      </p:sp>
      <p:sp>
        <p:nvSpPr>
          <p:cNvPr id="344" name="Google Shape;344;g2b2407a4079_0_128"/>
          <p:cNvSpPr txBox="1">
            <a:spLocks noGrp="1"/>
          </p:cNvSpPr>
          <p:nvPr>
            <p:ph type="body" idx="1"/>
          </p:nvPr>
        </p:nvSpPr>
        <p:spPr>
          <a:xfrm>
            <a:off x="311700" y="925725"/>
            <a:ext cx="8520600" cy="3416400"/>
          </a:xfrm>
          <a:prstGeom prst="rect">
            <a:avLst/>
          </a:prstGeom>
          <a:noFill/>
          <a:ln>
            <a:noFill/>
          </a:ln>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Font typeface="Poppins"/>
              <a:buChar char="●"/>
            </a:pPr>
            <a:r>
              <a:rPr lang="en-GB" sz="1500">
                <a:latin typeface="Poppins"/>
                <a:ea typeface="Poppins"/>
                <a:cs typeface="Poppins"/>
                <a:sym typeface="Poppins"/>
              </a:rPr>
              <a:t>Schedule jobs and execute in the correct order.</a:t>
            </a:r>
            <a:endParaRPr sz="1500">
              <a:latin typeface="Poppins"/>
              <a:ea typeface="Poppins"/>
              <a:cs typeface="Poppins"/>
              <a:sym typeface="Poppins"/>
            </a:endParaRPr>
          </a:p>
          <a:p>
            <a:pPr marL="457200" lvl="0" indent="-323850" algn="l" rtl="0">
              <a:lnSpc>
                <a:spcPct val="150000"/>
              </a:lnSpc>
              <a:spcBef>
                <a:spcPts val="0"/>
              </a:spcBef>
              <a:spcAft>
                <a:spcPts val="0"/>
              </a:spcAft>
              <a:buSzPts val="1500"/>
              <a:buFont typeface="Poppins"/>
              <a:buChar char="●"/>
            </a:pPr>
            <a:r>
              <a:rPr lang="en-GB" sz="1500">
                <a:solidFill>
                  <a:srgbClr val="E69138"/>
                </a:solidFill>
                <a:latin typeface="Poppins"/>
                <a:ea typeface="Poppins"/>
                <a:cs typeface="Poppins"/>
                <a:sym typeface="Poppins"/>
              </a:rPr>
              <a:t>Print jobs </a:t>
            </a:r>
            <a:r>
              <a:rPr lang="en-GB" sz="1500">
                <a:latin typeface="Poppins"/>
                <a:ea typeface="Poppins"/>
                <a:cs typeface="Poppins"/>
                <a:sym typeface="Poppins"/>
              </a:rPr>
              <a:t>that are sent to the printer.</a:t>
            </a:r>
            <a:endParaRPr sz="1500">
              <a:latin typeface="Poppins"/>
              <a:ea typeface="Poppins"/>
              <a:cs typeface="Poppins"/>
              <a:sym typeface="Poppins"/>
            </a:endParaRPr>
          </a:p>
          <a:p>
            <a:pPr marL="457200" lvl="0" indent="-323850" algn="l" rtl="0">
              <a:lnSpc>
                <a:spcPct val="150000"/>
              </a:lnSpc>
              <a:spcBef>
                <a:spcPts val="0"/>
              </a:spcBef>
              <a:spcAft>
                <a:spcPts val="0"/>
              </a:spcAft>
              <a:buSzPts val="1500"/>
              <a:buFont typeface="Poppins"/>
              <a:buChar char="●"/>
            </a:pPr>
            <a:r>
              <a:rPr lang="en-GB" sz="1500">
                <a:solidFill>
                  <a:srgbClr val="E69138"/>
                </a:solidFill>
                <a:latin typeface="Poppins"/>
                <a:ea typeface="Poppins"/>
                <a:cs typeface="Poppins"/>
                <a:sym typeface="Poppins"/>
              </a:rPr>
              <a:t>Breadth-first search</a:t>
            </a:r>
            <a:r>
              <a:rPr lang="en-GB" sz="1500">
                <a:latin typeface="Poppins"/>
                <a:ea typeface="Poppins"/>
                <a:cs typeface="Poppins"/>
                <a:sym typeface="Poppins"/>
              </a:rPr>
              <a:t> algorithm.</a:t>
            </a:r>
            <a:endParaRPr sz="1500">
              <a:latin typeface="Poppins"/>
              <a:ea typeface="Poppins"/>
              <a:cs typeface="Poppins"/>
              <a:sym typeface="Poppins"/>
            </a:endParaRPr>
          </a:p>
          <a:p>
            <a:pPr marL="457200" lvl="0" indent="-323850" algn="l" rtl="0">
              <a:lnSpc>
                <a:spcPct val="150000"/>
              </a:lnSpc>
              <a:spcBef>
                <a:spcPts val="0"/>
              </a:spcBef>
              <a:spcAft>
                <a:spcPts val="0"/>
              </a:spcAft>
              <a:buSzPts val="1500"/>
              <a:buFont typeface="Poppins"/>
              <a:buChar char="●"/>
            </a:pPr>
            <a:r>
              <a:rPr lang="en-GB" sz="1500">
                <a:latin typeface="Poppins"/>
                <a:ea typeface="Poppins"/>
                <a:cs typeface="Poppins"/>
                <a:sym typeface="Poppins"/>
              </a:rPr>
              <a:t>Manage incoming calls or chat requests and handle in the correct order.</a:t>
            </a:r>
            <a:endParaRPr sz="1500">
              <a:latin typeface="Poppins"/>
              <a:ea typeface="Poppins"/>
              <a:cs typeface="Poppins"/>
              <a:sym typeface="Poppins"/>
            </a:endParaRPr>
          </a:p>
          <a:p>
            <a:pPr marL="457200" lvl="0" indent="-323850" algn="l" rtl="0">
              <a:lnSpc>
                <a:spcPct val="150000"/>
              </a:lnSpc>
              <a:spcBef>
                <a:spcPts val="0"/>
              </a:spcBef>
              <a:spcAft>
                <a:spcPts val="0"/>
              </a:spcAft>
              <a:buSzPts val="1500"/>
              <a:buFont typeface="Poppins"/>
              <a:buChar char="●"/>
            </a:pPr>
            <a:r>
              <a:rPr lang="en-GB" sz="1500">
                <a:latin typeface="Poppins"/>
                <a:ea typeface="Poppins"/>
                <a:cs typeface="Poppins"/>
                <a:sym typeface="Poppins"/>
              </a:rPr>
              <a:t>Manage the order in which processes are executed on the CPU.</a:t>
            </a:r>
            <a:endParaRPr sz="1500">
              <a:latin typeface="Poppins"/>
              <a:ea typeface="Poppins"/>
              <a:cs typeface="Poppins"/>
              <a:sym typeface="Poppins"/>
            </a:endParaRPr>
          </a:p>
          <a:p>
            <a:pPr marL="457200" lvl="0" indent="-323850" algn="l" rtl="0">
              <a:lnSpc>
                <a:spcPct val="150000"/>
              </a:lnSpc>
              <a:spcBef>
                <a:spcPts val="0"/>
              </a:spcBef>
              <a:spcAft>
                <a:spcPts val="0"/>
              </a:spcAft>
              <a:buSzPts val="1500"/>
              <a:buFont typeface="Poppins"/>
              <a:buChar char="●"/>
            </a:pPr>
            <a:r>
              <a:rPr lang="en-GB" sz="1500">
                <a:latin typeface="Poppins"/>
                <a:ea typeface="Poppins"/>
                <a:cs typeface="Poppins"/>
                <a:sym typeface="Poppins"/>
              </a:rPr>
              <a:t>Buffering data during data transfer</a:t>
            </a:r>
            <a:endParaRPr sz="1500">
              <a:latin typeface="Poppins"/>
              <a:ea typeface="Poppins"/>
              <a:cs typeface="Poppins"/>
              <a:sym typeface="Poppins"/>
            </a:endParaRPr>
          </a:p>
          <a:p>
            <a:pPr marL="457200" lvl="0" indent="-323850" algn="l" rtl="0">
              <a:lnSpc>
                <a:spcPct val="150000"/>
              </a:lnSpc>
              <a:spcBef>
                <a:spcPts val="0"/>
              </a:spcBef>
              <a:spcAft>
                <a:spcPts val="0"/>
              </a:spcAft>
              <a:buSzPts val="1500"/>
              <a:buFont typeface="Poppins"/>
              <a:buChar char="●"/>
            </a:pPr>
            <a:r>
              <a:rPr lang="en-GB" sz="1500">
                <a:solidFill>
                  <a:srgbClr val="E69138"/>
                </a:solidFill>
                <a:latin typeface="Poppins"/>
                <a:ea typeface="Poppins"/>
                <a:cs typeface="Poppins"/>
                <a:sym typeface="Poppins"/>
              </a:rPr>
              <a:t>Buffering </a:t>
            </a:r>
            <a:r>
              <a:rPr lang="en-GB" sz="1500">
                <a:latin typeface="Poppins"/>
                <a:ea typeface="Poppins"/>
                <a:cs typeface="Poppins"/>
                <a:sym typeface="Poppins"/>
              </a:rPr>
              <a:t>while playing music</a:t>
            </a:r>
            <a:endParaRPr sz="1500">
              <a:latin typeface="Poppins"/>
              <a:ea typeface="Poppins"/>
              <a:cs typeface="Poppins"/>
              <a:sym typeface="Poppins"/>
            </a:endParaRPr>
          </a:p>
          <a:p>
            <a:pPr marL="457200" lvl="0" indent="-323850" algn="l" rtl="0">
              <a:lnSpc>
                <a:spcPct val="150000"/>
              </a:lnSpc>
              <a:spcBef>
                <a:spcPts val="0"/>
              </a:spcBef>
              <a:spcAft>
                <a:spcPts val="0"/>
              </a:spcAft>
              <a:buSzPts val="1500"/>
              <a:buFont typeface="Poppins"/>
              <a:buChar char="●"/>
            </a:pPr>
            <a:r>
              <a:rPr lang="en-GB" sz="1500">
                <a:latin typeface="Poppins"/>
                <a:ea typeface="Poppins"/>
                <a:cs typeface="Poppins"/>
                <a:sym typeface="Poppins"/>
              </a:rPr>
              <a:t>Add a song at the end of the playlist</a:t>
            </a:r>
            <a:endParaRPr sz="1500">
              <a:latin typeface="Poppins"/>
              <a:ea typeface="Poppins"/>
              <a:cs typeface="Poppins"/>
              <a:sym typeface="Poppins"/>
            </a:endParaRPr>
          </a:p>
          <a:p>
            <a:pPr marL="457200" lvl="0" indent="-323850" algn="l" rtl="0">
              <a:lnSpc>
                <a:spcPct val="150000"/>
              </a:lnSpc>
              <a:spcBef>
                <a:spcPts val="0"/>
              </a:spcBef>
              <a:spcAft>
                <a:spcPts val="0"/>
              </a:spcAft>
              <a:buSzPts val="1500"/>
              <a:buFont typeface="Poppins"/>
              <a:buChar char="●"/>
            </a:pPr>
            <a:r>
              <a:rPr lang="en-GB" sz="1500">
                <a:latin typeface="Poppins"/>
                <a:ea typeface="Poppins"/>
                <a:cs typeface="Poppins"/>
                <a:sym typeface="Poppins"/>
              </a:rPr>
              <a:t>First Come First Serve(FCFS) algorithms</a:t>
            </a:r>
            <a:endParaRPr sz="1500">
              <a:latin typeface="Poppins"/>
              <a:ea typeface="Poppins"/>
              <a:cs typeface="Poppins"/>
              <a:sym typeface="Poppins"/>
            </a:endParaRPr>
          </a:p>
        </p:txBody>
      </p:sp>
      <p:sp>
        <p:nvSpPr>
          <p:cNvPr id="345" name="Google Shape;345;g2b2407a4079_0_1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t>25</a:t>
            </a:fld>
            <a:endParaRPr/>
          </a:p>
        </p:txBody>
      </p:sp>
      <p:pic>
        <p:nvPicPr>
          <p:cNvPr id="346" name="Google Shape;346;g2b2407a4079_0_128"/>
          <p:cNvPicPr preferRelativeResize="0"/>
          <p:nvPr/>
        </p:nvPicPr>
        <p:blipFill rotWithShape="1">
          <a:blip r:embed="rId3">
            <a:alphaModFix/>
          </a:blip>
          <a:srcRect/>
          <a:stretch/>
        </p:blipFill>
        <p:spPr>
          <a:xfrm>
            <a:off x="131417" y="4663225"/>
            <a:ext cx="1518800" cy="393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2b2407a4079_0_102"/>
          <p:cNvSpPr txBox="1">
            <a:spLocks noGrp="1"/>
          </p:cNvSpPr>
          <p:nvPr>
            <p:ph type="body" idx="1"/>
          </p:nvPr>
        </p:nvSpPr>
        <p:spPr>
          <a:xfrm>
            <a:off x="349800" y="646475"/>
            <a:ext cx="8122800" cy="12870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1000"/>
              </a:spcBef>
              <a:spcAft>
                <a:spcPts val="0"/>
              </a:spcAft>
              <a:buClr>
                <a:schemeClr val="dk1"/>
              </a:buClr>
              <a:buSzPts val="1200"/>
              <a:buChar char="●"/>
            </a:pPr>
            <a:r>
              <a:rPr lang="en-GB" sz="1200">
                <a:solidFill>
                  <a:schemeClr val="dk1"/>
                </a:solidFill>
              </a:rPr>
              <a:t>Dequeue is short from double ended queue</a:t>
            </a:r>
            <a:endParaRPr sz="1200">
              <a:solidFill>
                <a:schemeClr val="dk1"/>
              </a:solidFill>
            </a:endParaRPr>
          </a:p>
          <a:p>
            <a:pPr marL="457200" lvl="0" indent="-304800" algn="l" rtl="0">
              <a:lnSpc>
                <a:spcPct val="100000"/>
              </a:lnSpc>
              <a:spcBef>
                <a:spcPts val="1000"/>
              </a:spcBef>
              <a:spcAft>
                <a:spcPts val="0"/>
              </a:spcAft>
              <a:buClr>
                <a:schemeClr val="dk1"/>
              </a:buClr>
              <a:buSzPts val="1200"/>
              <a:buChar char="●"/>
            </a:pPr>
            <a:r>
              <a:rPr lang="en-GB" sz="1200">
                <a:solidFill>
                  <a:schemeClr val="dk1"/>
                </a:solidFill>
              </a:rPr>
              <a:t>Entries can be inserted and removed from both ends</a:t>
            </a:r>
            <a:endParaRPr sz="1200">
              <a:solidFill>
                <a:schemeClr val="dk1"/>
              </a:solidFill>
            </a:endParaRPr>
          </a:p>
          <a:p>
            <a:pPr marL="457200" lvl="0" indent="-304800" algn="l" rtl="0">
              <a:lnSpc>
                <a:spcPct val="100000"/>
              </a:lnSpc>
              <a:spcBef>
                <a:spcPts val="1000"/>
              </a:spcBef>
              <a:spcAft>
                <a:spcPts val="0"/>
              </a:spcAft>
              <a:buClr>
                <a:schemeClr val="dk1"/>
              </a:buClr>
              <a:buSzPts val="1200"/>
              <a:buChar char="●"/>
            </a:pPr>
            <a:r>
              <a:rPr lang="en-GB" sz="1200">
                <a:solidFill>
                  <a:schemeClr val="dk1"/>
                </a:solidFill>
              </a:rPr>
              <a:t>We can implement dequeue using java.util.Deque</a:t>
            </a:r>
            <a:endParaRPr sz="1200">
              <a:solidFill>
                <a:schemeClr val="dk1"/>
              </a:solidFill>
            </a:endParaRPr>
          </a:p>
          <a:p>
            <a:pPr marL="457200" lvl="0" indent="-304800" algn="l" rtl="0">
              <a:lnSpc>
                <a:spcPct val="100000"/>
              </a:lnSpc>
              <a:spcBef>
                <a:spcPts val="1000"/>
              </a:spcBef>
              <a:spcAft>
                <a:spcPts val="0"/>
              </a:spcAft>
              <a:buClr>
                <a:schemeClr val="dk1"/>
              </a:buClr>
              <a:buSzPts val="1200"/>
              <a:buChar char="●"/>
            </a:pPr>
            <a:r>
              <a:rPr lang="en-GB" sz="1200">
                <a:solidFill>
                  <a:schemeClr val="dk1"/>
                </a:solidFill>
              </a:rPr>
              <a:t>We can use dequeue to perform both stack and queue operations</a:t>
            </a:r>
            <a:endParaRPr sz="1000">
              <a:solidFill>
                <a:schemeClr val="dk1"/>
              </a:solidFill>
            </a:endParaRPr>
          </a:p>
        </p:txBody>
      </p:sp>
      <p:sp>
        <p:nvSpPr>
          <p:cNvPr id="352" name="Google Shape;352;g2b2407a4079_0_102"/>
          <p:cNvSpPr txBox="1">
            <a:spLocks noGrp="1"/>
          </p:cNvSpPr>
          <p:nvPr>
            <p:ph type="title"/>
          </p:nvPr>
        </p:nvSpPr>
        <p:spPr>
          <a:xfrm>
            <a:off x="273600" y="104475"/>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Double-Ended Queue - Deque</a:t>
            </a:r>
            <a:endParaRPr sz="2400">
              <a:solidFill>
                <a:srgbClr val="F55533"/>
              </a:solidFill>
            </a:endParaRPr>
          </a:p>
        </p:txBody>
      </p:sp>
      <p:sp>
        <p:nvSpPr>
          <p:cNvPr id="353" name="Google Shape;353;g2b2407a4079_0_10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26</a:t>
            </a:fld>
            <a:endParaRPr/>
          </a:p>
        </p:txBody>
      </p:sp>
      <p:pic>
        <p:nvPicPr>
          <p:cNvPr id="354" name="Google Shape;354;g2b2407a4079_0_102"/>
          <p:cNvPicPr preferRelativeResize="0"/>
          <p:nvPr/>
        </p:nvPicPr>
        <p:blipFill rotWithShape="1">
          <a:blip r:embed="rId3">
            <a:alphaModFix/>
          </a:blip>
          <a:srcRect/>
          <a:stretch/>
        </p:blipFill>
        <p:spPr>
          <a:xfrm>
            <a:off x="140677" y="4741325"/>
            <a:ext cx="1024496" cy="265500"/>
          </a:xfrm>
          <a:prstGeom prst="rect">
            <a:avLst/>
          </a:prstGeom>
          <a:noFill/>
          <a:ln>
            <a:noFill/>
          </a:ln>
        </p:spPr>
      </p:pic>
      <p:graphicFrame>
        <p:nvGraphicFramePr>
          <p:cNvPr id="355" name="Google Shape;355;g2b2407a4079_0_102"/>
          <p:cNvGraphicFramePr/>
          <p:nvPr/>
        </p:nvGraphicFramePr>
        <p:xfrm>
          <a:off x="637250" y="2011650"/>
          <a:ext cx="7239000" cy="2651640"/>
        </p:xfrm>
        <a:graphic>
          <a:graphicData uri="http://schemas.openxmlformats.org/drawingml/2006/table">
            <a:tbl>
              <a:tblPr>
                <a:noFill/>
                <a:tableStyleId>{97C94A0F-73D6-4437-82FD-9C4E105B8A21}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Operation</a:t>
                      </a:r>
                      <a:endParaRPr sz="1400" u="none" strike="noStrike" cap="none"/>
                    </a:p>
                  </a:txBody>
                  <a:tcPr marL="91425" marR="91425" marT="91425" marB="91425">
                    <a:solidFill>
                      <a:srgbClr val="6FA8DC"/>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At the front end</a:t>
                      </a:r>
                      <a:endParaRPr sz="1400" u="none" strike="noStrike" cap="none"/>
                    </a:p>
                  </a:txBody>
                  <a:tcPr marL="91425" marR="91425" marT="91425" marB="91425">
                    <a:solidFill>
                      <a:srgbClr val="6FA8DC"/>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At the back end</a:t>
                      </a:r>
                      <a:endParaRPr sz="1400" u="none" strike="noStrike" cap="none"/>
                    </a:p>
                  </a:txBody>
                  <a:tcPr marL="91425" marR="91425" marT="91425" marB="91425">
                    <a:solidFill>
                      <a:srgbClr val="6FA8DC"/>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Adding an element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push(element)</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addFirst(element)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add(element)</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addLast(element)</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chemeClr val="dk1"/>
                        </a:buClr>
                        <a:buSzPts val="1100"/>
                        <a:buFont typeface="Arial"/>
                        <a:buNone/>
                      </a:pPr>
                      <a:r>
                        <a:rPr lang="en-GB" sz="1400" u="none" strike="noStrike" cap="none"/>
                        <a:t>remove an element</a:t>
                      </a:r>
                      <a:endParaRPr sz="1400" u="none" strike="noStrike" cap="none"/>
                    </a:p>
                    <a:p>
                      <a:pPr marL="0" marR="0" lvl="0" indent="0" algn="l" rtl="0">
                        <a:lnSpc>
                          <a:spcPct val="100000"/>
                        </a:lnSpc>
                        <a:spcBef>
                          <a:spcPts val="0"/>
                        </a:spcBef>
                        <a:spcAft>
                          <a:spcPts val="0"/>
                        </a:spcAft>
                        <a:buClr>
                          <a:schemeClr val="dk1"/>
                        </a:buClr>
                        <a:buSzPts val="1100"/>
                        <a:buFont typeface="Arial"/>
                        <a:buNone/>
                      </a:pPr>
                      <a:r>
                        <a:rPr lang="en-GB" sz="1400" u="none" strike="noStrike" cap="none"/>
                        <a:t>and return a reference</a:t>
                      </a:r>
                      <a:endParaRPr sz="1400" u="none" strike="noStrike" cap="none"/>
                    </a:p>
                    <a:p>
                      <a:pPr marL="0" marR="0" lvl="0" indent="0" algn="l" rtl="0">
                        <a:lnSpc>
                          <a:spcPct val="100000"/>
                        </a:lnSpc>
                        <a:spcBef>
                          <a:spcPts val="0"/>
                        </a:spcBef>
                        <a:spcAft>
                          <a:spcPts val="0"/>
                        </a:spcAft>
                        <a:buClr>
                          <a:schemeClr val="dk1"/>
                        </a:buClr>
                        <a:buSzPts val="1100"/>
                        <a:buFont typeface="Arial"/>
                        <a:buNone/>
                      </a:pPr>
                      <a:r>
                        <a:rPr lang="en-GB" sz="1400" u="none" strike="noStrike" cap="none"/>
                        <a:t>to the removed</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element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remove()</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removeFirst()</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pop()</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removeLast()</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chemeClr val="dk1"/>
                        </a:buClr>
                        <a:buSzPts val="1100"/>
                        <a:buFont typeface="Arial"/>
                        <a:buNone/>
                      </a:pPr>
                      <a:r>
                        <a:rPr lang="en-GB" sz="1400" u="none" strike="noStrike" cap="none"/>
                        <a:t>retrieve an element</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without removing it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peek</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peekFirst()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peekLast()</a:t>
                      </a:r>
                      <a:endParaRPr sz="1400" u="none" strike="noStrike" cap="none"/>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g2b2407a4079_0_115"/>
          <p:cNvSpPr txBox="1">
            <a:spLocks noGrp="1"/>
          </p:cNvSpPr>
          <p:nvPr>
            <p:ph type="body" idx="1"/>
          </p:nvPr>
        </p:nvSpPr>
        <p:spPr>
          <a:xfrm>
            <a:off x="349800" y="646475"/>
            <a:ext cx="4161300" cy="3733200"/>
          </a:xfrm>
          <a:prstGeom prst="rect">
            <a:avLst/>
          </a:prstGeom>
          <a:noFill/>
          <a:ln>
            <a:noFill/>
          </a:ln>
        </p:spPr>
        <p:txBody>
          <a:bodyPr spcFirstLastPara="1" wrap="square" lIns="91425" tIns="91425" rIns="91425" bIns="91425" anchor="t" anchorCtr="0">
            <a:noAutofit/>
          </a:bodyPr>
          <a:lstStyle/>
          <a:p>
            <a:pPr marL="457200" lvl="0" indent="-292100" algn="l" rtl="0">
              <a:lnSpc>
                <a:spcPct val="200000"/>
              </a:lnSpc>
              <a:spcBef>
                <a:spcPts val="0"/>
              </a:spcBef>
              <a:spcAft>
                <a:spcPts val="0"/>
              </a:spcAft>
              <a:buClr>
                <a:schemeClr val="dk1"/>
              </a:buClr>
              <a:buSzPts val="1000"/>
              <a:buChar char="●"/>
            </a:pPr>
            <a:r>
              <a:rPr lang="en-GB" sz="1000">
                <a:solidFill>
                  <a:schemeClr val="dk1"/>
                </a:solidFill>
              </a:rPr>
              <a:t>Assign priority to the item</a:t>
            </a:r>
            <a:endParaRPr sz="1000">
              <a:solidFill>
                <a:schemeClr val="dk1"/>
              </a:solidFill>
            </a:endParaRPr>
          </a:p>
          <a:p>
            <a:pPr marL="457200" lvl="0" indent="-292100" algn="l" rtl="0">
              <a:lnSpc>
                <a:spcPct val="200000"/>
              </a:lnSpc>
              <a:spcBef>
                <a:spcPts val="0"/>
              </a:spcBef>
              <a:spcAft>
                <a:spcPts val="0"/>
              </a:spcAft>
              <a:buClr>
                <a:schemeClr val="dk1"/>
              </a:buClr>
              <a:buSzPts val="1000"/>
              <a:buChar char="●"/>
            </a:pPr>
            <a:r>
              <a:rPr lang="en-GB" sz="1000">
                <a:solidFill>
                  <a:schemeClr val="dk1"/>
                </a:solidFill>
              </a:rPr>
              <a:t>Sample Use cases</a:t>
            </a:r>
            <a:endParaRPr sz="1000">
              <a:solidFill>
                <a:schemeClr val="dk1"/>
              </a:solidFill>
            </a:endParaRPr>
          </a:p>
          <a:p>
            <a:pPr marL="914400" lvl="1" indent="-292100" algn="l" rtl="0">
              <a:lnSpc>
                <a:spcPct val="200000"/>
              </a:lnSpc>
              <a:spcBef>
                <a:spcPts val="0"/>
              </a:spcBef>
              <a:spcAft>
                <a:spcPts val="0"/>
              </a:spcAft>
              <a:buClr>
                <a:schemeClr val="dk1"/>
              </a:buClr>
              <a:buSzPts val="1000"/>
              <a:buChar char="○"/>
            </a:pPr>
            <a:r>
              <a:rPr lang="en-GB" sz="1000">
                <a:solidFill>
                  <a:schemeClr val="dk1"/>
                </a:solidFill>
              </a:rPr>
              <a:t>Hospital Emergency</a:t>
            </a:r>
            <a:endParaRPr sz="1000">
              <a:solidFill>
                <a:schemeClr val="dk1"/>
              </a:solidFill>
            </a:endParaRPr>
          </a:p>
          <a:p>
            <a:pPr marL="914400" lvl="1" indent="-292100" algn="l" rtl="0">
              <a:lnSpc>
                <a:spcPct val="200000"/>
              </a:lnSpc>
              <a:spcBef>
                <a:spcPts val="0"/>
              </a:spcBef>
              <a:spcAft>
                <a:spcPts val="0"/>
              </a:spcAft>
              <a:buClr>
                <a:schemeClr val="dk1"/>
              </a:buClr>
              <a:buSzPts val="1000"/>
              <a:buChar char="○"/>
            </a:pPr>
            <a:r>
              <a:rPr lang="en-GB" sz="1000">
                <a:solidFill>
                  <a:schemeClr val="dk1"/>
                </a:solidFill>
              </a:rPr>
              <a:t>Computer processes</a:t>
            </a:r>
            <a:endParaRPr sz="1000">
              <a:solidFill>
                <a:schemeClr val="dk1"/>
              </a:solidFill>
            </a:endParaRPr>
          </a:p>
          <a:p>
            <a:pPr marL="457200" lvl="0" indent="-292100" algn="l" rtl="0">
              <a:lnSpc>
                <a:spcPct val="200000"/>
              </a:lnSpc>
              <a:spcBef>
                <a:spcPts val="0"/>
              </a:spcBef>
              <a:spcAft>
                <a:spcPts val="0"/>
              </a:spcAft>
              <a:buClr>
                <a:schemeClr val="dk1"/>
              </a:buClr>
              <a:buSzPts val="1000"/>
              <a:buChar char="●"/>
            </a:pPr>
            <a:r>
              <a:rPr lang="en-GB" sz="1000">
                <a:solidFill>
                  <a:schemeClr val="dk1"/>
                </a:solidFill>
              </a:rPr>
              <a:t>Example</a:t>
            </a:r>
            <a:endParaRPr sz="1000">
              <a:solidFill>
                <a:schemeClr val="dk1"/>
              </a:solidFill>
            </a:endParaRPr>
          </a:p>
          <a:p>
            <a:pPr marL="914400" lvl="1" indent="-292100" algn="l" rtl="0">
              <a:lnSpc>
                <a:spcPct val="200000"/>
              </a:lnSpc>
              <a:spcBef>
                <a:spcPts val="0"/>
              </a:spcBef>
              <a:spcAft>
                <a:spcPts val="0"/>
              </a:spcAft>
              <a:buClr>
                <a:schemeClr val="dk1"/>
              </a:buClr>
              <a:buSzPts val="1000"/>
              <a:buChar char="○"/>
            </a:pPr>
            <a:r>
              <a:rPr lang="en-GB" sz="1000">
                <a:solidFill>
                  <a:schemeClr val="dk1"/>
                </a:solidFill>
              </a:rPr>
              <a:t>Rahul Sharma, priority 0</a:t>
            </a:r>
            <a:endParaRPr sz="1000">
              <a:solidFill>
                <a:schemeClr val="dk1"/>
              </a:solidFill>
            </a:endParaRPr>
          </a:p>
          <a:p>
            <a:pPr marL="914400" lvl="1" indent="-292100" algn="l" rtl="0">
              <a:lnSpc>
                <a:spcPct val="200000"/>
              </a:lnSpc>
              <a:spcBef>
                <a:spcPts val="0"/>
              </a:spcBef>
              <a:spcAft>
                <a:spcPts val="0"/>
              </a:spcAft>
              <a:buClr>
                <a:schemeClr val="dk1"/>
              </a:buClr>
              <a:buSzPts val="1000"/>
              <a:buChar char="○"/>
            </a:pPr>
            <a:r>
              <a:rPr lang="en-GB" sz="1000">
                <a:solidFill>
                  <a:schemeClr val="dk1"/>
                </a:solidFill>
              </a:rPr>
              <a:t>Ashok Ranjan, priority 3</a:t>
            </a:r>
            <a:endParaRPr sz="1000">
              <a:solidFill>
                <a:schemeClr val="dk1"/>
              </a:solidFill>
            </a:endParaRPr>
          </a:p>
          <a:p>
            <a:pPr marL="914400" lvl="1" indent="-292100" algn="l" rtl="0">
              <a:lnSpc>
                <a:spcPct val="200000"/>
              </a:lnSpc>
              <a:spcBef>
                <a:spcPts val="0"/>
              </a:spcBef>
              <a:spcAft>
                <a:spcPts val="0"/>
              </a:spcAft>
              <a:buClr>
                <a:schemeClr val="dk1"/>
              </a:buClr>
              <a:buSzPts val="1000"/>
              <a:buChar char="○"/>
            </a:pPr>
            <a:r>
              <a:rPr lang="en-GB" sz="1000">
                <a:solidFill>
                  <a:schemeClr val="dk1"/>
                </a:solidFill>
              </a:rPr>
              <a:t>Geeta Goel, priority 2</a:t>
            </a:r>
            <a:endParaRPr sz="1000">
              <a:solidFill>
                <a:schemeClr val="dk1"/>
              </a:solidFill>
            </a:endParaRPr>
          </a:p>
          <a:p>
            <a:pPr marL="914400" lvl="1" indent="-292100" algn="l" rtl="0">
              <a:lnSpc>
                <a:spcPct val="200000"/>
              </a:lnSpc>
              <a:spcBef>
                <a:spcPts val="0"/>
              </a:spcBef>
              <a:spcAft>
                <a:spcPts val="0"/>
              </a:spcAft>
              <a:buClr>
                <a:schemeClr val="dk1"/>
              </a:buClr>
              <a:buSzPts val="1000"/>
              <a:buChar char="○"/>
            </a:pPr>
            <a:r>
              <a:rPr lang="en-GB" sz="1000">
                <a:solidFill>
                  <a:schemeClr val="dk1"/>
                </a:solidFill>
              </a:rPr>
              <a:t>Tim David, priority 3</a:t>
            </a:r>
            <a:endParaRPr sz="1000">
              <a:solidFill>
                <a:schemeClr val="dk1"/>
              </a:solidFill>
            </a:endParaRPr>
          </a:p>
          <a:p>
            <a:pPr marL="914400" lvl="1" indent="-292100" algn="l" rtl="0">
              <a:lnSpc>
                <a:spcPct val="200000"/>
              </a:lnSpc>
              <a:spcBef>
                <a:spcPts val="0"/>
              </a:spcBef>
              <a:spcAft>
                <a:spcPts val="0"/>
              </a:spcAft>
              <a:buClr>
                <a:schemeClr val="dk1"/>
              </a:buClr>
              <a:buSzPts val="1000"/>
              <a:buChar char="○"/>
            </a:pPr>
            <a:r>
              <a:rPr lang="en-GB" sz="1000">
                <a:solidFill>
                  <a:schemeClr val="dk1"/>
                </a:solidFill>
              </a:rPr>
              <a:t>Ram Patel, priority 2</a:t>
            </a:r>
            <a:endParaRPr sz="1000">
              <a:solidFill>
                <a:schemeClr val="dk1"/>
              </a:solidFill>
            </a:endParaRPr>
          </a:p>
          <a:p>
            <a:pPr marL="0" lvl="0" indent="0" algn="l" rtl="0">
              <a:lnSpc>
                <a:spcPct val="200000"/>
              </a:lnSpc>
              <a:spcBef>
                <a:spcPts val="0"/>
              </a:spcBef>
              <a:spcAft>
                <a:spcPts val="0"/>
              </a:spcAft>
              <a:buSzPts val="1800"/>
              <a:buNone/>
            </a:pPr>
            <a:endParaRPr sz="1000">
              <a:solidFill>
                <a:schemeClr val="dk1"/>
              </a:solidFill>
            </a:endParaRPr>
          </a:p>
          <a:p>
            <a:pPr marL="0" lvl="0" indent="0" algn="l" rtl="0">
              <a:lnSpc>
                <a:spcPct val="200000"/>
              </a:lnSpc>
              <a:spcBef>
                <a:spcPts val="0"/>
              </a:spcBef>
              <a:spcAft>
                <a:spcPts val="0"/>
              </a:spcAft>
              <a:buSzPts val="1800"/>
              <a:buNone/>
            </a:pPr>
            <a:endParaRPr sz="800">
              <a:solidFill>
                <a:schemeClr val="dk1"/>
              </a:solidFill>
            </a:endParaRPr>
          </a:p>
        </p:txBody>
      </p:sp>
      <p:sp>
        <p:nvSpPr>
          <p:cNvPr id="361" name="Google Shape;361;g2b2407a4079_0_115"/>
          <p:cNvSpPr txBox="1">
            <a:spLocks noGrp="1"/>
          </p:cNvSpPr>
          <p:nvPr>
            <p:ph type="title"/>
          </p:nvPr>
        </p:nvSpPr>
        <p:spPr>
          <a:xfrm>
            <a:off x="273600" y="104475"/>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Priority Queue </a:t>
            </a:r>
            <a:endParaRPr sz="2400">
              <a:solidFill>
                <a:srgbClr val="F55533"/>
              </a:solidFill>
            </a:endParaRPr>
          </a:p>
        </p:txBody>
      </p:sp>
      <p:sp>
        <p:nvSpPr>
          <p:cNvPr id="362" name="Google Shape;362;g2b2407a4079_0_1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27</a:t>
            </a:fld>
            <a:endParaRPr/>
          </a:p>
        </p:txBody>
      </p:sp>
      <p:pic>
        <p:nvPicPr>
          <p:cNvPr id="363" name="Google Shape;363;g2b2407a4079_0_115"/>
          <p:cNvPicPr preferRelativeResize="0"/>
          <p:nvPr/>
        </p:nvPicPr>
        <p:blipFill rotWithShape="1">
          <a:blip r:embed="rId3">
            <a:alphaModFix/>
          </a:blip>
          <a:srcRect/>
          <a:stretch/>
        </p:blipFill>
        <p:spPr>
          <a:xfrm>
            <a:off x="140677" y="4741325"/>
            <a:ext cx="1024496" cy="265500"/>
          </a:xfrm>
          <a:prstGeom prst="rect">
            <a:avLst/>
          </a:prstGeom>
          <a:noFill/>
          <a:ln>
            <a:noFill/>
          </a:ln>
        </p:spPr>
      </p:pic>
      <p:sp>
        <p:nvSpPr>
          <p:cNvPr id="364" name="Google Shape;364;g2b2407a4079_0_115"/>
          <p:cNvSpPr txBox="1">
            <a:spLocks noGrp="1"/>
          </p:cNvSpPr>
          <p:nvPr>
            <p:ph type="body" idx="1"/>
          </p:nvPr>
        </p:nvSpPr>
        <p:spPr>
          <a:xfrm>
            <a:off x="3879500" y="646475"/>
            <a:ext cx="5141700" cy="3733200"/>
          </a:xfrm>
          <a:prstGeom prst="rect">
            <a:avLst/>
          </a:prstGeom>
          <a:noFill/>
          <a:ln>
            <a:noFill/>
          </a:ln>
        </p:spPr>
        <p:txBody>
          <a:bodyPr spcFirstLastPara="1" wrap="square" lIns="91425" tIns="91425" rIns="91425" bIns="91425" anchor="t" anchorCtr="0">
            <a:noAutofit/>
          </a:bodyPr>
          <a:lstStyle/>
          <a:p>
            <a:pPr marL="457200" lvl="0" indent="-292100" algn="l" rtl="0">
              <a:lnSpc>
                <a:spcPct val="200000"/>
              </a:lnSpc>
              <a:spcBef>
                <a:spcPts val="0"/>
              </a:spcBef>
              <a:spcAft>
                <a:spcPts val="0"/>
              </a:spcAft>
              <a:buClr>
                <a:schemeClr val="dk1"/>
              </a:buClr>
              <a:buSzPts val="1000"/>
              <a:buChar char="●"/>
            </a:pPr>
            <a:r>
              <a:rPr lang="en-GB" sz="1000">
                <a:solidFill>
                  <a:schemeClr val="dk1"/>
                </a:solidFill>
              </a:rPr>
              <a:t>Design</a:t>
            </a:r>
            <a:endParaRPr sz="1000">
              <a:solidFill>
                <a:schemeClr val="dk1"/>
              </a:solidFill>
            </a:endParaRPr>
          </a:p>
          <a:p>
            <a:pPr marL="457200" lvl="0" indent="0" algn="l" rtl="0">
              <a:lnSpc>
                <a:spcPct val="200000"/>
              </a:lnSpc>
              <a:spcBef>
                <a:spcPts val="0"/>
              </a:spcBef>
              <a:spcAft>
                <a:spcPts val="0"/>
              </a:spcAft>
              <a:buSzPts val="1800"/>
              <a:buNone/>
            </a:pPr>
            <a:r>
              <a:rPr lang="en-GB" sz="1000">
                <a:solidFill>
                  <a:schemeClr val="dk1"/>
                </a:solidFill>
              </a:rPr>
              <a:t>public class PriorityQueue&lt;E&gt; {</a:t>
            </a:r>
            <a:endParaRPr sz="1000">
              <a:solidFill>
                <a:schemeClr val="dk1"/>
              </a:solidFill>
            </a:endParaRPr>
          </a:p>
          <a:p>
            <a:pPr marL="457200" lvl="0" indent="457200" algn="l" rtl="0">
              <a:lnSpc>
                <a:spcPct val="200000"/>
              </a:lnSpc>
              <a:spcBef>
                <a:spcPts val="0"/>
              </a:spcBef>
              <a:spcAft>
                <a:spcPts val="0"/>
              </a:spcAft>
              <a:buSzPts val="1800"/>
              <a:buNone/>
            </a:pPr>
            <a:r>
              <a:rPr lang="en-GB" sz="1000">
                <a:solidFill>
                  <a:schemeClr val="dk1"/>
                </a:solidFill>
              </a:rPr>
              <a:t>private ArrayQueue&lt;E&gt;[ ] queues</a:t>
            </a:r>
            <a:endParaRPr sz="1000">
              <a:solidFill>
                <a:schemeClr val="dk1"/>
              </a:solidFill>
            </a:endParaRPr>
          </a:p>
          <a:p>
            <a:pPr marL="457200" lvl="0" indent="457200" algn="l" rtl="0">
              <a:lnSpc>
                <a:spcPct val="200000"/>
              </a:lnSpc>
              <a:spcBef>
                <a:spcPts val="0"/>
              </a:spcBef>
              <a:spcAft>
                <a:spcPts val="0"/>
              </a:spcAft>
              <a:buSzPts val="1800"/>
              <a:buNone/>
            </a:pPr>
            <a:endParaRPr sz="1000">
              <a:solidFill>
                <a:schemeClr val="dk1"/>
              </a:solidFill>
            </a:endParaRPr>
          </a:p>
          <a:p>
            <a:pPr marL="457200" lvl="0" indent="0" algn="l" rtl="0">
              <a:lnSpc>
                <a:spcPct val="200000"/>
              </a:lnSpc>
              <a:spcBef>
                <a:spcPts val="0"/>
              </a:spcBef>
              <a:spcAft>
                <a:spcPts val="0"/>
              </a:spcAft>
              <a:buClr>
                <a:schemeClr val="dk1"/>
              </a:buClr>
              <a:buSzPts val="1100"/>
              <a:buFont typeface="Arial"/>
              <a:buNone/>
            </a:pPr>
            <a:r>
              <a:rPr lang="en-GB" sz="1000">
                <a:solidFill>
                  <a:schemeClr val="dk1"/>
                </a:solidFill>
              </a:rPr>
              <a:t>queues[3] : Ashok Ranjan (at the front) followed by Tim David</a:t>
            </a:r>
            <a:endParaRPr sz="1000">
              <a:solidFill>
                <a:schemeClr val="dk1"/>
              </a:solidFill>
            </a:endParaRPr>
          </a:p>
          <a:p>
            <a:pPr marL="457200" lvl="0" indent="0" algn="l" rtl="0">
              <a:lnSpc>
                <a:spcPct val="200000"/>
              </a:lnSpc>
              <a:spcBef>
                <a:spcPts val="0"/>
              </a:spcBef>
              <a:spcAft>
                <a:spcPts val="0"/>
              </a:spcAft>
              <a:buClr>
                <a:schemeClr val="dk1"/>
              </a:buClr>
              <a:buSzPts val="1100"/>
              <a:buFont typeface="Arial"/>
              <a:buNone/>
            </a:pPr>
            <a:r>
              <a:rPr lang="en-GB" sz="1000">
                <a:solidFill>
                  <a:schemeClr val="dk1"/>
                </a:solidFill>
              </a:rPr>
              <a:t>queues[2] : Geeta Goel (at the front) followed by Ram Patel</a:t>
            </a:r>
            <a:endParaRPr sz="1000">
              <a:solidFill>
                <a:schemeClr val="dk1"/>
              </a:solidFill>
            </a:endParaRPr>
          </a:p>
          <a:p>
            <a:pPr marL="457200" lvl="0" indent="0" algn="l" rtl="0">
              <a:lnSpc>
                <a:spcPct val="200000"/>
              </a:lnSpc>
              <a:spcBef>
                <a:spcPts val="0"/>
              </a:spcBef>
              <a:spcAft>
                <a:spcPts val="0"/>
              </a:spcAft>
              <a:buClr>
                <a:schemeClr val="dk1"/>
              </a:buClr>
              <a:buSzPts val="1100"/>
              <a:buFont typeface="Arial"/>
              <a:buNone/>
            </a:pPr>
            <a:r>
              <a:rPr lang="en-GB" sz="1000">
                <a:solidFill>
                  <a:schemeClr val="dk1"/>
                </a:solidFill>
              </a:rPr>
              <a:t>queues[1] : empty</a:t>
            </a:r>
            <a:endParaRPr sz="1000">
              <a:solidFill>
                <a:schemeClr val="dk1"/>
              </a:solidFill>
            </a:endParaRPr>
          </a:p>
          <a:p>
            <a:pPr marL="457200" lvl="0" indent="0" algn="l" rtl="0">
              <a:lnSpc>
                <a:spcPct val="200000"/>
              </a:lnSpc>
              <a:spcBef>
                <a:spcPts val="0"/>
              </a:spcBef>
              <a:spcAft>
                <a:spcPts val="0"/>
              </a:spcAft>
              <a:buClr>
                <a:schemeClr val="dk1"/>
              </a:buClr>
              <a:buSzPts val="1100"/>
              <a:buFont typeface="Arial"/>
              <a:buNone/>
            </a:pPr>
            <a:r>
              <a:rPr lang="en-GB" sz="1000">
                <a:solidFill>
                  <a:schemeClr val="dk1"/>
                </a:solidFill>
              </a:rPr>
              <a:t>queues[0] : Rahul Sharma</a:t>
            </a:r>
            <a:endParaRPr sz="1000">
              <a:solidFill>
                <a:schemeClr val="dk1"/>
              </a:solidFill>
            </a:endParaRPr>
          </a:p>
          <a:p>
            <a:pPr marL="0" lvl="0" indent="0" algn="l" rtl="0">
              <a:lnSpc>
                <a:spcPct val="200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200000"/>
              </a:lnSpc>
              <a:spcBef>
                <a:spcPts val="0"/>
              </a:spcBef>
              <a:spcAft>
                <a:spcPts val="0"/>
              </a:spcAft>
              <a:buSzPts val="1800"/>
              <a:buNone/>
            </a:pPr>
            <a:endParaRPr sz="1000">
              <a:solidFill>
                <a:schemeClr val="dk1"/>
              </a:solidFill>
            </a:endParaRPr>
          </a:p>
          <a:p>
            <a:pPr marL="0" lvl="0" indent="0" algn="l" rtl="0">
              <a:lnSpc>
                <a:spcPct val="200000"/>
              </a:lnSpc>
              <a:spcBef>
                <a:spcPts val="0"/>
              </a:spcBef>
              <a:spcAft>
                <a:spcPts val="0"/>
              </a:spcAft>
              <a:buSzPts val="1800"/>
              <a:buNone/>
            </a:pPr>
            <a:endParaRPr sz="8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368"/>
        <p:cNvGrpSpPr/>
        <p:nvPr/>
      </p:nvGrpSpPr>
      <p:grpSpPr>
        <a:xfrm>
          <a:off x="0" y="0"/>
          <a:ext cx="0" cy="0"/>
          <a:chOff x="0" y="0"/>
          <a:chExt cx="0" cy="0"/>
        </a:xfrm>
      </p:grpSpPr>
      <p:sp>
        <p:nvSpPr>
          <p:cNvPr id="369" name="Google Shape;369;g2f83dec90c4_2_94"/>
          <p:cNvSpPr txBox="1">
            <a:spLocks noGrp="1"/>
          </p:cNvSpPr>
          <p:nvPr>
            <p:ph type="title"/>
          </p:nvPr>
        </p:nvSpPr>
        <p:spPr>
          <a:xfrm>
            <a:off x="1726950" y="572425"/>
            <a:ext cx="5867400" cy="40908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4800"/>
              <a:buNone/>
            </a:pPr>
            <a:r>
              <a:rPr lang="en-GB" sz="9600" dirty="0">
                <a:solidFill>
                  <a:schemeClr val="accent3"/>
                </a:solidFill>
                <a:latin typeface="Poppins"/>
                <a:ea typeface="Poppins"/>
                <a:cs typeface="Poppins"/>
                <a:sym typeface="Poppins"/>
              </a:rPr>
              <a:t>Quiz</a:t>
            </a:r>
            <a:endParaRPr sz="9600" dirty="0">
              <a:solidFill>
                <a:schemeClr val="accent3"/>
              </a:solidFill>
              <a:latin typeface="Poppins"/>
              <a:ea typeface="Poppins"/>
              <a:cs typeface="Poppins"/>
              <a:sym typeface="Poppins"/>
            </a:endParaRPr>
          </a:p>
        </p:txBody>
      </p:sp>
      <p:sp>
        <p:nvSpPr>
          <p:cNvPr id="370" name="Google Shape;370;g2f83dec90c4_2_9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solidFill>
                  <a:schemeClr val="lt1"/>
                </a:solidFill>
              </a:rPr>
              <a:t>28</a:t>
            </a:fld>
            <a:endParaRPr>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2f83dec90c4_2_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Which of the following data structures is most suitable for implementing a recursive algorithm?</a:t>
            </a:r>
            <a:endParaRPr/>
          </a:p>
        </p:txBody>
      </p:sp>
      <p:sp>
        <p:nvSpPr>
          <p:cNvPr id="376" name="Google Shape;376;g2f83dec90c4_2_54"/>
          <p:cNvSpPr txBox="1">
            <a:spLocks noGrp="1"/>
          </p:cNvSpPr>
          <p:nvPr>
            <p:ph type="body" idx="1"/>
          </p:nvPr>
        </p:nvSpPr>
        <p:spPr>
          <a:xfrm>
            <a:off x="311700" y="1600850"/>
            <a:ext cx="8520600" cy="146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 Queue</a:t>
            </a:r>
            <a:endParaRPr/>
          </a:p>
          <a:p>
            <a:pPr marL="0" lvl="0" indent="0" algn="l" rtl="0">
              <a:spcBef>
                <a:spcPts val="0"/>
              </a:spcBef>
              <a:spcAft>
                <a:spcPts val="0"/>
              </a:spcAft>
              <a:buNone/>
            </a:pPr>
            <a:r>
              <a:rPr lang="en-GB"/>
              <a:t>B. Array</a:t>
            </a:r>
            <a:endParaRPr/>
          </a:p>
          <a:p>
            <a:pPr marL="0" lvl="0" indent="0" algn="l" rtl="0">
              <a:spcBef>
                <a:spcPts val="0"/>
              </a:spcBef>
              <a:spcAft>
                <a:spcPts val="0"/>
              </a:spcAft>
              <a:buNone/>
            </a:pPr>
            <a:r>
              <a:rPr lang="en-GB"/>
              <a:t>C. Stack</a:t>
            </a:r>
            <a:endParaRPr/>
          </a:p>
          <a:p>
            <a:pPr marL="0" lvl="0" indent="0" algn="l" rtl="0">
              <a:spcBef>
                <a:spcPts val="0"/>
              </a:spcBef>
              <a:spcAft>
                <a:spcPts val="0"/>
              </a:spcAft>
              <a:buNone/>
            </a:pPr>
            <a:r>
              <a:rPr lang="en-GB"/>
              <a:t>D. Linked List</a:t>
            </a:r>
            <a:endParaRPr/>
          </a:p>
        </p:txBody>
      </p:sp>
      <p:sp>
        <p:nvSpPr>
          <p:cNvPr id="377" name="Google Shape;377;g2f83dec90c4_2_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GB"/>
              <a:t>29</a:t>
            </a:fld>
            <a:endParaRPr/>
          </a:p>
        </p:txBody>
      </p:sp>
      <p:sp>
        <p:nvSpPr>
          <p:cNvPr id="378" name="Google Shape;378;g2f83dec90c4_2_54"/>
          <p:cNvSpPr txBox="1"/>
          <p:nvPr/>
        </p:nvSpPr>
        <p:spPr>
          <a:xfrm>
            <a:off x="355750" y="3253600"/>
            <a:ext cx="4773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chemeClr val="dk1"/>
                </a:solidFill>
                <a:latin typeface="Poppins"/>
                <a:ea typeface="Poppins"/>
                <a:cs typeface="Poppins"/>
                <a:sym typeface="Poppins"/>
              </a:rPr>
              <a:t>Answer</a:t>
            </a:r>
            <a:r>
              <a:rPr lang="en-GB" sz="1800">
                <a:solidFill>
                  <a:schemeClr val="dk1"/>
                </a:solidFill>
                <a:latin typeface="Poppins"/>
                <a:ea typeface="Poppins"/>
                <a:cs typeface="Poppins"/>
                <a:sym typeface="Poppins"/>
              </a:rPr>
              <a:t>: C</a:t>
            </a:r>
            <a:endParaRPr sz="1800">
              <a:latin typeface="Poppins"/>
              <a:ea typeface="Poppins"/>
              <a:cs typeface="Poppins"/>
              <a:sym typeface="Poppi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26551dc84ad_0_1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3</a:t>
            </a:fld>
            <a:endParaRPr/>
          </a:p>
        </p:txBody>
      </p:sp>
      <p:pic>
        <p:nvPicPr>
          <p:cNvPr id="117" name="Google Shape;117;g26551dc84ad_0_159"/>
          <p:cNvPicPr preferRelativeResize="0"/>
          <p:nvPr/>
        </p:nvPicPr>
        <p:blipFill rotWithShape="1">
          <a:blip r:embed="rId3">
            <a:alphaModFix/>
          </a:blip>
          <a:srcRect/>
          <a:stretch/>
        </p:blipFill>
        <p:spPr>
          <a:xfrm>
            <a:off x="140677" y="4741325"/>
            <a:ext cx="1024496" cy="265500"/>
          </a:xfrm>
          <a:prstGeom prst="rect">
            <a:avLst/>
          </a:prstGeom>
          <a:noFill/>
          <a:ln>
            <a:noFill/>
          </a:ln>
        </p:spPr>
      </p:pic>
      <p:sp>
        <p:nvSpPr>
          <p:cNvPr id="118" name="Google Shape;118;g26551dc84ad_0_159"/>
          <p:cNvSpPr txBox="1">
            <a:spLocks noGrp="1"/>
          </p:cNvSpPr>
          <p:nvPr>
            <p:ph type="title"/>
          </p:nvPr>
        </p:nvSpPr>
        <p:spPr>
          <a:xfrm>
            <a:off x="321850" y="93100"/>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Data Structure Operations</a:t>
            </a:r>
            <a:endParaRPr sz="2400">
              <a:solidFill>
                <a:srgbClr val="F55533"/>
              </a:solidFill>
            </a:endParaRPr>
          </a:p>
          <a:p>
            <a:pPr marL="0" lvl="0" indent="0" algn="l" rtl="0">
              <a:lnSpc>
                <a:spcPct val="115000"/>
              </a:lnSpc>
              <a:spcBef>
                <a:spcPts val="0"/>
              </a:spcBef>
              <a:spcAft>
                <a:spcPts val="0"/>
              </a:spcAft>
              <a:buSzPts val="2800"/>
              <a:buNone/>
            </a:pPr>
            <a:endParaRPr sz="2400">
              <a:solidFill>
                <a:srgbClr val="F55533"/>
              </a:solidFill>
            </a:endParaRPr>
          </a:p>
        </p:txBody>
      </p:sp>
      <p:sp>
        <p:nvSpPr>
          <p:cNvPr id="119" name="Google Shape;119;g26551dc84ad_0_159"/>
          <p:cNvSpPr txBox="1">
            <a:spLocks noGrp="1"/>
          </p:cNvSpPr>
          <p:nvPr>
            <p:ph type="body" idx="1"/>
          </p:nvPr>
        </p:nvSpPr>
        <p:spPr>
          <a:xfrm>
            <a:off x="311700" y="771475"/>
            <a:ext cx="3363900" cy="3804900"/>
          </a:xfrm>
          <a:prstGeom prst="rect">
            <a:avLst/>
          </a:prstGeom>
          <a:noFill/>
          <a:ln>
            <a:noFill/>
          </a:ln>
        </p:spPr>
        <p:txBody>
          <a:bodyPr spcFirstLastPara="1" wrap="square" lIns="91425" tIns="91425" rIns="91425" bIns="91425" anchor="t" anchorCtr="0">
            <a:normAutofit/>
          </a:bodyPr>
          <a:lstStyle/>
          <a:p>
            <a:pPr marL="457200" lvl="0" indent="-342900" algn="l" rtl="0">
              <a:lnSpc>
                <a:spcPct val="150000"/>
              </a:lnSpc>
              <a:spcBef>
                <a:spcPts val="1200"/>
              </a:spcBef>
              <a:spcAft>
                <a:spcPts val="0"/>
              </a:spcAft>
              <a:buSzPts val="1800"/>
              <a:buFont typeface="Poppins"/>
              <a:buChar char="●"/>
            </a:pPr>
            <a:r>
              <a:rPr lang="en-GB"/>
              <a:t>Search</a:t>
            </a:r>
            <a:endParaRPr/>
          </a:p>
          <a:p>
            <a:pPr marL="457200" lvl="0" indent="-342900" algn="l" rtl="0">
              <a:lnSpc>
                <a:spcPct val="150000"/>
              </a:lnSpc>
              <a:spcBef>
                <a:spcPts val="1200"/>
              </a:spcBef>
              <a:spcAft>
                <a:spcPts val="0"/>
              </a:spcAft>
              <a:buSzPts val="1800"/>
              <a:buChar char="●"/>
            </a:pPr>
            <a:r>
              <a:rPr lang="en-GB"/>
              <a:t>Insert</a:t>
            </a:r>
            <a:endParaRPr/>
          </a:p>
          <a:p>
            <a:pPr marL="457200" lvl="0" indent="-342900" algn="l" rtl="0">
              <a:lnSpc>
                <a:spcPct val="150000"/>
              </a:lnSpc>
              <a:spcBef>
                <a:spcPts val="1200"/>
              </a:spcBef>
              <a:spcAft>
                <a:spcPts val="0"/>
              </a:spcAft>
              <a:buSzPts val="1800"/>
              <a:buChar char="●"/>
            </a:pPr>
            <a:r>
              <a:rPr lang="en-GB"/>
              <a:t>Delete</a:t>
            </a:r>
            <a:endParaRPr/>
          </a:p>
          <a:p>
            <a:pPr marL="457200" lvl="0" indent="-342900" algn="l" rtl="0">
              <a:lnSpc>
                <a:spcPct val="150000"/>
              </a:lnSpc>
              <a:spcBef>
                <a:spcPts val="1200"/>
              </a:spcBef>
              <a:spcAft>
                <a:spcPts val="0"/>
              </a:spcAft>
              <a:buSzPts val="1800"/>
              <a:buChar char="●"/>
            </a:pPr>
            <a:r>
              <a:rPr lang="en-GB"/>
              <a:t>Traversing</a:t>
            </a:r>
            <a:endParaRPr/>
          </a:p>
          <a:p>
            <a:pPr marL="0" lvl="0" indent="0" algn="l" rtl="0">
              <a:lnSpc>
                <a:spcPct val="150000"/>
              </a:lnSpc>
              <a:spcBef>
                <a:spcPts val="1200"/>
              </a:spcBef>
              <a:spcAft>
                <a:spcPts val="0"/>
              </a:spcAft>
              <a:buSzPts val="1800"/>
              <a:buNone/>
            </a:pPr>
            <a:endParaRPr/>
          </a:p>
        </p:txBody>
      </p:sp>
      <p:sp>
        <p:nvSpPr>
          <p:cNvPr id="120" name="Google Shape;120;g26551dc84ad_0_159"/>
          <p:cNvSpPr txBox="1">
            <a:spLocks noGrp="1"/>
          </p:cNvSpPr>
          <p:nvPr>
            <p:ph type="body" idx="1"/>
          </p:nvPr>
        </p:nvSpPr>
        <p:spPr>
          <a:xfrm>
            <a:off x="4654200" y="771475"/>
            <a:ext cx="3606000" cy="3804900"/>
          </a:xfrm>
          <a:prstGeom prst="rect">
            <a:avLst/>
          </a:prstGeom>
          <a:noFill/>
          <a:ln>
            <a:noFill/>
          </a:ln>
        </p:spPr>
        <p:txBody>
          <a:bodyPr spcFirstLastPara="1" wrap="square" lIns="91425" tIns="91425" rIns="91425" bIns="91425" anchor="t" anchorCtr="0">
            <a:normAutofit/>
          </a:bodyPr>
          <a:lstStyle/>
          <a:p>
            <a:pPr marL="457200" lvl="0" indent="-342900" algn="l" rtl="0">
              <a:lnSpc>
                <a:spcPct val="150000"/>
              </a:lnSpc>
              <a:spcBef>
                <a:spcPts val="1200"/>
              </a:spcBef>
              <a:spcAft>
                <a:spcPts val="0"/>
              </a:spcAft>
              <a:buSzPts val="1800"/>
              <a:buChar char="●"/>
            </a:pPr>
            <a:r>
              <a:rPr lang="en-GB"/>
              <a:t>Sorting</a:t>
            </a:r>
            <a:endParaRPr/>
          </a:p>
          <a:p>
            <a:pPr marL="457200" lvl="0" indent="-342900" algn="l" rtl="0">
              <a:lnSpc>
                <a:spcPct val="150000"/>
              </a:lnSpc>
              <a:spcBef>
                <a:spcPts val="1200"/>
              </a:spcBef>
              <a:spcAft>
                <a:spcPts val="0"/>
              </a:spcAft>
              <a:buSzPts val="1800"/>
              <a:buChar char="●"/>
            </a:pPr>
            <a:r>
              <a:rPr lang="en-GB"/>
              <a:t>Merging</a:t>
            </a:r>
            <a:endParaRPr/>
          </a:p>
          <a:p>
            <a:pPr marL="457200" lvl="0" indent="-342900" algn="l" rtl="0">
              <a:lnSpc>
                <a:spcPct val="150000"/>
              </a:lnSpc>
              <a:spcBef>
                <a:spcPts val="1200"/>
              </a:spcBef>
              <a:spcAft>
                <a:spcPts val="0"/>
              </a:spcAft>
              <a:buSzPts val="1800"/>
              <a:buChar char="●"/>
            </a:pPr>
            <a:r>
              <a:rPr lang="en-GB"/>
              <a:t>Minimum and Maximum</a:t>
            </a:r>
            <a:endParaRPr/>
          </a:p>
          <a:p>
            <a:pPr marL="457200" lvl="0" indent="-342900" algn="l" rtl="0">
              <a:lnSpc>
                <a:spcPct val="150000"/>
              </a:lnSpc>
              <a:spcBef>
                <a:spcPts val="1200"/>
              </a:spcBef>
              <a:spcAft>
                <a:spcPts val="0"/>
              </a:spcAft>
              <a:buSzPts val="1800"/>
              <a:buChar char="●"/>
            </a:pPr>
            <a:r>
              <a:rPr lang="en-GB"/>
              <a:t>Successor</a:t>
            </a:r>
            <a:endParaRPr/>
          </a:p>
          <a:p>
            <a:pPr marL="457200" lvl="0" indent="-342900" algn="l" rtl="0">
              <a:lnSpc>
                <a:spcPct val="150000"/>
              </a:lnSpc>
              <a:spcBef>
                <a:spcPts val="1200"/>
              </a:spcBef>
              <a:spcAft>
                <a:spcPts val="0"/>
              </a:spcAft>
              <a:buSzPts val="1800"/>
              <a:buChar char="●"/>
            </a:pPr>
            <a:r>
              <a:rPr lang="en-GB"/>
              <a:t>Predecessor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g2f83dec90c4_2_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Given the following sequence of operations on a stack: push(1), push(2), pop(), push(3), push(4), pop(). What is the top element of the stack after these operations?</a:t>
            </a:r>
            <a:endParaRPr/>
          </a:p>
        </p:txBody>
      </p:sp>
      <p:sp>
        <p:nvSpPr>
          <p:cNvPr id="384" name="Google Shape;384;g2f83dec90c4_2_67"/>
          <p:cNvSpPr txBox="1">
            <a:spLocks noGrp="1"/>
          </p:cNvSpPr>
          <p:nvPr>
            <p:ph type="body" idx="1"/>
          </p:nvPr>
        </p:nvSpPr>
        <p:spPr>
          <a:xfrm>
            <a:off x="348775" y="2319750"/>
            <a:ext cx="8520600" cy="146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 3</a:t>
            </a:r>
            <a:endParaRPr/>
          </a:p>
          <a:p>
            <a:pPr marL="0" lvl="0" indent="0" algn="l" rtl="0">
              <a:spcBef>
                <a:spcPts val="0"/>
              </a:spcBef>
              <a:spcAft>
                <a:spcPts val="0"/>
              </a:spcAft>
              <a:buNone/>
            </a:pPr>
            <a:r>
              <a:rPr lang="en-GB"/>
              <a:t>B. 2</a:t>
            </a:r>
            <a:endParaRPr/>
          </a:p>
          <a:p>
            <a:pPr marL="0" lvl="0" indent="0" algn="l" rtl="0">
              <a:spcBef>
                <a:spcPts val="0"/>
              </a:spcBef>
              <a:spcAft>
                <a:spcPts val="0"/>
              </a:spcAft>
              <a:buNone/>
            </a:pPr>
            <a:r>
              <a:rPr lang="en-GB"/>
              <a:t>C. 1</a:t>
            </a:r>
            <a:endParaRPr/>
          </a:p>
          <a:p>
            <a:pPr marL="0" lvl="0" indent="0" algn="l" rtl="0">
              <a:spcBef>
                <a:spcPts val="0"/>
              </a:spcBef>
              <a:spcAft>
                <a:spcPts val="0"/>
              </a:spcAft>
              <a:buNone/>
            </a:pPr>
            <a:r>
              <a:rPr lang="en-GB"/>
              <a:t>D. 4</a:t>
            </a:r>
            <a:endParaRPr/>
          </a:p>
        </p:txBody>
      </p:sp>
      <p:sp>
        <p:nvSpPr>
          <p:cNvPr id="385" name="Google Shape;385;g2f83dec90c4_2_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30</a:t>
            </a:fld>
            <a:endParaRPr/>
          </a:p>
        </p:txBody>
      </p:sp>
      <p:sp>
        <p:nvSpPr>
          <p:cNvPr id="386" name="Google Shape;386;g2f83dec90c4_2_67"/>
          <p:cNvSpPr txBox="1"/>
          <p:nvPr/>
        </p:nvSpPr>
        <p:spPr>
          <a:xfrm>
            <a:off x="392825" y="3972500"/>
            <a:ext cx="4773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chemeClr val="dk1"/>
                </a:solidFill>
                <a:latin typeface="Poppins"/>
                <a:ea typeface="Poppins"/>
                <a:cs typeface="Poppins"/>
                <a:sym typeface="Poppins"/>
              </a:rPr>
              <a:t>Answer: </a:t>
            </a:r>
            <a:r>
              <a:rPr lang="en-GB" sz="1800">
                <a:solidFill>
                  <a:schemeClr val="dk1"/>
                </a:solidFill>
                <a:latin typeface="Poppins"/>
                <a:ea typeface="Poppins"/>
                <a:cs typeface="Poppins"/>
                <a:sym typeface="Poppins"/>
              </a:rPr>
              <a:t>A</a:t>
            </a:r>
            <a:endParaRPr sz="1800">
              <a:latin typeface="Poppins"/>
              <a:ea typeface="Poppins"/>
              <a:cs typeface="Poppins"/>
              <a:sym typeface="Poppi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g2f83dec90c4_2_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Which data structure is used in the implementation of function calls in programming languages?</a:t>
            </a:r>
            <a:endParaRPr/>
          </a:p>
        </p:txBody>
      </p:sp>
      <p:sp>
        <p:nvSpPr>
          <p:cNvPr id="392" name="Google Shape;392;g2f83dec90c4_2_74"/>
          <p:cNvSpPr txBox="1">
            <a:spLocks noGrp="1"/>
          </p:cNvSpPr>
          <p:nvPr>
            <p:ph type="body" idx="1"/>
          </p:nvPr>
        </p:nvSpPr>
        <p:spPr>
          <a:xfrm>
            <a:off x="311700" y="1600850"/>
            <a:ext cx="8520600" cy="146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 Queue</a:t>
            </a:r>
            <a:endParaRPr/>
          </a:p>
          <a:p>
            <a:pPr marL="0" lvl="0" indent="0" algn="l" rtl="0">
              <a:spcBef>
                <a:spcPts val="0"/>
              </a:spcBef>
              <a:spcAft>
                <a:spcPts val="0"/>
              </a:spcAft>
              <a:buNone/>
            </a:pPr>
            <a:r>
              <a:rPr lang="en-GB"/>
              <a:t>B. Stack</a:t>
            </a:r>
            <a:endParaRPr/>
          </a:p>
          <a:p>
            <a:pPr marL="0" lvl="0" indent="0" algn="l" rtl="0">
              <a:spcBef>
                <a:spcPts val="0"/>
              </a:spcBef>
              <a:spcAft>
                <a:spcPts val="0"/>
              </a:spcAft>
              <a:buNone/>
            </a:pPr>
            <a:r>
              <a:rPr lang="en-GB"/>
              <a:t>C. Array</a:t>
            </a:r>
            <a:endParaRPr/>
          </a:p>
          <a:p>
            <a:pPr marL="0" lvl="0" indent="0" algn="l" rtl="0">
              <a:spcBef>
                <a:spcPts val="0"/>
              </a:spcBef>
              <a:spcAft>
                <a:spcPts val="0"/>
              </a:spcAft>
              <a:buNone/>
            </a:pPr>
            <a:r>
              <a:rPr lang="en-GB"/>
              <a:t>D. Binary Tree</a:t>
            </a:r>
            <a:endParaRPr/>
          </a:p>
        </p:txBody>
      </p:sp>
      <p:sp>
        <p:nvSpPr>
          <p:cNvPr id="393" name="Google Shape;393;g2f83dec90c4_2_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31</a:t>
            </a:fld>
            <a:endParaRPr/>
          </a:p>
        </p:txBody>
      </p:sp>
      <p:sp>
        <p:nvSpPr>
          <p:cNvPr id="394" name="Google Shape;394;g2f83dec90c4_2_74"/>
          <p:cNvSpPr txBox="1"/>
          <p:nvPr/>
        </p:nvSpPr>
        <p:spPr>
          <a:xfrm>
            <a:off x="355750" y="3253600"/>
            <a:ext cx="4773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chemeClr val="dk1"/>
                </a:solidFill>
                <a:latin typeface="Poppins"/>
                <a:ea typeface="Poppins"/>
                <a:cs typeface="Poppins"/>
                <a:sym typeface="Poppins"/>
              </a:rPr>
              <a:t>Answer: </a:t>
            </a:r>
            <a:r>
              <a:rPr lang="en-GB" sz="1800">
                <a:solidFill>
                  <a:schemeClr val="dk1"/>
                </a:solidFill>
                <a:latin typeface="Poppins"/>
                <a:ea typeface="Poppins"/>
                <a:cs typeface="Poppins"/>
                <a:sym typeface="Poppins"/>
              </a:rPr>
              <a:t>B</a:t>
            </a:r>
            <a:endParaRPr sz="1800">
              <a:latin typeface="Poppins"/>
              <a:ea typeface="Poppins"/>
              <a:cs typeface="Poppins"/>
              <a:sym typeface="Poppi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2f83dec90c4_2_81"/>
          <p:cNvSpPr txBox="1">
            <a:spLocks noGrp="1"/>
          </p:cNvSpPr>
          <p:nvPr>
            <p:ph type="title"/>
          </p:nvPr>
        </p:nvSpPr>
        <p:spPr>
          <a:xfrm>
            <a:off x="311700" y="445025"/>
            <a:ext cx="8520600" cy="881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Which of the following is not an application of a queue?</a:t>
            </a:r>
            <a:endParaRPr/>
          </a:p>
        </p:txBody>
      </p:sp>
      <p:sp>
        <p:nvSpPr>
          <p:cNvPr id="400" name="Google Shape;400;g2f83dec90c4_2_81"/>
          <p:cNvSpPr txBox="1">
            <a:spLocks noGrp="1"/>
          </p:cNvSpPr>
          <p:nvPr>
            <p:ph type="body" idx="1"/>
          </p:nvPr>
        </p:nvSpPr>
        <p:spPr>
          <a:xfrm>
            <a:off x="311700" y="1600850"/>
            <a:ext cx="8520600" cy="146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 CPU Scheduling</a:t>
            </a:r>
            <a:endParaRPr/>
          </a:p>
          <a:p>
            <a:pPr marL="0" lvl="0" indent="0" algn="l" rtl="0">
              <a:spcBef>
                <a:spcPts val="0"/>
              </a:spcBef>
              <a:spcAft>
                <a:spcPts val="0"/>
              </a:spcAft>
              <a:buNone/>
            </a:pPr>
            <a:r>
              <a:rPr lang="en-GB"/>
              <a:t>B. Memory Management</a:t>
            </a:r>
            <a:endParaRPr/>
          </a:p>
          <a:p>
            <a:pPr marL="0" lvl="0" indent="0" algn="l" rtl="0">
              <a:spcBef>
                <a:spcPts val="0"/>
              </a:spcBef>
              <a:spcAft>
                <a:spcPts val="0"/>
              </a:spcAft>
              <a:buNone/>
            </a:pPr>
            <a:r>
              <a:rPr lang="en-GB"/>
              <a:t>C. Function Call Management</a:t>
            </a:r>
            <a:endParaRPr/>
          </a:p>
          <a:p>
            <a:pPr marL="0" lvl="0" indent="0" algn="l" rtl="0">
              <a:spcBef>
                <a:spcPts val="0"/>
              </a:spcBef>
              <a:spcAft>
                <a:spcPts val="0"/>
              </a:spcAft>
              <a:buNone/>
            </a:pPr>
            <a:r>
              <a:rPr lang="en-GB"/>
              <a:t>D. Disk Scheduling</a:t>
            </a:r>
            <a:endParaRPr/>
          </a:p>
        </p:txBody>
      </p:sp>
      <p:sp>
        <p:nvSpPr>
          <p:cNvPr id="401" name="Google Shape;401;g2f83dec90c4_2_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32</a:t>
            </a:fld>
            <a:endParaRPr/>
          </a:p>
        </p:txBody>
      </p:sp>
      <p:sp>
        <p:nvSpPr>
          <p:cNvPr id="402" name="Google Shape;402;g2f83dec90c4_2_81"/>
          <p:cNvSpPr txBox="1"/>
          <p:nvPr/>
        </p:nvSpPr>
        <p:spPr>
          <a:xfrm>
            <a:off x="355750" y="3253600"/>
            <a:ext cx="4773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chemeClr val="dk1"/>
                </a:solidFill>
                <a:latin typeface="Poppins"/>
                <a:ea typeface="Poppins"/>
                <a:cs typeface="Poppins"/>
                <a:sym typeface="Poppins"/>
              </a:rPr>
              <a:t>Answer: </a:t>
            </a:r>
            <a:r>
              <a:rPr lang="en-GB" sz="1800">
                <a:solidFill>
                  <a:schemeClr val="dk1"/>
                </a:solidFill>
                <a:latin typeface="Poppins"/>
                <a:ea typeface="Poppins"/>
                <a:cs typeface="Poppins"/>
                <a:sym typeface="Poppins"/>
              </a:rPr>
              <a:t>C</a:t>
            </a:r>
            <a:endParaRPr sz="1800">
              <a:latin typeface="Poppins"/>
              <a:ea typeface="Poppins"/>
              <a:cs typeface="Poppins"/>
              <a:sym typeface="Poppi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406"/>
        <p:cNvGrpSpPr/>
        <p:nvPr/>
      </p:nvGrpSpPr>
      <p:grpSpPr>
        <a:xfrm>
          <a:off x="0" y="0"/>
          <a:ext cx="0" cy="0"/>
          <a:chOff x="0" y="0"/>
          <a:chExt cx="0" cy="0"/>
        </a:xfrm>
      </p:grpSpPr>
      <p:sp>
        <p:nvSpPr>
          <p:cNvPr id="407" name="Google Shape;407;p35"/>
          <p:cNvSpPr txBox="1">
            <a:spLocks noGrp="1"/>
          </p:cNvSpPr>
          <p:nvPr>
            <p:ph type="title"/>
          </p:nvPr>
        </p:nvSpPr>
        <p:spPr>
          <a:xfrm>
            <a:off x="1303225" y="572425"/>
            <a:ext cx="6531300" cy="4090800"/>
          </a:xfrm>
          <a:prstGeom prst="rect">
            <a:avLst/>
          </a:prstGeom>
          <a:noFill/>
          <a:ln>
            <a:noFill/>
          </a:ln>
        </p:spPr>
        <p:txBody>
          <a:bodyPr spcFirstLastPara="1" wrap="square" lIns="91425" tIns="91425" rIns="91425" bIns="91425" anchor="ctr" anchorCtr="0">
            <a:normAutofit/>
          </a:bodyPr>
          <a:lstStyle/>
          <a:p>
            <a:pPr marL="0" lvl="0" indent="0" algn="ctr" rtl="0">
              <a:lnSpc>
                <a:spcPct val="115000"/>
              </a:lnSpc>
              <a:spcBef>
                <a:spcPts val="0"/>
              </a:spcBef>
              <a:spcAft>
                <a:spcPts val="1200"/>
              </a:spcAft>
              <a:buSzPts val="4800"/>
              <a:buNone/>
            </a:pPr>
            <a:r>
              <a:rPr lang="en-GB" sz="9600">
                <a:solidFill>
                  <a:schemeClr val="accent3"/>
                </a:solidFill>
                <a:latin typeface="Poppins"/>
                <a:ea typeface="Poppins"/>
                <a:cs typeface="Poppins"/>
                <a:sym typeface="Poppins"/>
              </a:rPr>
              <a:t>Questions </a:t>
            </a:r>
            <a:endParaRPr sz="9600">
              <a:solidFill>
                <a:schemeClr val="accent3"/>
              </a:solidFill>
              <a:latin typeface="Poppins"/>
              <a:ea typeface="Poppins"/>
              <a:cs typeface="Poppins"/>
              <a:sym typeface="Poppins"/>
            </a:endParaRPr>
          </a:p>
        </p:txBody>
      </p:sp>
      <p:sp>
        <p:nvSpPr>
          <p:cNvPr id="408" name="Google Shape;408;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solidFill>
                  <a:schemeClr val="lt1"/>
                </a:solidFill>
              </a:rPr>
              <a:t>33</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f83bf6a1c0_0_0"/>
          <p:cNvSpPr txBox="1">
            <a:spLocks noGrp="1"/>
          </p:cNvSpPr>
          <p:nvPr>
            <p:ph type="ctrTitle"/>
          </p:nvPr>
        </p:nvSpPr>
        <p:spPr>
          <a:xfrm>
            <a:off x="2315195" y="2065363"/>
            <a:ext cx="4513610" cy="1012774"/>
          </a:xfrm>
          <a:prstGeom prst="rect">
            <a:avLst/>
          </a:prstGeom>
          <a:noFill/>
          <a:ln>
            <a:noFill/>
          </a:ln>
        </p:spPr>
        <p:txBody>
          <a:bodyPr spcFirstLastPara="1" wrap="square" lIns="68575" tIns="34275" rIns="68575" bIns="34275" anchor="b" anchorCtr="0">
            <a:noAutofit/>
          </a:bodyPr>
          <a:lstStyle/>
          <a:p>
            <a:pPr marL="0" lvl="0" indent="0" rtl="0">
              <a:lnSpc>
                <a:spcPct val="90000"/>
              </a:lnSpc>
              <a:spcBef>
                <a:spcPts val="0"/>
              </a:spcBef>
              <a:spcAft>
                <a:spcPts val="0"/>
              </a:spcAft>
              <a:buClr>
                <a:srgbClr val="FF0000"/>
              </a:buClr>
              <a:buSzPts val="2400"/>
              <a:buFont typeface="Calibri"/>
              <a:buNone/>
            </a:pPr>
            <a:r>
              <a:rPr lang="en-GB" sz="7200" dirty="0">
                <a:solidFill>
                  <a:srgbClr val="FF0000"/>
                </a:solidFill>
              </a:rPr>
              <a:t>Stack</a:t>
            </a:r>
            <a:endParaRPr sz="7200" dirty="0">
              <a:solidFill>
                <a:srgbClr val="FF0000"/>
              </a:solidFill>
              <a:latin typeface="Poppins"/>
              <a:ea typeface="Poppins"/>
              <a:cs typeface="Poppins"/>
              <a:sym typeface="Poppins"/>
            </a:endParaRPr>
          </a:p>
        </p:txBody>
      </p:sp>
      <p:pic>
        <p:nvPicPr>
          <p:cNvPr id="126" name="Google Shape;126;g2f83bf6a1c0_0_0"/>
          <p:cNvPicPr preferRelativeResize="0"/>
          <p:nvPr/>
        </p:nvPicPr>
        <p:blipFill rotWithShape="1">
          <a:blip r:embed="rId3">
            <a:alphaModFix/>
          </a:blip>
          <a:srcRect/>
          <a:stretch/>
        </p:blipFill>
        <p:spPr>
          <a:xfrm>
            <a:off x="8099964" y="4784850"/>
            <a:ext cx="768373" cy="19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b13905d937_0_96"/>
          <p:cNvSpPr txBox="1">
            <a:spLocks noGrp="1"/>
          </p:cNvSpPr>
          <p:nvPr>
            <p:ph type="title"/>
          </p:nvPr>
        </p:nvSpPr>
        <p:spPr>
          <a:xfrm>
            <a:off x="273600" y="104475"/>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Data Structure - Stack</a:t>
            </a:r>
            <a:endParaRPr sz="2400">
              <a:solidFill>
                <a:srgbClr val="F55533"/>
              </a:solidFill>
            </a:endParaRPr>
          </a:p>
        </p:txBody>
      </p:sp>
      <p:sp>
        <p:nvSpPr>
          <p:cNvPr id="132" name="Google Shape;132;g2b13905d937_0_9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5</a:t>
            </a:fld>
            <a:endParaRPr/>
          </a:p>
        </p:txBody>
      </p:sp>
      <p:pic>
        <p:nvPicPr>
          <p:cNvPr id="133" name="Google Shape;133;g2b13905d937_0_96"/>
          <p:cNvPicPr preferRelativeResize="0"/>
          <p:nvPr/>
        </p:nvPicPr>
        <p:blipFill rotWithShape="1">
          <a:blip r:embed="rId3">
            <a:alphaModFix/>
          </a:blip>
          <a:srcRect/>
          <a:stretch/>
        </p:blipFill>
        <p:spPr>
          <a:xfrm>
            <a:off x="140677" y="4741325"/>
            <a:ext cx="1024496" cy="265500"/>
          </a:xfrm>
          <a:prstGeom prst="rect">
            <a:avLst/>
          </a:prstGeom>
          <a:noFill/>
          <a:ln>
            <a:noFill/>
          </a:ln>
        </p:spPr>
      </p:pic>
      <p:pic>
        <p:nvPicPr>
          <p:cNvPr id="134" name="Google Shape;134;g2b13905d937_0_96"/>
          <p:cNvPicPr preferRelativeResize="0"/>
          <p:nvPr/>
        </p:nvPicPr>
        <p:blipFill rotWithShape="1">
          <a:blip r:embed="rId4">
            <a:alphaModFix/>
          </a:blip>
          <a:srcRect/>
          <a:stretch/>
        </p:blipFill>
        <p:spPr>
          <a:xfrm>
            <a:off x="1543050" y="762000"/>
            <a:ext cx="6057900" cy="1885950"/>
          </a:xfrm>
          <a:prstGeom prst="rect">
            <a:avLst/>
          </a:prstGeom>
          <a:noFill/>
          <a:ln>
            <a:noFill/>
          </a:ln>
        </p:spPr>
      </p:pic>
      <p:pic>
        <p:nvPicPr>
          <p:cNvPr id="135" name="Google Shape;135;g2b13905d937_0_96"/>
          <p:cNvPicPr preferRelativeResize="0"/>
          <p:nvPr/>
        </p:nvPicPr>
        <p:blipFill rotWithShape="1">
          <a:blip r:embed="rId5">
            <a:alphaModFix/>
          </a:blip>
          <a:srcRect/>
          <a:stretch/>
        </p:blipFill>
        <p:spPr>
          <a:xfrm>
            <a:off x="1419225" y="2686050"/>
            <a:ext cx="6305550" cy="1533525"/>
          </a:xfrm>
          <a:prstGeom prst="rect">
            <a:avLst/>
          </a:prstGeom>
          <a:noFill/>
          <a:ln>
            <a:noFill/>
          </a:ln>
        </p:spPr>
      </p:pic>
      <p:sp>
        <p:nvSpPr>
          <p:cNvPr id="136" name="Google Shape;136;g2b13905d937_0_96"/>
          <p:cNvSpPr txBox="1">
            <a:spLocks noGrp="1"/>
          </p:cNvSpPr>
          <p:nvPr>
            <p:ph type="body" idx="1"/>
          </p:nvPr>
        </p:nvSpPr>
        <p:spPr>
          <a:xfrm>
            <a:off x="1543050" y="4219575"/>
            <a:ext cx="1559700" cy="3156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SzPts val="1800"/>
              <a:buNone/>
            </a:pPr>
            <a:r>
              <a:rPr lang="en-GB" sz="1500">
                <a:solidFill>
                  <a:schemeClr val="dk1"/>
                </a:solidFill>
              </a:rPr>
              <a:t>Input: NAT</a:t>
            </a:r>
            <a:endParaRPr sz="1500">
              <a:solidFill>
                <a:schemeClr val="dk1"/>
              </a:solidFill>
            </a:endParaRPr>
          </a:p>
          <a:p>
            <a:pPr marL="914400" lvl="0" indent="0" algn="l" rtl="0">
              <a:lnSpc>
                <a:spcPct val="200000"/>
              </a:lnSpc>
              <a:spcBef>
                <a:spcPts val="0"/>
              </a:spcBef>
              <a:spcAft>
                <a:spcPts val="0"/>
              </a:spcAft>
              <a:buSzPts val="1800"/>
              <a:buNone/>
            </a:pPr>
            <a:endParaRPr sz="1300">
              <a:solidFill>
                <a:schemeClr val="dk1"/>
              </a:solidFill>
            </a:endParaRPr>
          </a:p>
        </p:txBody>
      </p:sp>
      <p:sp>
        <p:nvSpPr>
          <p:cNvPr id="137" name="Google Shape;137;g2b13905d937_0_96"/>
          <p:cNvSpPr txBox="1">
            <a:spLocks noGrp="1"/>
          </p:cNvSpPr>
          <p:nvPr>
            <p:ph type="body" idx="1"/>
          </p:nvPr>
        </p:nvSpPr>
        <p:spPr>
          <a:xfrm>
            <a:off x="6041250" y="4219575"/>
            <a:ext cx="1559700" cy="3156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SzPts val="1800"/>
              <a:buNone/>
            </a:pPr>
            <a:r>
              <a:rPr lang="en-GB" sz="1500">
                <a:solidFill>
                  <a:schemeClr val="dk1"/>
                </a:solidFill>
              </a:rPr>
              <a:t>Output: TAN</a:t>
            </a:r>
            <a:endParaRPr sz="1500">
              <a:solidFill>
                <a:schemeClr val="dk1"/>
              </a:solidFill>
            </a:endParaRPr>
          </a:p>
          <a:p>
            <a:pPr marL="914400" lvl="0" indent="0" algn="l" rtl="0">
              <a:lnSpc>
                <a:spcPct val="200000"/>
              </a:lnSpc>
              <a:spcBef>
                <a:spcPts val="0"/>
              </a:spcBef>
              <a:spcAft>
                <a:spcPts val="0"/>
              </a:spcAft>
              <a:buSzPts val="1800"/>
              <a:buNone/>
            </a:pPr>
            <a:endParaRPr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f83dec90c4_2_21"/>
          <p:cNvSpPr txBox="1">
            <a:spLocks noGrp="1"/>
          </p:cNvSpPr>
          <p:nvPr>
            <p:ph type="body" idx="1"/>
          </p:nvPr>
        </p:nvSpPr>
        <p:spPr>
          <a:xfrm>
            <a:off x="319125" y="1611975"/>
            <a:ext cx="5965800" cy="2968200"/>
          </a:xfrm>
          <a:prstGeom prst="rect">
            <a:avLst/>
          </a:prstGeom>
        </p:spPr>
        <p:txBody>
          <a:bodyPr spcFirstLastPara="1" wrap="square" lIns="91425" tIns="91425" rIns="91425" bIns="91425" anchor="t" anchorCtr="0">
            <a:normAutofit/>
          </a:bodyPr>
          <a:lstStyle/>
          <a:p>
            <a:pPr marL="457200" lvl="0" indent="-317500" algn="l" rtl="0">
              <a:spcBef>
                <a:spcPts val="1000"/>
              </a:spcBef>
              <a:spcAft>
                <a:spcPts val="0"/>
              </a:spcAft>
              <a:buClr>
                <a:schemeClr val="dk1"/>
              </a:buClr>
              <a:buSzPts val="1400"/>
              <a:buFont typeface="Arial"/>
              <a:buChar char="●"/>
            </a:pPr>
            <a:r>
              <a:rPr lang="en-GB" sz="1400" b="1">
                <a:solidFill>
                  <a:schemeClr val="dk1"/>
                </a:solidFill>
                <a:latin typeface="Arial"/>
                <a:ea typeface="Arial"/>
                <a:cs typeface="Arial"/>
                <a:sym typeface="Arial"/>
              </a:rPr>
              <a:t>Push</a:t>
            </a:r>
            <a:r>
              <a:rPr lang="en-GB" sz="1400">
                <a:solidFill>
                  <a:schemeClr val="dk1"/>
                </a:solidFill>
                <a:latin typeface="Arial"/>
                <a:ea typeface="Arial"/>
                <a:cs typeface="Arial"/>
                <a:sym typeface="Arial"/>
              </a:rPr>
              <a:t>: Adds an element to the top of the stack.</a:t>
            </a:r>
            <a:endParaRPr sz="1400">
              <a:solidFill>
                <a:schemeClr val="dk1"/>
              </a:solidFill>
              <a:latin typeface="Arial"/>
              <a:ea typeface="Arial"/>
              <a:cs typeface="Arial"/>
              <a:sym typeface="Arial"/>
            </a:endParaRPr>
          </a:p>
          <a:p>
            <a:pPr marL="457200" lvl="0" indent="-317500" algn="l" rtl="0">
              <a:spcBef>
                <a:spcPts val="1000"/>
              </a:spcBef>
              <a:spcAft>
                <a:spcPts val="0"/>
              </a:spcAft>
              <a:buClr>
                <a:schemeClr val="dk1"/>
              </a:buClr>
              <a:buSzPts val="1400"/>
              <a:buFont typeface="Arial"/>
              <a:buChar char="●"/>
            </a:pPr>
            <a:r>
              <a:rPr lang="en-GB" sz="1400" b="1">
                <a:solidFill>
                  <a:schemeClr val="dk1"/>
                </a:solidFill>
                <a:latin typeface="Arial"/>
                <a:ea typeface="Arial"/>
                <a:cs typeface="Arial"/>
                <a:sym typeface="Arial"/>
              </a:rPr>
              <a:t>Pop</a:t>
            </a:r>
            <a:r>
              <a:rPr lang="en-GB" sz="1400">
                <a:solidFill>
                  <a:schemeClr val="dk1"/>
                </a:solidFill>
                <a:latin typeface="Arial"/>
                <a:ea typeface="Arial"/>
                <a:cs typeface="Arial"/>
                <a:sym typeface="Arial"/>
              </a:rPr>
              <a:t>: Removes and returns the top element from the stack.</a:t>
            </a:r>
            <a:endParaRPr sz="1400">
              <a:solidFill>
                <a:schemeClr val="dk1"/>
              </a:solidFill>
              <a:latin typeface="Arial"/>
              <a:ea typeface="Arial"/>
              <a:cs typeface="Arial"/>
              <a:sym typeface="Arial"/>
            </a:endParaRPr>
          </a:p>
          <a:p>
            <a:pPr marL="457200" lvl="0" indent="-317500" algn="l" rtl="0">
              <a:spcBef>
                <a:spcPts val="1000"/>
              </a:spcBef>
              <a:spcAft>
                <a:spcPts val="0"/>
              </a:spcAft>
              <a:buClr>
                <a:schemeClr val="dk1"/>
              </a:buClr>
              <a:buSzPts val="1400"/>
              <a:buFont typeface="Arial"/>
              <a:buChar char="●"/>
            </a:pPr>
            <a:r>
              <a:rPr lang="en-GB" sz="1400" b="1">
                <a:solidFill>
                  <a:schemeClr val="dk1"/>
                </a:solidFill>
                <a:latin typeface="Arial"/>
                <a:ea typeface="Arial"/>
                <a:cs typeface="Arial"/>
                <a:sym typeface="Arial"/>
              </a:rPr>
              <a:t>Peek</a:t>
            </a:r>
            <a:r>
              <a:rPr lang="en-GB" sz="1400">
                <a:solidFill>
                  <a:schemeClr val="dk1"/>
                </a:solidFill>
                <a:latin typeface="Arial"/>
                <a:ea typeface="Arial"/>
                <a:cs typeface="Arial"/>
                <a:sym typeface="Arial"/>
              </a:rPr>
              <a:t>: Returns the top element without removing it.</a:t>
            </a:r>
            <a:endParaRPr sz="1400">
              <a:solidFill>
                <a:schemeClr val="dk1"/>
              </a:solidFill>
              <a:latin typeface="Arial"/>
              <a:ea typeface="Arial"/>
              <a:cs typeface="Arial"/>
              <a:sym typeface="Arial"/>
            </a:endParaRPr>
          </a:p>
          <a:p>
            <a:pPr marL="457200" lvl="0" indent="-317500" algn="l" rtl="0">
              <a:spcBef>
                <a:spcPts val="1000"/>
              </a:spcBef>
              <a:spcAft>
                <a:spcPts val="0"/>
              </a:spcAft>
              <a:buClr>
                <a:schemeClr val="dk1"/>
              </a:buClr>
              <a:buSzPts val="1400"/>
              <a:buFont typeface="Arial"/>
              <a:buChar char="●"/>
            </a:pPr>
            <a:r>
              <a:rPr lang="en-GB" sz="1400" b="1">
                <a:solidFill>
                  <a:schemeClr val="dk1"/>
                </a:solidFill>
                <a:latin typeface="Arial"/>
                <a:ea typeface="Arial"/>
                <a:cs typeface="Arial"/>
                <a:sym typeface="Arial"/>
              </a:rPr>
              <a:t>isEmpty</a:t>
            </a:r>
            <a:r>
              <a:rPr lang="en-GB" sz="1400">
                <a:solidFill>
                  <a:schemeClr val="dk1"/>
                </a:solidFill>
                <a:latin typeface="Arial"/>
                <a:ea typeface="Arial"/>
                <a:cs typeface="Arial"/>
                <a:sym typeface="Arial"/>
              </a:rPr>
              <a:t>: Checks if the stack is empty.</a:t>
            </a:r>
            <a:endParaRPr sz="1400">
              <a:solidFill>
                <a:schemeClr val="dk1"/>
              </a:solidFill>
              <a:latin typeface="Arial"/>
              <a:ea typeface="Arial"/>
              <a:cs typeface="Arial"/>
              <a:sym typeface="Arial"/>
            </a:endParaRPr>
          </a:p>
          <a:p>
            <a:pPr marL="457200" lvl="0" indent="-317500" algn="l" rtl="0">
              <a:spcBef>
                <a:spcPts val="1000"/>
              </a:spcBef>
              <a:spcAft>
                <a:spcPts val="0"/>
              </a:spcAft>
              <a:buClr>
                <a:schemeClr val="dk1"/>
              </a:buClr>
              <a:buSzPts val="1400"/>
              <a:buFont typeface="Arial"/>
              <a:buChar char="●"/>
            </a:pPr>
            <a:r>
              <a:rPr lang="en-GB" sz="1400" b="1">
                <a:solidFill>
                  <a:schemeClr val="dk1"/>
                </a:solidFill>
                <a:latin typeface="Arial"/>
                <a:ea typeface="Arial"/>
                <a:cs typeface="Arial"/>
                <a:sym typeface="Arial"/>
              </a:rPr>
              <a:t>isFull</a:t>
            </a:r>
            <a:r>
              <a:rPr lang="en-GB" sz="1400">
                <a:solidFill>
                  <a:schemeClr val="dk1"/>
                </a:solidFill>
                <a:latin typeface="Arial"/>
                <a:ea typeface="Arial"/>
                <a:cs typeface="Arial"/>
                <a:sym typeface="Arial"/>
              </a:rPr>
              <a:t>: Checks if the stack is full (for fixed-size stacks).</a:t>
            </a:r>
            <a:endParaRPr sz="1400">
              <a:solidFill>
                <a:schemeClr val="dk1"/>
              </a:solidFill>
              <a:latin typeface="Arial"/>
              <a:ea typeface="Arial"/>
              <a:cs typeface="Arial"/>
              <a:sym typeface="Arial"/>
            </a:endParaRPr>
          </a:p>
          <a:p>
            <a:pPr marL="457200" lvl="0" indent="-317500" algn="l" rtl="0">
              <a:spcBef>
                <a:spcPts val="1000"/>
              </a:spcBef>
              <a:spcAft>
                <a:spcPts val="1000"/>
              </a:spcAft>
              <a:buClr>
                <a:schemeClr val="dk1"/>
              </a:buClr>
              <a:buSzPts val="1400"/>
              <a:buFont typeface="Arial"/>
              <a:buChar char="●"/>
            </a:pPr>
            <a:r>
              <a:rPr lang="en-GB" sz="1400" b="1">
                <a:solidFill>
                  <a:schemeClr val="dk1"/>
                </a:solidFill>
                <a:latin typeface="Arial"/>
                <a:ea typeface="Arial"/>
                <a:cs typeface="Arial"/>
                <a:sym typeface="Arial"/>
              </a:rPr>
              <a:t>Size</a:t>
            </a:r>
            <a:r>
              <a:rPr lang="en-GB" sz="1400">
                <a:solidFill>
                  <a:schemeClr val="dk1"/>
                </a:solidFill>
                <a:latin typeface="Arial"/>
                <a:ea typeface="Arial"/>
                <a:cs typeface="Arial"/>
                <a:sym typeface="Arial"/>
              </a:rPr>
              <a:t>: Returns the number of elements currently in the stack.</a:t>
            </a:r>
            <a:endParaRPr sz="2100"/>
          </a:p>
        </p:txBody>
      </p:sp>
      <p:sp>
        <p:nvSpPr>
          <p:cNvPr id="143" name="Google Shape;143;g2f83dec90c4_2_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GB"/>
              <a:t>6</a:t>
            </a:fld>
            <a:endParaRPr/>
          </a:p>
        </p:txBody>
      </p:sp>
      <p:sp>
        <p:nvSpPr>
          <p:cNvPr id="144" name="Google Shape;144;g2f83dec90c4_2_21"/>
          <p:cNvSpPr txBox="1">
            <a:spLocks noGrp="1"/>
          </p:cNvSpPr>
          <p:nvPr>
            <p:ph type="title"/>
          </p:nvPr>
        </p:nvSpPr>
        <p:spPr>
          <a:xfrm>
            <a:off x="311700" y="927125"/>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Stack operations</a:t>
            </a:r>
            <a:endParaRPr sz="2400">
              <a:solidFill>
                <a:srgbClr val="F55533"/>
              </a:solidFill>
            </a:endParaRPr>
          </a:p>
        </p:txBody>
      </p:sp>
      <p:pic>
        <p:nvPicPr>
          <p:cNvPr id="145" name="Google Shape;145;g2f83dec90c4_2_21"/>
          <p:cNvPicPr preferRelativeResize="0"/>
          <p:nvPr/>
        </p:nvPicPr>
        <p:blipFill>
          <a:blip r:embed="rId3">
            <a:alphaModFix/>
          </a:blip>
          <a:stretch>
            <a:fillRect/>
          </a:stretch>
        </p:blipFill>
        <p:spPr>
          <a:xfrm>
            <a:off x="6232500" y="1253325"/>
            <a:ext cx="2561701" cy="2561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2b13905d937_0_120"/>
          <p:cNvSpPr txBox="1">
            <a:spLocks noGrp="1"/>
          </p:cNvSpPr>
          <p:nvPr>
            <p:ph type="body" idx="1"/>
          </p:nvPr>
        </p:nvSpPr>
        <p:spPr>
          <a:xfrm>
            <a:off x="349800" y="646475"/>
            <a:ext cx="3627300" cy="3856800"/>
          </a:xfrm>
          <a:prstGeom prst="rect">
            <a:avLst/>
          </a:prstGeom>
          <a:noFill/>
          <a:ln>
            <a:noFill/>
          </a:ln>
        </p:spPr>
        <p:txBody>
          <a:bodyPr spcFirstLastPara="1" wrap="square" lIns="91425" tIns="91425" rIns="91425" bIns="91425" anchor="t" anchorCtr="0">
            <a:noAutofit/>
          </a:bodyPr>
          <a:lstStyle/>
          <a:p>
            <a:pPr marL="457200" lvl="0" indent="-285750" algn="l" rtl="0">
              <a:lnSpc>
                <a:spcPct val="200000"/>
              </a:lnSpc>
              <a:spcBef>
                <a:spcPts val="0"/>
              </a:spcBef>
              <a:spcAft>
                <a:spcPts val="0"/>
              </a:spcAft>
              <a:buClr>
                <a:schemeClr val="dk1"/>
              </a:buClr>
              <a:buSzPts val="900"/>
              <a:buChar char="●"/>
            </a:pPr>
            <a:r>
              <a:rPr lang="en-GB" sz="900" b="1">
                <a:solidFill>
                  <a:schemeClr val="dk1"/>
                </a:solidFill>
              </a:rPr>
              <a:t>Constructor</a:t>
            </a:r>
            <a:endParaRPr sz="900">
              <a:solidFill>
                <a:schemeClr val="dk1"/>
              </a:solidFill>
            </a:endParaRPr>
          </a:p>
          <a:p>
            <a:pPr marL="0" lvl="0" indent="457200" algn="l" rtl="0">
              <a:lnSpc>
                <a:spcPct val="200000"/>
              </a:lnSpc>
              <a:spcBef>
                <a:spcPts val="0"/>
              </a:spcBef>
              <a:spcAft>
                <a:spcPts val="0"/>
              </a:spcAft>
              <a:buSzPts val="1800"/>
              <a:buNone/>
            </a:pPr>
            <a:r>
              <a:rPr lang="en-GB" sz="900">
                <a:solidFill>
                  <a:schemeClr val="dk1"/>
                </a:solidFill>
              </a:rPr>
              <a:t>public class ArrayStack {</a:t>
            </a:r>
            <a:endParaRPr sz="900">
              <a:solidFill>
                <a:schemeClr val="dk1"/>
              </a:solidFill>
            </a:endParaRPr>
          </a:p>
          <a:p>
            <a:pPr marL="457200" lvl="0" indent="0" algn="l" rtl="0">
              <a:lnSpc>
                <a:spcPct val="200000"/>
              </a:lnSpc>
              <a:spcBef>
                <a:spcPts val="0"/>
              </a:spcBef>
              <a:spcAft>
                <a:spcPts val="0"/>
              </a:spcAft>
              <a:buSzPts val="1800"/>
              <a:buNone/>
            </a:pPr>
            <a:r>
              <a:rPr lang="en-GB" sz="900">
                <a:solidFill>
                  <a:schemeClr val="dk1"/>
                </a:solidFill>
              </a:rPr>
              <a:t>    private double[ ] data;</a:t>
            </a:r>
            <a:endParaRPr sz="900">
              <a:solidFill>
                <a:schemeClr val="dk1"/>
              </a:solidFill>
            </a:endParaRPr>
          </a:p>
          <a:p>
            <a:pPr marL="457200" lvl="0" indent="0" algn="l" rtl="0">
              <a:lnSpc>
                <a:spcPct val="200000"/>
              </a:lnSpc>
              <a:spcBef>
                <a:spcPts val="0"/>
              </a:spcBef>
              <a:spcAft>
                <a:spcPts val="0"/>
              </a:spcAft>
              <a:buSzPts val="1800"/>
              <a:buNone/>
            </a:pPr>
            <a:r>
              <a:rPr lang="en-GB" sz="900">
                <a:solidFill>
                  <a:schemeClr val="dk1"/>
                </a:solidFill>
              </a:rPr>
              <a:t>    private int numItems;</a:t>
            </a:r>
            <a:endParaRPr sz="900">
              <a:solidFill>
                <a:schemeClr val="dk1"/>
              </a:solidFill>
            </a:endParaRPr>
          </a:p>
          <a:p>
            <a:pPr marL="457200" lvl="0" indent="0" algn="l" rtl="0">
              <a:lnSpc>
                <a:spcPct val="200000"/>
              </a:lnSpc>
              <a:spcBef>
                <a:spcPts val="0"/>
              </a:spcBef>
              <a:spcAft>
                <a:spcPts val="0"/>
              </a:spcAft>
              <a:buSzPts val="1800"/>
              <a:buNone/>
            </a:pPr>
            <a:r>
              <a:rPr lang="en-GB" sz="900">
                <a:solidFill>
                  <a:schemeClr val="dk1"/>
                </a:solidFill>
              </a:rPr>
              <a:t>    public ArrayStack( )</a:t>
            </a:r>
            <a:endParaRPr sz="900">
              <a:solidFill>
                <a:schemeClr val="dk1"/>
              </a:solidFill>
            </a:endParaRPr>
          </a:p>
          <a:p>
            <a:pPr marL="457200" lvl="0" indent="0" algn="l" rtl="0">
              <a:lnSpc>
                <a:spcPct val="200000"/>
              </a:lnSpc>
              <a:spcBef>
                <a:spcPts val="0"/>
              </a:spcBef>
              <a:spcAft>
                <a:spcPts val="0"/>
              </a:spcAft>
              <a:buSzPts val="1800"/>
              <a:buNone/>
            </a:pPr>
            <a:r>
              <a:rPr lang="en-GB" sz="900">
                <a:solidFill>
                  <a:schemeClr val="dk1"/>
                </a:solidFill>
              </a:rPr>
              <a:t>    {</a:t>
            </a:r>
            <a:endParaRPr sz="900">
              <a:solidFill>
                <a:schemeClr val="dk1"/>
              </a:solidFill>
            </a:endParaRPr>
          </a:p>
          <a:p>
            <a:pPr marL="457200" lvl="0" indent="0" algn="l" rtl="0">
              <a:lnSpc>
                <a:spcPct val="200000"/>
              </a:lnSpc>
              <a:spcBef>
                <a:spcPts val="0"/>
              </a:spcBef>
              <a:spcAft>
                <a:spcPts val="0"/>
              </a:spcAft>
              <a:buSzPts val="1800"/>
              <a:buNone/>
            </a:pPr>
            <a:r>
              <a:rPr lang="en-GB" sz="900">
                <a:solidFill>
                  <a:schemeClr val="dk1"/>
                </a:solidFill>
              </a:rPr>
              <a:t>   	 final int INITIAL_CAPACITY = 10;</a:t>
            </a:r>
            <a:endParaRPr sz="900">
              <a:solidFill>
                <a:schemeClr val="dk1"/>
              </a:solidFill>
            </a:endParaRPr>
          </a:p>
          <a:p>
            <a:pPr marL="457200" lvl="0" indent="0" algn="l" rtl="0">
              <a:lnSpc>
                <a:spcPct val="200000"/>
              </a:lnSpc>
              <a:spcBef>
                <a:spcPts val="0"/>
              </a:spcBef>
              <a:spcAft>
                <a:spcPts val="0"/>
              </a:spcAft>
              <a:buSzPts val="1800"/>
              <a:buNone/>
            </a:pPr>
            <a:r>
              <a:rPr lang="en-GB" sz="900">
                <a:solidFill>
                  <a:schemeClr val="dk1"/>
                </a:solidFill>
              </a:rPr>
              <a:t>   	 numItems = 0;</a:t>
            </a:r>
            <a:endParaRPr sz="900">
              <a:solidFill>
                <a:schemeClr val="dk1"/>
              </a:solidFill>
            </a:endParaRPr>
          </a:p>
          <a:p>
            <a:pPr marL="457200" lvl="0" indent="0" algn="l" rtl="0">
              <a:lnSpc>
                <a:spcPct val="200000"/>
              </a:lnSpc>
              <a:spcBef>
                <a:spcPts val="0"/>
              </a:spcBef>
              <a:spcAft>
                <a:spcPts val="0"/>
              </a:spcAft>
              <a:buSzPts val="1800"/>
              <a:buNone/>
            </a:pPr>
            <a:r>
              <a:rPr lang="en-GB" sz="900">
                <a:solidFill>
                  <a:schemeClr val="dk1"/>
                </a:solidFill>
              </a:rPr>
              <a:t>   	 data = new double[INITIAL_CAPACITY];</a:t>
            </a:r>
            <a:endParaRPr sz="900">
              <a:solidFill>
                <a:schemeClr val="dk1"/>
              </a:solidFill>
            </a:endParaRPr>
          </a:p>
          <a:p>
            <a:pPr marL="457200" lvl="0" indent="0" algn="l" rtl="0">
              <a:lnSpc>
                <a:spcPct val="200000"/>
              </a:lnSpc>
              <a:spcBef>
                <a:spcPts val="0"/>
              </a:spcBef>
              <a:spcAft>
                <a:spcPts val="0"/>
              </a:spcAft>
              <a:buSzPts val="1800"/>
              <a:buNone/>
            </a:pPr>
            <a:r>
              <a:rPr lang="en-GB" sz="900">
                <a:solidFill>
                  <a:schemeClr val="dk1"/>
                </a:solidFill>
              </a:rPr>
              <a:t>    }	</a:t>
            </a:r>
            <a:endParaRPr sz="900">
              <a:solidFill>
                <a:schemeClr val="dk1"/>
              </a:solidFill>
            </a:endParaRPr>
          </a:p>
          <a:p>
            <a:pPr marL="457200" lvl="0" indent="-285750" algn="l" rtl="0">
              <a:lnSpc>
                <a:spcPct val="200000"/>
              </a:lnSpc>
              <a:spcBef>
                <a:spcPts val="0"/>
              </a:spcBef>
              <a:spcAft>
                <a:spcPts val="0"/>
              </a:spcAft>
              <a:buClr>
                <a:schemeClr val="dk1"/>
              </a:buClr>
              <a:buSzPts val="900"/>
              <a:buChar char="●"/>
            </a:pPr>
            <a:r>
              <a:rPr lang="en-GB" sz="900" b="1">
                <a:solidFill>
                  <a:schemeClr val="dk1"/>
                </a:solidFill>
              </a:rPr>
              <a:t>Size</a:t>
            </a:r>
            <a:endParaRPr sz="900">
              <a:solidFill>
                <a:schemeClr val="dk1"/>
              </a:solidFill>
            </a:endParaRPr>
          </a:p>
          <a:p>
            <a:pPr marL="457200" lvl="0" indent="0" algn="l" rtl="0">
              <a:lnSpc>
                <a:spcPct val="200000"/>
              </a:lnSpc>
              <a:spcBef>
                <a:spcPts val="0"/>
              </a:spcBef>
              <a:spcAft>
                <a:spcPts val="0"/>
              </a:spcAft>
              <a:buClr>
                <a:schemeClr val="dk1"/>
              </a:buClr>
              <a:buSzPts val="1100"/>
              <a:buFont typeface="Arial"/>
              <a:buNone/>
            </a:pPr>
            <a:r>
              <a:rPr lang="en-GB" sz="900">
                <a:solidFill>
                  <a:schemeClr val="dk1"/>
                </a:solidFill>
              </a:rPr>
              <a:t>	public int size( )    {</a:t>
            </a:r>
            <a:endParaRPr sz="900">
              <a:solidFill>
                <a:schemeClr val="dk1"/>
              </a:solidFill>
            </a:endParaRPr>
          </a:p>
          <a:p>
            <a:pPr marL="457200" lvl="0" indent="0" algn="l" rtl="0">
              <a:lnSpc>
                <a:spcPct val="200000"/>
              </a:lnSpc>
              <a:spcBef>
                <a:spcPts val="0"/>
              </a:spcBef>
              <a:spcAft>
                <a:spcPts val="0"/>
              </a:spcAft>
              <a:buClr>
                <a:schemeClr val="dk1"/>
              </a:buClr>
              <a:buSzPts val="1100"/>
              <a:buFont typeface="Arial"/>
              <a:buNone/>
            </a:pPr>
            <a:r>
              <a:rPr lang="en-GB" sz="900">
                <a:solidFill>
                  <a:schemeClr val="dk1"/>
                </a:solidFill>
              </a:rPr>
              <a:t>   	 return numItems;</a:t>
            </a:r>
            <a:endParaRPr sz="900">
              <a:solidFill>
                <a:schemeClr val="dk1"/>
              </a:solidFill>
            </a:endParaRPr>
          </a:p>
          <a:p>
            <a:pPr marL="457200" lvl="0" indent="0" algn="l" rtl="0">
              <a:lnSpc>
                <a:spcPct val="200000"/>
              </a:lnSpc>
              <a:spcBef>
                <a:spcPts val="0"/>
              </a:spcBef>
              <a:spcAft>
                <a:spcPts val="0"/>
              </a:spcAft>
              <a:buClr>
                <a:schemeClr val="dk1"/>
              </a:buClr>
              <a:buSzPts val="1100"/>
              <a:buFont typeface="Arial"/>
              <a:buNone/>
            </a:pPr>
            <a:r>
              <a:rPr lang="en-GB" sz="900">
                <a:solidFill>
                  <a:schemeClr val="dk1"/>
                </a:solidFill>
              </a:rPr>
              <a:t>    }    </a:t>
            </a:r>
            <a:endParaRPr sz="900">
              <a:solidFill>
                <a:schemeClr val="dk1"/>
              </a:solidFill>
            </a:endParaRPr>
          </a:p>
          <a:p>
            <a:pPr marL="457200" lvl="0" indent="0" algn="l" rtl="0">
              <a:lnSpc>
                <a:spcPct val="200000"/>
              </a:lnSpc>
              <a:spcBef>
                <a:spcPts val="0"/>
              </a:spcBef>
              <a:spcAft>
                <a:spcPts val="0"/>
              </a:spcAft>
              <a:buClr>
                <a:schemeClr val="dk1"/>
              </a:buClr>
              <a:buSzPts val="1100"/>
              <a:buFont typeface="Arial"/>
              <a:buNone/>
            </a:pPr>
            <a:r>
              <a:rPr lang="en-GB" sz="900">
                <a:solidFill>
                  <a:schemeClr val="dk1"/>
                </a:solidFill>
              </a:rPr>
              <a:t>	</a:t>
            </a:r>
            <a:endParaRPr sz="900">
              <a:solidFill>
                <a:schemeClr val="dk1"/>
              </a:solidFill>
            </a:endParaRPr>
          </a:p>
          <a:p>
            <a:pPr marL="457200" lvl="0" indent="0" algn="l" rtl="0">
              <a:lnSpc>
                <a:spcPct val="200000"/>
              </a:lnSpc>
              <a:spcBef>
                <a:spcPts val="0"/>
              </a:spcBef>
              <a:spcAft>
                <a:spcPts val="0"/>
              </a:spcAft>
              <a:buSzPts val="1800"/>
              <a:buNone/>
            </a:pPr>
            <a:endParaRPr sz="900">
              <a:solidFill>
                <a:schemeClr val="dk1"/>
              </a:solidFill>
            </a:endParaRPr>
          </a:p>
          <a:p>
            <a:pPr marL="457200" lvl="0" indent="0" algn="l" rtl="0">
              <a:lnSpc>
                <a:spcPct val="200000"/>
              </a:lnSpc>
              <a:spcBef>
                <a:spcPts val="0"/>
              </a:spcBef>
              <a:spcAft>
                <a:spcPts val="0"/>
              </a:spcAft>
              <a:buSzPts val="1800"/>
              <a:buNone/>
            </a:pPr>
            <a:endParaRPr sz="500">
              <a:solidFill>
                <a:schemeClr val="dk1"/>
              </a:solidFill>
            </a:endParaRPr>
          </a:p>
        </p:txBody>
      </p:sp>
      <p:sp>
        <p:nvSpPr>
          <p:cNvPr id="151" name="Google Shape;151;g2b13905d937_0_120"/>
          <p:cNvSpPr txBox="1">
            <a:spLocks noGrp="1"/>
          </p:cNvSpPr>
          <p:nvPr>
            <p:ph type="title"/>
          </p:nvPr>
        </p:nvSpPr>
        <p:spPr>
          <a:xfrm>
            <a:off x="273600" y="104475"/>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Stack - Design</a:t>
            </a:r>
            <a:endParaRPr sz="2400">
              <a:solidFill>
                <a:srgbClr val="F55533"/>
              </a:solidFill>
            </a:endParaRPr>
          </a:p>
        </p:txBody>
      </p:sp>
      <p:sp>
        <p:nvSpPr>
          <p:cNvPr id="152" name="Google Shape;152;g2b13905d937_0_1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7</a:t>
            </a:fld>
            <a:endParaRPr/>
          </a:p>
        </p:txBody>
      </p:sp>
      <p:pic>
        <p:nvPicPr>
          <p:cNvPr id="153" name="Google Shape;153;g2b13905d937_0_120"/>
          <p:cNvPicPr preferRelativeResize="0"/>
          <p:nvPr/>
        </p:nvPicPr>
        <p:blipFill rotWithShape="1">
          <a:blip r:embed="rId3">
            <a:alphaModFix/>
          </a:blip>
          <a:srcRect/>
          <a:stretch/>
        </p:blipFill>
        <p:spPr>
          <a:xfrm>
            <a:off x="140677" y="4741325"/>
            <a:ext cx="1024496" cy="265500"/>
          </a:xfrm>
          <a:prstGeom prst="rect">
            <a:avLst/>
          </a:prstGeom>
          <a:noFill/>
          <a:ln>
            <a:noFill/>
          </a:ln>
        </p:spPr>
      </p:pic>
      <p:sp>
        <p:nvSpPr>
          <p:cNvPr id="154" name="Google Shape;154;g2b13905d937_0_120"/>
          <p:cNvSpPr txBox="1">
            <a:spLocks noGrp="1"/>
          </p:cNvSpPr>
          <p:nvPr>
            <p:ph type="body" idx="1"/>
          </p:nvPr>
        </p:nvSpPr>
        <p:spPr>
          <a:xfrm>
            <a:off x="4129500" y="624475"/>
            <a:ext cx="4901700" cy="3856800"/>
          </a:xfrm>
          <a:prstGeom prst="rect">
            <a:avLst/>
          </a:prstGeom>
          <a:noFill/>
          <a:ln>
            <a:noFill/>
          </a:ln>
        </p:spPr>
        <p:txBody>
          <a:bodyPr spcFirstLastPara="1" wrap="square" lIns="91425" tIns="91425" rIns="91425" bIns="91425" anchor="t" anchorCtr="0">
            <a:noAutofit/>
          </a:bodyPr>
          <a:lstStyle/>
          <a:p>
            <a:pPr marL="457200" lvl="0" indent="-285750" algn="l" rtl="0">
              <a:lnSpc>
                <a:spcPct val="200000"/>
              </a:lnSpc>
              <a:spcBef>
                <a:spcPts val="0"/>
              </a:spcBef>
              <a:spcAft>
                <a:spcPts val="0"/>
              </a:spcAft>
              <a:buClr>
                <a:schemeClr val="dk1"/>
              </a:buClr>
              <a:buSzPts val="900"/>
              <a:buChar char="●"/>
            </a:pPr>
            <a:r>
              <a:rPr lang="en-GB" sz="900" b="1">
                <a:solidFill>
                  <a:schemeClr val="dk1"/>
                </a:solidFill>
              </a:rPr>
              <a:t>ensureCapacity</a:t>
            </a:r>
            <a:r>
              <a:rPr lang="en-GB" sz="900">
                <a:solidFill>
                  <a:schemeClr val="dk1"/>
                </a:solidFill>
              </a:rPr>
              <a:t> Method</a:t>
            </a:r>
            <a:endParaRPr sz="9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public void ensureCapacity(int minimumCapacity)</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int[] biggerArray;</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if (data.length &lt; minimumCapacity)</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biggerArray = new double[minimumCapacity];</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System.arraycopy(data, 0, biggerArray, 0, numItems);</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data = biggerArray;</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 }    </a:t>
            </a:r>
            <a:endParaRPr sz="800">
              <a:solidFill>
                <a:schemeClr val="dk1"/>
              </a:solidFill>
            </a:endParaRPr>
          </a:p>
          <a:p>
            <a:pPr marL="457200" lvl="0" indent="-285750" algn="l" rtl="0">
              <a:lnSpc>
                <a:spcPct val="200000"/>
              </a:lnSpc>
              <a:spcBef>
                <a:spcPts val="0"/>
              </a:spcBef>
              <a:spcAft>
                <a:spcPts val="0"/>
              </a:spcAft>
              <a:buClr>
                <a:schemeClr val="dk1"/>
              </a:buClr>
              <a:buSzPts val="900"/>
              <a:buChar char="●"/>
            </a:pPr>
            <a:r>
              <a:rPr lang="en-GB" sz="900" b="1">
                <a:solidFill>
                  <a:schemeClr val="dk1"/>
                </a:solidFill>
              </a:rPr>
              <a:t>Capacity</a:t>
            </a:r>
            <a:r>
              <a:rPr lang="en-GB" sz="900">
                <a:solidFill>
                  <a:schemeClr val="dk1"/>
                </a:solidFill>
              </a:rPr>
              <a:t> Methods</a:t>
            </a:r>
            <a:endParaRPr sz="800">
              <a:solidFill>
                <a:schemeClr val="dk1"/>
              </a:solidFill>
            </a:endParaRPr>
          </a:p>
          <a:p>
            <a:pPr marL="457200" lvl="0" indent="0" algn="l" rtl="0">
              <a:lnSpc>
                <a:spcPct val="200000"/>
              </a:lnSpc>
              <a:spcBef>
                <a:spcPts val="0"/>
              </a:spcBef>
              <a:spcAft>
                <a:spcPts val="0"/>
              </a:spcAft>
              <a:buClr>
                <a:schemeClr val="dk1"/>
              </a:buClr>
              <a:buSzPts val="1100"/>
              <a:buFont typeface="Arial"/>
              <a:buNone/>
            </a:pPr>
            <a:r>
              <a:rPr lang="en-GB" sz="800">
                <a:solidFill>
                  <a:schemeClr val="dk1"/>
                </a:solidFill>
              </a:rPr>
              <a:t>public int getCapacity( ) {</a:t>
            </a:r>
            <a:endParaRPr sz="800">
              <a:solidFill>
                <a:schemeClr val="dk1"/>
              </a:solidFill>
            </a:endParaRPr>
          </a:p>
          <a:p>
            <a:pPr marL="457200" lvl="0" indent="0" algn="l" rtl="0">
              <a:lnSpc>
                <a:spcPct val="200000"/>
              </a:lnSpc>
              <a:spcBef>
                <a:spcPts val="0"/>
              </a:spcBef>
              <a:spcAft>
                <a:spcPts val="0"/>
              </a:spcAft>
              <a:buClr>
                <a:schemeClr val="dk1"/>
              </a:buClr>
              <a:buSzPts val="1100"/>
              <a:buFont typeface="Arial"/>
              <a:buNone/>
            </a:pPr>
            <a:r>
              <a:rPr lang="en-GB" sz="800">
                <a:solidFill>
                  <a:schemeClr val="dk1"/>
                </a:solidFill>
              </a:rPr>
              <a:t>   	 return data.length;</a:t>
            </a:r>
            <a:endParaRPr sz="800">
              <a:solidFill>
                <a:schemeClr val="dk1"/>
              </a:solidFill>
            </a:endParaRPr>
          </a:p>
          <a:p>
            <a:pPr marL="457200" lvl="0" indent="0" algn="l" rtl="0">
              <a:lnSpc>
                <a:spcPct val="200000"/>
              </a:lnSpc>
              <a:spcBef>
                <a:spcPts val="0"/>
              </a:spcBef>
              <a:spcAft>
                <a:spcPts val="0"/>
              </a:spcAft>
              <a:buClr>
                <a:schemeClr val="dk1"/>
              </a:buClr>
              <a:buSzPts val="1100"/>
              <a:buFont typeface="Arial"/>
              <a:buNone/>
            </a:pPr>
            <a:r>
              <a:rPr lang="en-GB" sz="800">
                <a:solidFill>
                  <a:schemeClr val="dk1"/>
                </a:solidFill>
              </a:rPr>
              <a:t>    }</a:t>
            </a:r>
            <a:endParaRPr sz="800">
              <a:solidFill>
                <a:schemeClr val="dk1"/>
              </a:solidFill>
            </a:endParaRPr>
          </a:p>
          <a:p>
            <a:pPr marL="457200" lvl="0" indent="0" algn="l" rtl="0">
              <a:lnSpc>
                <a:spcPct val="200000"/>
              </a:lnSpc>
              <a:spcBef>
                <a:spcPts val="0"/>
              </a:spcBef>
              <a:spcAft>
                <a:spcPts val="0"/>
              </a:spcAft>
              <a:buClr>
                <a:schemeClr val="dk1"/>
              </a:buClr>
              <a:buSzPts val="1100"/>
              <a:buFont typeface="Arial"/>
              <a:buNone/>
            </a:pPr>
            <a:r>
              <a:rPr lang="en-GB" sz="800">
                <a:solidFill>
                  <a:schemeClr val="dk1"/>
                </a:solidFill>
              </a:rPr>
              <a:t>    public boolean isEmpty( ) {</a:t>
            </a:r>
            <a:endParaRPr sz="800">
              <a:solidFill>
                <a:schemeClr val="dk1"/>
              </a:solidFill>
            </a:endParaRPr>
          </a:p>
          <a:p>
            <a:pPr marL="457200" lvl="0" indent="0" algn="l" rtl="0">
              <a:lnSpc>
                <a:spcPct val="200000"/>
              </a:lnSpc>
              <a:spcBef>
                <a:spcPts val="0"/>
              </a:spcBef>
              <a:spcAft>
                <a:spcPts val="0"/>
              </a:spcAft>
              <a:buClr>
                <a:schemeClr val="dk1"/>
              </a:buClr>
              <a:buSzPts val="1100"/>
              <a:buFont typeface="Arial"/>
              <a:buNone/>
            </a:pPr>
            <a:r>
              <a:rPr lang="en-GB" sz="800">
                <a:solidFill>
                  <a:schemeClr val="dk1"/>
                </a:solidFill>
              </a:rPr>
              <a:t>   	 return (numItems == 0);</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a:t>
            </a:r>
            <a:endParaRPr sz="800">
              <a:solidFill>
                <a:schemeClr val="dk1"/>
              </a:solidFill>
            </a:endParaRPr>
          </a:p>
          <a:p>
            <a:pPr marL="457200" lvl="0" indent="0" algn="l" rtl="0">
              <a:lnSpc>
                <a:spcPct val="200000"/>
              </a:lnSpc>
              <a:spcBef>
                <a:spcPts val="0"/>
              </a:spcBef>
              <a:spcAft>
                <a:spcPts val="0"/>
              </a:spcAft>
              <a:buSzPts val="1800"/>
              <a:buNone/>
            </a:pPr>
            <a:endParaRPr sz="800">
              <a:solidFill>
                <a:schemeClr val="dk1"/>
              </a:solidFill>
            </a:endParaRPr>
          </a:p>
          <a:p>
            <a:pPr marL="457200" lvl="0" indent="0" algn="l" rtl="0">
              <a:lnSpc>
                <a:spcPct val="200000"/>
              </a:lnSpc>
              <a:spcBef>
                <a:spcPts val="0"/>
              </a:spcBef>
              <a:spcAft>
                <a:spcPts val="0"/>
              </a:spcAft>
              <a:buSzPts val="1800"/>
              <a:buNone/>
            </a:pPr>
            <a:endParaRPr sz="800">
              <a:solidFill>
                <a:schemeClr val="dk1"/>
              </a:solidFill>
            </a:endParaRPr>
          </a:p>
          <a:p>
            <a:pPr marL="457200" lvl="0" indent="0" algn="l" rtl="0">
              <a:lnSpc>
                <a:spcPct val="200000"/>
              </a:lnSpc>
              <a:spcBef>
                <a:spcPts val="0"/>
              </a:spcBef>
              <a:spcAft>
                <a:spcPts val="0"/>
              </a:spcAft>
              <a:buSzPts val="1800"/>
              <a:buNone/>
            </a:pPr>
            <a:endParaRPr sz="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2b13905d937_0_132"/>
          <p:cNvSpPr txBox="1">
            <a:spLocks noGrp="1"/>
          </p:cNvSpPr>
          <p:nvPr>
            <p:ph type="body" idx="1"/>
          </p:nvPr>
        </p:nvSpPr>
        <p:spPr>
          <a:xfrm>
            <a:off x="349800" y="646475"/>
            <a:ext cx="3982200" cy="3856800"/>
          </a:xfrm>
          <a:prstGeom prst="rect">
            <a:avLst/>
          </a:prstGeom>
          <a:noFill/>
          <a:ln>
            <a:noFill/>
          </a:ln>
        </p:spPr>
        <p:txBody>
          <a:bodyPr spcFirstLastPara="1" wrap="square" lIns="91425" tIns="91425" rIns="91425" bIns="91425" anchor="t" anchorCtr="0">
            <a:noAutofit/>
          </a:bodyPr>
          <a:lstStyle/>
          <a:p>
            <a:pPr marL="457200" lvl="0" indent="-285750" algn="l" rtl="0">
              <a:lnSpc>
                <a:spcPct val="200000"/>
              </a:lnSpc>
              <a:spcBef>
                <a:spcPts val="0"/>
              </a:spcBef>
              <a:spcAft>
                <a:spcPts val="0"/>
              </a:spcAft>
              <a:buClr>
                <a:schemeClr val="dk1"/>
              </a:buClr>
              <a:buSzPts val="900"/>
              <a:buChar char="●"/>
            </a:pPr>
            <a:r>
              <a:rPr lang="en-GB" sz="900" b="1">
                <a:solidFill>
                  <a:schemeClr val="dk1"/>
                </a:solidFill>
              </a:rPr>
              <a:t>peak</a:t>
            </a:r>
            <a:endParaRPr sz="900">
              <a:solidFill>
                <a:schemeClr val="dk1"/>
              </a:solidFill>
            </a:endParaRPr>
          </a:p>
          <a:p>
            <a:pPr marL="0" lvl="0" indent="457200" algn="l" rtl="0">
              <a:lnSpc>
                <a:spcPct val="200000"/>
              </a:lnSpc>
              <a:spcBef>
                <a:spcPts val="0"/>
              </a:spcBef>
              <a:spcAft>
                <a:spcPts val="0"/>
              </a:spcAft>
              <a:buSzPts val="1800"/>
              <a:buNone/>
            </a:pPr>
            <a:r>
              <a:rPr lang="en-GB" sz="900">
                <a:solidFill>
                  <a:schemeClr val="dk1"/>
                </a:solidFill>
              </a:rPr>
              <a:t>public double peek( ){</a:t>
            </a:r>
            <a:endParaRPr sz="900">
              <a:solidFill>
                <a:schemeClr val="dk1"/>
              </a:solidFill>
            </a:endParaRPr>
          </a:p>
          <a:p>
            <a:pPr marL="0" lvl="0" indent="457200" algn="l" rtl="0">
              <a:lnSpc>
                <a:spcPct val="200000"/>
              </a:lnSpc>
              <a:spcBef>
                <a:spcPts val="0"/>
              </a:spcBef>
              <a:spcAft>
                <a:spcPts val="0"/>
              </a:spcAft>
              <a:buSzPts val="1800"/>
              <a:buNone/>
            </a:pPr>
            <a:r>
              <a:rPr lang="en-GB" sz="900">
                <a:solidFill>
                  <a:schemeClr val="dk1"/>
                </a:solidFill>
              </a:rPr>
              <a:t>    if (numItems == 0)</a:t>
            </a:r>
            <a:endParaRPr sz="900">
              <a:solidFill>
                <a:schemeClr val="dk1"/>
              </a:solidFill>
            </a:endParaRPr>
          </a:p>
          <a:p>
            <a:pPr marL="0" lvl="0" indent="457200" algn="l" rtl="0">
              <a:lnSpc>
                <a:spcPct val="200000"/>
              </a:lnSpc>
              <a:spcBef>
                <a:spcPts val="0"/>
              </a:spcBef>
              <a:spcAft>
                <a:spcPts val="0"/>
              </a:spcAft>
              <a:buSzPts val="1800"/>
              <a:buNone/>
            </a:pPr>
            <a:r>
              <a:rPr lang="en-GB" sz="900">
                <a:solidFill>
                  <a:schemeClr val="dk1"/>
                </a:solidFill>
              </a:rPr>
              <a:t>   	 throw new RuntimeException("Stack is Empty");</a:t>
            </a:r>
            <a:endParaRPr sz="900">
              <a:solidFill>
                <a:schemeClr val="dk1"/>
              </a:solidFill>
            </a:endParaRPr>
          </a:p>
          <a:p>
            <a:pPr marL="0" lvl="0" indent="457200" algn="l" rtl="0">
              <a:lnSpc>
                <a:spcPct val="200000"/>
              </a:lnSpc>
              <a:spcBef>
                <a:spcPts val="0"/>
              </a:spcBef>
              <a:spcAft>
                <a:spcPts val="0"/>
              </a:spcAft>
              <a:buSzPts val="1800"/>
              <a:buNone/>
            </a:pPr>
            <a:r>
              <a:rPr lang="en-GB" sz="900">
                <a:solidFill>
                  <a:schemeClr val="dk1"/>
                </a:solidFill>
              </a:rPr>
              <a:t>   	 return data[numItems-1];</a:t>
            </a:r>
            <a:endParaRPr sz="900">
              <a:solidFill>
                <a:schemeClr val="dk1"/>
              </a:solidFill>
            </a:endParaRPr>
          </a:p>
          <a:p>
            <a:pPr marL="0" lvl="0" indent="457200" algn="l" rtl="0">
              <a:lnSpc>
                <a:spcPct val="200000"/>
              </a:lnSpc>
              <a:spcBef>
                <a:spcPts val="0"/>
              </a:spcBef>
              <a:spcAft>
                <a:spcPts val="0"/>
              </a:spcAft>
              <a:buSzPts val="1800"/>
              <a:buNone/>
            </a:pPr>
            <a:r>
              <a:rPr lang="en-GB" sz="900">
                <a:solidFill>
                  <a:schemeClr val="dk1"/>
                </a:solidFill>
              </a:rPr>
              <a:t>    }</a:t>
            </a:r>
            <a:endParaRPr sz="900">
              <a:solidFill>
                <a:schemeClr val="dk1"/>
              </a:solidFill>
            </a:endParaRPr>
          </a:p>
          <a:p>
            <a:pPr marL="457200" lvl="0" indent="-285750" algn="l" rtl="0">
              <a:lnSpc>
                <a:spcPct val="200000"/>
              </a:lnSpc>
              <a:spcBef>
                <a:spcPts val="0"/>
              </a:spcBef>
              <a:spcAft>
                <a:spcPts val="0"/>
              </a:spcAft>
              <a:buClr>
                <a:schemeClr val="dk1"/>
              </a:buClr>
              <a:buSzPts val="900"/>
              <a:buChar char="●"/>
            </a:pPr>
            <a:r>
              <a:rPr lang="en-GB" sz="900">
                <a:solidFill>
                  <a:schemeClr val="dk1"/>
                </a:solidFill>
              </a:rPr>
              <a:t>  </a:t>
            </a:r>
            <a:r>
              <a:rPr lang="en-GB" sz="900" b="1">
                <a:solidFill>
                  <a:schemeClr val="dk1"/>
                </a:solidFill>
              </a:rPr>
              <a:t>pop</a:t>
            </a:r>
            <a:endParaRPr sz="900">
              <a:solidFill>
                <a:schemeClr val="dk1"/>
              </a:solidFill>
            </a:endParaRPr>
          </a:p>
          <a:p>
            <a:pPr marL="0" lvl="0" indent="457200" algn="l" rtl="0">
              <a:lnSpc>
                <a:spcPct val="200000"/>
              </a:lnSpc>
              <a:spcBef>
                <a:spcPts val="0"/>
              </a:spcBef>
              <a:spcAft>
                <a:spcPts val="0"/>
              </a:spcAft>
              <a:buSzPts val="1800"/>
              <a:buNone/>
            </a:pPr>
            <a:r>
              <a:rPr lang="en-GB" sz="900">
                <a:solidFill>
                  <a:schemeClr val="dk1"/>
                </a:solidFill>
              </a:rPr>
              <a:t>public double pop( )    {</a:t>
            </a:r>
            <a:endParaRPr sz="900">
              <a:solidFill>
                <a:schemeClr val="dk1"/>
              </a:solidFill>
            </a:endParaRPr>
          </a:p>
          <a:p>
            <a:pPr marL="0" lvl="0" indent="457200" algn="l" rtl="0">
              <a:lnSpc>
                <a:spcPct val="200000"/>
              </a:lnSpc>
              <a:spcBef>
                <a:spcPts val="0"/>
              </a:spcBef>
              <a:spcAft>
                <a:spcPts val="0"/>
              </a:spcAft>
              <a:buSzPts val="1800"/>
              <a:buNone/>
            </a:pPr>
            <a:r>
              <a:rPr lang="en-GB" sz="900">
                <a:solidFill>
                  <a:schemeClr val="dk1"/>
                </a:solidFill>
              </a:rPr>
              <a:t>      double value;</a:t>
            </a:r>
            <a:endParaRPr sz="900">
              <a:solidFill>
                <a:schemeClr val="dk1"/>
              </a:solidFill>
            </a:endParaRPr>
          </a:p>
          <a:p>
            <a:pPr marL="0" lvl="0" indent="457200" algn="l" rtl="0">
              <a:lnSpc>
                <a:spcPct val="200000"/>
              </a:lnSpc>
              <a:spcBef>
                <a:spcPts val="0"/>
              </a:spcBef>
              <a:spcAft>
                <a:spcPts val="0"/>
              </a:spcAft>
              <a:buSzPts val="1800"/>
              <a:buNone/>
            </a:pPr>
            <a:r>
              <a:rPr lang="en-GB" sz="900">
                <a:solidFill>
                  <a:schemeClr val="dk1"/>
                </a:solidFill>
              </a:rPr>
              <a:t>       if (numItems == 0)</a:t>
            </a:r>
            <a:endParaRPr sz="900">
              <a:solidFill>
                <a:schemeClr val="dk1"/>
              </a:solidFill>
            </a:endParaRPr>
          </a:p>
          <a:p>
            <a:pPr marL="0" lvl="0" indent="457200" algn="l" rtl="0">
              <a:lnSpc>
                <a:spcPct val="200000"/>
              </a:lnSpc>
              <a:spcBef>
                <a:spcPts val="0"/>
              </a:spcBef>
              <a:spcAft>
                <a:spcPts val="0"/>
              </a:spcAft>
              <a:buSzPts val="1800"/>
              <a:buNone/>
            </a:pPr>
            <a:r>
              <a:rPr lang="en-GB" sz="900">
                <a:solidFill>
                  <a:schemeClr val="dk1"/>
                </a:solidFill>
              </a:rPr>
              <a:t>   	 throw new RuntimeException("Stack is Empty");</a:t>
            </a:r>
            <a:endParaRPr sz="900">
              <a:solidFill>
                <a:schemeClr val="dk1"/>
              </a:solidFill>
            </a:endParaRPr>
          </a:p>
          <a:p>
            <a:pPr marL="0" lvl="0" indent="457200" algn="l" rtl="0">
              <a:lnSpc>
                <a:spcPct val="200000"/>
              </a:lnSpc>
              <a:spcBef>
                <a:spcPts val="0"/>
              </a:spcBef>
              <a:spcAft>
                <a:spcPts val="0"/>
              </a:spcAft>
              <a:buSzPts val="1800"/>
              <a:buNone/>
            </a:pPr>
            <a:r>
              <a:rPr lang="en-GB" sz="900">
                <a:solidFill>
                  <a:schemeClr val="dk1"/>
                </a:solidFill>
              </a:rPr>
              <a:t>   	 value = data[--numItems];</a:t>
            </a:r>
            <a:endParaRPr sz="900">
              <a:solidFill>
                <a:schemeClr val="dk1"/>
              </a:solidFill>
            </a:endParaRPr>
          </a:p>
          <a:p>
            <a:pPr marL="0" lvl="0" indent="457200" algn="l" rtl="0">
              <a:lnSpc>
                <a:spcPct val="200000"/>
              </a:lnSpc>
              <a:spcBef>
                <a:spcPts val="0"/>
              </a:spcBef>
              <a:spcAft>
                <a:spcPts val="0"/>
              </a:spcAft>
              <a:buSzPts val="1800"/>
              <a:buNone/>
            </a:pPr>
            <a:r>
              <a:rPr lang="en-GB" sz="900">
                <a:solidFill>
                  <a:schemeClr val="dk1"/>
                </a:solidFill>
              </a:rPr>
              <a:t>   	 return value;</a:t>
            </a:r>
            <a:endParaRPr sz="900">
              <a:solidFill>
                <a:schemeClr val="dk1"/>
              </a:solidFill>
            </a:endParaRPr>
          </a:p>
          <a:p>
            <a:pPr marL="0" lvl="0" indent="457200" algn="l" rtl="0">
              <a:lnSpc>
                <a:spcPct val="200000"/>
              </a:lnSpc>
              <a:spcBef>
                <a:spcPts val="0"/>
              </a:spcBef>
              <a:spcAft>
                <a:spcPts val="0"/>
              </a:spcAft>
              <a:buSzPts val="1800"/>
              <a:buNone/>
            </a:pPr>
            <a:r>
              <a:rPr lang="en-GB" sz="900">
                <a:solidFill>
                  <a:schemeClr val="dk1"/>
                </a:solidFill>
              </a:rPr>
              <a:t>    }</a:t>
            </a:r>
            <a:endParaRPr sz="900">
              <a:solidFill>
                <a:schemeClr val="dk1"/>
              </a:solidFill>
            </a:endParaRPr>
          </a:p>
          <a:p>
            <a:pPr marL="457200" lvl="0" indent="0" algn="l" rtl="0">
              <a:lnSpc>
                <a:spcPct val="200000"/>
              </a:lnSpc>
              <a:spcBef>
                <a:spcPts val="0"/>
              </a:spcBef>
              <a:spcAft>
                <a:spcPts val="0"/>
              </a:spcAft>
              <a:buSzPts val="1800"/>
              <a:buNone/>
            </a:pPr>
            <a:endParaRPr sz="500">
              <a:solidFill>
                <a:schemeClr val="dk1"/>
              </a:solidFill>
            </a:endParaRPr>
          </a:p>
        </p:txBody>
      </p:sp>
      <p:sp>
        <p:nvSpPr>
          <p:cNvPr id="160" name="Google Shape;160;g2b13905d937_0_132"/>
          <p:cNvSpPr txBox="1">
            <a:spLocks noGrp="1"/>
          </p:cNvSpPr>
          <p:nvPr>
            <p:ph type="title"/>
          </p:nvPr>
        </p:nvSpPr>
        <p:spPr>
          <a:xfrm>
            <a:off x="273600" y="104475"/>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Stack - Design</a:t>
            </a:r>
            <a:endParaRPr sz="2400">
              <a:solidFill>
                <a:srgbClr val="F55533"/>
              </a:solidFill>
            </a:endParaRPr>
          </a:p>
        </p:txBody>
      </p:sp>
      <p:sp>
        <p:nvSpPr>
          <p:cNvPr id="161" name="Google Shape;161;g2b13905d937_0_1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8</a:t>
            </a:fld>
            <a:endParaRPr/>
          </a:p>
        </p:txBody>
      </p:sp>
      <p:pic>
        <p:nvPicPr>
          <p:cNvPr id="162" name="Google Shape;162;g2b13905d937_0_132"/>
          <p:cNvPicPr preferRelativeResize="0"/>
          <p:nvPr/>
        </p:nvPicPr>
        <p:blipFill rotWithShape="1">
          <a:blip r:embed="rId3">
            <a:alphaModFix/>
          </a:blip>
          <a:srcRect/>
          <a:stretch/>
        </p:blipFill>
        <p:spPr>
          <a:xfrm>
            <a:off x="140677" y="4741325"/>
            <a:ext cx="1024496" cy="265500"/>
          </a:xfrm>
          <a:prstGeom prst="rect">
            <a:avLst/>
          </a:prstGeom>
          <a:noFill/>
          <a:ln>
            <a:noFill/>
          </a:ln>
        </p:spPr>
      </p:pic>
      <p:sp>
        <p:nvSpPr>
          <p:cNvPr id="163" name="Google Shape;163;g2b13905d937_0_132"/>
          <p:cNvSpPr txBox="1">
            <a:spLocks noGrp="1"/>
          </p:cNvSpPr>
          <p:nvPr>
            <p:ph type="body" idx="1"/>
          </p:nvPr>
        </p:nvSpPr>
        <p:spPr>
          <a:xfrm>
            <a:off x="4129500" y="624475"/>
            <a:ext cx="4901700" cy="3856800"/>
          </a:xfrm>
          <a:prstGeom prst="rect">
            <a:avLst/>
          </a:prstGeom>
          <a:noFill/>
          <a:ln>
            <a:noFill/>
          </a:ln>
        </p:spPr>
        <p:txBody>
          <a:bodyPr spcFirstLastPara="1" wrap="square" lIns="91425" tIns="91425" rIns="91425" bIns="91425" anchor="t" anchorCtr="0">
            <a:noAutofit/>
          </a:bodyPr>
          <a:lstStyle/>
          <a:p>
            <a:pPr marL="457200" lvl="0" indent="-285750" algn="l" rtl="0">
              <a:lnSpc>
                <a:spcPct val="200000"/>
              </a:lnSpc>
              <a:spcBef>
                <a:spcPts val="0"/>
              </a:spcBef>
              <a:spcAft>
                <a:spcPts val="0"/>
              </a:spcAft>
              <a:buClr>
                <a:schemeClr val="dk1"/>
              </a:buClr>
              <a:buSzPts val="900"/>
              <a:buChar char="●"/>
            </a:pPr>
            <a:r>
              <a:rPr lang="en-GB" sz="900" b="1">
                <a:solidFill>
                  <a:schemeClr val="dk1"/>
                </a:solidFill>
              </a:rPr>
              <a:t>push </a:t>
            </a:r>
            <a:r>
              <a:rPr lang="en-GB" sz="900">
                <a:solidFill>
                  <a:schemeClr val="dk1"/>
                </a:solidFill>
              </a:rPr>
              <a:t>Method</a:t>
            </a:r>
            <a:endParaRPr sz="9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public void push(double item) {</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if (numItems == data.length) {</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ensureCapacity(numItems * 2 + 1);</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data[numItems] = item;</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numItems++;</a:t>
            </a:r>
            <a:endParaRPr sz="800">
              <a:solidFill>
                <a:schemeClr val="dk1"/>
              </a:solidFill>
            </a:endParaRPr>
          </a:p>
          <a:p>
            <a:pPr marL="457200" lvl="0" indent="0" algn="l" rtl="0">
              <a:lnSpc>
                <a:spcPct val="200000"/>
              </a:lnSpc>
              <a:spcBef>
                <a:spcPts val="0"/>
              </a:spcBef>
              <a:spcAft>
                <a:spcPts val="0"/>
              </a:spcAft>
              <a:buSzPts val="1800"/>
              <a:buNone/>
            </a:pPr>
            <a:r>
              <a:rPr lang="en-GB" sz="800">
                <a:solidFill>
                  <a:schemeClr val="dk1"/>
                </a:solidFill>
              </a:rPr>
              <a:t>    }</a:t>
            </a:r>
            <a:endParaRPr sz="800">
              <a:solidFill>
                <a:schemeClr val="dk1"/>
              </a:solidFill>
            </a:endParaRPr>
          </a:p>
          <a:p>
            <a:pPr marL="457200" lvl="0" indent="0" algn="l" rtl="0">
              <a:lnSpc>
                <a:spcPct val="200000"/>
              </a:lnSpc>
              <a:spcBef>
                <a:spcPts val="0"/>
              </a:spcBef>
              <a:spcAft>
                <a:spcPts val="0"/>
              </a:spcAft>
              <a:buSzPts val="1800"/>
              <a:buNone/>
            </a:pPr>
            <a:endParaRPr sz="800">
              <a:solidFill>
                <a:schemeClr val="dk1"/>
              </a:solidFill>
            </a:endParaRPr>
          </a:p>
          <a:p>
            <a:pPr marL="457200" lvl="0" indent="0" algn="l" rtl="0">
              <a:lnSpc>
                <a:spcPct val="200000"/>
              </a:lnSpc>
              <a:spcBef>
                <a:spcPts val="0"/>
              </a:spcBef>
              <a:spcAft>
                <a:spcPts val="0"/>
              </a:spcAft>
              <a:buSzPts val="1800"/>
              <a:buNone/>
            </a:pPr>
            <a:endParaRPr sz="800">
              <a:solidFill>
                <a:schemeClr val="dk1"/>
              </a:solidFill>
            </a:endParaRPr>
          </a:p>
          <a:p>
            <a:pPr marL="457200" lvl="0" indent="0" algn="l" rtl="0">
              <a:lnSpc>
                <a:spcPct val="200000"/>
              </a:lnSpc>
              <a:spcBef>
                <a:spcPts val="0"/>
              </a:spcBef>
              <a:spcAft>
                <a:spcPts val="0"/>
              </a:spcAft>
              <a:buSzPts val="1800"/>
              <a:buNone/>
            </a:pPr>
            <a:endParaRPr sz="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2f83dec90c4_2_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en-GB"/>
              <a:t>9</a:t>
            </a:fld>
            <a:endParaRPr/>
          </a:p>
        </p:txBody>
      </p:sp>
      <p:sp>
        <p:nvSpPr>
          <p:cNvPr id="169" name="Google Shape;169;g2f83dec90c4_2_8"/>
          <p:cNvSpPr txBox="1">
            <a:spLocks noGrp="1"/>
          </p:cNvSpPr>
          <p:nvPr>
            <p:ph type="body" idx="1"/>
          </p:nvPr>
        </p:nvSpPr>
        <p:spPr>
          <a:xfrm>
            <a:off x="349800" y="481800"/>
            <a:ext cx="5387700" cy="41799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1400"/>
              </a:spcBef>
              <a:spcAft>
                <a:spcPts val="0"/>
              </a:spcAft>
              <a:buClr>
                <a:schemeClr val="dk1"/>
              </a:buClr>
              <a:buSzPts val="1400"/>
              <a:buFont typeface="Arial"/>
              <a:buChar char="●"/>
            </a:pPr>
            <a:r>
              <a:rPr lang="en-GB" sz="1400" b="1" dirty="0">
                <a:solidFill>
                  <a:schemeClr val="dk1"/>
                </a:solidFill>
                <a:latin typeface="Arial"/>
                <a:ea typeface="Arial"/>
                <a:cs typeface="Arial"/>
                <a:sym typeface="Arial"/>
              </a:rPr>
              <a:t>Function Call Stack</a:t>
            </a:r>
            <a:r>
              <a:rPr lang="en-GB" sz="1400" dirty="0">
                <a:solidFill>
                  <a:schemeClr val="dk1"/>
                </a:solidFill>
                <a:latin typeface="Arial"/>
                <a:ea typeface="Arial"/>
                <a:cs typeface="Arial"/>
                <a:sym typeface="Arial"/>
              </a:rPr>
              <a:t>: When a function is called, its context (local variables, return address) is pushed onto the call stack. When the function exits, its context is popped off, allowing the program to return to the correct place. </a:t>
            </a:r>
            <a:r>
              <a:rPr lang="en-GB" sz="1400" dirty="0">
                <a:solidFill>
                  <a:srgbClr val="E69138"/>
                </a:solidFill>
                <a:latin typeface="Arial"/>
                <a:ea typeface="Arial"/>
                <a:cs typeface="Arial"/>
                <a:sym typeface="Arial"/>
              </a:rPr>
              <a:t>Recursive function calls are manage using stack.</a:t>
            </a:r>
            <a:endParaRPr sz="1400" dirty="0">
              <a:solidFill>
                <a:srgbClr val="E69138"/>
              </a:solidFill>
              <a:latin typeface="Arial"/>
              <a:ea typeface="Arial"/>
              <a:cs typeface="Arial"/>
              <a:sym typeface="Arial"/>
            </a:endParaRPr>
          </a:p>
          <a:p>
            <a:pPr marL="457200" lvl="0" indent="-317500" algn="l" rtl="0">
              <a:lnSpc>
                <a:spcPct val="100000"/>
              </a:lnSpc>
              <a:spcBef>
                <a:spcPts val="1000"/>
              </a:spcBef>
              <a:spcAft>
                <a:spcPts val="0"/>
              </a:spcAft>
              <a:buClr>
                <a:schemeClr val="dk1"/>
              </a:buClr>
              <a:buSzPts val="1400"/>
              <a:buFont typeface="Arial"/>
              <a:buChar char="●"/>
            </a:pPr>
            <a:r>
              <a:rPr lang="en-GB" sz="1400" b="1" dirty="0">
                <a:solidFill>
                  <a:schemeClr val="dk1"/>
                </a:solidFill>
                <a:latin typeface="Arial"/>
                <a:ea typeface="Arial"/>
                <a:cs typeface="Arial"/>
                <a:sym typeface="Arial"/>
              </a:rPr>
              <a:t>Web Browsers navigation history</a:t>
            </a:r>
            <a:r>
              <a:rPr lang="en-GB" sz="1400" dirty="0">
                <a:solidFill>
                  <a:schemeClr val="dk1"/>
                </a:solidFill>
                <a:latin typeface="Arial"/>
                <a:ea typeface="Arial"/>
                <a:cs typeface="Arial"/>
                <a:sym typeface="Arial"/>
              </a:rPr>
              <a:t>: Browsers use stacks to keep </a:t>
            </a:r>
            <a:r>
              <a:rPr lang="en-GB" sz="1400" dirty="0">
                <a:solidFill>
                  <a:srgbClr val="E69138"/>
                </a:solidFill>
                <a:latin typeface="Arial"/>
                <a:ea typeface="Arial"/>
                <a:cs typeface="Arial"/>
                <a:sym typeface="Arial"/>
              </a:rPr>
              <a:t>track </a:t>
            </a:r>
            <a:r>
              <a:rPr lang="en-GB" sz="1400" dirty="0">
                <a:solidFill>
                  <a:schemeClr val="dk1"/>
                </a:solidFill>
                <a:latin typeface="Arial"/>
                <a:ea typeface="Arial"/>
                <a:cs typeface="Arial"/>
                <a:sym typeface="Arial"/>
              </a:rPr>
              <a:t>of </a:t>
            </a:r>
            <a:r>
              <a:rPr lang="en-GB" sz="1400" dirty="0">
                <a:solidFill>
                  <a:srgbClr val="E69138"/>
                </a:solidFill>
                <a:latin typeface="Arial"/>
                <a:ea typeface="Arial"/>
                <a:cs typeface="Arial"/>
                <a:sym typeface="Arial"/>
              </a:rPr>
              <a:t>visited pages</a:t>
            </a:r>
            <a:r>
              <a:rPr lang="en-GB" sz="1400" dirty="0">
                <a:solidFill>
                  <a:schemeClr val="dk1"/>
                </a:solidFill>
                <a:latin typeface="Arial"/>
                <a:ea typeface="Arial"/>
                <a:cs typeface="Arial"/>
                <a:sym typeface="Arial"/>
              </a:rPr>
              <a:t>, allowing users to go back to the previous page (pop the stack) or forward (push a new page).</a:t>
            </a:r>
            <a:endParaRPr sz="1400" dirty="0">
              <a:solidFill>
                <a:schemeClr val="dk1"/>
              </a:solidFill>
              <a:latin typeface="Arial"/>
              <a:ea typeface="Arial"/>
              <a:cs typeface="Arial"/>
              <a:sym typeface="Arial"/>
            </a:endParaRPr>
          </a:p>
          <a:p>
            <a:pPr marL="457200" lvl="0" indent="-317500" algn="l" rtl="0">
              <a:lnSpc>
                <a:spcPct val="100000"/>
              </a:lnSpc>
              <a:spcBef>
                <a:spcPts val="1000"/>
              </a:spcBef>
              <a:spcAft>
                <a:spcPts val="0"/>
              </a:spcAft>
              <a:buClr>
                <a:schemeClr val="dk1"/>
              </a:buClr>
              <a:buSzPts val="1400"/>
              <a:buFont typeface="Arial"/>
              <a:buChar char="●"/>
            </a:pPr>
            <a:r>
              <a:rPr lang="en-GB" sz="1400" b="1" dirty="0">
                <a:solidFill>
                  <a:schemeClr val="dk1"/>
                </a:solidFill>
                <a:latin typeface="Arial"/>
                <a:ea typeface="Arial"/>
                <a:cs typeface="Arial"/>
                <a:sym typeface="Arial"/>
              </a:rPr>
              <a:t>Data Structure Implementations: </a:t>
            </a:r>
            <a:r>
              <a:rPr lang="en-GB" sz="1400" dirty="0">
                <a:solidFill>
                  <a:schemeClr val="dk1"/>
                </a:solidFill>
                <a:latin typeface="Arial"/>
                <a:ea typeface="Arial"/>
                <a:cs typeface="Arial"/>
                <a:sym typeface="Arial"/>
              </a:rPr>
              <a:t>Used for </a:t>
            </a:r>
            <a:r>
              <a:rPr lang="en-GB" sz="1400" dirty="0">
                <a:solidFill>
                  <a:srgbClr val="E69138"/>
                </a:solidFill>
                <a:latin typeface="Arial"/>
                <a:ea typeface="Arial"/>
                <a:cs typeface="Arial"/>
                <a:sym typeface="Arial"/>
              </a:rPr>
              <a:t>traversal</a:t>
            </a:r>
            <a:r>
              <a:rPr lang="en-GB" sz="1400" dirty="0">
                <a:solidFill>
                  <a:schemeClr val="dk1"/>
                </a:solidFill>
                <a:latin typeface="Arial"/>
                <a:ea typeface="Arial"/>
                <a:cs typeface="Arial"/>
                <a:sym typeface="Arial"/>
              </a:rPr>
              <a:t> of data structures like graphs, and trees, particularly </a:t>
            </a:r>
            <a:r>
              <a:rPr lang="en-GB" sz="1400" dirty="0">
                <a:solidFill>
                  <a:srgbClr val="E69138"/>
                </a:solidFill>
                <a:latin typeface="Arial"/>
                <a:ea typeface="Arial"/>
                <a:cs typeface="Arial"/>
                <a:sym typeface="Arial"/>
              </a:rPr>
              <a:t>DFS</a:t>
            </a:r>
            <a:endParaRPr sz="1400" dirty="0">
              <a:solidFill>
                <a:srgbClr val="E69138"/>
              </a:solidFill>
              <a:latin typeface="Arial"/>
              <a:ea typeface="Arial"/>
              <a:cs typeface="Arial"/>
              <a:sym typeface="Arial"/>
            </a:endParaRPr>
          </a:p>
          <a:p>
            <a:pPr marL="457200" lvl="0" indent="-317500" algn="l" rtl="0">
              <a:lnSpc>
                <a:spcPct val="100000"/>
              </a:lnSpc>
              <a:spcBef>
                <a:spcPts val="1000"/>
              </a:spcBef>
              <a:spcAft>
                <a:spcPts val="0"/>
              </a:spcAft>
              <a:buClr>
                <a:schemeClr val="dk1"/>
              </a:buClr>
              <a:buSzPts val="1400"/>
              <a:buFont typeface="Arial"/>
              <a:buChar char="●"/>
            </a:pPr>
            <a:r>
              <a:rPr lang="en-GB" sz="1400" b="1" dirty="0">
                <a:solidFill>
                  <a:schemeClr val="dk1"/>
                </a:solidFill>
                <a:latin typeface="Arial"/>
                <a:ea typeface="Arial"/>
                <a:cs typeface="Arial"/>
                <a:sym typeface="Arial"/>
              </a:rPr>
              <a:t>Game Development: </a:t>
            </a:r>
            <a:r>
              <a:rPr lang="en-GB" sz="1400" dirty="0">
                <a:solidFill>
                  <a:schemeClr val="dk1"/>
                </a:solidFill>
                <a:latin typeface="Arial"/>
                <a:ea typeface="Arial"/>
                <a:cs typeface="Arial"/>
                <a:sym typeface="Arial"/>
              </a:rPr>
              <a:t>In games, stacks can be used to </a:t>
            </a:r>
            <a:r>
              <a:rPr lang="en-GB" sz="1400" dirty="0">
                <a:solidFill>
                  <a:srgbClr val="E69138"/>
                </a:solidFill>
                <a:latin typeface="Arial"/>
                <a:ea typeface="Arial"/>
                <a:cs typeface="Arial"/>
                <a:sym typeface="Arial"/>
              </a:rPr>
              <a:t>manage </a:t>
            </a:r>
            <a:r>
              <a:rPr lang="en-GB" sz="1400" dirty="0">
                <a:solidFill>
                  <a:schemeClr val="dk1"/>
                </a:solidFill>
                <a:latin typeface="Arial"/>
                <a:ea typeface="Arial"/>
                <a:cs typeface="Arial"/>
                <a:sym typeface="Arial"/>
              </a:rPr>
              <a:t>different </a:t>
            </a:r>
            <a:r>
              <a:rPr lang="en-GB" sz="1400" dirty="0">
                <a:solidFill>
                  <a:srgbClr val="E69138"/>
                </a:solidFill>
                <a:latin typeface="Arial"/>
                <a:ea typeface="Arial"/>
                <a:cs typeface="Arial"/>
                <a:sym typeface="Arial"/>
              </a:rPr>
              <a:t>states</a:t>
            </a:r>
            <a:r>
              <a:rPr lang="en-GB" sz="1400" dirty="0">
                <a:solidFill>
                  <a:schemeClr val="dk1"/>
                </a:solidFill>
                <a:latin typeface="Arial"/>
                <a:ea typeface="Arial"/>
                <a:cs typeface="Arial"/>
                <a:sym typeface="Arial"/>
              </a:rPr>
              <a:t>, such as </a:t>
            </a:r>
            <a:r>
              <a:rPr lang="en-GB" sz="1400" dirty="0">
                <a:solidFill>
                  <a:srgbClr val="E69138"/>
                </a:solidFill>
                <a:latin typeface="Arial"/>
                <a:ea typeface="Arial"/>
                <a:cs typeface="Arial"/>
                <a:sym typeface="Arial"/>
              </a:rPr>
              <a:t>levels </a:t>
            </a:r>
            <a:r>
              <a:rPr lang="en-GB" sz="1400" dirty="0">
                <a:solidFill>
                  <a:schemeClr val="dk1"/>
                </a:solidFill>
                <a:latin typeface="Arial"/>
                <a:ea typeface="Arial"/>
                <a:cs typeface="Arial"/>
                <a:sym typeface="Arial"/>
              </a:rPr>
              <a:t>or menus, allowing players to navigate through them.</a:t>
            </a:r>
            <a:endParaRPr sz="1400" dirty="0">
              <a:solidFill>
                <a:schemeClr val="dk1"/>
              </a:solidFill>
              <a:latin typeface="Arial"/>
              <a:ea typeface="Arial"/>
              <a:cs typeface="Arial"/>
              <a:sym typeface="Arial"/>
            </a:endParaRPr>
          </a:p>
          <a:p>
            <a:pPr marL="457200" lvl="0" indent="-317500" algn="l" rtl="0">
              <a:spcBef>
                <a:spcPts val="1400"/>
              </a:spcBef>
              <a:spcAft>
                <a:spcPts val="0"/>
              </a:spcAft>
              <a:buClr>
                <a:schemeClr val="dk1"/>
              </a:buClr>
              <a:buSzPts val="1400"/>
              <a:buFont typeface="Arial"/>
              <a:buChar char="●"/>
            </a:pPr>
            <a:r>
              <a:rPr lang="en-GB" sz="1400" b="1" dirty="0">
                <a:solidFill>
                  <a:schemeClr val="dk1"/>
                </a:solidFill>
                <a:latin typeface="Arial"/>
                <a:ea typeface="Arial"/>
                <a:cs typeface="Arial"/>
                <a:sym typeface="Arial"/>
              </a:rPr>
              <a:t>Dynamic Memory Allocation</a:t>
            </a:r>
            <a:r>
              <a:rPr lang="en-GB" sz="1400" dirty="0">
                <a:solidFill>
                  <a:schemeClr val="dk1"/>
                </a:solidFill>
                <a:latin typeface="Arial"/>
                <a:ea typeface="Arial"/>
                <a:cs typeface="Arial"/>
                <a:sym typeface="Arial"/>
              </a:rPr>
              <a:t>: Stacks are used to manage memory allocation for local variables. When a function exits, its stack frame is released automatically.</a:t>
            </a:r>
            <a:endParaRPr sz="1400" dirty="0">
              <a:solidFill>
                <a:schemeClr val="dk1"/>
              </a:solidFill>
              <a:latin typeface="Arial"/>
              <a:ea typeface="Arial"/>
              <a:cs typeface="Arial"/>
              <a:sym typeface="Arial"/>
            </a:endParaRPr>
          </a:p>
          <a:p>
            <a:pPr marL="0" lvl="0" indent="0" algn="l" rtl="0">
              <a:lnSpc>
                <a:spcPct val="100000"/>
              </a:lnSpc>
              <a:spcBef>
                <a:spcPts val="1000"/>
              </a:spcBef>
              <a:spcAft>
                <a:spcPts val="0"/>
              </a:spcAft>
              <a:buSzPts val="275"/>
              <a:buNone/>
            </a:pPr>
            <a:endParaRPr sz="1150" dirty="0"/>
          </a:p>
        </p:txBody>
      </p:sp>
      <p:sp>
        <p:nvSpPr>
          <p:cNvPr id="170" name="Google Shape;170;g2f83dec90c4_2_8"/>
          <p:cNvSpPr txBox="1">
            <a:spLocks noGrp="1"/>
          </p:cNvSpPr>
          <p:nvPr>
            <p:ph type="title"/>
          </p:nvPr>
        </p:nvSpPr>
        <p:spPr>
          <a:xfrm>
            <a:off x="273600" y="104475"/>
            <a:ext cx="8520600" cy="50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800"/>
              <a:buNone/>
            </a:pPr>
            <a:r>
              <a:rPr lang="en-GB" sz="2400">
                <a:solidFill>
                  <a:srgbClr val="F55533"/>
                </a:solidFill>
              </a:rPr>
              <a:t>Application of Stacks</a:t>
            </a:r>
            <a:endParaRPr sz="2400">
              <a:solidFill>
                <a:srgbClr val="F55533"/>
              </a:solidFill>
            </a:endParaRPr>
          </a:p>
        </p:txBody>
      </p:sp>
      <p:pic>
        <p:nvPicPr>
          <p:cNvPr id="171" name="Google Shape;171;g2f83dec90c4_2_8"/>
          <p:cNvPicPr preferRelativeResize="0"/>
          <p:nvPr/>
        </p:nvPicPr>
        <p:blipFill>
          <a:blip r:embed="rId3">
            <a:alphaModFix/>
          </a:blip>
          <a:stretch>
            <a:fillRect/>
          </a:stretch>
        </p:blipFill>
        <p:spPr>
          <a:xfrm>
            <a:off x="5829550" y="1001850"/>
            <a:ext cx="3139800" cy="3139800"/>
          </a:xfrm>
          <a:prstGeom prst="rect">
            <a:avLst/>
          </a:prstGeom>
          <a:noFill/>
          <a:ln>
            <a:noFill/>
          </a:ln>
        </p:spPr>
      </p:pic>
      <p:sp>
        <p:nvSpPr>
          <p:cNvPr id="172" name="Google Shape;172;g2f83dec90c4_2_8"/>
          <p:cNvSpPr txBox="1"/>
          <p:nvPr/>
        </p:nvSpPr>
        <p:spPr>
          <a:xfrm>
            <a:off x="7044400" y="4141650"/>
            <a:ext cx="7101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u="sng">
                <a:solidFill>
                  <a:schemeClr val="hlink"/>
                </a:solidFill>
                <a:hlinkClick r:id="rId4"/>
              </a:rPr>
              <a:t>Image URL</a:t>
            </a:r>
            <a:endParaRPr sz="800"/>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3506</Words>
  <Application>Microsoft Office PowerPoint</Application>
  <PresentationFormat>On-screen Show (16:9)</PresentationFormat>
  <Paragraphs>482</Paragraphs>
  <Slides>33</Slides>
  <Notes>32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33</vt:i4>
      </vt:variant>
    </vt:vector>
  </HeadingPairs>
  <TitlesOfParts>
    <vt:vector size="41" baseType="lpstr">
      <vt:lpstr>Roboto Mono</vt:lpstr>
      <vt:lpstr>Poppins</vt:lpstr>
      <vt:lpstr>Alfa Slab One</vt:lpstr>
      <vt:lpstr>Proxima Nova</vt:lpstr>
      <vt:lpstr>Arial</vt:lpstr>
      <vt:lpstr>Calibri</vt:lpstr>
      <vt:lpstr>Gameday</vt:lpstr>
      <vt:lpstr>Simple Light</vt:lpstr>
      <vt:lpstr>Data Structure  &amp;  Algorithms</vt:lpstr>
      <vt:lpstr>Data Structure Classification </vt:lpstr>
      <vt:lpstr>Data Structure Operations </vt:lpstr>
      <vt:lpstr>Stack</vt:lpstr>
      <vt:lpstr>Data Structure - Stack</vt:lpstr>
      <vt:lpstr>Stack operations</vt:lpstr>
      <vt:lpstr>Stack - Design</vt:lpstr>
      <vt:lpstr>Stack - Design</vt:lpstr>
      <vt:lpstr>Application of Stacks</vt:lpstr>
      <vt:lpstr>Validating Expressions using Stack</vt:lpstr>
      <vt:lpstr>Stack - Expression Validation Design</vt:lpstr>
      <vt:lpstr>Arithmetic Expressions using Stack</vt:lpstr>
      <vt:lpstr>Stack - Arithmetic Expression Evaluation Design</vt:lpstr>
      <vt:lpstr>Stack - Arithmetic Expression Evaluation Design</vt:lpstr>
      <vt:lpstr>Algorithm to convert Infix to Postfix and Prefix</vt:lpstr>
      <vt:lpstr>PowerPoint Presentation</vt:lpstr>
      <vt:lpstr>Stack Assignment </vt:lpstr>
      <vt:lpstr>PowerPoint Presentation</vt:lpstr>
      <vt:lpstr>Queue</vt:lpstr>
      <vt:lpstr>Data Structure - Queue</vt:lpstr>
      <vt:lpstr>Queue operations</vt:lpstr>
      <vt:lpstr>Queue - Design</vt:lpstr>
      <vt:lpstr>Queue - Design</vt:lpstr>
      <vt:lpstr>Queue - Design</vt:lpstr>
      <vt:lpstr>Queue Applications</vt:lpstr>
      <vt:lpstr>Double-Ended Queue - Deque</vt:lpstr>
      <vt:lpstr>Priority Queue </vt:lpstr>
      <vt:lpstr>Quiz</vt:lpstr>
      <vt:lpstr>Which of the following data structures is most suitable for implementing a recursive algorithm?</vt:lpstr>
      <vt:lpstr>Given the following sequence of operations on a stack: push(1), push(2), pop(), push(3), push(4), pop(). What is the top element of the stack after these operations?</vt:lpstr>
      <vt:lpstr>Which data structure is used in the implementation of function calls in programming languages?</vt:lpstr>
      <vt:lpstr>Which of the following is not an application of a queue?</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Mainak Dev</cp:lastModifiedBy>
  <cp:revision>2</cp:revision>
  <dcterms:modified xsi:type="dcterms:W3CDTF">2024-09-21T08:07:52Z</dcterms:modified>
</cp:coreProperties>
</file>