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0956D4-FB18-4014-B6B6-1342529962E8}">
  <a:tblStyle styleId="{EA0956D4-FB18-4014-B6B6-1342529962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204b66a0a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204b66a0a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b204b66a0a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b204b66a0a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208d647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208d647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208d647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208d647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208d647a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208d647a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204b66a0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204b66a0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204b66a0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204b66a0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204b66a0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204b66a0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204b66a0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204b66a0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b204b66a0a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b204b66a0a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877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709750"/>
            <a:ext cx="8520600" cy="4347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Cross Validation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-Mainak Dev</a:t>
            </a:r>
            <a:endParaRPr/>
          </a:p>
        </p:txBody>
      </p:sp>
      <p:pic>
        <p:nvPicPr>
          <p:cNvPr id="56" name="Google Shape;56;p13"/>
          <p:cNvPicPr preferRelativeResize="0"/>
          <p:nvPr/>
        </p:nvPicPr>
        <p:blipFill rotWithShape="1">
          <a:blip r:embed="rId3">
            <a:alphaModFix/>
          </a:blip>
          <a:srcRect b="6076" l="0" r="0" t="0"/>
          <a:stretch/>
        </p:blipFill>
        <p:spPr>
          <a:xfrm>
            <a:off x="7411" y="0"/>
            <a:ext cx="912749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1" type="body"/>
          </p:nvPr>
        </p:nvSpPr>
        <p:spPr>
          <a:xfrm>
            <a:off x="311700" y="111175"/>
            <a:ext cx="8520600" cy="81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the end, every block of data is used for testing and we can compare methods by seeing how well they performed.</a:t>
            </a:r>
            <a:endParaRPr/>
          </a:p>
        </p:txBody>
      </p:sp>
      <p:grpSp>
        <p:nvGrpSpPr>
          <p:cNvPr id="335" name="Google Shape;335;p22"/>
          <p:cNvGrpSpPr/>
          <p:nvPr/>
        </p:nvGrpSpPr>
        <p:grpSpPr>
          <a:xfrm>
            <a:off x="805900" y="1732550"/>
            <a:ext cx="2112650" cy="1945650"/>
            <a:chOff x="864300" y="836425"/>
            <a:chExt cx="2112650" cy="1945650"/>
          </a:xfrm>
        </p:grpSpPr>
        <p:cxnSp>
          <p:nvCxnSpPr>
            <p:cNvPr id="336" name="Google Shape;336;p22"/>
            <p:cNvCxnSpPr/>
            <p:nvPr/>
          </p:nvCxnSpPr>
          <p:spPr>
            <a:xfrm>
              <a:off x="942150" y="8364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337" name="Google Shape;337;p22"/>
            <p:cNvCxnSpPr/>
            <p:nvPr/>
          </p:nvCxnSpPr>
          <p:spPr>
            <a:xfrm>
              <a:off x="1866659" y="17703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338" name="Google Shape;338;p22"/>
            <p:cNvCxnSpPr/>
            <p:nvPr/>
          </p:nvCxnSpPr>
          <p:spPr>
            <a:xfrm>
              <a:off x="1399500"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339" name="Google Shape;339;p22"/>
            <p:cNvCxnSpPr/>
            <p:nvPr/>
          </p:nvCxnSpPr>
          <p:spPr>
            <a:xfrm>
              <a:off x="1966175"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340" name="Google Shape;340;p22"/>
            <p:cNvCxnSpPr/>
            <p:nvPr/>
          </p:nvCxnSpPr>
          <p:spPr>
            <a:xfrm>
              <a:off x="2406550" y="2617839"/>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341" name="Google Shape;341;p22"/>
            <p:cNvCxnSpPr/>
            <p:nvPr/>
          </p:nvCxnSpPr>
          <p:spPr>
            <a:xfrm>
              <a:off x="942150" y="247332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342" name="Google Shape;342;p22"/>
            <p:cNvCxnSpPr/>
            <p:nvPr/>
          </p:nvCxnSpPr>
          <p:spPr>
            <a:xfrm>
              <a:off x="942150" y="1154775"/>
              <a:ext cx="0" cy="155700"/>
            </a:xfrm>
            <a:prstGeom prst="straightConnector1">
              <a:avLst/>
            </a:prstGeom>
            <a:noFill/>
            <a:ln cap="flat" cmpd="sng" w="19050">
              <a:solidFill>
                <a:srgbClr val="3C78D8"/>
              </a:solidFill>
              <a:prstDash val="solid"/>
              <a:round/>
              <a:headEnd len="med" w="med" type="none"/>
              <a:tailEnd len="med" w="med" type="none"/>
            </a:ln>
          </p:spPr>
        </p:cxnSp>
        <p:sp>
          <p:nvSpPr>
            <p:cNvPr id="343" name="Google Shape;343;p22"/>
            <p:cNvSpPr/>
            <p:nvPr/>
          </p:nvSpPr>
          <p:spPr>
            <a:xfrm>
              <a:off x="1715550" y="116397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2"/>
            <p:cNvSpPr/>
            <p:nvPr/>
          </p:nvSpPr>
          <p:spPr>
            <a:xfrm>
              <a:off x="19443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2"/>
            <p:cNvSpPr/>
            <p:nvPr/>
          </p:nvSpPr>
          <p:spPr>
            <a:xfrm>
              <a:off x="21332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2"/>
            <p:cNvSpPr/>
            <p:nvPr/>
          </p:nvSpPr>
          <p:spPr>
            <a:xfrm>
              <a:off x="22859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2"/>
            <p:cNvSpPr/>
            <p:nvPr/>
          </p:nvSpPr>
          <p:spPr>
            <a:xfrm>
              <a:off x="28563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2"/>
            <p:cNvSpPr/>
            <p:nvPr/>
          </p:nvSpPr>
          <p:spPr>
            <a:xfrm>
              <a:off x="1122450" y="248670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2"/>
            <p:cNvSpPr/>
            <p:nvPr/>
          </p:nvSpPr>
          <p:spPr>
            <a:xfrm>
              <a:off x="129612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2"/>
            <p:cNvSpPr/>
            <p:nvPr/>
          </p:nvSpPr>
          <p:spPr>
            <a:xfrm>
              <a:off x="1494488"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2"/>
            <p:cNvSpPr/>
            <p:nvPr/>
          </p:nvSpPr>
          <p:spPr>
            <a:xfrm>
              <a:off x="184557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22"/>
            <p:cNvSpPr/>
            <p:nvPr/>
          </p:nvSpPr>
          <p:spPr>
            <a:xfrm>
              <a:off x="1084575" y="1192963"/>
              <a:ext cx="1764325" cy="1385775"/>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grpSp>
      <p:grpSp>
        <p:nvGrpSpPr>
          <p:cNvPr id="353" name="Google Shape;353;p22"/>
          <p:cNvGrpSpPr/>
          <p:nvPr/>
        </p:nvGrpSpPr>
        <p:grpSpPr>
          <a:xfrm>
            <a:off x="6949000" y="2159913"/>
            <a:ext cx="1233510" cy="1000807"/>
            <a:chOff x="4612300" y="698413"/>
            <a:chExt cx="1233510" cy="1000807"/>
          </a:xfrm>
        </p:grpSpPr>
        <p:grpSp>
          <p:nvGrpSpPr>
            <p:cNvPr id="354" name="Google Shape;354;p22"/>
            <p:cNvGrpSpPr/>
            <p:nvPr/>
          </p:nvGrpSpPr>
          <p:grpSpPr>
            <a:xfrm>
              <a:off x="4612300" y="698413"/>
              <a:ext cx="401175" cy="537925"/>
              <a:chOff x="4955000" y="661425"/>
              <a:chExt cx="401175" cy="537925"/>
            </a:xfrm>
          </p:grpSpPr>
          <p:sp>
            <p:nvSpPr>
              <p:cNvPr id="355" name="Google Shape;355;p22"/>
              <p:cNvSpPr/>
              <p:nvPr/>
            </p:nvSpPr>
            <p:spPr>
              <a:xfrm>
                <a:off x="5008125" y="8605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2"/>
              <p:cNvSpPr/>
              <p:nvPr/>
            </p:nvSpPr>
            <p:spPr>
              <a:xfrm>
                <a:off x="5160525" y="10129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22"/>
              <p:cNvSpPr/>
              <p:nvPr/>
            </p:nvSpPr>
            <p:spPr>
              <a:xfrm>
                <a:off x="4955000" y="10787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22"/>
              <p:cNvSpPr/>
              <p:nvPr/>
            </p:nvSpPr>
            <p:spPr>
              <a:xfrm>
                <a:off x="5235575" y="782025"/>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2"/>
              <p:cNvSpPr/>
              <p:nvPr/>
            </p:nvSpPr>
            <p:spPr>
              <a:xfrm>
                <a:off x="5160525" y="661425"/>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0" name="Google Shape;360;p22"/>
              <p:cNvCxnSpPr>
                <a:stCxn id="355" idx="7"/>
                <a:endCxn id="359" idx="3"/>
              </p:cNvCxnSpPr>
              <p:nvPr/>
            </p:nvCxnSpPr>
            <p:spPr>
              <a:xfrm flipH="1" rot="10800000">
                <a:off x="5111064" y="764511"/>
                <a:ext cx="67200" cy="113700"/>
              </a:xfrm>
              <a:prstGeom prst="straightConnector1">
                <a:avLst/>
              </a:prstGeom>
              <a:noFill/>
              <a:ln cap="flat" cmpd="sng" w="19050">
                <a:solidFill>
                  <a:schemeClr val="lt2"/>
                </a:solidFill>
                <a:prstDash val="solid"/>
                <a:round/>
                <a:headEnd len="med" w="med" type="none"/>
                <a:tailEnd len="med" w="med" type="none"/>
              </a:ln>
            </p:spPr>
          </p:cxnSp>
          <p:cxnSp>
            <p:nvCxnSpPr>
              <p:cNvPr id="361" name="Google Shape;361;p22"/>
              <p:cNvCxnSpPr>
                <a:stCxn id="355" idx="4"/>
                <a:endCxn id="357" idx="0"/>
              </p:cNvCxnSpPr>
              <p:nvPr/>
            </p:nvCxnSpPr>
            <p:spPr>
              <a:xfrm flipH="1">
                <a:off x="5015325" y="981150"/>
                <a:ext cx="53100" cy="97500"/>
              </a:xfrm>
              <a:prstGeom prst="straightConnector1">
                <a:avLst/>
              </a:prstGeom>
              <a:noFill/>
              <a:ln cap="flat" cmpd="sng" w="19050">
                <a:solidFill>
                  <a:schemeClr val="lt2"/>
                </a:solidFill>
                <a:prstDash val="solid"/>
                <a:round/>
                <a:headEnd len="med" w="med" type="none"/>
                <a:tailEnd len="med" w="med" type="none"/>
              </a:ln>
            </p:spPr>
          </p:cxnSp>
          <p:cxnSp>
            <p:nvCxnSpPr>
              <p:cNvPr id="362" name="Google Shape;362;p22"/>
              <p:cNvCxnSpPr/>
              <p:nvPr/>
            </p:nvCxnSpPr>
            <p:spPr>
              <a:xfrm>
                <a:off x="5118125" y="948300"/>
                <a:ext cx="53100" cy="97500"/>
              </a:xfrm>
              <a:prstGeom prst="straightConnector1">
                <a:avLst/>
              </a:prstGeom>
              <a:noFill/>
              <a:ln cap="flat" cmpd="sng" w="19050">
                <a:solidFill>
                  <a:schemeClr val="lt2"/>
                </a:solidFill>
                <a:prstDash val="solid"/>
                <a:round/>
                <a:headEnd len="med" w="med" type="none"/>
                <a:tailEnd len="med" w="med" type="none"/>
              </a:ln>
            </p:spPr>
          </p:cxnSp>
          <p:cxnSp>
            <p:nvCxnSpPr>
              <p:cNvPr id="363" name="Google Shape;363;p22"/>
              <p:cNvCxnSpPr>
                <a:stCxn id="358" idx="3"/>
              </p:cNvCxnSpPr>
              <p:nvPr/>
            </p:nvCxnSpPr>
            <p:spPr>
              <a:xfrm flipH="1">
                <a:off x="5111036" y="884964"/>
                <a:ext cx="142200" cy="55200"/>
              </a:xfrm>
              <a:prstGeom prst="straightConnector1">
                <a:avLst/>
              </a:prstGeom>
              <a:noFill/>
              <a:ln cap="flat" cmpd="sng" w="19050">
                <a:solidFill>
                  <a:schemeClr val="lt2"/>
                </a:solidFill>
                <a:prstDash val="solid"/>
                <a:round/>
                <a:headEnd len="med" w="med" type="none"/>
                <a:tailEnd len="med" w="med" type="none"/>
              </a:ln>
            </p:spPr>
          </p:cxnSp>
        </p:grpSp>
        <p:grpSp>
          <p:nvGrpSpPr>
            <p:cNvPr id="364" name="Google Shape;364;p22"/>
            <p:cNvGrpSpPr/>
            <p:nvPr/>
          </p:nvGrpSpPr>
          <p:grpSpPr>
            <a:xfrm>
              <a:off x="4994797" y="1122440"/>
              <a:ext cx="851014" cy="576780"/>
              <a:chOff x="5398947" y="1335378"/>
              <a:chExt cx="851014" cy="576780"/>
            </a:xfrm>
          </p:grpSpPr>
          <p:sp>
            <p:nvSpPr>
              <p:cNvPr id="365" name="Google Shape;365;p22"/>
              <p:cNvSpPr/>
              <p:nvPr/>
            </p:nvSpPr>
            <p:spPr>
              <a:xfrm flipH="1" rot="4207573">
                <a:off x="5783968" y="159291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2"/>
              <p:cNvSpPr/>
              <p:nvPr/>
            </p:nvSpPr>
            <p:spPr>
              <a:xfrm flipH="1" rot="4207573">
                <a:off x="5588635" y="1501832"/>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2"/>
              <p:cNvSpPr/>
              <p:nvPr/>
            </p:nvSpPr>
            <p:spPr>
              <a:xfrm flipH="1" rot="4207573">
                <a:off x="5597097" y="171746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22"/>
              <p:cNvSpPr/>
              <p:nvPr/>
            </p:nvSpPr>
            <p:spPr>
              <a:xfrm flipH="1" rot="4207573">
                <a:off x="5779965" y="1352327"/>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2"/>
              <p:cNvSpPr/>
              <p:nvPr/>
            </p:nvSpPr>
            <p:spPr>
              <a:xfrm flipH="1" rot="4207573">
                <a:off x="5918960" y="1381604"/>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0" name="Google Shape;370;p22"/>
              <p:cNvCxnSpPr>
                <a:stCxn id="365" idx="7"/>
                <a:endCxn id="369" idx="3"/>
              </p:cNvCxnSpPr>
              <p:nvPr/>
            </p:nvCxnSpPr>
            <p:spPr>
              <a:xfrm flipH="1" rot="10800000">
                <a:off x="5870086" y="1496638"/>
                <a:ext cx="83700" cy="102000"/>
              </a:xfrm>
              <a:prstGeom prst="straightConnector1">
                <a:avLst/>
              </a:prstGeom>
              <a:noFill/>
              <a:ln cap="flat" cmpd="sng" w="19050">
                <a:solidFill>
                  <a:schemeClr val="lt2"/>
                </a:solidFill>
                <a:prstDash val="solid"/>
                <a:round/>
                <a:headEnd len="med" w="med" type="none"/>
                <a:tailEnd len="med" w="med" type="none"/>
              </a:ln>
            </p:spPr>
          </p:cxnSp>
          <p:cxnSp>
            <p:nvCxnSpPr>
              <p:cNvPr id="371" name="Google Shape;371;p22"/>
              <p:cNvCxnSpPr>
                <a:stCxn id="365" idx="4"/>
                <a:endCxn id="367" idx="0"/>
              </p:cNvCxnSpPr>
              <p:nvPr/>
            </p:nvCxnSpPr>
            <p:spPr>
              <a:xfrm flipH="1">
                <a:off x="5714368" y="1673918"/>
                <a:ext cx="73200" cy="83400"/>
              </a:xfrm>
              <a:prstGeom prst="straightConnector1">
                <a:avLst/>
              </a:prstGeom>
              <a:noFill/>
              <a:ln cap="flat" cmpd="sng" w="19050">
                <a:solidFill>
                  <a:schemeClr val="lt2"/>
                </a:solidFill>
                <a:prstDash val="solid"/>
                <a:round/>
                <a:headEnd len="med" w="med" type="none"/>
                <a:tailEnd len="med" w="med" type="none"/>
              </a:ln>
            </p:spPr>
          </p:cxnSp>
          <p:cxnSp>
            <p:nvCxnSpPr>
              <p:cNvPr id="372" name="Google Shape;372;p22"/>
              <p:cNvCxnSpPr/>
              <p:nvPr/>
            </p:nvCxnSpPr>
            <p:spPr>
              <a:xfrm flipH="1" rot="4232521">
                <a:off x="5720570" y="1559129"/>
                <a:ext cx="53135" cy="97269"/>
              </a:xfrm>
              <a:prstGeom prst="straightConnector1">
                <a:avLst/>
              </a:prstGeom>
              <a:noFill/>
              <a:ln cap="flat" cmpd="sng" w="19050">
                <a:solidFill>
                  <a:schemeClr val="lt2"/>
                </a:solidFill>
                <a:prstDash val="solid"/>
                <a:round/>
                <a:headEnd len="med" w="med" type="none"/>
                <a:tailEnd len="med" w="med" type="none"/>
              </a:ln>
            </p:spPr>
          </p:cxnSp>
          <p:cxnSp>
            <p:nvCxnSpPr>
              <p:cNvPr id="373" name="Google Shape;373;p22"/>
              <p:cNvCxnSpPr>
                <a:stCxn id="368" idx="3"/>
              </p:cNvCxnSpPr>
              <p:nvPr/>
            </p:nvCxnSpPr>
            <p:spPr>
              <a:xfrm flipH="1">
                <a:off x="5812047" y="1467508"/>
                <a:ext cx="2700" cy="152700"/>
              </a:xfrm>
              <a:prstGeom prst="straightConnector1">
                <a:avLst/>
              </a:prstGeom>
              <a:noFill/>
              <a:ln cap="flat" cmpd="sng" w="19050">
                <a:solidFill>
                  <a:schemeClr val="lt2"/>
                </a:solidFill>
                <a:prstDash val="solid"/>
                <a:round/>
                <a:headEnd len="med" w="med" type="none"/>
                <a:tailEnd len="med" w="med" type="none"/>
              </a:ln>
            </p:spPr>
          </p:cxnSp>
          <p:sp>
            <p:nvSpPr>
              <p:cNvPr id="374" name="Google Shape;374;p22"/>
              <p:cNvSpPr/>
              <p:nvPr/>
            </p:nvSpPr>
            <p:spPr>
              <a:xfrm flipH="1" rot="4207573">
                <a:off x="5415897" y="166846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5" name="Google Shape;375;p22"/>
              <p:cNvCxnSpPr>
                <a:stCxn id="365" idx="4"/>
                <a:endCxn id="374" idx="0"/>
              </p:cNvCxnSpPr>
              <p:nvPr/>
            </p:nvCxnSpPr>
            <p:spPr>
              <a:xfrm flipH="1">
                <a:off x="5533168" y="1673918"/>
                <a:ext cx="254400" cy="34500"/>
              </a:xfrm>
              <a:prstGeom prst="straightConnector1">
                <a:avLst/>
              </a:prstGeom>
              <a:noFill/>
              <a:ln cap="flat" cmpd="sng" w="19050">
                <a:solidFill>
                  <a:schemeClr val="lt2"/>
                </a:solidFill>
                <a:prstDash val="solid"/>
                <a:round/>
                <a:headEnd len="med" w="med" type="none"/>
                <a:tailEnd len="med" w="med" type="none"/>
              </a:ln>
            </p:spPr>
          </p:cxnSp>
          <p:sp>
            <p:nvSpPr>
              <p:cNvPr id="376" name="Google Shape;376;p22"/>
              <p:cNvSpPr/>
              <p:nvPr/>
            </p:nvSpPr>
            <p:spPr>
              <a:xfrm flipH="1" rot="4207573">
                <a:off x="5851885" y="1774307"/>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7" name="Google Shape;377;p22"/>
              <p:cNvCxnSpPr>
                <a:stCxn id="376" idx="6"/>
                <a:endCxn id="365" idx="2"/>
              </p:cNvCxnSpPr>
              <p:nvPr/>
            </p:nvCxnSpPr>
            <p:spPr>
              <a:xfrm rot="10800000">
                <a:off x="5865085" y="1710107"/>
                <a:ext cx="26700" cy="67800"/>
              </a:xfrm>
              <a:prstGeom prst="straightConnector1">
                <a:avLst/>
              </a:prstGeom>
              <a:noFill/>
              <a:ln cap="flat" cmpd="sng" w="19050">
                <a:solidFill>
                  <a:schemeClr val="lt2"/>
                </a:solidFill>
                <a:prstDash val="solid"/>
                <a:round/>
                <a:headEnd len="med" w="med" type="none"/>
                <a:tailEnd len="med" w="med" type="none"/>
              </a:ln>
            </p:spPr>
          </p:cxnSp>
          <p:sp>
            <p:nvSpPr>
              <p:cNvPr id="378" name="Google Shape;378;p22"/>
              <p:cNvSpPr/>
              <p:nvPr/>
            </p:nvSpPr>
            <p:spPr>
              <a:xfrm flipH="1" rot="4207573">
                <a:off x="6112110" y="1483604"/>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9" name="Google Shape;379;p22"/>
              <p:cNvCxnSpPr>
                <a:stCxn id="365" idx="0"/>
                <a:endCxn id="378" idx="3"/>
              </p:cNvCxnSpPr>
              <p:nvPr/>
            </p:nvCxnSpPr>
            <p:spPr>
              <a:xfrm flipH="1" rot="10800000">
                <a:off x="5901268" y="1598918"/>
                <a:ext cx="245700" cy="33900"/>
              </a:xfrm>
              <a:prstGeom prst="straightConnector1">
                <a:avLst/>
              </a:prstGeom>
              <a:noFill/>
              <a:ln cap="flat" cmpd="sng" w="19050">
                <a:solidFill>
                  <a:schemeClr val="lt2"/>
                </a:solidFill>
                <a:prstDash val="solid"/>
                <a:round/>
                <a:headEnd len="med" w="med" type="none"/>
                <a:tailEnd len="med" w="med" type="none"/>
              </a:ln>
            </p:spPr>
          </p:cxnSp>
        </p:grpSp>
      </p:grpSp>
      <p:grpSp>
        <p:nvGrpSpPr>
          <p:cNvPr id="380" name="Google Shape;380;p22"/>
          <p:cNvGrpSpPr/>
          <p:nvPr/>
        </p:nvGrpSpPr>
        <p:grpSpPr>
          <a:xfrm>
            <a:off x="3876025" y="2251852"/>
            <a:ext cx="1475535" cy="1125000"/>
            <a:chOff x="3750275" y="3353700"/>
            <a:chExt cx="1475535" cy="1125000"/>
          </a:xfrm>
        </p:grpSpPr>
        <p:sp>
          <p:nvSpPr>
            <p:cNvPr id="381" name="Google Shape;381;p22"/>
            <p:cNvSpPr/>
            <p:nvPr/>
          </p:nvSpPr>
          <p:spPr>
            <a:xfrm>
              <a:off x="3803400" y="36353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22"/>
            <p:cNvSpPr/>
            <p:nvPr/>
          </p:nvSpPr>
          <p:spPr>
            <a:xfrm>
              <a:off x="3955800" y="37877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22"/>
            <p:cNvSpPr/>
            <p:nvPr/>
          </p:nvSpPr>
          <p:spPr>
            <a:xfrm>
              <a:off x="3750275" y="38535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22"/>
            <p:cNvSpPr/>
            <p:nvPr/>
          </p:nvSpPr>
          <p:spPr>
            <a:xfrm>
              <a:off x="4030850" y="3556838"/>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22"/>
            <p:cNvSpPr/>
            <p:nvPr/>
          </p:nvSpPr>
          <p:spPr>
            <a:xfrm>
              <a:off x="3955800" y="3436238"/>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6" name="Google Shape;386;p22"/>
            <p:cNvCxnSpPr/>
            <p:nvPr/>
          </p:nvCxnSpPr>
          <p:spPr>
            <a:xfrm flipH="1">
              <a:off x="3955800" y="3395250"/>
              <a:ext cx="549000" cy="951000"/>
            </a:xfrm>
            <a:prstGeom prst="straightConnector1">
              <a:avLst/>
            </a:prstGeom>
            <a:noFill/>
            <a:ln cap="flat" cmpd="sng" w="28575">
              <a:solidFill>
                <a:schemeClr val="lt2"/>
              </a:solidFill>
              <a:prstDash val="dot"/>
              <a:round/>
              <a:headEnd len="med" w="med" type="none"/>
              <a:tailEnd len="med" w="med" type="none"/>
            </a:ln>
          </p:spPr>
        </p:cxnSp>
        <p:cxnSp>
          <p:nvCxnSpPr>
            <p:cNvPr id="387" name="Google Shape;387;p22"/>
            <p:cNvCxnSpPr/>
            <p:nvPr/>
          </p:nvCxnSpPr>
          <p:spPr>
            <a:xfrm flipH="1">
              <a:off x="4066096" y="3353700"/>
              <a:ext cx="649500" cy="1125000"/>
            </a:xfrm>
            <a:prstGeom prst="straightConnector1">
              <a:avLst/>
            </a:prstGeom>
            <a:noFill/>
            <a:ln cap="flat" cmpd="sng" w="9525">
              <a:solidFill>
                <a:srgbClr val="FF0000"/>
              </a:solidFill>
              <a:prstDash val="solid"/>
              <a:round/>
              <a:headEnd len="med" w="med" type="none"/>
              <a:tailEnd len="med" w="med" type="none"/>
            </a:ln>
          </p:spPr>
        </p:cxnSp>
        <p:cxnSp>
          <p:nvCxnSpPr>
            <p:cNvPr id="388" name="Google Shape;388;p22"/>
            <p:cNvCxnSpPr/>
            <p:nvPr/>
          </p:nvCxnSpPr>
          <p:spPr>
            <a:xfrm flipH="1">
              <a:off x="4258300" y="3527700"/>
              <a:ext cx="549000" cy="951000"/>
            </a:xfrm>
            <a:prstGeom prst="straightConnector1">
              <a:avLst/>
            </a:prstGeom>
            <a:noFill/>
            <a:ln cap="flat" cmpd="sng" w="28575">
              <a:solidFill>
                <a:schemeClr val="lt2"/>
              </a:solidFill>
              <a:prstDash val="dot"/>
              <a:round/>
              <a:headEnd len="med" w="med" type="none"/>
              <a:tailEnd len="med" w="med" type="none"/>
            </a:ln>
          </p:spPr>
        </p:cxnSp>
        <p:sp>
          <p:nvSpPr>
            <p:cNvPr id="389" name="Google Shape;389;p22"/>
            <p:cNvSpPr/>
            <p:nvPr/>
          </p:nvSpPr>
          <p:spPr>
            <a:xfrm flipH="1" rot="4207573">
              <a:off x="4918568" y="403490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22"/>
            <p:cNvSpPr/>
            <p:nvPr/>
          </p:nvSpPr>
          <p:spPr>
            <a:xfrm flipH="1" rot="4207573">
              <a:off x="4799435" y="3943820"/>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22"/>
            <p:cNvSpPr/>
            <p:nvPr/>
          </p:nvSpPr>
          <p:spPr>
            <a:xfrm flipH="1" rot="4207573">
              <a:off x="4807897" y="415945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22"/>
            <p:cNvSpPr/>
            <p:nvPr/>
          </p:nvSpPr>
          <p:spPr>
            <a:xfrm flipH="1" rot="4207573">
              <a:off x="4914565" y="379431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22"/>
            <p:cNvSpPr/>
            <p:nvPr/>
          </p:nvSpPr>
          <p:spPr>
            <a:xfrm flipH="1" rot="4207573">
              <a:off x="5053560" y="3823591"/>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2"/>
            <p:cNvSpPr/>
            <p:nvPr/>
          </p:nvSpPr>
          <p:spPr>
            <a:xfrm flipH="1" rot="4207573">
              <a:off x="4626697" y="411045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2"/>
            <p:cNvSpPr/>
            <p:nvPr/>
          </p:nvSpPr>
          <p:spPr>
            <a:xfrm flipH="1" rot="4207573">
              <a:off x="5062685" y="421629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22"/>
            <p:cNvSpPr/>
            <p:nvPr/>
          </p:nvSpPr>
          <p:spPr>
            <a:xfrm flipH="1" rot="4207573">
              <a:off x="5087960" y="4019941"/>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7" name="Google Shape;397;p22"/>
          <p:cNvSpPr txBox="1"/>
          <p:nvPr/>
        </p:nvSpPr>
        <p:spPr>
          <a:xfrm>
            <a:off x="231550" y="1205850"/>
            <a:ext cx="30462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Logistic Regression</a:t>
            </a:r>
            <a:endParaRPr sz="1800">
              <a:solidFill>
                <a:schemeClr val="lt2"/>
              </a:solidFill>
            </a:endParaRPr>
          </a:p>
        </p:txBody>
      </p:sp>
      <p:sp>
        <p:nvSpPr>
          <p:cNvPr id="398" name="Google Shape;398;p22"/>
          <p:cNvSpPr txBox="1"/>
          <p:nvPr/>
        </p:nvSpPr>
        <p:spPr>
          <a:xfrm>
            <a:off x="6219050" y="1205850"/>
            <a:ext cx="26934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K-nearest neighbours</a:t>
            </a:r>
            <a:endParaRPr sz="1800">
              <a:solidFill>
                <a:schemeClr val="lt2"/>
              </a:solidFill>
            </a:endParaRPr>
          </a:p>
        </p:txBody>
      </p:sp>
      <p:sp>
        <p:nvSpPr>
          <p:cNvPr id="399" name="Google Shape;399;p22"/>
          <p:cNvSpPr txBox="1"/>
          <p:nvPr/>
        </p:nvSpPr>
        <p:spPr>
          <a:xfrm>
            <a:off x="3273550" y="1236900"/>
            <a:ext cx="25905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S</a:t>
            </a:r>
            <a:r>
              <a:rPr lang="en-GB" sz="1800">
                <a:solidFill>
                  <a:schemeClr val="lt2"/>
                </a:solidFill>
              </a:rPr>
              <a:t>upport Vector Machines(SVM)</a:t>
            </a:r>
            <a:endParaRPr sz="1800">
              <a:solidFill>
                <a:schemeClr val="lt2"/>
              </a:solidFill>
            </a:endParaRPr>
          </a:p>
        </p:txBody>
      </p:sp>
      <p:sp>
        <p:nvSpPr>
          <p:cNvPr id="400" name="Google Shape;400;p22"/>
          <p:cNvSpPr/>
          <p:nvPr/>
        </p:nvSpPr>
        <p:spPr>
          <a:xfrm>
            <a:off x="623500" y="3853950"/>
            <a:ext cx="2262300" cy="5631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     </a:t>
            </a:r>
            <a:r>
              <a:rPr lang="en-GB">
                <a:solidFill>
                  <a:schemeClr val="dk1"/>
                </a:solidFill>
              </a:rPr>
              <a:t>Correct          Incorrect</a:t>
            </a:r>
            <a:endParaRPr>
              <a:solidFill>
                <a:schemeClr val="dk1"/>
              </a:solidFill>
            </a:endParaRPr>
          </a:p>
          <a:p>
            <a:pPr indent="0" lvl="0" marL="0" rtl="0" algn="ctr">
              <a:spcBef>
                <a:spcPts val="0"/>
              </a:spcBef>
              <a:spcAft>
                <a:spcPts val="0"/>
              </a:spcAft>
              <a:buNone/>
            </a:pPr>
            <a:r>
              <a:rPr lang="en-GB">
                <a:solidFill>
                  <a:schemeClr val="dk1"/>
                </a:solidFill>
              </a:rPr>
              <a:t>5                  1</a:t>
            </a:r>
            <a:endParaRPr>
              <a:solidFill>
                <a:schemeClr val="dk1"/>
              </a:solidFill>
            </a:endParaRPr>
          </a:p>
        </p:txBody>
      </p:sp>
      <p:sp>
        <p:nvSpPr>
          <p:cNvPr id="401" name="Google Shape;401;p22"/>
          <p:cNvSpPr/>
          <p:nvPr/>
        </p:nvSpPr>
        <p:spPr>
          <a:xfrm>
            <a:off x="3529050" y="3853950"/>
            <a:ext cx="2262300" cy="5631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     Correct          Incorrect</a:t>
            </a:r>
            <a:endParaRPr>
              <a:solidFill>
                <a:schemeClr val="dk1"/>
              </a:solidFill>
            </a:endParaRPr>
          </a:p>
          <a:p>
            <a:pPr indent="0" lvl="0" marL="0" rtl="0" algn="ctr">
              <a:spcBef>
                <a:spcPts val="0"/>
              </a:spcBef>
              <a:spcAft>
                <a:spcPts val="0"/>
              </a:spcAft>
              <a:buNone/>
            </a:pPr>
            <a:r>
              <a:rPr lang="en-GB">
                <a:solidFill>
                  <a:schemeClr val="dk1"/>
                </a:solidFill>
              </a:rPr>
              <a:t>18                   6</a:t>
            </a:r>
            <a:endParaRPr>
              <a:solidFill>
                <a:schemeClr val="dk1"/>
              </a:solidFill>
            </a:endParaRPr>
          </a:p>
        </p:txBody>
      </p:sp>
      <p:sp>
        <p:nvSpPr>
          <p:cNvPr id="402" name="Google Shape;402;p22"/>
          <p:cNvSpPr/>
          <p:nvPr/>
        </p:nvSpPr>
        <p:spPr>
          <a:xfrm>
            <a:off x="6434600" y="3853950"/>
            <a:ext cx="2262300" cy="5631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     Correct          Incorrect</a:t>
            </a:r>
            <a:endParaRPr>
              <a:solidFill>
                <a:schemeClr val="dk1"/>
              </a:solidFill>
            </a:endParaRPr>
          </a:p>
          <a:p>
            <a:pPr indent="0" lvl="0" marL="0" rtl="0" algn="ctr">
              <a:spcBef>
                <a:spcPts val="0"/>
              </a:spcBef>
              <a:spcAft>
                <a:spcPts val="0"/>
              </a:spcAft>
              <a:buNone/>
            </a:pPr>
            <a:r>
              <a:rPr lang="en-GB">
                <a:solidFill>
                  <a:schemeClr val="dk1"/>
                </a:solidFill>
              </a:rPr>
              <a:t>10                   12</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3"/>
          <p:cNvSpPr txBox="1"/>
          <p:nvPr>
            <p:ph idx="1" type="body"/>
          </p:nvPr>
        </p:nvSpPr>
        <p:spPr>
          <a:xfrm>
            <a:off x="311700" y="748325"/>
            <a:ext cx="8520600" cy="3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this example we divided the data into 4 block. This is called "</a:t>
            </a:r>
            <a:r>
              <a:rPr lang="en-GB">
                <a:solidFill>
                  <a:schemeClr val="dk1"/>
                </a:solidFill>
              </a:rPr>
              <a:t>Four Block Cross Validation"</a:t>
            </a:r>
            <a:endParaRPr>
              <a:solidFill>
                <a:schemeClr val="dk1"/>
              </a:solidFill>
            </a:endParaRPr>
          </a:p>
          <a:p>
            <a:pPr indent="0" lvl="0" marL="0" rtl="0" algn="l">
              <a:spcBef>
                <a:spcPts val="1200"/>
              </a:spcBef>
              <a:spcAft>
                <a:spcPts val="0"/>
              </a:spcAft>
              <a:buNone/>
            </a:pPr>
            <a:r>
              <a:rPr lang="en-GB"/>
              <a:t>The number of blocks is arbitrary</a:t>
            </a:r>
            <a:endParaRPr/>
          </a:p>
          <a:p>
            <a:pPr indent="0" lvl="0" marL="0" rtl="0" algn="l">
              <a:spcBef>
                <a:spcPts val="1200"/>
              </a:spcBef>
              <a:spcAft>
                <a:spcPts val="0"/>
              </a:spcAft>
              <a:buNone/>
            </a:pPr>
            <a:r>
              <a:rPr lang="en-GB"/>
              <a:t>In an extreme case, we could call each individual data (or sample) a block. This is called "</a:t>
            </a:r>
            <a:r>
              <a:rPr lang="en-GB">
                <a:solidFill>
                  <a:schemeClr val="dk1"/>
                </a:solidFill>
              </a:rPr>
              <a:t>Leave One Out Cross Validation"</a:t>
            </a:r>
            <a:r>
              <a:rPr lang="en-GB"/>
              <a:t> </a:t>
            </a:r>
            <a:endParaRPr/>
          </a:p>
          <a:p>
            <a:pPr indent="0" lvl="0" marL="0" rtl="0" algn="l">
              <a:spcBef>
                <a:spcPts val="1200"/>
              </a:spcBef>
              <a:spcAft>
                <a:spcPts val="0"/>
              </a:spcAft>
              <a:buNone/>
            </a:pPr>
            <a:r>
              <a:rPr lang="en-GB"/>
              <a:t>Ideally it is pretty normal to divide the data into ten block, this is called "</a:t>
            </a:r>
            <a:r>
              <a:rPr lang="en-GB">
                <a:solidFill>
                  <a:schemeClr val="dk1"/>
                </a:solidFill>
              </a:rPr>
              <a:t>Ten Fold Cross Validation</a:t>
            </a:r>
            <a:r>
              <a:rPr lang="en-GB"/>
              <a:t>"</a:t>
            </a:r>
            <a:endParaRPr/>
          </a:p>
          <a:p>
            <a:pPr indent="0" lvl="0" marL="0" rtl="0" algn="l">
              <a:spcBef>
                <a:spcPts val="1200"/>
              </a:spcBef>
              <a:spcAft>
                <a:spcPts val="1200"/>
              </a:spcAft>
              <a:buNone/>
            </a:pPr>
            <a:r>
              <a:rPr lang="en-GB"/>
              <a:t>Note: For calculating the tuning parameter(  ) in Lasso &amp; Ridge regression we use Ten Fold Cross Validation</a:t>
            </a:r>
            <a:endParaRPr/>
          </a:p>
        </p:txBody>
      </p:sp>
      <p:pic>
        <p:nvPicPr>
          <p:cNvPr descr="{&quot;code&quot;:&quot;$$\\lambda$$&quot;,&quot;backgroundColor&quot;:&quot;#212121&quot;,&quot;aid&quot;:null,&quot;type&quot;:&quot;$$&quot;,&quot;font&quot;:{&quot;family&quot;:&quot;Arial&quot;,&quot;size&quot;:18,&quot;color&quot;:&quot;#ADADAD&quot;},&quot;id&quot;:&quot;1&quot;,&quot;ts&quot;:1705950927925,&quot;cs&quot;:&quot;zjbl9Ghvrs14wX3wR+rIiA==&quot;,&quot;size&quot;:{&quot;width&quot;:14.333333333333334,&quot;height&quot;:20}}" id="408" name="Google Shape;408;p23"/>
          <p:cNvPicPr preferRelativeResize="0"/>
          <p:nvPr/>
        </p:nvPicPr>
        <p:blipFill>
          <a:blip r:embed="rId3">
            <a:alphaModFix/>
          </a:blip>
          <a:stretch>
            <a:fillRect/>
          </a:stretch>
        </p:blipFill>
        <p:spPr>
          <a:xfrm>
            <a:off x="4742473" y="3186900"/>
            <a:ext cx="136525" cy="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aphicFrame>
        <p:nvGraphicFramePr>
          <p:cNvPr id="61" name="Google Shape;61;p14"/>
          <p:cNvGraphicFramePr/>
          <p:nvPr/>
        </p:nvGraphicFramePr>
        <p:xfrm>
          <a:off x="277125" y="1780100"/>
          <a:ext cx="3000000" cy="3000000"/>
        </p:xfrm>
        <a:graphic>
          <a:graphicData uri="http://schemas.openxmlformats.org/drawingml/2006/table">
            <a:tbl>
              <a:tblPr>
                <a:noFill/>
                <a:tableStyleId>{EA0956D4-FB18-4014-B6B6-1342529962E8}</a:tableStyleId>
              </a:tblPr>
              <a:tblGrid>
                <a:gridCol w="662375"/>
                <a:gridCol w="1029750"/>
                <a:gridCol w="868125"/>
                <a:gridCol w="735825"/>
                <a:gridCol w="971000"/>
              </a:tblGrid>
              <a:tr h="381000">
                <a:tc>
                  <a:txBody>
                    <a:bodyPr/>
                    <a:lstStyle/>
                    <a:p>
                      <a:pPr indent="0" lvl="0" marL="0" rtl="0" algn="l">
                        <a:spcBef>
                          <a:spcPts val="0"/>
                        </a:spcBef>
                        <a:spcAft>
                          <a:spcPts val="0"/>
                        </a:spcAft>
                        <a:buNone/>
                      </a:pPr>
                      <a:r>
                        <a:rPr lang="en-GB">
                          <a:solidFill>
                            <a:schemeClr val="dk1"/>
                          </a:solidFill>
                        </a:rPr>
                        <a:t>Chest Pain</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Good Blood Circulation</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Blocked Arteries</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Weight</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Heart Disease</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r>
              <a:tr h="381000">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125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180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210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322100">
                <a:tc>
                  <a:txBody>
                    <a:bodyPr/>
                    <a:lstStyle/>
                    <a:p>
                      <a:pPr indent="0" lvl="0" marL="0" rtl="0" algn="l">
                        <a:spcBef>
                          <a:spcPts val="0"/>
                        </a:spcBef>
                        <a:spcAft>
                          <a:spcPts val="0"/>
                        </a:spcAft>
                        <a:buNone/>
                      </a:pPr>
                      <a:r>
                        <a:rPr lang="en-GB">
                          <a:solidFill>
                            <a:schemeClr val="lt1"/>
                          </a:solidFill>
                        </a:rPr>
                        <a: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62" name="Google Shape;62;p14"/>
          <p:cNvSpPr txBox="1"/>
          <p:nvPr/>
        </p:nvSpPr>
        <p:spPr>
          <a:xfrm>
            <a:off x="315675" y="274225"/>
            <a:ext cx="4204200" cy="12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Suppose we want </a:t>
            </a:r>
            <a:r>
              <a:rPr lang="en-GB" sz="1800">
                <a:solidFill>
                  <a:schemeClr val="lt2"/>
                </a:solidFill>
              </a:rPr>
              <a:t>to</a:t>
            </a:r>
            <a:r>
              <a:rPr lang="en-GB" sz="1800">
                <a:solidFill>
                  <a:schemeClr val="lt2"/>
                </a:solidFill>
              </a:rPr>
              <a:t> use the variables (Chest Pain, Good Blood Circulation,) etc.. to predict if someone has a heart disease</a:t>
            </a:r>
            <a:endParaRPr sz="1800">
              <a:solidFill>
                <a:schemeClr val="lt2"/>
              </a:solidFill>
            </a:endParaRPr>
          </a:p>
        </p:txBody>
      </p:sp>
      <p:sp>
        <p:nvSpPr>
          <p:cNvPr id="63" name="Google Shape;63;p14"/>
          <p:cNvSpPr/>
          <p:nvPr/>
        </p:nvSpPr>
        <p:spPr>
          <a:xfrm>
            <a:off x="117650" y="1548975"/>
            <a:ext cx="3520500" cy="287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4" name="Google Shape;64;p14"/>
          <p:cNvGraphicFramePr/>
          <p:nvPr/>
        </p:nvGraphicFramePr>
        <p:xfrm>
          <a:off x="4745250" y="1782863"/>
          <a:ext cx="3000000" cy="3000000"/>
        </p:xfrm>
        <a:graphic>
          <a:graphicData uri="http://schemas.openxmlformats.org/drawingml/2006/table">
            <a:tbl>
              <a:tblPr>
                <a:noFill/>
                <a:tableStyleId>{EA0956D4-FB18-4014-B6B6-1342529962E8}</a:tableStyleId>
              </a:tblPr>
              <a:tblGrid>
                <a:gridCol w="662375"/>
                <a:gridCol w="1029750"/>
                <a:gridCol w="868125"/>
                <a:gridCol w="735825"/>
                <a:gridCol w="971000"/>
              </a:tblGrid>
              <a:tr h="381000">
                <a:tc>
                  <a:txBody>
                    <a:bodyPr/>
                    <a:lstStyle/>
                    <a:p>
                      <a:pPr indent="0" lvl="0" marL="0" rtl="0" algn="l">
                        <a:spcBef>
                          <a:spcPts val="0"/>
                        </a:spcBef>
                        <a:spcAft>
                          <a:spcPts val="0"/>
                        </a:spcAft>
                        <a:buNone/>
                      </a:pPr>
                      <a:r>
                        <a:rPr lang="en-GB">
                          <a:solidFill>
                            <a:schemeClr val="dk1"/>
                          </a:solidFill>
                        </a:rPr>
                        <a:t>Chest Pain</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Good Blood Circulation</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Blocked Arteries</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Weight</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GB">
                          <a:solidFill>
                            <a:schemeClr val="dk1"/>
                          </a:solidFill>
                        </a:rPr>
                        <a:t>Heart Disease</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r>
              <a:tr h="381000">
                <a:tc>
                  <a:txBody>
                    <a:bodyPr/>
                    <a:lstStyle/>
                    <a:p>
                      <a:pPr indent="0" lvl="0" marL="0" rtl="0" algn="l">
                        <a:spcBef>
                          <a:spcPts val="0"/>
                        </a:spcBef>
                        <a:spcAft>
                          <a:spcPts val="0"/>
                        </a:spcAft>
                        <a:buNone/>
                      </a:pPr>
                      <a:r>
                        <a:rPr lang="en-GB">
                          <a:solidFill>
                            <a:schemeClr val="lt1"/>
                          </a:solidFill>
                        </a:rPr>
                        <a:t>Yes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No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a:solidFill>
                            <a:schemeClr val="lt1"/>
                          </a:solidFill>
                        </a:rPr>
                        <a:t>168</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GB">
                          <a:solidFill>
                            <a:schemeClr val="lt1"/>
                          </a:solidFill>
                        </a:rPr>
                        <a:t>???</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65" name="Google Shape;65;p14"/>
          <p:cNvSpPr/>
          <p:nvPr/>
        </p:nvSpPr>
        <p:spPr>
          <a:xfrm>
            <a:off x="7977900" y="1674975"/>
            <a:ext cx="1108500" cy="146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4745250" y="789625"/>
            <a:ext cx="42042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 can use this data to predict whether a new patient has heart disease or not</a:t>
            </a:r>
            <a:endParaRPr sz="1800">
              <a:solidFill>
                <a:schemeClr val="lt2"/>
              </a:solidFill>
            </a:endParaRPr>
          </a:p>
        </p:txBody>
      </p:sp>
      <p:sp>
        <p:nvSpPr>
          <p:cNvPr id="67" name="Google Shape;67;p14"/>
          <p:cNvSpPr txBox="1"/>
          <p:nvPr/>
        </p:nvSpPr>
        <p:spPr>
          <a:xfrm>
            <a:off x="4808125" y="3290825"/>
            <a:ext cx="42042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Before we can do this we have to decide which machine learning method would be the best</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15"/>
          <p:cNvGrpSpPr/>
          <p:nvPr/>
        </p:nvGrpSpPr>
        <p:grpSpPr>
          <a:xfrm>
            <a:off x="864300" y="836425"/>
            <a:ext cx="2112650" cy="1945650"/>
            <a:chOff x="864300" y="836425"/>
            <a:chExt cx="2112650" cy="1945650"/>
          </a:xfrm>
        </p:grpSpPr>
        <p:cxnSp>
          <p:nvCxnSpPr>
            <p:cNvPr id="73" name="Google Shape;73;p15"/>
            <p:cNvCxnSpPr/>
            <p:nvPr/>
          </p:nvCxnSpPr>
          <p:spPr>
            <a:xfrm>
              <a:off x="942150" y="8364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74" name="Google Shape;74;p15"/>
            <p:cNvCxnSpPr/>
            <p:nvPr/>
          </p:nvCxnSpPr>
          <p:spPr>
            <a:xfrm>
              <a:off x="1866659" y="17703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75" name="Google Shape;75;p15"/>
            <p:cNvCxnSpPr/>
            <p:nvPr/>
          </p:nvCxnSpPr>
          <p:spPr>
            <a:xfrm>
              <a:off x="1399500"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76" name="Google Shape;76;p15"/>
            <p:cNvCxnSpPr/>
            <p:nvPr/>
          </p:nvCxnSpPr>
          <p:spPr>
            <a:xfrm>
              <a:off x="1966175"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77" name="Google Shape;77;p15"/>
            <p:cNvCxnSpPr/>
            <p:nvPr/>
          </p:nvCxnSpPr>
          <p:spPr>
            <a:xfrm>
              <a:off x="2406550" y="2617839"/>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78" name="Google Shape;78;p15"/>
            <p:cNvCxnSpPr/>
            <p:nvPr/>
          </p:nvCxnSpPr>
          <p:spPr>
            <a:xfrm>
              <a:off x="942150" y="247332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79" name="Google Shape;79;p15"/>
            <p:cNvCxnSpPr/>
            <p:nvPr/>
          </p:nvCxnSpPr>
          <p:spPr>
            <a:xfrm>
              <a:off x="942150" y="1154775"/>
              <a:ext cx="0" cy="155700"/>
            </a:xfrm>
            <a:prstGeom prst="straightConnector1">
              <a:avLst/>
            </a:prstGeom>
            <a:noFill/>
            <a:ln cap="flat" cmpd="sng" w="19050">
              <a:solidFill>
                <a:srgbClr val="3C78D8"/>
              </a:solidFill>
              <a:prstDash val="solid"/>
              <a:round/>
              <a:headEnd len="med" w="med" type="none"/>
              <a:tailEnd len="med" w="med" type="none"/>
            </a:ln>
          </p:spPr>
        </p:cxnSp>
        <p:sp>
          <p:nvSpPr>
            <p:cNvPr id="80" name="Google Shape;80;p15"/>
            <p:cNvSpPr/>
            <p:nvPr/>
          </p:nvSpPr>
          <p:spPr>
            <a:xfrm>
              <a:off x="1715550" y="116397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p:nvPr/>
          </p:nvSpPr>
          <p:spPr>
            <a:xfrm>
              <a:off x="19443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5"/>
            <p:cNvSpPr/>
            <p:nvPr/>
          </p:nvSpPr>
          <p:spPr>
            <a:xfrm>
              <a:off x="21332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5"/>
            <p:cNvSpPr/>
            <p:nvPr/>
          </p:nvSpPr>
          <p:spPr>
            <a:xfrm>
              <a:off x="22859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28563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p:nvPr/>
          </p:nvSpPr>
          <p:spPr>
            <a:xfrm>
              <a:off x="1122450" y="248670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5"/>
            <p:cNvSpPr/>
            <p:nvPr/>
          </p:nvSpPr>
          <p:spPr>
            <a:xfrm>
              <a:off x="129612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5"/>
            <p:cNvSpPr/>
            <p:nvPr/>
          </p:nvSpPr>
          <p:spPr>
            <a:xfrm>
              <a:off x="1494488"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p:nvPr/>
          </p:nvSpPr>
          <p:spPr>
            <a:xfrm>
              <a:off x="184557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5"/>
            <p:cNvSpPr/>
            <p:nvPr/>
          </p:nvSpPr>
          <p:spPr>
            <a:xfrm>
              <a:off x="1084575" y="1192963"/>
              <a:ext cx="1764325" cy="1385775"/>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grpSp>
      <p:grpSp>
        <p:nvGrpSpPr>
          <p:cNvPr id="90" name="Google Shape;90;p15"/>
          <p:cNvGrpSpPr/>
          <p:nvPr/>
        </p:nvGrpSpPr>
        <p:grpSpPr>
          <a:xfrm>
            <a:off x="4370625" y="619038"/>
            <a:ext cx="1233510" cy="1000807"/>
            <a:chOff x="4612300" y="698413"/>
            <a:chExt cx="1233510" cy="1000807"/>
          </a:xfrm>
        </p:grpSpPr>
        <p:grpSp>
          <p:nvGrpSpPr>
            <p:cNvPr id="91" name="Google Shape;91;p15"/>
            <p:cNvGrpSpPr/>
            <p:nvPr/>
          </p:nvGrpSpPr>
          <p:grpSpPr>
            <a:xfrm>
              <a:off x="4612300" y="698413"/>
              <a:ext cx="401175" cy="537925"/>
              <a:chOff x="4955000" y="661425"/>
              <a:chExt cx="401175" cy="537925"/>
            </a:xfrm>
          </p:grpSpPr>
          <p:sp>
            <p:nvSpPr>
              <p:cNvPr id="92" name="Google Shape;92;p15"/>
              <p:cNvSpPr/>
              <p:nvPr/>
            </p:nvSpPr>
            <p:spPr>
              <a:xfrm>
                <a:off x="5008125" y="8605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p:nvPr/>
            </p:nvSpPr>
            <p:spPr>
              <a:xfrm>
                <a:off x="5160525" y="10129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5"/>
              <p:cNvSpPr/>
              <p:nvPr/>
            </p:nvSpPr>
            <p:spPr>
              <a:xfrm>
                <a:off x="4955000" y="1078750"/>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5"/>
              <p:cNvSpPr/>
              <p:nvPr/>
            </p:nvSpPr>
            <p:spPr>
              <a:xfrm>
                <a:off x="5235575" y="782025"/>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5"/>
              <p:cNvSpPr/>
              <p:nvPr/>
            </p:nvSpPr>
            <p:spPr>
              <a:xfrm>
                <a:off x="5160525" y="661425"/>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7" name="Google Shape;97;p15"/>
              <p:cNvCxnSpPr>
                <a:stCxn id="92" idx="7"/>
                <a:endCxn id="96" idx="3"/>
              </p:cNvCxnSpPr>
              <p:nvPr/>
            </p:nvCxnSpPr>
            <p:spPr>
              <a:xfrm flipH="1" rot="10800000">
                <a:off x="5111064" y="764511"/>
                <a:ext cx="67200" cy="113700"/>
              </a:xfrm>
              <a:prstGeom prst="straightConnector1">
                <a:avLst/>
              </a:prstGeom>
              <a:noFill/>
              <a:ln cap="flat" cmpd="sng" w="19050">
                <a:solidFill>
                  <a:schemeClr val="lt2"/>
                </a:solidFill>
                <a:prstDash val="solid"/>
                <a:round/>
                <a:headEnd len="med" w="med" type="none"/>
                <a:tailEnd len="med" w="med" type="none"/>
              </a:ln>
            </p:spPr>
          </p:cxnSp>
          <p:cxnSp>
            <p:nvCxnSpPr>
              <p:cNvPr id="98" name="Google Shape;98;p15"/>
              <p:cNvCxnSpPr>
                <a:stCxn id="92" idx="4"/>
                <a:endCxn id="94" idx="0"/>
              </p:cNvCxnSpPr>
              <p:nvPr/>
            </p:nvCxnSpPr>
            <p:spPr>
              <a:xfrm flipH="1">
                <a:off x="5015325" y="981150"/>
                <a:ext cx="53100" cy="97500"/>
              </a:xfrm>
              <a:prstGeom prst="straightConnector1">
                <a:avLst/>
              </a:prstGeom>
              <a:noFill/>
              <a:ln cap="flat" cmpd="sng" w="19050">
                <a:solidFill>
                  <a:schemeClr val="lt2"/>
                </a:solidFill>
                <a:prstDash val="solid"/>
                <a:round/>
                <a:headEnd len="med" w="med" type="none"/>
                <a:tailEnd len="med" w="med" type="none"/>
              </a:ln>
            </p:spPr>
          </p:cxnSp>
          <p:cxnSp>
            <p:nvCxnSpPr>
              <p:cNvPr id="99" name="Google Shape;99;p15"/>
              <p:cNvCxnSpPr/>
              <p:nvPr/>
            </p:nvCxnSpPr>
            <p:spPr>
              <a:xfrm>
                <a:off x="5118125" y="948300"/>
                <a:ext cx="53100" cy="97500"/>
              </a:xfrm>
              <a:prstGeom prst="straightConnector1">
                <a:avLst/>
              </a:prstGeom>
              <a:noFill/>
              <a:ln cap="flat" cmpd="sng" w="19050">
                <a:solidFill>
                  <a:schemeClr val="lt2"/>
                </a:solidFill>
                <a:prstDash val="solid"/>
                <a:round/>
                <a:headEnd len="med" w="med" type="none"/>
                <a:tailEnd len="med" w="med" type="none"/>
              </a:ln>
            </p:spPr>
          </p:cxnSp>
          <p:cxnSp>
            <p:nvCxnSpPr>
              <p:cNvPr id="100" name="Google Shape;100;p15"/>
              <p:cNvCxnSpPr>
                <a:stCxn id="95" idx="3"/>
              </p:cNvCxnSpPr>
              <p:nvPr/>
            </p:nvCxnSpPr>
            <p:spPr>
              <a:xfrm flipH="1">
                <a:off x="5111036" y="884964"/>
                <a:ext cx="142200" cy="55200"/>
              </a:xfrm>
              <a:prstGeom prst="straightConnector1">
                <a:avLst/>
              </a:prstGeom>
              <a:noFill/>
              <a:ln cap="flat" cmpd="sng" w="19050">
                <a:solidFill>
                  <a:schemeClr val="lt2"/>
                </a:solidFill>
                <a:prstDash val="solid"/>
                <a:round/>
                <a:headEnd len="med" w="med" type="none"/>
                <a:tailEnd len="med" w="med" type="none"/>
              </a:ln>
            </p:spPr>
          </p:cxnSp>
        </p:grpSp>
        <p:grpSp>
          <p:nvGrpSpPr>
            <p:cNvPr id="101" name="Google Shape;101;p15"/>
            <p:cNvGrpSpPr/>
            <p:nvPr/>
          </p:nvGrpSpPr>
          <p:grpSpPr>
            <a:xfrm>
              <a:off x="4994797" y="1122440"/>
              <a:ext cx="851014" cy="576780"/>
              <a:chOff x="5398947" y="1335378"/>
              <a:chExt cx="851014" cy="576780"/>
            </a:xfrm>
          </p:grpSpPr>
          <p:sp>
            <p:nvSpPr>
              <p:cNvPr id="102" name="Google Shape;102;p15"/>
              <p:cNvSpPr/>
              <p:nvPr/>
            </p:nvSpPr>
            <p:spPr>
              <a:xfrm flipH="1" rot="4207573">
                <a:off x="5783968" y="159291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5"/>
              <p:cNvSpPr/>
              <p:nvPr/>
            </p:nvSpPr>
            <p:spPr>
              <a:xfrm flipH="1" rot="4207573">
                <a:off x="5588635" y="1501832"/>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5"/>
              <p:cNvSpPr/>
              <p:nvPr/>
            </p:nvSpPr>
            <p:spPr>
              <a:xfrm flipH="1" rot="4207573">
                <a:off x="5597097" y="171746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5"/>
              <p:cNvSpPr/>
              <p:nvPr/>
            </p:nvSpPr>
            <p:spPr>
              <a:xfrm flipH="1" rot="4207573">
                <a:off x="5779965" y="1352327"/>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5"/>
              <p:cNvSpPr/>
              <p:nvPr/>
            </p:nvSpPr>
            <p:spPr>
              <a:xfrm flipH="1" rot="4207573">
                <a:off x="5918960" y="1381604"/>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7" name="Google Shape;107;p15"/>
              <p:cNvCxnSpPr>
                <a:stCxn id="102" idx="7"/>
                <a:endCxn id="106" idx="3"/>
              </p:cNvCxnSpPr>
              <p:nvPr/>
            </p:nvCxnSpPr>
            <p:spPr>
              <a:xfrm flipH="1" rot="10800000">
                <a:off x="5870086" y="1496638"/>
                <a:ext cx="83700" cy="102000"/>
              </a:xfrm>
              <a:prstGeom prst="straightConnector1">
                <a:avLst/>
              </a:prstGeom>
              <a:noFill/>
              <a:ln cap="flat" cmpd="sng" w="19050">
                <a:solidFill>
                  <a:schemeClr val="lt2"/>
                </a:solidFill>
                <a:prstDash val="solid"/>
                <a:round/>
                <a:headEnd len="med" w="med" type="none"/>
                <a:tailEnd len="med" w="med" type="none"/>
              </a:ln>
            </p:spPr>
          </p:cxnSp>
          <p:cxnSp>
            <p:nvCxnSpPr>
              <p:cNvPr id="108" name="Google Shape;108;p15"/>
              <p:cNvCxnSpPr>
                <a:stCxn id="102" idx="4"/>
                <a:endCxn id="104" idx="0"/>
              </p:cNvCxnSpPr>
              <p:nvPr/>
            </p:nvCxnSpPr>
            <p:spPr>
              <a:xfrm flipH="1">
                <a:off x="5714368" y="1673918"/>
                <a:ext cx="73200" cy="83400"/>
              </a:xfrm>
              <a:prstGeom prst="straightConnector1">
                <a:avLst/>
              </a:prstGeom>
              <a:noFill/>
              <a:ln cap="flat" cmpd="sng" w="19050">
                <a:solidFill>
                  <a:schemeClr val="lt2"/>
                </a:solidFill>
                <a:prstDash val="solid"/>
                <a:round/>
                <a:headEnd len="med" w="med" type="none"/>
                <a:tailEnd len="med" w="med" type="none"/>
              </a:ln>
            </p:spPr>
          </p:cxnSp>
          <p:cxnSp>
            <p:nvCxnSpPr>
              <p:cNvPr id="109" name="Google Shape;109;p15"/>
              <p:cNvCxnSpPr/>
              <p:nvPr/>
            </p:nvCxnSpPr>
            <p:spPr>
              <a:xfrm flipH="1" rot="4232521">
                <a:off x="5720570" y="1559129"/>
                <a:ext cx="53135" cy="97269"/>
              </a:xfrm>
              <a:prstGeom prst="straightConnector1">
                <a:avLst/>
              </a:prstGeom>
              <a:noFill/>
              <a:ln cap="flat" cmpd="sng" w="19050">
                <a:solidFill>
                  <a:schemeClr val="lt2"/>
                </a:solidFill>
                <a:prstDash val="solid"/>
                <a:round/>
                <a:headEnd len="med" w="med" type="none"/>
                <a:tailEnd len="med" w="med" type="none"/>
              </a:ln>
            </p:spPr>
          </p:cxnSp>
          <p:cxnSp>
            <p:nvCxnSpPr>
              <p:cNvPr id="110" name="Google Shape;110;p15"/>
              <p:cNvCxnSpPr>
                <a:stCxn id="105" idx="3"/>
              </p:cNvCxnSpPr>
              <p:nvPr/>
            </p:nvCxnSpPr>
            <p:spPr>
              <a:xfrm flipH="1">
                <a:off x="5812047" y="1467508"/>
                <a:ext cx="2700" cy="152700"/>
              </a:xfrm>
              <a:prstGeom prst="straightConnector1">
                <a:avLst/>
              </a:prstGeom>
              <a:noFill/>
              <a:ln cap="flat" cmpd="sng" w="19050">
                <a:solidFill>
                  <a:schemeClr val="lt2"/>
                </a:solidFill>
                <a:prstDash val="solid"/>
                <a:round/>
                <a:headEnd len="med" w="med" type="none"/>
                <a:tailEnd len="med" w="med" type="none"/>
              </a:ln>
            </p:spPr>
          </p:cxnSp>
          <p:sp>
            <p:nvSpPr>
              <p:cNvPr id="111" name="Google Shape;111;p15"/>
              <p:cNvSpPr/>
              <p:nvPr/>
            </p:nvSpPr>
            <p:spPr>
              <a:xfrm flipH="1" rot="4207573">
                <a:off x="5415897" y="1668468"/>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2" name="Google Shape;112;p15"/>
              <p:cNvCxnSpPr>
                <a:stCxn id="102" idx="4"/>
                <a:endCxn id="111" idx="0"/>
              </p:cNvCxnSpPr>
              <p:nvPr/>
            </p:nvCxnSpPr>
            <p:spPr>
              <a:xfrm flipH="1">
                <a:off x="5533168" y="1673918"/>
                <a:ext cx="254400" cy="34500"/>
              </a:xfrm>
              <a:prstGeom prst="straightConnector1">
                <a:avLst/>
              </a:prstGeom>
              <a:noFill/>
              <a:ln cap="flat" cmpd="sng" w="19050">
                <a:solidFill>
                  <a:schemeClr val="lt2"/>
                </a:solidFill>
                <a:prstDash val="solid"/>
                <a:round/>
                <a:headEnd len="med" w="med" type="none"/>
                <a:tailEnd len="med" w="med" type="none"/>
              </a:ln>
            </p:spPr>
          </p:cxnSp>
          <p:sp>
            <p:nvSpPr>
              <p:cNvPr id="113" name="Google Shape;113;p15"/>
              <p:cNvSpPr/>
              <p:nvPr/>
            </p:nvSpPr>
            <p:spPr>
              <a:xfrm flipH="1" rot="4207573">
                <a:off x="5851885" y="1774307"/>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4" name="Google Shape;114;p15"/>
              <p:cNvCxnSpPr>
                <a:stCxn id="113" idx="6"/>
                <a:endCxn id="102" idx="2"/>
              </p:cNvCxnSpPr>
              <p:nvPr/>
            </p:nvCxnSpPr>
            <p:spPr>
              <a:xfrm rot="10800000">
                <a:off x="5865085" y="1710107"/>
                <a:ext cx="26700" cy="67800"/>
              </a:xfrm>
              <a:prstGeom prst="straightConnector1">
                <a:avLst/>
              </a:prstGeom>
              <a:noFill/>
              <a:ln cap="flat" cmpd="sng" w="19050">
                <a:solidFill>
                  <a:schemeClr val="lt2"/>
                </a:solidFill>
                <a:prstDash val="solid"/>
                <a:round/>
                <a:headEnd len="med" w="med" type="none"/>
                <a:tailEnd len="med" w="med" type="none"/>
              </a:ln>
            </p:spPr>
          </p:cxnSp>
          <p:sp>
            <p:nvSpPr>
              <p:cNvPr id="115" name="Google Shape;115;p15"/>
              <p:cNvSpPr/>
              <p:nvPr/>
            </p:nvSpPr>
            <p:spPr>
              <a:xfrm flipH="1" rot="4207573">
                <a:off x="6112110" y="1483604"/>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6" name="Google Shape;116;p15"/>
              <p:cNvCxnSpPr>
                <a:stCxn id="102" idx="0"/>
                <a:endCxn id="115" idx="3"/>
              </p:cNvCxnSpPr>
              <p:nvPr/>
            </p:nvCxnSpPr>
            <p:spPr>
              <a:xfrm flipH="1" rot="10800000">
                <a:off x="5901268" y="1598918"/>
                <a:ext cx="245700" cy="33900"/>
              </a:xfrm>
              <a:prstGeom prst="straightConnector1">
                <a:avLst/>
              </a:prstGeom>
              <a:noFill/>
              <a:ln cap="flat" cmpd="sng" w="19050">
                <a:solidFill>
                  <a:schemeClr val="lt2"/>
                </a:solidFill>
                <a:prstDash val="solid"/>
                <a:round/>
                <a:headEnd len="med" w="med" type="none"/>
                <a:tailEnd len="med" w="med" type="none"/>
              </a:ln>
            </p:spPr>
          </p:cxnSp>
        </p:grpSp>
      </p:grpSp>
      <p:sp>
        <p:nvSpPr>
          <p:cNvPr id="117" name="Google Shape;117;p15"/>
          <p:cNvSpPr txBox="1"/>
          <p:nvPr/>
        </p:nvSpPr>
        <p:spPr>
          <a:xfrm>
            <a:off x="245475" y="110125"/>
            <a:ext cx="3046200" cy="6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We could use Logistic Regression…</a:t>
            </a:r>
            <a:endParaRPr sz="1800">
              <a:solidFill>
                <a:schemeClr val="lt2"/>
              </a:solidFill>
            </a:endParaRPr>
          </a:p>
        </p:txBody>
      </p:sp>
      <p:sp>
        <p:nvSpPr>
          <p:cNvPr id="118" name="Google Shape;118;p15"/>
          <p:cNvSpPr txBox="1"/>
          <p:nvPr/>
        </p:nvSpPr>
        <p:spPr>
          <a:xfrm>
            <a:off x="3508600" y="236075"/>
            <a:ext cx="30462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or K-nearest neighbours</a:t>
            </a:r>
            <a:endParaRPr sz="1800">
              <a:solidFill>
                <a:schemeClr val="lt2"/>
              </a:solidFill>
            </a:endParaRPr>
          </a:p>
        </p:txBody>
      </p:sp>
      <p:grpSp>
        <p:nvGrpSpPr>
          <p:cNvPr id="119" name="Google Shape;119;p15"/>
          <p:cNvGrpSpPr/>
          <p:nvPr/>
        </p:nvGrpSpPr>
        <p:grpSpPr>
          <a:xfrm>
            <a:off x="1226025" y="3747700"/>
            <a:ext cx="1475535" cy="1125000"/>
            <a:chOff x="3750275" y="3353700"/>
            <a:chExt cx="1475535" cy="1125000"/>
          </a:xfrm>
        </p:grpSpPr>
        <p:sp>
          <p:nvSpPr>
            <p:cNvPr id="120" name="Google Shape;120;p15"/>
            <p:cNvSpPr/>
            <p:nvPr/>
          </p:nvSpPr>
          <p:spPr>
            <a:xfrm>
              <a:off x="3803400" y="36353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5"/>
            <p:cNvSpPr/>
            <p:nvPr/>
          </p:nvSpPr>
          <p:spPr>
            <a:xfrm>
              <a:off x="3955800" y="37877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5"/>
            <p:cNvSpPr/>
            <p:nvPr/>
          </p:nvSpPr>
          <p:spPr>
            <a:xfrm>
              <a:off x="3750275" y="3853563"/>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5"/>
            <p:cNvSpPr/>
            <p:nvPr/>
          </p:nvSpPr>
          <p:spPr>
            <a:xfrm>
              <a:off x="4030850" y="3556838"/>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a:off x="3955800" y="3436238"/>
              <a:ext cx="120600" cy="120600"/>
            </a:xfrm>
            <a:prstGeom prst="ellipse">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5" name="Google Shape;125;p15"/>
            <p:cNvCxnSpPr/>
            <p:nvPr/>
          </p:nvCxnSpPr>
          <p:spPr>
            <a:xfrm flipH="1">
              <a:off x="3955800" y="3395250"/>
              <a:ext cx="549000" cy="951000"/>
            </a:xfrm>
            <a:prstGeom prst="straightConnector1">
              <a:avLst/>
            </a:prstGeom>
            <a:noFill/>
            <a:ln cap="flat" cmpd="sng" w="28575">
              <a:solidFill>
                <a:schemeClr val="lt2"/>
              </a:solidFill>
              <a:prstDash val="dot"/>
              <a:round/>
              <a:headEnd len="med" w="med" type="none"/>
              <a:tailEnd len="med" w="med" type="none"/>
            </a:ln>
          </p:spPr>
        </p:cxnSp>
        <p:cxnSp>
          <p:nvCxnSpPr>
            <p:cNvPr id="126" name="Google Shape;126;p15"/>
            <p:cNvCxnSpPr/>
            <p:nvPr/>
          </p:nvCxnSpPr>
          <p:spPr>
            <a:xfrm flipH="1">
              <a:off x="4036450" y="3353700"/>
              <a:ext cx="649500" cy="1125000"/>
            </a:xfrm>
            <a:prstGeom prst="straightConnector1">
              <a:avLst/>
            </a:prstGeom>
            <a:noFill/>
            <a:ln cap="flat" cmpd="sng" w="9525">
              <a:solidFill>
                <a:srgbClr val="FF0000"/>
              </a:solidFill>
              <a:prstDash val="solid"/>
              <a:round/>
              <a:headEnd len="med" w="med" type="none"/>
              <a:tailEnd len="med" w="med" type="none"/>
            </a:ln>
          </p:spPr>
        </p:cxnSp>
        <p:cxnSp>
          <p:nvCxnSpPr>
            <p:cNvPr id="127" name="Google Shape;127;p15"/>
            <p:cNvCxnSpPr/>
            <p:nvPr/>
          </p:nvCxnSpPr>
          <p:spPr>
            <a:xfrm flipH="1">
              <a:off x="4258300" y="3527700"/>
              <a:ext cx="549000" cy="951000"/>
            </a:xfrm>
            <a:prstGeom prst="straightConnector1">
              <a:avLst/>
            </a:prstGeom>
            <a:noFill/>
            <a:ln cap="flat" cmpd="sng" w="28575">
              <a:solidFill>
                <a:schemeClr val="lt2"/>
              </a:solidFill>
              <a:prstDash val="dot"/>
              <a:round/>
              <a:headEnd len="med" w="med" type="none"/>
              <a:tailEnd len="med" w="med" type="none"/>
            </a:ln>
          </p:spPr>
        </p:cxnSp>
        <p:sp>
          <p:nvSpPr>
            <p:cNvPr id="128" name="Google Shape;128;p15"/>
            <p:cNvSpPr/>
            <p:nvPr/>
          </p:nvSpPr>
          <p:spPr>
            <a:xfrm flipH="1" rot="4207573">
              <a:off x="4918568" y="403490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5"/>
            <p:cNvSpPr/>
            <p:nvPr/>
          </p:nvSpPr>
          <p:spPr>
            <a:xfrm flipH="1" rot="4207573">
              <a:off x="4799435" y="3943820"/>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5"/>
            <p:cNvSpPr/>
            <p:nvPr/>
          </p:nvSpPr>
          <p:spPr>
            <a:xfrm flipH="1" rot="4207573">
              <a:off x="4807897" y="415945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5"/>
            <p:cNvSpPr/>
            <p:nvPr/>
          </p:nvSpPr>
          <p:spPr>
            <a:xfrm flipH="1" rot="4207573">
              <a:off x="4914565" y="379431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5"/>
            <p:cNvSpPr/>
            <p:nvPr/>
          </p:nvSpPr>
          <p:spPr>
            <a:xfrm flipH="1" rot="4207573">
              <a:off x="5053560" y="3823591"/>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5"/>
            <p:cNvSpPr/>
            <p:nvPr/>
          </p:nvSpPr>
          <p:spPr>
            <a:xfrm flipH="1" rot="4207573">
              <a:off x="4626697" y="411045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5"/>
            <p:cNvSpPr/>
            <p:nvPr/>
          </p:nvSpPr>
          <p:spPr>
            <a:xfrm flipH="1" rot="4207573">
              <a:off x="5062685" y="4216295"/>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5"/>
            <p:cNvSpPr/>
            <p:nvPr/>
          </p:nvSpPr>
          <p:spPr>
            <a:xfrm flipH="1" rot="4207573">
              <a:off x="5087960" y="4019941"/>
              <a:ext cx="120900" cy="1209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6" name="Google Shape;136;p15"/>
          <p:cNvSpPr txBox="1"/>
          <p:nvPr/>
        </p:nvSpPr>
        <p:spPr>
          <a:xfrm>
            <a:off x="670425" y="3031600"/>
            <a:ext cx="30462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or support vector machines(SVM)</a:t>
            </a:r>
            <a:endParaRPr sz="1800">
              <a:solidFill>
                <a:schemeClr val="lt2"/>
              </a:solidFill>
            </a:endParaRPr>
          </a:p>
        </p:txBody>
      </p:sp>
      <p:sp>
        <p:nvSpPr>
          <p:cNvPr id="137" name="Google Shape;137;p15"/>
          <p:cNvSpPr txBox="1"/>
          <p:nvPr/>
        </p:nvSpPr>
        <p:spPr>
          <a:xfrm>
            <a:off x="4172575" y="2137200"/>
            <a:ext cx="4135200" cy="22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and many more machine learning algorithms, how do we decide which one to use?</a:t>
            </a:r>
            <a:endParaRPr sz="1800">
              <a:solidFill>
                <a:schemeClr val="lt2"/>
              </a:solidFill>
            </a:endParaRPr>
          </a:p>
          <a:p>
            <a:pPr indent="0" lvl="0" marL="0" rtl="0" algn="l">
              <a:spcBef>
                <a:spcPts val="0"/>
              </a:spcBef>
              <a:spcAft>
                <a:spcPts val="0"/>
              </a:spcAft>
              <a:buNone/>
            </a:pPr>
            <a:r>
              <a:rPr lang="en-GB" sz="1800">
                <a:solidFill>
                  <a:schemeClr val="dk1"/>
                </a:solidFill>
              </a:rPr>
              <a:t>Cross Validation</a:t>
            </a:r>
            <a:r>
              <a:rPr lang="en-GB" sz="1800">
                <a:solidFill>
                  <a:schemeClr val="lt2"/>
                </a:solidFill>
              </a:rPr>
              <a:t> allows us to compare different machine learning methods and get a sense of how well they will work in practice</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p:nvPr/>
        </p:nvSpPr>
        <p:spPr>
          <a:xfrm>
            <a:off x="246950" y="211675"/>
            <a:ext cx="564600" cy="4638900"/>
          </a:xfrm>
          <a:prstGeom prst="rect">
            <a:avLst/>
          </a:prstGeom>
          <a:solidFill>
            <a:srgbClr val="49BBF9"/>
          </a:solidFill>
          <a:ln cap="flat" cmpd="sng" w="9525">
            <a:solidFill>
              <a:srgbClr val="49BBF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6"/>
          <p:cNvSpPr txBox="1"/>
          <p:nvPr/>
        </p:nvSpPr>
        <p:spPr>
          <a:xfrm>
            <a:off x="1155325" y="105825"/>
            <a:ext cx="7805400" cy="3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Let's imagine this blue box represents all the data that we have collected about people with or without heart disease</a:t>
            </a:r>
            <a:endParaRPr sz="1800">
              <a:solidFill>
                <a:schemeClr val="lt2"/>
              </a:solidFill>
            </a:endParaRPr>
          </a:p>
          <a:p>
            <a:pPr indent="0" lvl="0" marL="0" rtl="0" algn="l">
              <a:spcBef>
                <a:spcPts val="0"/>
              </a:spcBef>
              <a:spcAft>
                <a:spcPts val="0"/>
              </a:spcAft>
              <a:buNone/>
            </a:pPr>
            <a:r>
              <a:rPr lang="en-GB" sz="1800">
                <a:solidFill>
                  <a:schemeClr val="lt2"/>
                </a:solidFill>
              </a:rPr>
              <a:t>We need to do two things with this data</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GB" sz="1800">
                <a:solidFill>
                  <a:schemeClr val="lt2"/>
                </a:solidFill>
              </a:rPr>
              <a:t>Estimate the parameters for the machine learning methods</a:t>
            </a:r>
            <a:endParaRPr sz="1800">
              <a:solidFill>
                <a:schemeClr val="lt2"/>
              </a:solidFill>
            </a:endParaRPr>
          </a:p>
          <a:p>
            <a:pPr indent="0" lvl="0" marL="914400" rtl="0" algn="l">
              <a:spcBef>
                <a:spcPts val="0"/>
              </a:spcBef>
              <a:spcAft>
                <a:spcPts val="0"/>
              </a:spcAft>
              <a:buNone/>
            </a:pPr>
            <a:r>
              <a:rPr lang="en-GB" sz="1800">
                <a:solidFill>
                  <a:schemeClr val="lt2"/>
                </a:solidFill>
              </a:rPr>
              <a:t>In other words to use Logistic regression we have to use some of the data to estimate the shape of this curve…</a:t>
            </a:r>
            <a:endParaRPr sz="1800">
              <a:solidFill>
                <a:schemeClr val="lt2"/>
              </a:solidFill>
            </a:endParaRPr>
          </a:p>
          <a:p>
            <a:pPr indent="0" lvl="0" marL="914400" rtl="0" algn="l">
              <a:spcBef>
                <a:spcPts val="0"/>
              </a:spcBef>
              <a:spcAft>
                <a:spcPts val="0"/>
              </a:spcAft>
              <a:buNone/>
            </a:pPr>
            <a:r>
              <a:rPr lang="en-GB" sz="1800">
                <a:solidFill>
                  <a:schemeClr val="lt2"/>
                </a:solidFill>
              </a:rPr>
              <a:t>In machine learning we call this "</a:t>
            </a:r>
            <a:r>
              <a:rPr lang="en-GB" sz="1800">
                <a:solidFill>
                  <a:schemeClr val="dk1"/>
                </a:solidFill>
              </a:rPr>
              <a:t>training </a:t>
            </a:r>
            <a:r>
              <a:rPr lang="en-GB" sz="1800">
                <a:solidFill>
                  <a:schemeClr val="lt2"/>
                </a:solidFill>
              </a:rPr>
              <a:t>the algorithm"</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GB" sz="1800">
                <a:solidFill>
                  <a:schemeClr val="lt2"/>
                </a:solidFill>
              </a:rPr>
              <a:t>Evaluate how well the machine learning methods work</a:t>
            </a:r>
            <a:endParaRPr sz="1800">
              <a:solidFill>
                <a:schemeClr val="lt2"/>
              </a:solidFill>
            </a:endParaRPr>
          </a:p>
          <a:p>
            <a:pPr indent="0" lvl="0" marL="914400" rtl="0" algn="l">
              <a:spcBef>
                <a:spcPts val="0"/>
              </a:spcBef>
              <a:spcAft>
                <a:spcPts val="0"/>
              </a:spcAft>
              <a:buNone/>
            </a:pPr>
            <a:r>
              <a:rPr lang="en-GB" sz="1800">
                <a:solidFill>
                  <a:schemeClr val="lt2"/>
                </a:solidFill>
              </a:rPr>
              <a:t>In other words we need to find out if this curve will do a good job categorizing new data</a:t>
            </a:r>
            <a:endParaRPr sz="1800">
              <a:solidFill>
                <a:schemeClr val="lt2"/>
              </a:solidFill>
            </a:endParaRPr>
          </a:p>
          <a:p>
            <a:pPr indent="0" lvl="0" marL="914400" rtl="0" algn="l">
              <a:spcBef>
                <a:spcPts val="0"/>
              </a:spcBef>
              <a:spcAft>
                <a:spcPts val="0"/>
              </a:spcAft>
              <a:buNone/>
            </a:pPr>
            <a:r>
              <a:rPr lang="en-GB" sz="1800">
                <a:solidFill>
                  <a:schemeClr val="lt2"/>
                </a:solidFill>
              </a:rPr>
              <a:t>In ML we call this "</a:t>
            </a:r>
            <a:r>
              <a:rPr lang="en-GB" sz="1800">
                <a:solidFill>
                  <a:schemeClr val="dk1"/>
                </a:solidFill>
              </a:rPr>
              <a:t>testing </a:t>
            </a:r>
            <a:r>
              <a:rPr lang="en-GB" sz="1800">
                <a:solidFill>
                  <a:schemeClr val="lt2"/>
                </a:solidFill>
              </a:rPr>
              <a:t>the algorithm"</a:t>
            </a:r>
            <a:endParaRPr sz="1800">
              <a:solidFill>
                <a:schemeClr val="lt2"/>
              </a:solidFill>
            </a:endParaRPr>
          </a:p>
          <a:p>
            <a:pPr indent="0" lvl="0" marL="457200" rtl="0" algn="l">
              <a:spcBef>
                <a:spcPts val="0"/>
              </a:spcBef>
              <a:spcAft>
                <a:spcPts val="0"/>
              </a:spcAft>
              <a:buNone/>
            </a:pPr>
            <a:r>
              <a:rPr lang="en-GB" sz="1800">
                <a:solidFill>
                  <a:schemeClr val="lt2"/>
                </a:solidFill>
              </a:rPr>
              <a:t>	</a:t>
            </a:r>
            <a:endParaRPr sz="1800">
              <a:solidFill>
                <a:schemeClr val="lt2"/>
              </a:solidFill>
            </a:endParaRPr>
          </a:p>
          <a:p>
            <a:pPr indent="0" lvl="0" marL="457200" rtl="0" algn="l">
              <a:spcBef>
                <a:spcPts val="0"/>
              </a:spcBef>
              <a:spcAft>
                <a:spcPts val="0"/>
              </a:spcAft>
              <a:buNone/>
            </a:pPr>
            <a:r>
              <a:t/>
            </a:r>
            <a:endParaRPr sz="1800">
              <a:solidFill>
                <a:schemeClr val="lt2"/>
              </a:solidFill>
            </a:endParaRPr>
          </a:p>
          <a:p>
            <a:pPr indent="0" lvl="0" marL="457200" rtl="0" algn="l">
              <a:spcBef>
                <a:spcPts val="0"/>
              </a:spcBef>
              <a:spcAft>
                <a:spcPts val="0"/>
              </a:spcAft>
              <a:buNone/>
            </a:pPr>
            <a:r>
              <a:t/>
            </a:r>
            <a:endParaRPr sz="1800">
              <a:solidFill>
                <a:schemeClr val="lt2"/>
              </a:solidFill>
            </a:endParaRPr>
          </a:p>
        </p:txBody>
      </p:sp>
      <p:cxnSp>
        <p:nvCxnSpPr>
          <p:cNvPr id="144" name="Google Shape;144;p16"/>
          <p:cNvCxnSpPr/>
          <p:nvPr/>
        </p:nvCxnSpPr>
        <p:spPr>
          <a:xfrm rot="10800000">
            <a:off x="784900" y="502700"/>
            <a:ext cx="396900" cy="0"/>
          </a:xfrm>
          <a:prstGeom prst="straightConnector1">
            <a:avLst/>
          </a:prstGeom>
          <a:noFill/>
          <a:ln cap="flat" cmpd="sng" w="28575">
            <a:solidFill>
              <a:schemeClr val="dk1"/>
            </a:solidFill>
            <a:prstDash val="solid"/>
            <a:round/>
            <a:headEnd len="med" w="med" type="none"/>
            <a:tailEnd len="med" w="med" type="stealth"/>
          </a:ln>
        </p:spPr>
      </p:cxnSp>
      <p:grpSp>
        <p:nvGrpSpPr>
          <p:cNvPr id="145" name="Google Shape;145;p16"/>
          <p:cNvGrpSpPr/>
          <p:nvPr/>
        </p:nvGrpSpPr>
        <p:grpSpPr>
          <a:xfrm>
            <a:off x="6615525" y="2770775"/>
            <a:ext cx="2112650" cy="1945650"/>
            <a:chOff x="864300" y="836425"/>
            <a:chExt cx="2112650" cy="1945650"/>
          </a:xfrm>
        </p:grpSpPr>
        <p:cxnSp>
          <p:nvCxnSpPr>
            <p:cNvPr id="146" name="Google Shape;146;p16"/>
            <p:cNvCxnSpPr/>
            <p:nvPr/>
          </p:nvCxnSpPr>
          <p:spPr>
            <a:xfrm>
              <a:off x="942150" y="8364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147" name="Google Shape;147;p16"/>
            <p:cNvCxnSpPr/>
            <p:nvPr/>
          </p:nvCxnSpPr>
          <p:spPr>
            <a:xfrm>
              <a:off x="1866659" y="1770325"/>
              <a:ext cx="0" cy="1867800"/>
            </a:xfrm>
            <a:prstGeom prst="straightConnector1">
              <a:avLst/>
            </a:prstGeom>
            <a:noFill/>
            <a:ln cap="flat" cmpd="sng" w="19050">
              <a:solidFill>
                <a:srgbClr val="3C78D8"/>
              </a:solidFill>
              <a:prstDash val="solid"/>
              <a:round/>
              <a:headEnd len="med" w="med" type="none"/>
              <a:tailEnd len="med" w="med" type="none"/>
            </a:ln>
          </p:spPr>
        </p:cxnSp>
        <p:cxnSp>
          <p:nvCxnSpPr>
            <p:cNvPr id="148" name="Google Shape;148;p16"/>
            <p:cNvCxnSpPr/>
            <p:nvPr/>
          </p:nvCxnSpPr>
          <p:spPr>
            <a:xfrm>
              <a:off x="1399500"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149" name="Google Shape;149;p16"/>
            <p:cNvCxnSpPr/>
            <p:nvPr/>
          </p:nvCxnSpPr>
          <p:spPr>
            <a:xfrm>
              <a:off x="1966175" y="262637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150" name="Google Shape;150;p16"/>
            <p:cNvCxnSpPr/>
            <p:nvPr/>
          </p:nvCxnSpPr>
          <p:spPr>
            <a:xfrm>
              <a:off x="2406550" y="2617839"/>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151" name="Google Shape;151;p16"/>
            <p:cNvCxnSpPr/>
            <p:nvPr/>
          </p:nvCxnSpPr>
          <p:spPr>
            <a:xfrm>
              <a:off x="942150" y="2473325"/>
              <a:ext cx="0" cy="155700"/>
            </a:xfrm>
            <a:prstGeom prst="straightConnector1">
              <a:avLst/>
            </a:prstGeom>
            <a:noFill/>
            <a:ln cap="flat" cmpd="sng" w="19050">
              <a:solidFill>
                <a:srgbClr val="3C78D8"/>
              </a:solidFill>
              <a:prstDash val="solid"/>
              <a:round/>
              <a:headEnd len="med" w="med" type="none"/>
              <a:tailEnd len="med" w="med" type="none"/>
            </a:ln>
          </p:spPr>
        </p:cxnSp>
        <p:cxnSp>
          <p:nvCxnSpPr>
            <p:cNvPr id="152" name="Google Shape;152;p16"/>
            <p:cNvCxnSpPr/>
            <p:nvPr/>
          </p:nvCxnSpPr>
          <p:spPr>
            <a:xfrm>
              <a:off x="942150" y="1154775"/>
              <a:ext cx="0" cy="155700"/>
            </a:xfrm>
            <a:prstGeom prst="straightConnector1">
              <a:avLst/>
            </a:prstGeom>
            <a:noFill/>
            <a:ln cap="flat" cmpd="sng" w="19050">
              <a:solidFill>
                <a:srgbClr val="3C78D8"/>
              </a:solidFill>
              <a:prstDash val="solid"/>
              <a:round/>
              <a:headEnd len="med" w="med" type="none"/>
              <a:tailEnd len="med" w="med" type="none"/>
            </a:ln>
          </p:spPr>
        </p:cxnSp>
        <p:sp>
          <p:nvSpPr>
            <p:cNvPr id="153" name="Google Shape;153;p16"/>
            <p:cNvSpPr/>
            <p:nvPr/>
          </p:nvSpPr>
          <p:spPr>
            <a:xfrm>
              <a:off x="1715550" y="116397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6"/>
            <p:cNvSpPr/>
            <p:nvPr/>
          </p:nvSpPr>
          <p:spPr>
            <a:xfrm>
              <a:off x="19443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6"/>
            <p:cNvSpPr/>
            <p:nvPr/>
          </p:nvSpPr>
          <p:spPr>
            <a:xfrm>
              <a:off x="2133225"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6"/>
            <p:cNvSpPr/>
            <p:nvPr/>
          </p:nvSpPr>
          <p:spPr>
            <a:xfrm>
              <a:off x="22859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6"/>
            <p:cNvSpPr/>
            <p:nvPr/>
          </p:nvSpPr>
          <p:spPr>
            <a:xfrm>
              <a:off x="2856350" y="1172325"/>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6"/>
            <p:cNvSpPr/>
            <p:nvPr/>
          </p:nvSpPr>
          <p:spPr>
            <a:xfrm>
              <a:off x="1122450" y="248670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6"/>
            <p:cNvSpPr/>
            <p:nvPr/>
          </p:nvSpPr>
          <p:spPr>
            <a:xfrm>
              <a:off x="129612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6"/>
            <p:cNvSpPr/>
            <p:nvPr/>
          </p:nvSpPr>
          <p:spPr>
            <a:xfrm>
              <a:off x="1494488"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6"/>
            <p:cNvSpPr/>
            <p:nvPr/>
          </p:nvSpPr>
          <p:spPr>
            <a:xfrm>
              <a:off x="1845575" y="2495050"/>
              <a:ext cx="120600" cy="120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6"/>
            <p:cNvSpPr/>
            <p:nvPr/>
          </p:nvSpPr>
          <p:spPr>
            <a:xfrm>
              <a:off x="1084575" y="1192963"/>
              <a:ext cx="1764325" cy="1385775"/>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grpSp>
      <p:sp>
        <p:nvSpPr>
          <p:cNvPr id="163" name="Google Shape;163;p16"/>
          <p:cNvSpPr txBox="1"/>
          <p:nvPr/>
        </p:nvSpPr>
        <p:spPr>
          <a:xfrm>
            <a:off x="1334050" y="3349950"/>
            <a:ext cx="4743300" cy="1408200"/>
          </a:xfrm>
          <a:prstGeom prst="rect">
            <a:avLst/>
          </a:prstGeom>
          <a:noFill/>
          <a:ln cap="flat" cmpd="sng" w="952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To summarize using machine learning we need the data to:</a:t>
            </a:r>
            <a:endParaRPr sz="1800">
              <a:solidFill>
                <a:schemeClr val="lt2"/>
              </a:solidFill>
            </a:endParaRPr>
          </a:p>
          <a:p>
            <a:pPr indent="0" lvl="0" marL="0" rtl="0" algn="l">
              <a:spcBef>
                <a:spcPts val="0"/>
              </a:spcBef>
              <a:spcAft>
                <a:spcPts val="0"/>
              </a:spcAft>
              <a:buNone/>
            </a:pPr>
            <a:r>
              <a:rPr lang="en-GB" sz="1800">
                <a:solidFill>
                  <a:schemeClr val="lt2"/>
                </a:solidFill>
              </a:rPr>
              <a:t>Train the machine learning methods</a:t>
            </a:r>
            <a:endParaRPr sz="1800">
              <a:solidFill>
                <a:schemeClr val="lt2"/>
              </a:solidFill>
            </a:endParaRPr>
          </a:p>
          <a:p>
            <a:pPr indent="0" lvl="0" marL="0" rtl="0" algn="l">
              <a:spcBef>
                <a:spcPts val="0"/>
              </a:spcBef>
              <a:spcAft>
                <a:spcPts val="0"/>
              </a:spcAft>
              <a:buNone/>
            </a:pPr>
            <a:r>
              <a:rPr lang="en-GB" sz="1800">
                <a:solidFill>
                  <a:schemeClr val="lt2"/>
                </a:solidFill>
              </a:rPr>
              <a:t>Test the machine learning methods</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1111700" y="265050"/>
            <a:ext cx="7470900" cy="19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terrible approach would be to use all of the data to estimate the parameters(i.e train the algorithm) then we would not have any data to test the methods. Reusing the same data to train and test ML model is a bad idea because we need to know how the method will work on the data it was not trained on</a:t>
            </a:r>
            <a:endParaRPr/>
          </a:p>
        </p:txBody>
      </p:sp>
      <p:sp>
        <p:nvSpPr>
          <p:cNvPr id="169" name="Google Shape;169;p17"/>
          <p:cNvSpPr/>
          <p:nvPr/>
        </p:nvSpPr>
        <p:spPr>
          <a:xfrm>
            <a:off x="246950" y="211675"/>
            <a:ext cx="564600" cy="4638900"/>
          </a:xfrm>
          <a:prstGeom prst="rect">
            <a:avLst/>
          </a:prstGeom>
          <a:solidFill>
            <a:srgbClr val="49BBF9"/>
          </a:solidFill>
          <a:ln cap="flat" cmpd="sng" w="9525">
            <a:solidFill>
              <a:srgbClr val="49BBF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0" name="Google Shape;170;p17"/>
          <p:cNvCxnSpPr/>
          <p:nvPr/>
        </p:nvCxnSpPr>
        <p:spPr>
          <a:xfrm>
            <a:off x="1067250" y="3206825"/>
            <a:ext cx="3772500" cy="0"/>
          </a:xfrm>
          <a:prstGeom prst="straightConnector1">
            <a:avLst/>
          </a:prstGeom>
          <a:noFill/>
          <a:ln cap="flat" cmpd="sng" w="38100">
            <a:solidFill>
              <a:schemeClr val="lt2"/>
            </a:solidFill>
            <a:prstDash val="solid"/>
            <a:round/>
            <a:headEnd len="med" w="med" type="none"/>
            <a:tailEnd len="med" w="med" type="stealth"/>
          </a:ln>
        </p:spPr>
      </p:cxnSp>
      <p:cxnSp>
        <p:nvCxnSpPr>
          <p:cNvPr id="171" name="Google Shape;171;p17"/>
          <p:cNvCxnSpPr/>
          <p:nvPr/>
        </p:nvCxnSpPr>
        <p:spPr>
          <a:xfrm>
            <a:off x="5319413" y="2355750"/>
            <a:ext cx="0" cy="2395080"/>
          </a:xfrm>
          <a:prstGeom prst="straightConnector1">
            <a:avLst/>
          </a:prstGeom>
          <a:noFill/>
          <a:ln cap="flat" cmpd="sng" w="19050">
            <a:solidFill>
              <a:srgbClr val="3C78D8"/>
            </a:solidFill>
            <a:prstDash val="solid"/>
            <a:round/>
            <a:headEnd len="med" w="med" type="none"/>
            <a:tailEnd len="med" w="med" type="none"/>
          </a:ln>
        </p:spPr>
      </p:cxnSp>
      <p:cxnSp>
        <p:nvCxnSpPr>
          <p:cNvPr id="172" name="Google Shape;172;p17"/>
          <p:cNvCxnSpPr/>
          <p:nvPr/>
        </p:nvCxnSpPr>
        <p:spPr>
          <a:xfrm>
            <a:off x="6737980" y="3317853"/>
            <a:ext cx="0" cy="2865952"/>
          </a:xfrm>
          <a:prstGeom prst="straightConnector1">
            <a:avLst/>
          </a:prstGeom>
          <a:noFill/>
          <a:ln cap="flat" cmpd="sng" w="19050">
            <a:solidFill>
              <a:srgbClr val="3C78D8"/>
            </a:solidFill>
            <a:prstDash val="solid"/>
            <a:round/>
            <a:headEnd len="med" w="med" type="none"/>
            <a:tailEnd len="med" w="med" type="none"/>
          </a:ln>
        </p:spPr>
      </p:cxnSp>
      <p:cxnSp>
        <p:nvCxnSpPr>
          <p:cNvPr id="173" name="Google Shape;173;p17"/>
          <p:cNvCxnSpPr/>
          <p:nvPr/>
        </p:nvCxnSpPr>
        <p:spPr>
          <a:xfrm>
            <a:off x="6021171" y="4651002"/>
            <a:ext cx="0" cy="199654"/>
          </a:xfrm>
          <a:prstGeom prst="straightConnector1">
            <a:avLst/>
          </a:prstGeom>
          <a:noFill/>
          <a:ln cap="flat" cmpd="sng" w="19050">
            <a:solidFill>
              <a:srgbClr val="3C78D8"/>
            </a:solidFill>
            <a:prstDash val="solid"/>
            <a:round/>
            <a:headEnd len="med" w="med" type="none"/>
            <a:tailEnd len="med" w="med" type="none"/>
          </a:ln>
        </p:spPr>
      </p:cxnSp>
      <p:cxnSp>
        <p:nvCxnSpPr>
          <p:cNvPr id="174" name="Google Shape;174;p17"/>
          <p:cNvCxnSpPr/>
          <p:nvPr/>
        </p:nvCxnSpPr>
        <p:spPr>
          <a:xfrm>
            <a:off x="6890677" y="4651002"/>
            <a:ext cx="0" cy="199654"/>
          </a:xfrm>
          <a:prstGeom prst="straightConnector1">
            <a:avLst/>
          </a:prstGeom>
          <a:noFill/>
          <a:ln cap="flat" cmpd="sng" w="19050">
            <a:solidFill>
              <a:srgbClr val="3C78D8"/>
            </a:solidFill>
            <a:prstDash val="solid"/>
            <a:round/>
            <a:headEnd len="med" w="med" type="none"/>
            <a:tailEnd len="med" w="med" type="none"/>
          </a:ln>
        </p:spPr>
      </p:cxnSp>
      <p:cxnSp>
        <p:nvCxnSpPr>
          <p:cNvPr id="175" name="Google Shape;175;p17"/>
          <p:cNvCxnSpPr/>
          <p:nvPr/>
        </p:nvCxnSpPr>
        <p:spPr>
          <a:xfrm>
            <a:off x="7566389" y="4640057"/>
            <a:ext cx="0" cy="199654"/>
          </a:xfrm>
          <a:prstGeom prst="straightConnector1">
            <a:avLst/>
          </a:prstGeom>
          <a:noFill/>
          <a:ln cap="flat" cmpd="sng" w="19050">
            <a:solidFill>
              <a:srgbClr val="3C78D8"/>
            </a:solidFill>
            <a:prstDash val="solid"/>
            <a:round/>
            <a:headEnd len="med" w="med" type="none"/>
            <a:tailEnd len="med" w="med" type="none"/>
          </a:ln>
        </p:spPr>
      </p:cxnSp>
      <p:cxnSp>
        <p:nvCxnSpPr>
          <p:cNvPr id="176" name="Google Shape;176;p17"/>
          <p:cNvCxnSpPr/>
          <p:nvPr/>
        </p:nvCxnSpPr>
        <p:spPr>
          <a:xfrm>
            <a:off x="5319413" y="4435120"/>
            <a:ext cx="0" cy="238906"/>
          </a:xfrm>
          <a:prstGeom prst="straightConnector1">
            <a:avLst/>
          </a:prstGeom>
          <a:noFill/>
          <a:ln cap="flat" cmpd="sng" w="19050">
            <a:solidFill>
              <a:srgbClr val="3C78D8"/>
            </a:solidFill>
            <a:prstDash val="solid"/>
            <a:round/>
            <a:headEnd len="med" w="med" type="none"/>
            <a:tailEnd len="med" w="med" type="none"/>
          </a:ln>
        </p:spPr>
      </p:cxnSp>
      <p:cxnSp>
        <p:nvCxnSpPr>
          <p:cNvPr id="177" name="Google Shape;177;p17"/>
          <p:cNvCxnSpPr/>
          <p:nvPr/>
        </p:nvCxnSpPr>
        <p:spPr>
          <a:xfrm>
            <a:off x="5319413" y="2744344"/>
            <a:ext cx="0" cy="238906"/>
          </a:xfrm>
          <a:prstGeom prst="straightConnector1">
            <a:avLst/>
          </a:prstGeom>
          <a:noFill/>
          <a:ln cap="flat" cmpd="sng" w="19050">
            <a:solidFill>
              <a:srgbClr val="3C78D8"/>
            </a:solidFill>
            <a:prstDash val="solid"/>
            <a:round/>
            <a:headEnd len="med" w="med" type="none"/>
            <a:tailEnd len="med" w="med" type="none"/>
          </a:ln>
        </p:spPr>
      </p:cxnSp>
      <p:sp>
        <p:nvSpPr>
          <p:cNvPr id="178" name="Google Shape;178;p17"/>
          <p:cNvSpPr/>
          <p:nvPr/>
        </p:nvSpPr>
        <p:spPr>
          <a:xfrm>
            <a:off x="6506118" y="2775767"/>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17"/>
          <p:cNvSpPr/>
          <p:nvPr/>
        </p:nvSpPr>
        <p:spPr>
          <a:xfrm>
            <a:off x="6857151" y="278647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7"/>
          <p:cNvSpPr/>
          <p:nvPr/>
        </p:nvSpPr>
        <p:spPr>
          <a:xfrm>
            <a:off x="7146999" y="278647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p:nvPr/>
        </p:nvSpPr>
        <p:spPr>
          <a:xfrm>
            <a:off x="7381340" y="278647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7"/>
          <p:cNvSpPr/>
          <p:nvPr/>
        </p:nvSpPr>
        <p:spPr>
          <a:xfrm>
            <a:off x="8256562" y="278647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7"/>
          <p:cNvSpPr/>
          <p:nvPr/>
        </p:nvSpPr>
        <p:spPr>
          <a:xfrm>
            <a:off x="5596066" y="4471897"/>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7"/>
          <p:cNvSpPr/>
          <p:nvPr/>
        </p:nvSpPr>
        <p:spPr>
          <a:xfrm>
            <a:off x="5862553" y="448260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17"/>
          <p:cNvSpPr/>
          <p:nvPr/>
        </p:nvSpPr>
        <p:spPr>
          <a:xfrm>
            <a:off x="6166920" y="448260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17"/>
          <p:cNvSpPr/>
          <p:nvPr/>
        </p:nvSpPr>
        <p:spPr>
          <a:xfrm>
            <a:off x="6705629" y="4482604"/>
            <a:ext cx="185049" cy="154645"/>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7"/>
          <p:cNvSpPr/>
          <p:nvPr/>
        </p:nvSpPr>
        <p:spPr>
          <a:xfrm>
            <a:off x="5537950" y="2812938"/>
            <a:ext cx="2707180" cy="1776979"/>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sp>
        <p:nvSpPr>
          <p:cNvPr id="188" name="Google Shape;188;p17"/>
          <p:cNvSpPr/>
          <p:nvPr/>
        </p:nvSpPr>
        <p:spPr>
          <a:xfrm>
            <a:off x="7607854"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7"/>
          <p:cNvSpPr/>
          <p:nvPr/>
        </p:nvSpPr>
        <p:spPr>
          <a:xfrm>
            <a:off x="7836454"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7"/>
          <p:cNvSpPr/>
          <p:nvPr/>
        </p:nvSpPr>
        <p:spPr>
          <a:xfrm>
            <a:off x="8477786"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7"/>
          <p:cNvSpPr/>
          <p:nvPr/>
        </p:nvSpPr>
        <p:spPr>
          <a:xfrm>
            <a:off x="6975037"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7"/>
          <p:cNvSpPr/>
          <p:nvPr/>
        </p:nvSpPr>
        <p:spPr>
          <a:xfrm>
            <a:off x="7196261"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7"/>
          <p:cNvSpPr/>
          <p:nvPr/>
        </p:nvSpPr>
        <p:spPr>
          <a:xfrm>
            <a:off x="6400829" y="448260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7"/>
          <p:cNvSpPr/>
          <p:nvPr/>
        </p:nvSpPr>
        <p:spPr>
          <a:xfrm>
            <a:off x="7393129"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7"/>
          <p:cNvSpPr/>
          <p:nvPr/>
        </p:nvSpPr>
        <p:spPr>
          <a:xfrm>
            <a:off x="7589997"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7"/>
          <p:cNvSpPr/>
          <p:nvPr/>
        </p:nvSpPr>
        <p:spPr>
          <a:xfrm>
            <a:off x="1682375" y="2080300"/>
            <a:ext cx="2353500" cy="2353500"/>
          </a:xfrm>
          <a:prstGeom prst="mathMultiply">
            <a:avLst>
              <a:gd fmla="val 5038"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idx="1" type="body"/>
          </p:nvPr>
        </p:nvSpPr>
        <p:spPr>
          <a:xfrm>
            <a:off x="1208050" y="211675"/>
            <a:ext cx="7367100" cy="76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A Slightly better idea would be to use the first 75 % of the data for training and the last 25% of the data for testing</a:t>
            </a:r>
            <a:endParaRPr/>
          </a:p>
        </p:txBody>
      </p:sp>
      <p:sp>
        <p:nvSpPr>
          <p:cNvPr id="202" name="Google Shape;202;p18"/>
          <p:cNvSpPr/>
          <p:nvPr/>
        </p:nvSpPr>
        <p:spPr>
          <a:xfrm>
            <a:off x="246950" y="211675"/>
            <a:ext cx="564600" cy="4680000"/>
          </a:xfrm>
          <a:prstGeom prst="rect">
            <a:avLst/>
          </a:prstGeom>
          <a:solidFill>
            <a:srgbClr val="49BBF9"/>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3" name="Google Shape;203;p18"/>
          <p:cNvCxnSpPr/>
          <p:nvPr/>
        </p:nvCxnSpPr>
        <p:spPr>
          <a:xfrm>
            <a:off x="1067250" y="2134350"/>
            <a:ext cx="3772500" cy="0"/>
          </a:xfrm>
          <a:prstGeom prst="straightConnector1">
            <a:avLst/>
          </a:prstGeom>
          <a:noFill/>
          <a:ln cap="flat" cmpd="sng" w="38100">
            <a:solidFill>
              <a:schemeClr val="lt2"/>
            </a:solidFill>
            <a:prstDash val="solid"/>
            <a:round/>
            <a:headEnd len="med" w="med" type="none"/>
            <a:tailEnd len="med" w="med" type="stealth"/>
          </a:ln>
        </p:spPr>
      </p:cxnSp>
      <p:grpSp>
        <p:nvGrpSpPr>
          <p:cNvPr id="204" name="Google Shape;204;p18"/>
          <p:cNvGrpSpPr/>
          <p:nvPr/>
        </p:nvGrpSpPr>
        <p:grpSpPr>
          <a:xfrm>
            <a:off x="5276266" y="1365150"/>
            <a:ext cx="3462819" cy="2495053"/>
            <a:chOff x="5200066" y="2355750"/>
            <a:chExt cx="3462819" cy="2495053"/>
          </a:xfrm>
        </p:grpSpPr>
        <p:cxnSp>
          <p:nvCxnSpPr>
            <p:cNvPr id="205" name="Google Shape;205;p18"/>
            <p:cNvCxnSpPr/>
            <p:nvPr/>
          </p:nvCxnSpPr>
          <p:spPr>
            <a:xfrm>
              <a:off x="5319413" y="2355750"/>
              <a:ext cx="0" cy="2395200"/>
            </a:xfrm>
            <a:prstGeom prst="straightConnector1">
              <a:avLst/>
            </a:prstGeom>
            <a:noFill/>
            <a:ln cap="flat" cmpd="sng" w="19050">
              <a:solidFill>
                <a:srgbClr val="3C78D8"/>
              </a:solidFill>
              <a:prstDash val="solid"/>
              <a:round/>
              <a:headEnd len="med" w="med" type="none"/>
              <a:tailEnd len="med" w="med" type="none"/>
            </a:ln>
          </p:spPr>
        </p:cxnSp>
        <p:cxnSp>
          <p:nvCxnSpPr>
            <p:cNvPr id="206" name="Google Shape;206;p18"/>
            <p:cNvCxnSpPr/>
            <p:nvPr/>
          </p:nvCxnSpPr>
          <p:spPr>
            <a:xfrm>
              <a:off x="6738007" y="3317879"/>
              <a:ext cx="0" cy="2865900"/>
            </a:xfrm>
            <a:prstGeom prst="straightConnector1">
              <a:avLst/>
            </a:prstGeom>
            <a:noFill/>
            <a:ln cap="flat" cmpd="sng" w="19050">
              <a:solidFill>
                <a:srgbClr val="3C78D8"/>
              </a:solidFill>
              <a:prstDash val="solid"/>
              <a:round/>
              <a:headEnd len="med" w="med" type="none"/>
              <a:tailEnd len="med" w="med" type="none"/>
            </a:ln>
          </p:spPr>
        </p:cxnSp>
        <p:cxnSp>
          <p:nvCxnSpPr>
            <p:cNvPr id="207" name="Google Shape;207;p18"/>
            <p:cNvCxnSpPr/>
            <p:nvPr/>
          </p:nvCxnSpPr>
          <p:spPr>
            <a:xfrm>
              <a:off x="6021171" y="4651002"/>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08" name="Google Shape;208;p18"/>
            <p:cNvCxnSpPr/>
            <p:nvPr/>
          </p:nvCxnSpPr>
          <p:spPr>
            <a:xfrm>
              <a:off x="6890677" y="4651002"/>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09" name="Google Shape;209;p18"/>
            <p:cNvCxnSpPr/>
            <p:nvPr/>
          </p:nvCxnSpPr>
          <p:spPr>
            <a:xfrm>
              <a:off x="7566389" y="4640057"/>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10" name="Google Shape;210;p18"/>
            <p:cNvCxnSpPr/>
            <p:nvPr/>
          </p:nvCxnSpPr>
          <p:spPr>
            <a:xfrm>
              <a:off x="5319466" y="4435173"/>
              <a:ext cx="0" cy="238800"/>
            </a:xfrm>
            <a:prstGeom prst="straightConnector1">
              <a:avLst/>
            </a:prstGeom>
            <a:noFill/>
            <a:ln cap="flat" cmpd="sng" w="19050">
              <a:solidFill>
                <a:srgbClr val="3C78D8"/>
              </a:solidFill>
              <a:prstDash val="solid"/>
              <a:round/>
              <a:headEnd len="med" w="med" type="none"/>
              <a:tailEnd len="med" w="med" type="none"/>
            </a:ln>
          </p:spPr>
        </p:cxnSp>
        <p:cxnSp>
          <p:nvCxnSpPr>
            <p:cNvPr id="211" name="Google Shape;211;p18"/>
            <p:cNvCxnSpPr/>
            <p:nvPr/>
          </p:nvCxnSpPr>
          <p:spPr>
            <a:xfrm>
              <a:off x="5319466" y="2744397"/>
              <a:ext cx="0" cy="238800"/>
            </a:xfrm>
            <a:prstGeom prst="straightConnector1">
              <a:avLst/>
            </a:prstGeom>
            <a:noFill/>
            <a:ln cap="flat" cmpd="sng" w="19050">
              <a:solidFill>
                <a:srgbClr val="3C78D8"/>
              </a:solidFill>
              <a:prstDash val="solid"/>
              <a:round/>
              <a:headEnd len="med" w="med" type="none"/>
              <a:tailEnd len="med" w="med" type="none"/>
            </a:ln>
          </p:spPr>
        </p:cxnSp>
        <p:sp>
          <p:nvSpPr>
            <p:cNvPr id="212" name="Google Shape;212;p18"/>
            <p:cNvSpPr/>
            <p:nvPr/>
          </p:nvSpPr>
          <p:spPr>
            <a:xfrm>
              <a:off x="6506118" y="2775767"/>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18"/>
            <p:cNvSpPr/>
            <p:nvPr/>
          </p:nvSpPr>
          <p:spPr>
            <a:xfrm>
              <a:off x="6857151"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18"/>
            <p:cNvSpPr/>
            <p:nvPr/>
          </p:nvSpPr>
          <p:spPr>
            <a:xfrm>
              <a:off x="7146999"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8"/>
            <p:cNvSpPr/>
            <p:nvPr/>
          </p:nvSpPr>
          <p:spPr>
            <a:xfrm>
              <a:off x="7381340"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18"/>
            <p:cNvSpPr/>
            <p:nvPr/>
          </p:nvSpPr>
          <p:spPr>
            <a:xfrm>
              <a:off x="8256562"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8"/>
            <p:cNvSpPr/>
            <p:nvPr/>
          </p:nvSpPr>
          <p:spPr>
            <a:xfrm>
              <a:off x="5596066" y="4471897"/>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8"/>
            <p:cNvSpPr/>
            <p:nvPr/>
          </p:nvSpPr>
          <p:spPr>
            <a:xfrm>
              <a:off x="5862553" y="448260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18"/>
            <p:cNvSpPr/>
            <p:nvPr/>
          </p:nvSpPr>
          <p:spPr>
            <a:xfrm>
              <a:off x="6166920" y="448260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18"/>
            <p:cNvSpPr/>
            <p:nvPr/>
          </p:nvSpPr>
          <p:spPr>
            <a:xfrm>
              <a:off x="6705629" y="448260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18"/>
            <p:cNvSpPr/>
            <p:nvPr/>
          </p:nvSpPr>
          <p:spPr>
            <a:xfrm>
              <a:off x="5537950" y="2812938"/>
              <a:ext cx="2707180" cy="1776979"/>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sp>
          <p:nvSpPr>
            <p:cNvPr id="222" name="Google Shape;222;p18"/>
            <p:cNvSpPr/>
            <p:nvPr/>
          </p:nvSpPr>
          <p:spPr>
            <a:xfrm>
              <a:off x="7607854"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18"/>
            <p:cNvSpPr/>
            <p:nvPr/>
          </p:nvSpPr>
          <p:spPr>
            <a:xfrm>
              <a:off x="7836454"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8"/>
            <p:cNvSpPr/>
            <p:nvPr/>
          </p:nvSpPr>
          <p:spPr>
            <a:xfrm>
              <a:off x="8477786" y="27864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18"/>
            <p:cNvSpPr/>
            <p:nvPr/>
          </p:nvSpPr>
          <p:spPr>
            <a:xfrm>
              <a:off x="6975037"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18"/>
            <p:cNvSpPr/>
            <p:nvPr/>
          </p:nvSpPr>
          <p:spPr>
            <a:xfrm>
              <a:off x="7196261"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18"/>
            <p:cNvSpPr/>
            <p:nvPr/>
          </p:nvSpPr>
          <p:spPr>
            <a:xfrm>
              <a:off x="6400829" y="448260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18"/>
            <p:cNvSpPr/>
            <p:nvPr/>
          </p:nvSpPr>
          <p:spPr>
            <a:xfrm>
              <a:off x="7393129"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18"/>
            <p:cNvSpPr/>
            <p:nvPr/>
          </p:nvSpPr>
          <p:spPr>
            <a:xfrm>
              <a:off x="7589997" y="4471974"/>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0" name="Google Shape;230;p18"/>
          <p:cNvSpPr/>
          <p:nvPr/>
        </p:nvSpPr>
        <p:spPr>
          <a:xfrm>
            <a:off x="246650" y="21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18"/>
          <p:cNvSpPr/>
          <p:nvPr/>
        </p:nvSpPr>
        <p:spPr>
          <a:xfrm>
            <a:off x="246650" y="138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18"/>
          <p:cNvSpPr/>
          <p:nvPr/>
        </p:nvSpPr>
        <p:spPr>
          <a:xfrm>
            <a:off x="246650" y="255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18"/>
          <p:cNvSpPr/>
          <p:nvPr/>
        </p:nvSpPr>
        <p:spPr>
          <a:xfrm>
            <a:off x="246650" y="3721675"/>
            <a:ext cx="565200" cy="1170000"/>
          </a:xfrm>
          <a:prstGeom prst="rect">
            <a:avLst/>
          </a:prstGeom>
          <a:solidFill>
            <a:srgbClr val="F1C232"/>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4" name="Google Shape;234;p18"/>
          <p:cNvCxnSpPr/>
          <p:nvPr/>
        </p:nvCxnSpPr>
        <p:spPr>
          <a:xfrm>
            <a:off x="941250" y="1022775"/>
            <a:ext cx="634200" cy="1095900"/>
          </a:xfrm>
          <a:prstGeom prst="straightConnector1">
            <a:avLst/>
          </a:prstGeom>
          <a:noFill/>
          <a:ln cap="flat" cmpd="sng" w="38100">
            <a:solidFill>
              <a:schemeClr val="lt2"/>
            </a:solidFill>
            <a:prstDash val="solid"/>
            <a:round/>
            <a:headEnd len="med" w="med" type="none"/>
            <a:tailEnd len="med" w="med" type="none"/>
          </a:ln>
        </p:spPr>
      </p:cxnSp>
      <p:cxnSp>
        <p:nvCxnSpPr>
          <p:cNvPr id="235" name="Google Shape;235;p18"/>
          <p:cNvCxnSpPr/>
          <p:nvPr/>
        </p:nvCxnSpPr>
        <p:spPr>
          <a:xfrm flipH="1" rot="10800000">
            <a:off x="941250" y="2142541"/>
            <a:ext cx="634200" cy="1095900"/>
          </a:xfrm>
          <a:prstGeom prst="straightConnector1">
            <a:avLst/>
          </a:prstGeom>
          <a:noFill/>
          <a:ln cap="flat" cmpd="sng" w="38100">
            <a:solidFill>
              <a:schemeClr val="lt2"/>
            </a:solidFill>
            <a:prstDash val="solid"/>
            <a:round/>
            <a:headEnd len="med" w="med" type="none"/>
            <a:tailEnd len="med" w="med" type="none"/>
          </a:ln>
        </p:spPr>
      </p:cxnSp>
      <p:sp>
        <p:nvSpPr>
          <p:cNvPr id="236" name="Google Shape;236;p18"/>
          <p:cNvSpPr txBox="1"/>
          <p:nvPr/>
        </p:nvSpPr>
        <p:spPr>
          <a:xfrm>
            <a:off x="2015900" y="1600850"/>
            <a:ext cx="17787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Training</a:t>
            </a:r>
            <a:endParaRPr sz="1800">
              <a:solidFill>
                <a:schemeClr val="lt2"/>
              </a:solidFill>
            </a:endParaRPr>
          </a:p>
        </p:txBody>
      </p:sp>
      <p:cxnSp>
        <p:nvCxnSpPr>
          <p:cNvPr id="237" name="Google Shape;237;p18"/>
          <p:cNvCxnSpPr/>
          <p:nvPr/>
        </p:nvCxnSpPr>
        <p:spPr>
          <a:xfrm flipH="1" rot="10800000">
            <a:off x="1019000" y="3483250"/>
            <a:ext cx="4095000" cy="878700"/>
          </a:xfrm>
          <a:prstGeom prst="straightConnector1">
            <a:avLst/>
          </a:prstGeom>
          <a:noFill/>
          <a:ln cap="flat" cmpd="sng" w="38100">
            <a:solidFill>
              <a:schemeClr val="lt2"/>
            </a:solidFill>
            <a:prstDash val="solid"/>
            <a:round/>
            <a:headEnd len="med" w="med" type="none"/>
            <a:tailEnd len="med" w="med" type="stealth"/>
          </a:ln>
        </p:spPr>
      </p:cxnSp>
      <p:sp>
        <p:nvSpPr>
          <p:cNvPr id="238" name="Google Shape;238;p18"/>
          <p:cNvSpPr txBox="1"/>
          <p:nvPr/>
        </p:nvSpPr>
        <p:spPr>
          <a:xfrm rot="-706570">
            <a:off x="2168325" y="3505659"/>
            <a:ext cx="1778636" cy="35425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Testing</a:t>
            </a:r>
            <a:endParaRPr sz="1800">
              <a:solidFill>
                <a:schemeClr val="lt2"/>
              </a:solidFill>
            </a:endParaRPr>
          </a:p>
        </p:txBody>
      </p:sp>
      <p:sp>
        <p:nvSpPr>
          <p:cNvPr id="239" name="Google Shape;239;p18"/>
          <p:cNvSpPr txBox="1"/>
          <p:nvPr/>
        </p:nvSpPr>
        <p:spPr>
          <a:xfrm>
            <a:off x="3238775" y="4248675"/>
            <a:ext cx="55521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We can then compare each ML method to see how well each algorithm categorized the test data</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311700" y="1578100"/>
            <a:ext cx="8520600" cy="138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How do we know that using the first 75% of the data for training and the last 25% of the data for testing is the best way to divide up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body"/>
          </p:nvPr>
        </p:nvSpPr>
        <p:spPr>
          <a:xfrm>
            <a:off x="1156175" y="79800"/>
            <a:ext cx="7676100" cy="162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Rather than worrying too much about which block would be best for testing, Cross </a:t>
            </a:r>
            <a:r>
              <a:rPr lang="en-GB"/>
              <a:t>validation uses them all one at a time and summarizes the results at the end.</a:t>
            </a:r>
            <a:endParaRPr/>
          </a:p>
          <a:p>
            <a:pPr indent="0" lvl="0" marL="0" rtl="0" algn="l">
              <a:spcBef>
                <a:spcPts val="1200"/>
              </a:spcBef>
              <a:spcAft>
                <a:spcPts val="1200"/>
              </a:spcAft>
              <a:buNone/>
            </a:pPr>
            <a:r>
              <a:rPr lang="en-GB"/>
              <a:t>For example cross validation will initially use the first three blocks to train the method and use the last block to test the method</a:t>
            </a:r>
            <a:endParaRPr/>
          </a:p>
        </p:txBody>
      </p:sp>
      <p:sp>
        <p:nvSpPr>
          <p:cNvPr id="250" name="Google Shape;250;p20"/>
          <p:cNvSpPr/>
          <p:nvPr/>
        </p:nvSpPr>
        <p:spPr>
          <a:xfrm>
            <a:off x="246950" y="211675"/>
            <a:ext cx="564600" cy="4680000"/>
          </a:xfrm>
          <a:prstGeom prst="rect">
            <a:avLst/>
          </a:prstGeom>
          <a:solidFill>
            <a:srgbClr val="49BBF9"/>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0"/>
          <p:cNvSpPr/>
          <p:nvPr/>
        </p:nvSpPr>
        <p:spPr>
          <a:xfrm>
            <a:off x="246650" y="21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0"/>
          <p:cNvSpPr/>
          <p:nvPr/>
        </p:nvSpPr>
        <p:spPr>
          <a:xfrm>
            <a:off x="246650" y="138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0"/>
          <p:cNvSpPr/>
          <p:nvPr/>
        </p:nvSpPr>
        <p:spPr>
          <a:xfrm>
            <a:off x="246650" y="255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0"/>
          <p:cNvSpPr/>
          <p:nvPr/>
        </p:nvSpPr>
        <p:spPr>
          <a:xfrm>
            <a:off x="246650" y="3721675"/>
            <a:ext cx="565200" cy="1170000"/>
          </a:xfrm>
          <a:prstGeom prst="rect">
            <a:avLst/>
          </a:prstGeom>
          <a:solidFill>
            <a:srgbClr val="F1C232"/>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5" name="Google Shape;255;p20"/>
          <p:cNvCxnSpPr/>
          <p:nvPr/>
        </p:nvCxnSpPr>
        <p:spPr>
          <a:xfrm>
            <a:off x="1067250" y="2134350"/>
            <a:ext cx="3772500" cy="0"/>
          </a:xfrm>
          <a:prstGeom prst="straightConnector1">
            <a:avLst/>
          </a:prstGeom>
          <a:noFill/>
          <a:ln cap="flat" cmpd="sng" w="38100">
            <a:solidFill>
              <a:schemeClr val="lt2"/>
            </a:solidFill>
            <a:prstDash val="solid"/>
            <a:round/>
            <a:headEnd len="med" w="med" type="none"/>
            <a:tailEnd len="med" w="med" type="stealth"/>
          </a:ln>
        </p:spPr>
      </p:cxnSp>
      <p:cxnSp>
        <p:nvCxnSpPr>
          <p:cNvPr id="256" name="Google Shape;256;p20"/>
          <p:cNvCxnSpPr/>
          <p:nvPr/>
        </p:nvCxnSpPr>
        <p:spPr>
          <a:xfrm>
            <a:off x="941250" y="1022775"/>
            <a:ext cx="634200" cy="1095900"/>
          </a:xfrm>
          <a:prstGeom prst="straightConnector1">
            <a:avLst/>
          </a:prstGeom>
          <a:noFill/>
          <a:ln cap="flat" cmpd="sng" w="38100">
            <a:solidFill>
              <a:schemeClr val="lt2"/>
            </a:solidFill>
            <a:prstDash val="solid"/>
            <a:round/>
            <a:headEnd len="med" w="med" type="none"/>
            <a:tailEnd len="med" w="med" type="none"/>
          </a:ln>
        </p:spPr>
      </p:cxnSp>
      <p:cxnSp>
        <p:nvCxnSpPr>
          <p:cNvPr id="257" name="Google Shape;257;p20"/>
          <p:cNvCxnSpPr/>
          <p:nvPr/>
        </p:nvCxnSpPr>
        <p:spPr>
          <a:xfrm flipH="1" rot="10800000">
            <a:off x="941250" y="2142541"/>
            <a:ext cx="634200" cy="1095900"/>
          </a:xfrm>
          <a:prstGeom prst="straightConnector1">
            <a:avLst/>
          </a:prstGeom>
          <a:noFill/>
          <a:ln cap="flat" cmpd="sng" w="38100">
            <a:solidFill>
              <a:schemeClr val="lt2"/>
            </a:solidFill>
            <a:prstDash val="solid"/>
            <a:round/>
            <a:headEnd len="med" w="med" type="none"/>
            <a:tailEnd len="med" w="med" type="none"/>
          </a:ln>
        </p:spPr>
      </p:cxnSp>
      <p:sp>
        <p:nvSpPr>
          <p:cNvPr id="258" name="Google Shape;258;p20"/>
          <p:cNvSpPr txBox="1"/>
          <p:nvPr/>
        </p:nvSpPr>
        <p:spPr>
          <a:xfrm>
            <a:off x="2015900" y="1600850"/>
            <a:ext cx="17787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Training</a:t>
            </a:r>
            <a:endParaRPr sz="1800">
              <a:solidFill>
                <a:schemeClr val="lt2"/>
              </a:solidFill>
            </a:endParaRPr>
          </a:p>
        </p:txBody>
      </p:sp>
      <p:cxnSp>
        <p:nvCxnSpPr>
          <p:cNvPr id="259" name="Google Shape;259;p20"/>
          <p:cNvCxnSpPr/>
          <p:nvPr/>
        </p:nvCxnSpPr>
        <p:spPr>
          <a:xfrm flipH="1" rot="10800000">
            <a:off x="1019000" y="3483250"/>
            <a:ext cx="4095000" cy="878700"/>
          </a:xfrm>
          <a:prstGeom prst="straightConnector1">
            <a:avLst/>
          </a:prstGeom>
          <a:noFill/>
          <a:ln cap="flat" cmpd="sng" w="38100">
            <a:solidFill>
              <a:schemeClr val="lt2"/>
            </a:solidFill>
            <a:prstDash val="solid"/>
            <a:round/>
            <a:headEnd len="med" w="med" type="none"/>
            <a:tailEnd len="med" w="med" type="stealth"/>
          </a:ln>
        </p:spPr>
      </p:cxnSp>
      <p:sp>
        <p:nvSpPr>
          <p:cNvPr id="260" name="Google Shape;260;p20"/>
          <p:cNvSpPr txBox="1"/>
          <p:nvPr/>
        </p:nvSpPr>
        <p:spPr>
          <a:xfrm rot="-706570">
            <a:off x="2168325" y="3505659"/>
            <a:ext cx="1778636" cy="35425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Testing</a:t>
            </a:r>
            <a:endParaRPr sz="1800">
              <a:solidFill>
                <a:schemeClr val="lt2"/>
              </a:solidFill>
            </a:endParaRPr>
          </a:p>
        </p:txBody>
      </p:sp>
      <p:cxnSp>
        <p:nvCxnSpPr>
          <p:cNvPr id="261" name="Google Shape;261;p20"/>
          <p:cNvCxnSpPr/>
          <p:nvPr/>
        </p:nvCxnSpPr>
        <p:spPr>
          <a:xfrm>
            <a:off x="5440488" y="2396625"/>
            <a:ext cx="0" cy="2395200"/>
          </a:xfrm>
          <a:prstGeom prst="straightConnector1">
            <a:avLst/>
          </a:prstGeom>
          <a:noFill/>
          <a:ln cap="flat" cmpd="sng" w="19050">
            <a:solidFill>
              <a:srgbClr val="3C78D8"/>
            </a:solidFill>
            <a:prstDash val="solid"/>
            <a:round/>
            <a:headEnd len="med" w="med" type="none"/>
            <a:tailEnd len="med" w="med" type="none"/>
          </a:ln>
        </p:spPr>
      </p:cxnSp>
      <p:cxnSp>
        <p:nvCxnSpPr>
          <p:cNvPr id="262" name="Google Shape;262;p20"/>
          <p:cNvCxnSpPr/>
          <p:nvPr/>
        </p:nvCxnSpPr>
        <p:spPr>
          <a:xfrm>
            <a:off x="6859082" y="3358754"/>
            <a:ext cx="0" cy="2865900"/>
          </a:xfrm>
          <a:prstGeom prst="straightConnector1">
            <a:avLst/>
          </a:prstGeom>
          <a:noFill/>
          <a:ln cap="flat" cmpd="sng" w="19050">
            <a:solidFill>
              <a:srgbClr val="3C78D8"/>
            </a:solidFill>
            <a:prstDash val="solid"/>
            <a:round/>
            <a:headEnd len="med" w="med" type="none"/>
            <a:tailEnd len="med" w="med" type="none"/>
          </a:ln>
        </p:spPr>
      </p:cxnSp>
      <p:cxnSp>
        <p:nvCxnSpPr>
          <p:cNvPr id="263" name="Google Shape;263;p20"/>
          <p:cNvCxnSpPr/>
          <p:nvPr/>
        </p:nvCxnSpPr>
        <p:spPr>
          <a:xfrm>
            <a:off x="6142246" y="4691877"/>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64" name="Google Shape;264;p20"/>
          <p:cNvCxnSpPr/>
          <p:nvPr/>
        </p:nvCxnSpPr>
        <p:spPr>
          <a:xfrm>
            <a:off x="7011752" y="4691877"/>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65" name="Google Shape;265;p20"/>
          <p:cNvCxnSpPr/>
          <p:nvPr/>
        </p:nvCxnSpPr>
        <p:spPr>
          <a:xfrm>
            <a:off x="7687464" y="4680932"/>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266" name="Google Shape;266;p20"/>
          <p:cNvCxnSpPr/>
          <p:nvPr/>
        </p:nvCxnSpPr>
        <p:spPr>
          <a:xfrm>
            <a:off x="5440541" y="4476048"/>
            <a:ext cx="0" cy="238800"/>
          </a:xfrm>
          <a:prstGeom prst="straightConnector1">
            <a:avLst/>
          </a:prstGeom>
          <a:noFill/>
          <a:ln cap="flat" cmpd="sng" w="19050">
            <a:solidFill>
              <a:srgbClr val="3C78D8"/>
            </a:solidFill>
            <a:prstDash val="solid"/>
            <a:round/>
            <a:headEnd len="med" w="med" type="none"/>
            <a:tailEnd len="med" w="med" type="none"/>
          </a:ln>
        </p:spPr>
      </p:cxnSp>
      <p:cxnSp>
        <p:nvCxnSpPr>
          <p:cNvPr id="267" name="Google Shape;267;p20"/>
          <p:cNvCxnSpPr/>
          <p:nvPr/>
        </p:nvCxnSpPr>
        <p:spPr>
          <a:xfrm>
            <a:off x="5440541" y="2785272"/>
            <a:ext cx="0" cy="238800"/>
          </a:xfrm>
          <a:prstGeom prst="straightConnector1">
            <a:avLst/>
          </a:prstGeom>
          <a:noFill/>
          <a:ln cap="flat" cmpd="sng" w="19050">
            <a:solidFill>
              <a:srgbClr val="3C78D8"/>
            </a:solidFill>
            <a:prstDash val="solid"/>
            <a:round/>
            <a:headEnd len="med" w="med" type="none"/>
            <a:tailEnd len="med" w="med" type="none"/>
          </a:ln>
        </p:spPr>
      </p:cxnSp>
      <p:sp>
        <p:nvSpPr>
          <p:cNvPr id="268" name="Google Shape;268;p20"/>
          <p:cNvSpPr/>
          <p:nvPr/>
        </p:nvSpPr>
        <p:spPr>
          <a:xfrm>
            <a:off x="6978226"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0"/>
          <p:cNvSpPr/>
          <p:nvPr/>
        </p:nvSpPr>
        <p:spPr>
          <a:xfrm>
            <a:off x="7268074"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0"/>
          <p:cNvSpPr/>
          <p:nvPr/>
        </p:nvSpPr>
        <p:spPr>
          <a:xfrm>
            <a:off x="7502415"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0"/>
          <p:cNvSpPr/>
          <p:nvPr/>
        </p:nvSpPr>
        <p:spPr>
          <a:xfrm>
            <a:off x="8377637"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0"/>
          <p:cNvSpPr/>
          <p:nvPr/>
        </p:nvSpPr>
        <p:spPr>
          <a:xfrm>
            <a:off x="5717141" y="4512772"/>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20"/>
          <p:cNvSpPr/>
          <p:nvPr/>
        </p:nvSpPr>
        <p:spPr>
          <a:xfrm>
            <a:off x="5983628" y="452347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0"/>
          <p:cNvSpPr/>
          <p:nvPr/>
        </p:nvSpPr>
        <p:spPr>
          <a:xfrm>
            <a:off x="6287995" y="452347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0"/>
          <p:cNvSpPr/>
          <p:nvPr/>
        </p:nvSpPr>
        <p:spPr>
          <a:xfrm>
            <a:off x="6826704" y="452347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0"/>
          <p:cNvSpPr/>
          <p:nvPr/>
        </p:nvSpPr>
        <p:spPr>
          <a:xfrm>
            <a:off x="5659025" y="2853813"/>
            <a:ext cx="2707180" cy="1776979"/>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sp>
        <p:nvSpPr>
          <p:cNvPr id="277" name="Google Shape;277;p20"/>
          <p:cNvSpPr/>
          <p:nvPr/>
        </p:nvSpPr>
        <p:spPr>
          <a:xfrm>
            <a:off x="7728929"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0"/>
          <p:cNvSpPr/>
          <p:nvPr/>
        </p:nvSpPr>
        <p:spPr>
          <a:xfrm>
            <a:off x="7957529"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0"/>
          <p:cNvSpPr/>
          <p:nvPr/>
        </p:nvSpPr>
        <p:spPr>
          <a:xfrm>
            <a:off x="8598861"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0"/>
          <p:cNvSpPr/>
          <p:nvPr/>
        </p:nvSpPr>
        <p:spPr>
          <a:xfrm>
            <a:off x="7096112"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0"/>
          <p:cNvSpPr/>
          <p:nvPr/>
        </p:nvSpPr>
        <p:spPr>
          <a:xfrm>
            <a:off x="7317336"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0"/>
          <p:cNvSpPr/>
          <p:nvPr/>
        </p:nvSpPr>
        <p:spPr>
          <a:xfrm>
            <a:off x="6521904" y="452347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0"/>
          <p:cNvSpPr/>
          <p:nvPr/>
        </p:nvSpPr>
        <p:spPr>
          <a:xfrm>
            <a:off x="7514204" y="45128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0"/>
          <p:cNvSpPr/>
          <p:nvPr/>
        </p:nvSpPr>
        <p:spPr>
          <a:xfrm>
            <a:off x="7711072"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0"/>
          <p:cNvSpPr/>
          <p:nvPr/>
        </p:nvSpPr>
        <p:spPr>
          <a:xfrm>
            <a:off x="6627193" y="2816642"/>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0"/>
          <p:cNvSpPr/>
          <p:nvPr/>
        </p:nvSpPr>
        <p:spPr>
          <a:xfrm>
            <a:off x="6247800" y="1511925"/>
            <a:ext cx="2468100" cy="9339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Test Data categorization</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GB">
                <a:solidFill>
                  <a:schemeClr val="dk1"/>
                </a:solidFill>
              </a:rPr>
              <a:t>Correct          Incorrect</a:t>
            </a:r>
            <a:endParaRPr>
              <a:solidFill>
                <a:schemeClr val="dk1"/>
              </a:solidFill>
            </a:endParaRPr>
          </a:p>
          <a:p>
            <a:pPr indent="0" lvl="0" marL="0" rtl="0" algn="ctr">
              <a:spcBef>
                <a:spcPts val="0"/>
              </a:spcBef>
              <a:spcAft>
                <a:spcPts val="0"/>
              </a:spcAft>
              <a:buNone/>
            </a:pPr>
            <a:r>
              <a:rPr lang="en-GB">
                <a:solidFill>
                  <a:schemeClr val="dk1"/>
                </a:solidFill>
              </a:rPr>
              <a:t>5                  1</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idx="1" type="body"/>
          </p:nvPr>
        </p:nvSpPr>
        <p:spPr>
          <a:xfrm>
            <a:off x="1156175" y="79800"/>
            <a:ext cx="7676100" cy="162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Rather than worrying too much about which block would be best for testing, Cross validation uses them all one at a time and summarizes the results at the end.</a:t>
            </a:r>
            <a:endParaRPr/>
          </a:p>
          <a:p>
            <a:pPr indent="0" lvl="0" marL="0" rtl="0" algn="l">
              <a:spcBef>
                <a:spcPts val="1200"/>
              </a:spcBef>
              <a:spcAft>
                <a:spcPts val="1200"/>
              </a:spcAft>
              <a:buNone/>
            </a:pPr>
            <a:r>
              <a:rPr lang="en-GB"/>
              <a:t>For example cross validation will initially use the first three blocks to train the method and use the last block to test the method</a:t>
            </a:r>
            <a:endParaRPr/>
          </a:p>
        </p:txBody>
      </p:sp>
      <p:sp>
        <p:nvSpPr>
          <p:cNvPr id="292" name="Google Shape;292;p21"/>
          <p:cNvSpPr/>
          <p:nvPr/>
        </p:nvSpPr>
        <p:spPr>
          <a:xfrm>
            <a:off x="246950" y="211675"/>
            <a:ext cx="564600" cy="4680000"/>
          </a:xfrm>
          <a:prstGeom prst="rect">
            <a:avLst/>
          </a:prstGeom>
          <a:solidFill>
            <a:srgbClr val="49BBF9"/>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1"/>
          <p:cNvSpPr/>
          <p:nvPr/>
        </p:nvSpPr>
        <p:spPr>
          <a:xfrm>
            <a:off x="246650" y="21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1"/>
          <p:cNvSpPr/>
          <p:nvPr/>
        </p:nvSpPr>
        <p:spPr>
          <a:xfrm>
            <a:off x="246650" y="138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1"/>
          <p:cNvSpPr/>
          <p:nvPr/>
        </p:nvSpPr>
        <p:spPr>
          <a:xfrm>
            <a:off x="246650" y="3721675"/>
            <a:ext cx="565200" cy="1170000"/>
          </a:xfrm>
          <a:prstGeom prst="rect">
            <a:avLst/>
          </a:prstGeom>
          <a:solidFill>
            <a:srgbClr val="4A86E8"/>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1"/>
          <p:cNvSpPr/>
          <p:nvPr/>
        </p:nvSpPr>
        <p:spPr>
          <a:xfrm>
            <a:off x="246650" y="2551675"/>
            <a:ext cx="565200" cy="1170000"/>
          </a:xfrm>
          <a:prstGeom prst="rect">
            <a:avLst/>
          </a:prstGeom>
          <a:solidFill>
            <a:srgbClr val="F1C232"/>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7" name="Google Shape;297;p21"/>
          <p:cNvCxnSpPr/>
          <p:nvPr/>
        </p:nvCxnSpPr>
        <p:spPr>
          <a:xfrm>
            <a:off x="1067250" y="2134350"/>
            <a:ext cx="3772500" cy="0"/>
          </a:xfrm>
          <a:prstGeom prst="straightConnector1">
            <a:avLst/>
          </a:prstGeom>
          <a:noFill/>
          <a:ln cap="flat" cmpd="sng" w="38100">
            <a:solidFill>
              <a:schemeClr val="lt2"/>
            </a:solidFill>
            <a:prstDash val="solid"/>
            <a:round/>
            <a:headEnd len="med" w="med" type="none"/>
            <a:tailEnd len="med" w="med" type="stealth"/>
          </a:ln>
        </p:spPr>
      </p:cxnSp>
      <p:cxnSp>
        <p:nvCxnSpPr>
          <p:cNvPr id="298" name="Google Shape;298;p21"/>
          <p:cNvCxnSpPr/>
          <p:nvPr/>
        </p:nvCxnSpPr>
        <p:spPr>
          <a:xfrm>
            <a:off x="941250" y="1022775"/>
            <a:ext cx="634200" cy="1095900"/>
          </a:xfrm>
          <a:prstGeom prst="straightConnector1">
            <a:avLst/>
          </a:prstGeom>
          <a:noFill/>
          <a:ln cap="flat" cmpd="sng" w="38100">
            <a:solidFill>
              <a:schemeClr val="lt2"/>
            </a:solidFill>
            <a:prstDash val="solid"/>
            <a:round/>
            <a:headEnd len="med" w="med" type="none"/>
            <a:tailEnd len="med" w="med" type="none"/>
          </a:ln>
        </p:spPr>
      </p:cxnSp>
      <p:cxnSp>
        <p:nvCxnSpPr>
          <p:cNvPr id="299" name="Google Shape;299;p21"/>
          <p:cNvCxnSpPr/>
          <p:nvPr/>
        </p:nvCxnSpPr>
        <p:spPr>
          <a:xfrm flipH="1" rot="10800000">
            <a:off x="970900" y="2142675"/>
            <a:ext cx="604500" cy="2141100"/>
          </a:xfrm>
          <a:prstGeom prst="straightConnector1">
            <a:avLst/>
          </a:prstGeom>
          <a:noFill/>
          <a:ln cap="flat" cmpd="sng" w="38100">
            <a:solidFill>
              <a:schemeClr val="lt2"/>
            </a:solidFill>
            <a:prstDash val="solid"/>
            <a:round/>
            <a:headEnd len="med" w="med" type="none"/>
            <a:tailEnd len="med" w="med" type="none"/>
          </a:ln>
        </p:spPr>
      </p:cxnSp>
      <p:sp>
        <p:nvSpPr>
          <p:cNvPr id="300" name="Google Shape;300;p21"/>
          <p:cNvSpPr txBox="1"/>
          <p:nvPr/>
        </p:nvSpPr>
        <p:spPr>
          <a:xfrm>
            <a:off x="2015900" y="1600850"/>
            <a:ext cx="17787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Training</a:t>
            </a:r>
            <a:endParaRPr sz="1800">
              <a:solidFill>
                <a:schemeClr val="lt2"/>
              </a:solidFill>
            </a:endParaRPr>
          </a:p>
        </p:txBody>
      </p:sp>
      <p:cxnSp>
        <p:nvCxnSpPr>
          <p:cNvPr id="301" name="Google Shape;301;p21"/>
          <p:cNvCxnSpPr/>
          <p:nvPr/>
        </p:nvCxnSpPr>
        <p:spPr>
          <a:xfrm>
            <a:off x="1067250" y="3149850"/>
            <a:ext cx="3801900" cy="0"/>
          </a:xfrm>
          <a:prstGeom prst="straightConnector1">
            <a:avLst/>
          </a:prstGeom>
          <a:noFill/>
          <a:ln cap="flat" cmpd="sng" w="38100">
            <a:solidFill>
              <a:schemeClr val="lt2"/>
            </a:solidFill>
            <a:prstDash val="solid"/>
            <a:round/>
            <a:headEnd len="med" w="med" type="none"/>
            <a:tailEnd len="med" w="med" type="stealth"/>
          </a:ln>
        </p:spPr>
      </p:cxnSp>
      <p:sp>
        <p:nvSpPr>
          <p:cNvPr id="302" name="Google Shape;302;p21"/>
          <p:cNvSpPr txBox="1"/>
          <p:nvPr/>
        </p:nvSpPr>
        <p:spPr>
          <a:xfrm>
            <a:off x="2124175" y="2727534"/>
            <a:ext cx="17787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Testing</a:t>
            </a:r>
            <a:endParaRPr sz="1800">
              <a:solidFill>
                <a:schemeClr val="lt2"/>
              </a:solidFill>
            </a:endParaRPr>
          </a:p>
        </p:txBody>
      </p:sp>
      <p:cxnSp>
        <p:nvCxnSpPr>
          <p:cNvPr id="303" name="Google Shape;303;p21"/>
          <p:cNvCxnSpPr/>
          <p:nvPr/>
        </p:nvCxnSpPr>
        <p:spPr>
          <a:xfrm>
            <a:off x="5440488" y="2396625"/>
            <a:ext cx="0" cy="2395200"/>
          </a:xfrm>
          <a:prstGeom prst="straightConnector1">
            <a:avLst/>
          </a:prstGeom>
          <a:noFill/>
          <a:ln cap="flat" cmpd="sng" w="19050">
            <a:solidFill>
              <a:srgbClr val="3C78D8"/>
            </a:solidFill>
            <a:prstDash val="solid"/>
            <a:round/>
            <a:headEnd len="med" w="med" type="none"/>
            <a:tailEnd len="med" w="med" type="none"/>
          </a:ln>
        </p:spPr>
      </p:cxnSp>
      <p:cxnSp>
        <p:nvCxnSpPr>
          <p:cNvPr id="304" name="Google Shape;304;p21"/>
          <p:cNvCxnSpPr/>
          <p:nvPr/>
        </p:nvCxnSpPr>
        <p:spPr>
          <a:xfrm>
            <a:off x="6859082" y="3358754"/>
            <a:ext cx="0" cy="2865900"/>
          </a:xfrm>
          <a:prstGeom prst="straightConnector1">
            <a:avLst/>
          </a:prstGeom>
          <a:noFill/>
          <a:ln cap="flat" cmpd="sng" w="19050">
            <a:solidFill>
              <a:srgbClr val="3C78D8"/>
            </a:solidFill>
            <a:prstDash val="solid"/>
            <a:round/>
            <a:headEnd len="med" w="med" type="none"/>
            <a:tailEnd len="med" w="med" type="none"/>
          </a:ln>
        </p:spPr>
      </p:cxnSp>
      <p:cxnSp>
        <p:nvCxnSpPr>
          <p:cNvPr id="305" name="Google Shape;305;p21"/>
          <p:cNvCxnSpPr/>
          <p:nvPr/>
        </p:nvCxnSpPr>
        <p:spPr>
          <a:xfrm>
            <a:off x="6142246" y="4691877"/>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306" name="Google Shape;306;p21"/>
          <p:cNvCxnSpPr/>
          <p:nvPr/>
        </p:nvCxnSpPr>
        <p:spPr>
          <a:xfrm>
            <a:off x="7011752" y="4691877"/>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307" name="Google Shape;307;p21"/>
          <p:cNvCxnSpPr/>
          <p:nvPr/>
        </p:nvCxnSpPr>
        <p:spPr>
          <a:xfrm>
            <a:off x="7687464" y="4680932"/>
            <a:ext cx="0" cy="199800"/>
          </a:xfrm>
          <a:prstGeom prst="straightConnector1">
            <a:avLst/>
          </a:prstGeom>
          <a:noFill/>
          <a:ln cap="flat" cmpd="sng" w="19050">
            <a:solidFill>
              <a:srgbClr val="3C78D8"/>
            </a:solidFill>
            <a:prstDash val="solid"/>
            <a:round/>
            <a:headEnd len="med" w="med" type="none"/>
            <a:tailEnd len="med" w="med" type="none"/>
          </a:ln>
        </p:spPr>
      </p:cxnSp>
      <p:cxnSp>
        <p:nvCxnSpPr>
          <p:cNvPr id="308" name="Google Shape;308;p21"/>
          <p:cNvCxnSpPr/>
          <p:nvPr/>
        </p:nvCxnSpPr>
        <p:spPr>
          <a:xfrm>
            <a:off x="5440541" y="4476048"/>
            <a:ext cx="0" cy="238800"/>
          </a:xfrm>
          <a:prstGeom prst="straightConnector1">
            <a:avLst/>
          </a:prstGeom>
          <a:noFill/>
          <a:ln cap="flat" cmpd="sng" w="19050">
            <a:solidFill>
              <a:srgbClr val="3C78D8"/>
            </a:solidFill>
            <a:prstDash val="solid"/>
            <a:round/>
            <a:headEnd len="med" w="med" type="none"/>
            <a:tailEnd len="med" w="med" type="none"/>
          </a:ln>
        </p:spPr>
      </p:cxnSp>
      <p:cxnSp>
        <p:nvCxnSpPr>
          <p:cNvPr id="309" name="Google Shape;309;p21"/>
          <p:cNvCxnSpPr/>
          <p:nvPr/>
        </p:nvCxnSpPr>
        <p:spPr>
          <a:xfrm>
            <a:off x="5440541" y="2785272"/>
            <a:ext cx="0" cy="238800"/>
          </a:xfrm>
          <a:prstGeom prst="straightConnector1">
            <a:avLst/>
          </a:prstGeom>
          <a:noFill/>
          <a:ln cap="flat" cmpd="sng" w="19050">
            <a:solidFill>
              <a:srgbClr val="3C78D8"/>
            </a:solidFill>
            <a:prstDash val="solid"/>
            <a:round/>
            <a:headEnd len="med" w="med" type="none"/>
            <a:tailEnd len="med" w="med" type="none"/>
          </a:ln>
        </p:spPr>
      </p:cxnSp>
      <p:sp>
        <p:nvSpPr>
          <p:cNvPr id="310" name="Google Shape;310;p21"/>
          <p:cNvSpPr/>
          <p:nvPr/>
        </p:nvSpPr>
        <p:spPr>
          <a:xfrm>
            <a:off x="6978226"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1"/>
          <p:cNvSpPr/>
          <p:nvPr/>
        </p:nvSpPr>
        <p:spPr>
          <a:xfrm>
            <a:off x="7268074"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21"/>
          <p:cNvSpPr/>
          <p:nvPr/>
        </p:nvSpPr>
        <p:spPr>
          <a:xfrm>
            <a:off x="7502415"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1"/>
          <p:cNvSpPr/>
          <p:nvPr/>
        </p:nvSpPr>
        <p:spPr>
          <a:xfrm>
            <a:off x="8377637"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1"/>
          <p:cNvSpPr/>
          <p:nvPr/>
        </p:nvSpPr>
        <p:spPr>
          <a:xfrm>
            <a:off x="5717141" y="4512772"/>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1"/>
          <p:cNvSpPr/>
          <p:nvPr/>
        </p:nvSpPr>
        <p:spPr>
          <a:xfrm>
            <a:off x="5983628" y="452347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1"/>
          <p:cNvSpPr/>
          <p:nvPr/>
        </p:nvSpPr>
        <p:spPr>
          <a:xfrm>
            <a:off x="6287995" y="452347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1"/>
          <p:cNvSpPr/>
          <p:nvPr/>
        </p:nvSpPr>
        <p:spPr>
          <a:xfrm>
            <a:off x="6826704" y="452347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1"/>
          <p:cNvSpPr/>
          <p:nvPr/>
        </p:nvSpPr>
        <p:spPr>
          <a:xfrm>
            <a:off x="5659025" y="2853813"/>
            <a:ext cx="2707180" cy="1776979"/>
          </a:xfrm>
          <a:custGeom>
            <a:rect b="b" l="l" r="r" t="t"/>
            <a:pathLst>
              <a:path extrusionOk="0" h="55431" w="70573">
                <a:moveTo>
                  <a:pt x="0" y="54784"/>
                </a:moveTo>
                <a:cubicBezTo>
                  <a:pt x="7189" y="55985"/>
                  <a:pt x="14575" y="55106"/>
                  <a:pt x="21863" y="55106"/>
                </a:cubicBezTo>
                <a:cubicBezTo>
                  <a:pt x="27443" y="55106"/>
                  <a:pt x="34553" y="55901"/>
                  <a:pt x="38260" y="51730"/>
                </a:cubicBezTo>
                <a:cubicBezTo>
                  <a:pt x="49451" y="39138"/>
                  <a:pt x="43709" y="17302"/>
                  <a:pt x="53372" y="3502"/>
                </a:cubicBezTo>
                <a:cubicBezTo>
                  <a:pt x="56718" y="-1276"/>
                  <a:pt x="64740" y="287"/>
                  <a:pt x="70573" y="287"/>
                </a:cubicBezTo>
              </a:path>
            </a:pathLst>
          </a:custGeom>
          <a:noFill/>
          <a:ln cap="flat" cmpd="sng" w="28575">
            <a:solidFill>
              <a:srgbClr val="00FF00"/>
            </a:solidFill>
            <a:prstDash val="dash"/>
            <a:round/>
            <a:headEnd len="med" w="med" type="none"/>
            <a:tailEnd len="med" w="med" type="none"/>
          </a:ln>
        </p:spPr>
      </p:sp>
      <p:sp>
        <p:nvSpPr>
          <p:cNvPr id="319" name="Google Shape;319;p21"/>
          <p:cNvSpPr/>
          <p:nvPr/>
        </p:nvSpPr>
        <p:spPr>
          <a:xfrm>
            <a:off x="7728929" y="28273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1"/>
          <p:cNvSpPr/>
          <p:nvPr/>
        </p:nvSpPr>
        <p:spPr>
          <a:xfrm>
            <a:off x="7957529"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1"/>
          <p:cNvSpPr/>
          <p:nvPr/>
        </p:nvSpPr>
        <p:spPr>
          <a:xfrm>
            <a:off x="8598861" y="28273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1"/>
          <p:cNvSpPr/>
          <p:nvPr/>
        </p:nvSpPr>
        <p:spPr>
          <a:xfrm>
            <a:off x="7096112"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1"/>
          <p:cNvSpPr/>
          <p:nvPr/>
        </p:nvSpPr>
        <p:spPr>
          <a:xfrm>
            <a:off x="7317336"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1"/>
          <p:cNvSpPr/>
          <p:nvPr/>
        </p:nvSpPr>
        <p:spPr>
          <a:xfrm>
            <a:off x="6521904" y="452347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1"/>
          <p:cNvSpPr/>
          <p:nvPr/>
        </p:nvSpPr>
        <p:spPr>
          <a:xfrm>
            <a:off x="7514204" y="4512849"/>
            <a:ext cx="185100" cy="154500"/>
          </a:xfrm>
          <a:prstGeom prst="ellipse">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1"/>
          <p:cNvSpPr/>
          <p:nvPr/>
        </p:nvSpPr>
        <p:spPr>
          <a:xfrm>
            <a:off x="7711072" y="4512849"/>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21"/>
          <p:cNvSpPr/>
          <p:nvPr/>
        </p:nvSpPr>
        <p:spPr>
          <a:xfrm>
            <a:off x="6627193" y="2816642"/>
            <a:ext cx="185100" cy="154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21"/>
          <p:cNvSpPr/>
          <p:nvPr/>
        </p:nvSpPr>
        <p:spPr>
          <a:xfrm>
            <a:off x="6247800" y="1511925"/>
            <a:ext cx="2468100" cy="9339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Test Data categorization</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GB">
                <a:solidFill>
                  <a:schemeClr val="dk1"/>
                </a:solidFill>
              </a:rPr>
              <a:t>Correct          Incorrect</a:t>
            </a:r>
            <a:endParaRPr>
              <a:solidFill>
                <a:schemeClr val="dk1"/>
              </a:solidFill>
            </a:endParaRPr>
          </a:p>
          <a:p>
            <a:pPr indent="0" lvl="0" marL="0" rtl="0" algn="ctr">
              <a:spcBef>
                <a:spcPts val="0"/>
              </a:spcBef>
              <a:spcAft>
                <a:spcPts val="0"/>
              </a:spcAft>
              <a:buNone/>
            </a:pPr>
            <a:r>
              <a:rPr lang="en-GB">
                <a:solidFill>
                  <a:schemeClr val="dk1"/>
                </a:solidFill>
              </a:rPr>
              <a:t>4                  2</a:t>
            </a:r>
            <a:endParaRPr>
              <a:solidFill>
                <a:schemeClr val="dk1"/>
              </a:solidFill>
            </a:endParaRPr>
          </a:p>
        </p:txBody>
      </p:sp>
      <p:sp>
        <p:nvSpPr>
          <p:cNvPr id="329" name="Google Shape;329;p21"/>
          <p:cNvSpPr txBox="1"/>
          <p:nvPr/>
        </p:nvSpPr>
        <p:spPr>
          <a:xfrm>
            <a:off x="1510701" y="3494925"/>
            <a:ext cx="3433500" cy="1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Then it uses the next combination to train and test the data. And keeps repeating this thill all combination are accounted for.</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