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1e4808cec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1e4808cec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1da7c06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1da7c06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64e29c26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664e29c26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b1da7c06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b1da7c06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1e4808c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1e4808c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1e4808c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1e4808c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1e4808ce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1e4808ce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1e4808ce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1e4808ce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1e4808ce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1e4808ce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1e4808ce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1e4808ce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1e4808ce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1e4808ce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1e4808ce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1e4808ce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Supervised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-Mainak Dev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Regularization in Linear Regression</a:t>
            </a:r>
            <a:endParaRPr/>
          </a:p>
        </p:txBody>
      </p:sp>
      <p:sp>
        <p:nvSpPr>
          <p:cNvPr id="310" name="Google Shape;3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Understanding the Bias Variance tradeoff</a:t>
            </a:r>
            <a:endParaRPr/>
          </a:p>
          <a:p>
            <a:pPr indent="0" lvl="0" marL="0" rtl="0" algn="l">
              <a:spcBef>
                <a:spcPts val="1200"/>
              </a:spcBef>
              <a:spcAft>
                <a:spcPts val="0"/>
              </a:spcAft>
              <a:buNone/>
            </a:pPr>
            <a:r>
              <a:rPr lang="en-GB"/>
              <a:t>Low Bias High Variance: Underfitting</a:t>
            </a:r>
            <a:endParaRPr/>
          </a:p>
          <a:p>
            <a:pPr indent="0" lvl="0" marL="0" rtl="0" algn="l">
              <a:spcBef>
                <a:spcPts val="1200"/>
              </a:spcBef>
              <a:spcAft>
                <a:spcPts val="1200"/>
              </a:spcAft>
              <a:buNone/>
            </a:pPr>
            <a:r>
              <a:rPr lang="en-GB"/>
              <a:t>High Bias Low Variance: Overfitting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Linear regression(housing prices)</a:t>
            </a:r>
            <a:endParaRPr/>
          </a:p>
        </p:txBody>
      </p:sp>
      <p:grpSp>
        <p:nvGrpSpPr>
          <p:cNvPr id="316" name="Google Shape;316;p23"/>
          <p:cNvGrpSpPr/>
          <p:nvPr/>
        </p:nvGrpSpPr>
        <p:grpSpPr>
          <a:xfrm>
            <a:off x="311700" y="1217271"/>
            <a:ext cx="1856542" cy="1366438"/>
            <a:chOff x="658175" y="1194950"/>
            <a:chExt cx="1856542" cy="2205000"/>
          </a:xfrm>
        </p:grpSpPr>
        <p:cxnSp>
          <p:nvCxnSpPr>
            <p:cNvPr id="317" name="Google Shape;317;p23"/>
            <p:cNvCxnSpPr/>
            <p:nvPr/>
          </p:nvCxnSpPr>
          <p:spPr>
            <a:xfrm>
              <a:off x="964875" y="1194950"/>
              <a:ext cx="0" cy="1558800"/>
            </a:xfrm>
            <a:prstGeom prst="straightConnector1">
              <a:avLst/>
            </a:prstGeom>
            <a:noFill/>
            <a:ln cap="flat" cmpd="sng" w="19050">
              <a:solidFill>
                <a:srgbClr val="FFFFFF"/>
              </a:solidFill>
              <a:prstDash val="solid"/>
              <a:round/>
              <a:headEnd len="med" w="med" type="none"/>
              <a:tailEnd len="med" w="med" type="none"/>
            </a:ln>
          </p:spPr>
        </p:cxnSp>
        <p:cxnSp>
          <p:nvCxnSpPr>
            <p:cNvPr id="318" name="Google Shape;318;p23"/>
            <p:cNvCxnSpPr/>
            <p:nvPr/>
          </p:nvCxnSpPr>
          <p:spPr>
            <a:xfrm rot="10800000">
              <a:off x="1735317" y="1974350"/>
              <a:ext cx="0" cy="1558800"/>
            </a:xfrm>
            <a:prstGeom prst="straightConnector1">
              <a:avLst/>
            </a:prstGeom>
            <a:noFill/>
            <a:ln cap="flat" cmpd="sng" w="19050">
              <a:solidFill>
                <a:srgbClr val="FFFFFF"/>
              </a:solidFill>
              <a:prstDash val="solid"/>
              <a:round/>
              <a:headEnd len="med" w="med" type="none"/>
              <a:tailEnd len="med" w="med" type="none"/>
            </a:ln>
          </p:spPr>
        </p:cxnSp>
        <p:cxnSp>
          <p:nvCxnSpPr>
            <p:cNvPr id="319" name="Google Shape;319;p23"/>
            <p:cNvCxnSpPr/>
            <p:nvPr/>
          </p:nvCxnSpPr>
          <p:spPr>
            <a:xfrm flipH="1" rot="10800000">
              <a:off x="999567" y="1444125"/>
              <a:ext cx="1383900" cy="1283700"/>
            </a:xfrm>
            <a:prstGeom prst="straightConnector1">
              <a:avLst/>
            </a:prstGeom>
            <a:noFill/>
            <a:ln cap="flat" cmpd="sng" w="19050">
              <a:solidFill>
                <a:srgbClr val="FF0000"/>
              </a:solidFill>
              <a:prstDash val="solid"/>
              <a:round/>
              <a:headEnd len="med" w="med" type="none"/>
              <a:tailEnd len="med" w="med" type="none"/>
            </a:ln>
          </p:spPr>
        </p:cxnSp>
        <p:sp>
          <p:nvSpPr>
            <p:cNvPr id="320" name="Google Shape;320;p23"/>
            <p:cNvSpPr/>
            <p:nvPr/>
          </p:nvSpPr>
          <p:spPr>
            <a:xfrm>
              <a:off x="1219775" y="2599375"/>
              <a:ext cx="39000" cy="390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3"/>
            <p:cNvSpPr/>
            <p:nvPr/>
          </p:nvSpPr>
          <p:spPr>
            <a:xfrm>
              <a:off x="1258775" y="2374150"/>
              <a:ext cx="39000" cy="390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3"/>
            <p:cNvSpPr/>
            <p:nvPr/>
          </p:nvSpPr>
          <p:spPr>
            <a:xfrm>
              <a:off x="1419675" y="2066475"/>
              <a:ext cx="39000" cy="390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3"/>
            <p:cNvSpPr/>
            <p:nvPr/>
          </p:nvSpPr>
          <p:spPr>
            <a:xfrm>
              <a:off x="1715825" y="1915525"/>
              <a:ext cx="39000" cy="390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3"/>
            <p:cNvSpPr/>
            <p:nvPr/>
          </p:nvSpPr>
          <p:spPr>
            <a:xfrm>
              <a:off x="2035825" y="1838825"/>
              <a:ext cx="39000" cy="390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3"/>
            <p:cNvSpPr/>
            <p:nvPr/>
          </p:nvSpPr>
          <p:spPr>
            <a:xfrm>
              <a:off x="2157901" y="1884275"/>
              <a:ext cx="39000" cy="390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3"/>
            <p:cNvSpPr txBox="1"/>
            <p:nvPr/>
          </p:nvSpPr>
          <p:spPr>
            <a:xfrm flipH="1" rot="-5400000">
              <a:off x="232775" y="1632267"/>
              <a:ext cx="1116600" cy="26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price</a:t>
              </a:r>
              <a:endParaRPr sz="1800">
                <a:solidFill>
                  <a:schemeClr val="lt2"/>
                </a:solidFill>
              </a:endParaRPr>
            </a:p>
          </p:txBody>
        </p:sp>
        <p:sp>
          <p:nvSpPr>
            <p:cNvPr id="327" name="Google Shape;327;p23"/>
            <p:cNvSpPr txBox="1"/>
            <p:nvPr/>
          </p:nvSpPr>
          <p:spPr>
            <a:xfrm flipH="1">
              <a:off x="1458675" y="2779675"/>
              <a:ext cx="708600" cy="26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size</a:t>
              </a:r>
              <a:endParaRPr sz="1800">
                <a:solidFill>
                  <a:schemeClr val="lt2"/>
                </a:solidFill>
              </a:endParaRPr>
            </a:p>
          </p:txBody>
        </p:sp>
        <p:pic>
          <p:nvPicPr>
            <p:cNvPr descr="{&quot;backgroundColor&quot;:&quot;#212121&quot;,&quot;font&quot;:{&quot;size&quot;:48,&quot;family&quot;:&quot;Arial&quot;,&quot;color&quot;:&quot;#ffffff&quot;},&quot;id&quot;:&quot;1&quot;,&quot;aid&quot;:null,&quot;type&quot;:&quot;$$&quot;,&quot;code&quot;:&quot;$$\\theta_{0}+\\theta_{1}x$$&quot;,&quot;ts&quot;:1705903383710,&quot;cs&quot;:&quot;V8+kt3qEICCBk1n1oAuVxw==&quot;,&quot;size&quot;:{&quot;width&quot;:259.59999999999997,&quot;height&quot;:65.60000000000001}}" id="328" name="Google Shape;328;p23"/>
            <p:cNvPicPr preferRelativeResize="0"/>
            <p:nvPr/>
          </p:nvPicPr>
          <p:blipFill>
            <a:blip r:embed="rId3">
              <a:alphaModFix/>
            </a:blip>
            <a:stretch>
              <a:fillRect/>
            </a:stretch>
          </p:blipFill>
          <p:spPr>
            <a:xfrm>
              <a:off x="1045800" y="3097324"/>
              <a:ext cx="1210499" cy="302625"/>
            </a:xfrm>
            <a:prstGeom prst="rect">
              <a:avLst/>
            </a:prstGeom>
            <a:noFill/>
            <a:ln>
              <a:noFill/>
            </a:ln>
          </p:spPr>
        </p:pic>
      </p:grpSp>
      <p:pic>
        <p:nvPicPr>
          <p:cNvPr descr="{&quot;backgroundColor&quot;:&quot;#212121&quot;,&quot;type&quot;:&quot;$$&quot;,&quot;code&quot;:&quot;$$\\theta_{0}+\\theta_{1}x+\\theta_{2}x^{2}+\\theta_{3}x^{3}+\\theta_{4}x^{4}$$&quot;,&quot;id&quot;:&quot;3&quot;,&quot;font&quot;:{&quot;family&quot;:&quot;Arial&quot;,&quot;color&quot;:&quot;#ffffff&quot;,&quot;size&quot;:12},&quot;aid&quot;:null,&quot;ts&quot;:1705903518592,&quot;cs&quot;:&quot;RylZmf3GEJDycgc4AZzhMA==&quot;,&quot;size&quot;:{&quot;width&quot;:237.59999999999994,&quot;height&quot;:20}}" id="329" name="Google Shape;329;p23"/>
          <p:cNvPicPr preferRelativeResize="0"/>
          <p:nvPr/>
        </p:nvPicPr>
        <p:blipFill>
          <a:blip r:embed="rId4">
            <a:alphaModFix/>
          </a:blip>
          <a:stretch>
            <a:fillRect/>
          </a:stretch>
        </p:blipFill>
        <p:spPr>
          <a:xfrm>
            <a:off x="5771025" y="2377639"/>
            <a:ext cx="3241651" cy="250884"/>
          </a:xfrm>
          <a:prstGeom prst="rect">
            <a:avLst/>
          </a:prstGeom>
          <a:noFill/>
          <a:ln>
            <a:noFill/>
          </a:ln>
        </p:spPr>
      </p:pic>
      <p:pic>
        <p:nvPicPr>
          <p:cNvPr descr="{&quot;code&quot;:&quot;$$\\theta_{0}+\\theta_{1}x+\\theta_{2}x^{2}$$&quot;,&quot;font&quot;:{&quot;size&quot;:60,&quot;color&quot;:&quot;#ffffff&quot;,&quot;family&quot;:&quot;Arial&quot;},&quot;id&quot;:&quot;2&quot;,&quot;type&quot;:&quot;$$&quot;,&quot;aid&quot;:null,&quot;backgroundColor&quot;:&quot;#212121&quot;,&quot;ts&quot;:1705903455051,&quot;cs&quot;:&quot;ctpdAzgItD3D6CfY4AECEg==&quot;,&quot;size&quot;:{&quot;width&quot;:609.5,&quot;height&quot;:99}}" id="330" name="Google Shape;330;p23"/>
          <p:cNvPicPr preferRelativeResize="0"/>
          <p:nvPr/>
        </p:nvPicPr>
        <p:blipFill>
          <a:blip r:embed="rId5">
            <a:alphaModFix/>
          </a:blip>
          <a:stretch>
            <a:fillRect/>
          </a:stretch>
        </p:blipFill>
        <p:spPr>
          <a:xfrm>
            <a:off x="3455166" y="2464922"/>
            <a:ext cx="1595411" cy="239364"/>
          </a:xfrm>
          <a:prstGeom prst="rect">
            <a:avLst/>
          </a:prstGeom>
          <a:noFill/>
          <a:ln>
            <a:noFill/>
          </a:ln>
        </p:spPr>
      </p:pic>
      <p:cxnSp>
        <p:nvCxnSpPr>
          <p:cNvPr id="331" name="Google Shape;331;p23"/>
          <p:cNvCxnSpPr/>
          <p:nvPr/>
        </p:nvCxnSpPr>
        <p:spPr>
          <a:xfrm>
            <a:off x="3792830" y="1217270"/>
            <a:ext cx="0" cy="1036446"/>
          </a:xfrm>
          <a:prstGeom prst="straightConnector1">
            <a:avLst/>
          </a:prstGeom>
          <a:noFill/>
          <a:ln cap="flat" cmpd="sng" w="19050">
            <a:solidFill>
              <a:srgbClr val="FFFFFF"/>
            </a:solidFill>
            <a:prstDash val="solid"/>
            <a:round/>
            <a:headEnd len="med" w="med" type="none"/>
            <a:tailEnd len="med" w="med" type="none"/>
          </a:ln>
        </p:spPr>
      </p:cxnSp>
      <p:cxnSp>
        <p:nvCxnSpPr>
          <p:cNvPr id="332" name="Google Shape;332;p23"/>
          <p:cNvCxnSpPr/>
          <p:nvPr/>
        </p:nvCxnSpPr>
        <p:spPr>
          <a:xfrm rot="10800000">
            <a:off x="4280597" y="1760278"/>
            <a:ext cx="0" cy="986876"/>
          </a:xfrm>
          <a:prstGeom prst="straightConnector1">
            <a:avLst/>
          </a:prstGeom>
          <a:noFill/>
          <a:ln cap="flat" cmpd="sng" w="19050">
            <a:solidFill>
              <a:srgbClr val="FFFFFF"/>
            </a:solidFill>
            <a:prstDash val="solid"/>
            <a:round/>
            <a:headEnd len="med" w="med" type="none"/>
            <a:tailEnd len="med" w="med" type="none"/>
          </a:ln>
        </p:spPr>
      </p:cxnSp>
      <p:sp>
        <p:nvSpPr>
          <p:cNvPr id="333" name="Google Shape;333;p23"/>
          <p:cNvSpPr txBox="1"/>
          <p:nvPr/>
        </p:nvSpPr>
        <p:spPr>
          <a:xfrm flipH="1" rot="-5400000">
            <a:off x="3319255" y="1519921"/>
            <a:ext cx="727068" cy="1682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price</a:t>
            </a:r>
            <a:endParaRPr sz="1800">
              <a:solidFill>
                <a:schemeClr val="lt2"/>
              </a:solidFill>
            </a:endParaRPr>
          </a:p>
        </p:txBody>
      </p:sp>
      <p:sp>
        <p:nvSpPr>
          <p:cNvPr id="334" name="Google Shape;334;p23"/>
          <p:cNvSpPr txBox="1"/>
          <p:nvPr/>
        </p:nvSpPr>
        <p:spPr>
          <a:xfrm flipH="1">
            <a:off x="4105469" y="2270950"/>
            <a:ext cx="668554" cy="1767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size</a:t>
            </a:r>
            <a:endParaRPr sz="1800">
              <a:solidFill>
                <a:schemeClr val="lt2"/>
              </a:solidFill>
            </a:endParaRPr>
          </a:p>
        </p:txBody>
      </p:sp>
      <p:cxnSp>
        <p:nvCxnSpPr>
          <p:cNvPr id="335" name="Google Shape;335;p23"/>
          <p:cNvCxnSpPr/>
          <p:nvPr/>
        </p:nvCxnSpPr>
        <p:spPr>
          <a:xfrm>
            <a:off x="6805601" y="1137635"/>
            <a:ext cx="0" cy="957883"/>
          </a:xfrm>
          <a:prstGeom prst="straightConnector1">
            <a:avLst/>
          </a:prstGeom>
          <a:noFill/>
          <a:ln cap="flat" cmpd="sng" w="19050">
            <a:solidFill>
              <a:srgbClr val="FFFFFF"/>
            </a:solidFill>
            <a:prstDash val="solid"/>
            <a:round/>
            <a:headEnd len="med" w="med" type="none"/>
            <a:tailEnd len="med" w="med" type="none"/>
          </a:ln>
        </p:spPr>
      </p:cxnSp>
      <p:cxnSp>
        <p:nvCxnSpPr>
          <p:cNvPr id="336" name="Google Shape;336;p23"/>
          <p:cNvCxnSpPr/>
          <p:nvPr/>
        </p:nvCxnSpPr>
        <p:spPr>
          <a:xfrm rot="10800000">
            <a:off x="7427657" y="1466230"/>
            <a:ext cx="0" cy="1258575"/>
          </a:xfrm>
          <a:prstGeom prst="straightConnector1">
            <a:avLst/>
          </a:prstGeom>
          <a:noFill/>
          <a:ln cap="flat" cmpd="sng" w="19050">
            <a:solidFill>
              <a:srgbClr val="FFFFFF"/>
            </a:solidFill>
            <a:prstDash val="solid"/>
            <a:round/>
            <a:headEnd len="med" w="med" type="none"/>
            <a:tailEnd len="med" w="med" type="none"/>
          </a:ln>
        </p:spPr>
      </p:cxnSp>
      <p:sp>
        <p:nvSpPr>
          <p:cNvPr id="337" name="Google Shape;337;p23"/>
          <p:cNvSpPr txBox="1"/>
          <p:nvPr/>
        </p:nvSpPr>
        <p:spPr>
          <a:xfrm flipH="1" rot="-5400000">
            <a:off x="6310866" y="1369352"/>
            <a:ext cx="708826" cy="214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price</a:t>
            </a:r>
            <a:endParaRPr sz="1800">
              <a:solidFill>
                <a:schemeClr val="lt2"/>
              </a:solidFill>
            </a:endParaRPr>
          </a:p>
        </p:txBody>
      </p:sp>
      <p:sp>
        <p:nvSpPr>
          <p:cNvPr id="338" name="Google Shape;338;p23"/>
          <p:cNvSpPr txBox="1"/>
          <p:nvPr/>
        </p:nvSpPr>
        <p:spPr>
          <a:xfrm flipH="1">
            <a:off x="7204338" y="2111450"/>
            <a:ext cx="852614" cy="1633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size</a:t>
            </a:r>
            <a:endParaRPr sz="1800">
              <a:solidFill>
                <a:schemeClr val="lt2"/>
              </a:solidFill>
            </a:endParaRPr>
          </a:p>
        </p:txBody>
      </p:sp>
      <p:sp>
        <p:nvSpPr>
          <p:cNvPr id="339" name="Google Shape;339;p23"/>
          <p:cNvSpPr txBox="1"/>
          <p:nvPr/>
        </p:nvSpPr>
        <p:spPr>
          <a:xfrm>
            <a:off x="6605626" y="2603525"/>
            <a:ext cx="17427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Overfitting</a:t>
            </a:r>
            <a:endParaRPr sz="1800">
              <a:solidFill>
                <a:schemeClr val="lt2"/>
              </a:solidFill>
            </a:endParaRPr>
          </a:p>
          <a:p>
            <a:pPr indent="0" lvl="0" marL="0" rtl="0" algn="ctr">
              <a:spcBef>
                <a:spcPts val="0"/>
              </a:spcBef>
              <a:spcAft>
                <a:spcPts val="0"/>
              </a:spcAft>
              <a:buNone/>
            </a:pPr>
            <a:r>
              <a:rPr lang="en-GB" sz="1800">
                <a:solidFill>
                  <a:schemeClr val="lt2"/>
                </a:solidFill>
              </a:rPr>
              <a:t>High variance</a:t>
            </a:r>
            <a:endParaRPr sz="1800">
              <a:solidFill>
                <a:schemeClr val="lt2"/>
              </a:solidFill>
            </a:endParaRPr>
          </a:p>
        </p:txBody>
      </p:sp>
      <p:sp>
        <p:nvSpPr>
          <p:cNvPr id="340" name="Google Shape;340;p23"/>
          <p:cNvSpPr/>
          <p:nvPr/>
        </p:nvSpPr>
        <p:spPr>
          <a:xfrm>
            <a:off x="6807705" y="1553017"/>
            <a:ext cx="1094915" cy="474855"/>
          </a:xfrm>
          <a:custGeom>
            <a:rect b="b" l="l" r="r" t="t"/>
            <a:pathLst>
              <a:path extrusionOk="0" h="30910" w="54244">
                <a:moveTo>
                  <a:pt x="0" y="13274"/>
                </a:moveTo>
                <a:cubicBezTo>
                  <a:pt x="1866" y="16180"/>
                  <a:pt x="9041" y="29383"/>
                  <a:pt x="11194" y="30710"/>
                </a:cubicBezTo>
                <a:cubicBezTo>
                  <a:pt x="13347" y="32038"/>
                  <a:pt x="11553" y="24934"/>
                  <a:pt x="12916" y="21239"/>
                </a:cubicBezTo>
                <a:cubicBezTo>
                  <a:pt x="14279" y="17544"/>
                  <a:pt x="16324" y="11624"/>
                  <a:pt x="19373" y="8539"/>
                </a:cubicBezTo>
                <a:cubicBezTo>
                  <a:pt x="22422" y="5454"/>
                  <a:pt x="27050" y="4126"/>
                  <a:pt x="31212" y="2727"/>
                </a:cubicBezTo>
                <a:cubicBezTo>
                  <a:pt x="35374" y="1328"/>
                  <a:pt x="40504" y="-430"/>
                  <a:pt x="44343" y="144"/>
                </a:cubicBezTo>
                <a:cubicBezTo>
                  <a:pt x="48182" y="718"/>
                  <a:pt x="52594" y="5167"/>
                  <a:pt x="54244" y="6171"/>
                </a:cubicBezTo>
              </a:path>
            </a:pathLst>
          </a:custGeom>
          <a:noFill/>
          <a:ln cap="flat" cmpd="sng" w="19050">
            <a:solidFill>
              <a:srgbClr val="FF0000"/>
            </a:solidFill>
            <a:prstDash val="solid"/>
            <a:round/>
            <a:headEnd len="med" w="med" type="none"/>
            <a:tailEnd len="med" w="med" type="none"/>
          </a:ln>
        </p:spPr>
      </p:sp>
      <p:sp>
        <p:nvSpPr>
          <p:cNvPr id="341" name="Google Shape;341;p23"/>
          <p:cNvSpPr txBox="1"/>
          <p:nvPr/>
        </p:nvSpPr>
        <p:spPr>
          <a:xfrm>
            <a:off x="311625" y="2600233"/>
            <a:ext cx="1856700" cy="41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Und</a:t>
            </a:r>
            <a:r>
              <a:rPr lang="en-GB" sz="1800">
                <a:solidFill>
                  <a:schemeClr val="lt2"/>
                </a:solidFill>
              </a:rPr>
              <a:t>erfitting</a:t>
            </a:r>
            <a:endParaRPr sz="1800">
              <a:solidFill>
                <a:schemeClr val="lt2"/>
              </a:solidFill>
            </a:endParaRPr>
          </a:p>
          <a:p>
            <a:pPr indent="0" lvl="0" marL="0" rtl="0" algn="ctr">
              <a:spcBef>
                <a:spcPts val="0"/>
              </a:spcBef>
              <a:spcAft>
                <a:spcPts val="0"/>
              </a:spcAft>
              <a:buNone/>
            </a:pPr>
            <a:r>
              <a:rPr lang="en-GB" sz="1800">
                <a:solidFill>
                  <a:schemeClr val="lt2"/>
                </a:solidFill>
              </a:rPr>
              <a:t>Low Bias</a:t>
            </a:r>
            <a:endParaRPr sz="1800">
              <a:solidFill>
                <a:schemeClr val="lt2"/>
              </a:solidFill>
            </a:endParaRPr>
          </a:p>
        </p:txBody>
      </p:sp>
      <p:sp>
        <p:nvSpPr>
          <p:cNvPr id="342" name="Google Shape;342;p23"/>
          <p:cNvSpPr txBox="1"/>
          <p:nvPr>
            <p:ph idx="1" type="body"/>
          </p:nvPr>
        </p:nvSpPr>
        <p:spPr>
          <a:xfrm>
            <a:off x="311700" y="3346275"/>
            <a:ext cx="8520600" cy="122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Overfitting</a:t>
            </a:r>
            <a:r>
              <a:rPr lang="en-GB"/>
              <a:t>: If we have too many features, the learned hypothesis may fit the training set very well(                                       ) but fail to generalize to new example(Predice prices on new examples)</a:t>
            </a:r>
            <a:endParaRPr/>
          </a:p>
        </p:txBody>
      </p:sp>
      <p:pic>
        <p:nvPicPr>
          <p:cNvPr descr="{&quot;aid&quot;:null,&quot;code&quot;:&quot;$$J\\left(\\theta\\right)\\,=\\,\\frac{1}{2m}\\sum_{i=1}^{m}\\left(h_{\\theta}\\left(x^{i}\\right)-y^{i}\\right)^{2}\\approx0$$&quot;,&quot;type&quot;:&quot;$$&quot;,&quot;backgroundColor&quot;:&quot;#212121&quot;,&quot;font&quot;:{&quot;size&quot;:48,&quot;family&quot;:&quot;Arial&quot;,&quot;color&quot;:&quot;#ADADAD&quot;},&quot;id&quot;:&quot;4&quot;,&quot;ts&quot;:1705904280745,&quot;cs&quot;:&quot;6Qie4aQ9k0X/kloNx/QZUw==&quot;,&quot;size&quot;:{&quot;width&quot;:1123,&quot;height&quot;:193}}" id="343" name="Google Shape;343;p23"/>
          <p:cNvPicPr preferRelativeResize="0"/>
          <p:nvPr/>
        </p:nvPicPr>
        <p:blipFill>
          <a:blip r:embed="rId6">
            <a:alphaModFix/>
          </a:blip>
          <a:stretch>
            <a:fillRect/>
          </a:stretch>
        </p:blipFill>
        <p:spPr>
          <a:xfrm>
            <a:off x="2556477" y="3726280"/>
            <a:ext cx="2408897" cy="414000"/>
          </a:xfrm>
          <a:prstGeom prst="rect">
            <a:avLst/>
          </a:prstGeom>
          <a:noFill/>
          <a:ln>
            <a:noFill/>
          </a:ln>
        </p:spPr>
      </p:pic>
      <p:sp>
        <p:nvSpPr>
          <p:cNvPr id="344" name="Google Shape;344;p23"/>
          <p:cNvSpPr txBox="1"/>
          <p:nvPr/>
        </p:nvSpPr>
        <p:spPr>
          <a:xfrm>
            <a:off x="3488848" y="2755925"/>
            <a:ext cx="17427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Just right</a:t>
            </a:r>
            <a:endParaRPr sz="1800">
              <a:solidFill>
                <a:schemeClr val="lt2"/>
              </a:solidFill>
            </a:endParaRPr>
          </a:p>
        </p:txBody>
      </p:sp>
      <p:sp>
        <p:nvSpPr>
          <p:cNvPr id="345" name="Google Shape;345;p23"/>
          <p:cNvSpPr/>
          <p:nvPr/>
        </p:nvSpPr>
        <p:spPr>
          <a:xfrm>
            <a:off x="7011408" y="2000654"/>
            <a:ext cx="31489" cy="23965"/>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23"/>
          <p:cNvSpPr/>
          <p:nvPr/>
        </p:nvSpPr>
        <p:spPr>
          <a:xfrm>
            <a:off x="7042896" y="1862253"/>
            <a:ext cx="31489" cy="23965"/>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3"/>
          <p:cNvSpPr/>
          <p:nvPr/>
        </p:nvSpPr>
        <p:spPr>
          <a:xfrm>
            <a:off x="7172807" y="1673187"/>
            <a:ext cx="31489" cy="23965"/>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3"/>
          <p:cNvSpPr/>
          <p:nvPr/>
        </p:nvSpPr>
        <p:spPr>
          <a:xfrm>
            <a:off x="7411918" y="1580428"/>
            <a:ext cx="31489" cy="23966"/>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3"/>
          <p:cNvSpPr/>
          <p:nvPr/>
        </p:nvSpPr>
        <p:spPr>
          <a:xfrm>
            <a:off x="7670286" y="1533296"/>
            <a:ext cx="31489" cy="23966"/>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3"/>
          <p:cNvSpPr/>
          <p:nvPr/>
        </p:nvSpPr>
        <p:spPr>
          <a:xfrm>
            <a:off x="7857746" y="1612613"/>
            <a:ext cx="31489" cy="23966"/>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3"/>
          <p:cNvSpPr/>
          <p:nvPr/>
        </p:nvSpPr>
        <p:spPr>
          <a:xfrm>
            <a:off x="3968221" y="1657012"/>
            <a:ext cx="623414" cy="573975"/>
          </a:xfrm>
          <a:custGeom>
            <a:rect b="b" l="l" r="r" t="t"/>
            <a:pathLst>
              <a:path extrusionOk="0" h="34530" w="39388">
                <a:moveTo>
                  <a:pt x="59" y="34530"/>
                </a:moveTo>
                <a:cubicBezTo>
                  <a:pt x="88" y="33857"/>
                  <a:pt x="0" y="32657"/>
                  <a:pt x="234" y="30492"/>
                </a:cubicBezTo>
                <a:cubicBezTo>
                  <a:pt x="468" y="28327"/>
                  <a:pt x="146" y="25050"/>
                  <a:pt x="1463" y="21538"/>
                </a:cubicBezTo>
                <a:cubicBezTo>
                  <a:pt x="2780" y="18027"/>
                  <a:pt x="5062" y="12466"/>
                  <a:pt x="8135" y="9423"/>
                </a:cubicBezTo>
                <a:cubicBezTo>
                  <a:pt x="11208" y="6380"/>
                  <a:pt x="15744" y="4829"/>
                  <a:pt x="19899" y="3278"/>
                </a:cubicBezTo>
                <a:cubicBezTo>
                  <a:pt x="24054" y="1727"/>
                  <a:pt x="29819" y="-351"/>
                  <a:pt x="33067" y="117"/>
                </a:cubicBezTo>
                <a:cubicBezTo>
                  <a:pt x="36315" y="585"/>
                  <a:pt x="38335" y="5092"/>
                  <a:pt x="39388" y="6087"/>
                </a:cubicBezTo>
              </a:path>
            </a:pathLst>
          </a:custGeom>
          <a:noFill/>
          <a:ln cap="flat" cmpd="sng" w="19050">
            <a:solidFill>
              <a:srgbClr val="FF0000"/>
            </a:solidFill>
            <a:prstDash val="solid"/>
            <a:round/>
            <a:headEnd len="med" w="med" type="none"/>
            <a:tailEnd len="med" w="med" type="none"/>
          </a:ln>
        </p:spPr>
      </p:sp>
      <p:sp>
        <p:nvSpPr>
          <p:cNvPr id="352" name="Google Shape;352;p23"/>
          <p:cNvSpPr/>
          <p:nvPr/>
        </p:nvSpPr>
        <p:spPr>
          <a:xfrm>
            <a:off x="3954207" y="2151072"/>
            <a:ext cx="24691" cy="25931"/>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23"/>
          <p:cNvSpPr/>
          <p:nvPr/>
        </p:nvSpPr>
        <p:spPr>
          <a:xfrm>
            <a:off x="3978898" y="2001320"/>
            <a:ext cx="24691" cy="25931"/>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3"/>
          <p:cNvSpPr/>
          <p:nvPr/>
        </p:nvSpPr>
        <p:spPr>
          <a:xfrm>
            <a:off x="4080764" y="1796747"/>
            <a:ext cx="24691" cy="25931"/>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3"/>
          <p:cNvSpPr/>
          <p:nvPr/>
        </p:nvSpPr>
        <p:spPr>
          <a:xfrm>
            <a:off x="4268257" y="1696380"/>
            <a:ext cx="24691" cy="25931"/>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3"/>
          <p:cNvSpPr/>
          <p:nvPr/>
        </p:nvSpPr>
        <p:spPr>
          <a:xfrm>
            <a:off x="4470849" y="1645383"/>
            <a:ext cx="24691" cy="25931"/>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23"/>
          <p:cNvSpPr/>
          <p:nvPr/>
        </p:nvSpPr>
        <p:spPr>
          <a:xfrm>
            <a:off x="4573004" y="1731205"/>
            <a:ext cx="24691" cy="25931"/>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3" name="Google Shape;3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Overfitting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There are two problems with Linear Regression</a:t>
            </a:r>
            <a:endParaRPr/>
          </a:p>
          <a:p>
            <a:pPr indent="0" lvl="0" marL="0" rtl="0" algn="l">
              <a:spcBef>
                <a:spcPts val="1200"/>
              </a:spcBef>
              <a:spcAft>
                <a:spcPts val="0"/>
              </a:spcAft>
              <a:buNone/>
            </a:pPr>
            <a:r>
              <a:rPr lang="en-GB"/>
              <a:t>Overfitting: </a:t>
            </a:r>
            <a:endParaRPr/>
          </a:p>
          <a:p>
            <a:pPr indent="0" lvl="0" marL="0" rtl="0" algn="l">
              <a:spcBef>
                <a:spcPts val="1200"/>
              </a:spcBef>
              <a:spcAft>
                <a:spcPts val="0"/>
              </a:spcAft>
              <a:buNone/>
            </a:pPr>
            <a:r>
              <a:rPr lang="en-GB"/>
              <a:t>To solve this we can do the following</a:t>
            </a:r>
            <a:endParaRPr/>
          </a:p>
          <a:p>
            <a:pPr indent="-342900" lvl="0" marL="457200" rtl="0" algn="l">
              <a:spcBef>
                <a:spcPts val="1200"/>
              </a:spcBef>
              <a:spcAft>
                <a:spcPts val="0"/>
              </a:spcAft>
              <a:buSzPts val="1800"/>
              <a:buAutoNum type="arabicPeriod"/>
            </a:pPr>
            <a:r>
              <a:rPr lang="en-GB"/>
              <a:t>Reduce the number of features</a:t>
            </a:r>
            <a:endParaRPr/>
          </a:p>
          <a:p>
            <a:pPr indent="-317500" lvl="1" marL="914400" rtl="0" algn="l">
              <a:spcBef>
                <a:spcPts val="0"/>
              </a:spcBef>
              <a:spcAft>
                <a:spcPts val="0"/>
              </a:spcAft>
              <a:buSzPts val="1400"/>
              <a:buAutoNum type="alphaLcPeriod"/>
            </a:pPr>
            <a:r>
              <a:rPr lang="en-GB"/>
              <a:t>Manually select which features to keep</a:t>
            </a:r>
            <a:endParaRPr/>
          </a:p>
          <a:p>
            <a:pPr indent="-317500" lvl="1" marL="914400" rtl="0" algn="l">
              <a:spcBef>
                <a:spcPts val="0"/>
              </a:spcBef>
              <a:spcAft>
                <a:spcPts val="0"/>
              </a:spcAft>
              <a:buSzPts val="1400"/>
              <a:buAutoNum type="alphaLcPeriod"/>
            </a:pPr>
            <a:r>
              <a:rPr lang="en-GB"/>
              <a:t>Model selection algorithm</a:t>
            </a:r>
            <a:endParaRPr/>
          </a:p>
          <a:p>
            <a:pPr indent="-342900" lvl="0" marL="457200" rtl="0" algn="l">
              <a:spcBef>
                <a:spcPts val="0"/>
              </a:spcBef>
              <a:spcAft>
                <a:spcPts val="0"/>
              </a:spcAft>
              <a:buSzPts val="1800"/>
              <a:buAutoNum type="arabicPeriod"/>
            </a:pPr>
            <a:r>
              <a:rPr lang="en-GB"/>
              <a:t>Regularization</a:t>
            </a:r>
            <a:endParaRPr/>
          </a:p>
          <a:p>
            <a:pPr indent="-317500" lvl="1" marL="914400" rtl="0" algn="l">
              <a:spcBef>
                <a:spcPts val="0"/>
              </a:spcBef>
              <a:spcAft>
                <a:spcPts val="0"/>
              </a:spcAft>
              <a:buSzPts val="1400"/>
              <a:buAutoNum type="alphaLcPeriod"/>
            </a:pPr>
            <a:r>
              <a:rPr lang="en-GB"/>
              <a:t>Keeps all the features but reduces magnitude of parameters</a:t>
            </a:r>
            <a:endParaRPr/>
          </a:p>
          <a:p>
            <a:pPr indent="-317500" lvl="1" marL="914400" rtl="0" algn="l">
              <a:spcBef>
                <a:spcPts val="0"/>
              </a:spcBef>
              <a:spcAft>
                <a:spcPts val="0"/>
              </a:spcAft>
              <a:buSzPts val="1400"/>
              <a:buAutoNum type="alphaLcPeriod"/>
            </a:pPr>
            <a:r>
              <a:rPr lang="en-GB"/>
              <a:t>Works well when we have a lot of features</a:t>
            </a:r>
            <a:endParaRPr/>
          </a:p>
          <a:p>
            <a:pPr indent="0" lvl="0" marL="0" rtl="0" algn="l">
              <a:spcBef>
                <a:spcPts val="1200"/>
              </a:spcBef>
              <a:spcAft>
                <a:spcPts val="1200"/>
              </a:spcAft>
              <a:buNone/>
            </a:pPr>
            <a:r>
              <a:rPr lang="en-GB"/>
              <a:t>Underfitting:</a:t>
            </a:r>
            <a:endParaRPr/>
          </a:p>
        </p:txBody>
      </p:sp>
      <p:sp>
        <p:nvSpPr>
          <p:cNvPr id="369" name="Google Shape;36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with Linear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84500" y="5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Bias Variance tradeoff</a:t>
            </a:r>
            <a:endParaRPr/>
          </a:p>
        </p:txBody>
      </p:sp>
      <p:cxnSp>
        <p:nvCxnSpPr>
          <p:cNvPr id="61" name="Google Shape;61;p14"/>
          <p:cNvCxnSpPr/>
          <p:nvPr/>
        </p:nvCxnSpPr>
        <p:spPr>
          <a:xfrm>
            <a:off x="1335250" y="667575"/>
            <a:ext cx="0" cy="1558500"/>
          </a:xfrm>
          <a:prstGeom prst="straightConnector1">
            <a:avLst/>
          </a:prstGeom>
          <a:noFill/>
          <a:ln cap="flat" cmpd="sng" w="9525">
            <a:solidFill>
              <a:schemeClr val="dk1"/>
            </a:solidFill>
            <a:prstDash val="solid"/>
            <a:round/>
            <a:headEnd len="med" w="med" type="stealth"/>
            <a:tailEnd len="med" w="med" type="none"/>
          </a:ln>
        </p:spPr>
      </p:cxnSp>
      <p:cxnSp>
        <p:nvCxnSpPr>
          <p:cNvPr id="62" name="Google Shape;62;p14"/>
          <p:cNvCxnSpPr/>
          <p:nvPr/>
        </p:nvCxnSpPr>
        <p:spPr>
          <a:xfrm rot="10800000">
            <a:off x="2114500" y="1446825"/>
            <a:ext cx="0" cy="1558500"/>
          </a:xfrm>
          <a:prstGeom prst="straightConnector1">
            <a:avLst/>
          </a:prstGeom>
          <a:noFill/>
          <a:ln cap="flat" cmpd="sng" w="9525">
            <a:solidFill>
              <a:schemeClr val="dk1"/>
            </a:solidFill>
            <a:prstDash val="solid"/>
            <a:round/>
            <a:headEnd len="med" w="med" type="none"/>
            <a:tailEnd len="med" w="med" type="stealth"/>
          </a:ln>
        </p:spPr>
      </p:cxnSp>
      <p:sp>
        <p:nvSpPr>
          <p:cNvPr id="63" name="Google Shape;63;p14"/>
          <p:cNvSpPr/>
          <p:nvPr/>
        </p:nvSpPr>
        <p:spPr>
          <a:xfrm>
            <a:off x="1395950" y="20579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1395950" y="18293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1700750" y="19055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p:nvPr/>
        </p:nvSpPr>
        <p:spPr>
          <a:xfrm>
            <a:off x="1929350" y="16769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p:nvPr/>
        </p:nvSpPr>
        <p:spPr>
          <a:xfrm>
            <a:off x="1548350" y="15245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a:off x="1808253" y="1251078"/>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p:nvPr/>
        </p:nvSpPr>
        <p:spPr>
          <a:xfrm>
            <a:off x="2130940" y="1210831"/>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p:nvPr/>
        </p:nvSpPr>
        <p:spPr>
          <a:xfrm>
            <a:off x="2189253" y="1430488"/>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a:off x="2372956" y="13721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p:nvPr/>
        </p:nvSpPr>
        <p:spPr>
          <a:xfrm>
            <a:off x="2413202" y="1116744"/>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4"/>
          <p:cNvSpPr/>
          <p:nvPr/>
        </p:nvSpPr>
        <p:spPr>
          <a:xfrm>
            <a:off x="2610306" y="1430500"/>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4"/>
          <p:cNvSpPr/>
          <p:nvPr/>
        </p:nvSpPr>
        <p:spPr>
          <a:xfrm>
            <a:off x="2744806" y="124232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4"/>
          <p:cNvSpPr/>
          <p:nvPr/>
        </p:nvSpPr>
        <p:spPr>
          <a:xfrm>
            <a:off x="2820706" y="13721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4"/>
          <p:cNvSpPr txBox="1"/>
          <p:nvPr/>
        </p:nvSpPr>
        <p:spPr>
          <a:xfrm>
            <a:off x="467650" y="1074275"/>
            <a:ext cx="8676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77" name="Google Shape;77;p14"/>
          <p:cNvSpPr txBox="1"/>
          <p:nvPr/>
        </p:nvSpPr>
        <p:spPr>
          <a:xfrm>
            <a:off x="214950" y="2817775"/>
            <a:ext cx="8745300" cy="17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Let's suppose we have a graph where we have a relationship between height and weight for mice, low weights mice tend to be short and heavier mice tend to be tall. Given the data we would like to predict the height given a specific weight. Ideally we would know the exact mathematical formula that describes the relationship between weight and height, but since we don't know the formula so we will use two machine learning methods to approximate</a:t>
            </a:r>
            <a:endParaRPr sz="1800">
              <a:solidFill>
                <a:schemeClr val="lt2"/>
              </a:solidFill>
            </a:endParaRPr>
          </a:p>
        </p:txBody>
      </p:sp>
      <p:sp>
        <p:nvSpPr>
          <p:cNvPr id="78" name="Google Shape;78;p14"/>
          <p:cNvSpPr txBox="1"/>
          <p:nvPr/>
        </p:nvSpPr>
        <p:spPr>
          <a:xfrm>
            <a:off x="1581250" y="2226075"/>
            <a:ext cx="9078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cxnSp>
        <p:nvCxnSpPr>
          <p:cNvPr id="79" name="Google Shape;79;p14"/>
          <p:cNvCxnSpPr/>
          <p:nvPr/>
        </p:nvCxnSpPr>
        <p:spPr>
          <a:xfrm>
            <a:off x="4078450" y="743775"/>
            <a:ext cx="0" cy="1558500"/>
          </a:xfrm>
          <a:prstGeom prst="straightConnector1">
            <a:avLst/>
          </a:prstGeom>
          <a:noFill/>
          <a:ln cap="flat" cmpd="sng" w="9525">
            <a:solidFill>
              <a:schemeClr val="dk1"/>
            </a:solidFill>
            <a:prstDash val="solid"/>
            <a:round/>
            <a:headEnd len="med" w="med" type="stealth"/>
            <a:tailEnd len="med" w="med" type="none"/>
          </a:ln>
        </p:spPr>
      </p:cxnSp>
      <p:cxnSp>
        <p:nvCxnSpPr>
          <p:cNvPr id="80" name="Google Shape;80;p14"/>
          <p:cNvCxnSpPr/>
          <p:nvPr/>
        </p:nvCxnSpPr>
        <p:spPr>
          <a:xfrm rot="10800000">
            <a:off x="4857700" y="1523025"/>
            <a:ext cx="0" cy="1558500"/>
          </a:xfrm>
          <a:prstGeom prst="straightConnector1">
            <a:avLst/>
          </a:prstGeom>
          <a:noFill/>
          <a:ln cap="flat" cmpd="sng" w="9525">
            <a:solidFill>
              <a:schemeClr val="dk1"/>
            </a:solidFill>
            <a:prstDash val="solid"/>
            <a:round/>
            <a:headEnd len="med" w="med" type="none"/>
            <a:tailEnd len="med" w="med" type="stealth"/>
          </a:ln>
        </p:spPr>
      </p:cxnSp>
      <p:sp>
        <p:nvSpPr>
          <p:cNvPr id="81" name="Google Shape;81;p14"/>
          <p:cNvSpPr/>
          <p:nvPr/>
        </p:nvSpPr>
        <p:spPr>
          <a:xfrm>
            <a:off x="4139150" y="21341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4"/>
          <p:cNvSpPr/>
          <p:nvPr/>
        </p:nvSpPr>
        <p:spPr>
          <a:xfrm>
            <a:off x="4139150" y="19055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4"/>
          <p:cNvSpPr/>
          <p:nvPr/>
        </p:nvSpPr>
        <p:spPr>
          <a:xfrm>
            <a:off x="4443950" y="19817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4"/>
          <p:cNvSpPr/>
          <p:nvPr/>
        </p:nvSpPr>
        <p:spPr>
          <a:xfrm>
            <a:off x="4672550" y="17531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4"/>
          <p:cNvSpPr/>
          <p:nvPr/>
        </p:nvSpPr>
        <p:spPr>
          <a:xfrm>
            <a:off x="4291550" y="16007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4"/>
          <p:cNvSpPr/>
          <p:nvPr/>
        </p:nvSpPr>
        <p:spPr>
          <a:xfrm>
            <a:off x="4551453" y="1327278"/>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4"/>
          <p:cNvSpPr/>
          <p:nvPr/>
        </p:nvSpPr>
        <p:spPr>
          <a:xfrm>
            <a:off x="4874140" y="1287031"/>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4"/>
          <p:cNvSpPr/>
          <p:nvPr/>
        </p:nvSpPr>
        <p:spPr>
          <a:xfrm>
            <a:off x="4932453" y="1506688"/>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4"/>
          <p:cNvSpPr/>
          <p:nvPr/>
        </p:nvSpPr>
        <p:spPr>
          <a:xfrm>
            <a:off x="5116156" y="14483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4"/>
          <p:cNvSpPr/>
          <p:nvPr/>
        </p:nvSpPr>
        <p:spPr>
          <a:xfrm>
            <a:off x="5156402" y="1192944"/>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4"/>
          <p:cNvSpPr/>
          <p:nvPr/>
        </p:nvSpPr>
        <p:spPr>
          <a:xfrm>
            <a:off x="5353506" y="1506700"/>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4"/>
          <p:cNvSpPr/>
          <p:nvPr/>
        </p:nvSpPr>
        <p:spPr>
          <a:xfrm>
            <a:off x="5488006" y="131852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4"/>
          <p:cNvSpPr/>
          <p:nvPr/>
        </p:nvSpPr>
        <p:spPr>
          <a:xfrm>
            <a:off x="5563906" y="14483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4"/>
          <p:cNvSpPr txBox="1"/>
          <p:nvPr/>
        </p:nvSpPr>
        <p:spPr>
          <a:xfrm>
            <a:off x="3210850" y="1150475"/>
            <a:ext cx="8676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95" name="Google Shape;95;p14"/>
          <p:cNvSpPr txBox="1"/>
          <p:nvPr/>
        </p:nvSpPr>
        <p:spPr>
          <a:xfrm>
            <a:off x="4324450" y="2302275"/>
            <a:ext cx="9078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96" name="Google Shape;96;p14"/>
          <p:cNvSpPr/>
          <p:nvPr/>
        </p:nvSpPr>
        <p:spPr>
          <a:xfrm>
            <a:off x="4741450" y="2194125"/>
            <a:ext cx="216300" cy="216300"/>
          </a:xfrm>
          <a:prstGeom prst="mathMultiply">
            <a:avLst>
              <a:gd fmla="val 6492"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4"/>
          <p:cNvSpPr/>
          <p:nvPr/>
        </p:nvSpPr>
        <p:spPr>
          <a:xfrm>
            <a:off x="3961250" y="1397181"/>
            <a:ext cx="216300" cy="216300"/>
          </a:xfrm>
          <a:prstGeom prst="mathMultiply">
            <a:avLst>
              <a:gd fmla="val 6492"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8" name="Google Shape;98;p14"/>
          <p:cNvCxnSpPr/>
          <p:nvPr/>
        </p:nvCxnSpPr>
        <p:spPr>
          <a:xfrm>
            <a:off x="4069525" y="1507306"/>
            <a:ext cx="778500" cy="0"/>
          </a:xfrm>
          <a:prstGeom prst="straightConnector1">
            <a:avLst/>
          </a:prstGeom>
          <a:noFill/>
          <a:ln cap="flat" cmpd="sng" w="9525">
            <a:solidFill>
              <a:schemeClr val="dk1"/>
            </a:solidFill>
            <a:prstDash val="dash"/>
            <a:round/>
            <a:headEnd len="med" w="med" type="none"/>
            <a:tailEnd len="med" w="med" type="none"/>
          </a:ln>
        </p:spPr>
      </p:cxnSp>
      <p:cxnSp>
        <p:nvCxnSpPr>
          <p:cNvPr id="99" name="Google Shape;99;p14"/>
          <p:cNvCxnSpPr/>
          <p:nvPr/>
        </p:nvCxnSpPr>
        <p:spPr>
          <a:xfrm rot="-5400000">
            <a:off x="4460350" y="1890916"/>
            <a:ext cx="778500" cy="0"/>
          </a:xfrm>
          <a:prstGeom prst="straightConnector1">
            <a:avLst/>
          </a:prstGeom>
          <a:noFill/>
          <a:ln cap="flat" cmpd="sng" w="9525">
            <a:solidFill>
              <a:schemeClr val="dk1"/>
            </a:solidFill>
            <a:prstDash val="dash"/>
            <a:round/>
            <a:headEnd len="med" w="med" type="none"/>
            <a:tailEnd len="med" w="med" type="none"/>
          </a:ln>
        </p:spPr>
      </p:cxnSp>
      <p:sp>
        <p:nvSpPr>
          <p:cNvPr id="100" name="Google Shape;100;p14"/>
          <p:cNvSpPr/>
          <p:nvPr/>
        </p:nvSpPr>
        <p:spPr>
          <a:xfrm>
            <a:off x="4811653" y="1469338"/>
            <a:ext cx="75900" cy="759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1" name="Google Shape;101;p14"/>
          <p:cNvCxnSpPr/>
          <p:nvPr/>
        </p:nvCxnSpPr>
        <p:spPr>
          <a:xfrm>
            <a:off x="6998250" y="667575"/>
            <a:ext cx="0" cy="1558500"/>
          </a:xfrm>
          <a:prstGeom prst="straightConnector1">
            <a:avLst/>
          </a:prstGeom>
          <a:noFill/>
          <a:ln cap="flat" cmpd="sng" w="9525">
            <a:solidFill>
              <a:schemeClr val="dk1"/>
            </a:solidFill>
            <a:prstDash val="solid"/>
            <a:round/>
            <a:headEnd len="med" w="med" type="stealth"/>
            <a:tailEnd len="med" w="med" type="none"/>
          </a:ln>
        </p:spPr>
      </p:cxnSp>
      <p:cxnSp>
        <p:nvCxnSpPr>
          <p:cNvPr id="102" name="Google Shape;102;p14"/>
          <p:cNvCxnSpPr/>
          <p:nvPr/>
        </p:nvCxnSpPr>
        <p:spPr>
          <a:xfrm rot="10800000">
            <a:off x="7777500" y="1446825"/>
            <a:ext cx="0" cy="1558500"/>
          </a:xfrm>
          <a:prstGeom prst="straightConnector1">
            <a:avLst/>
          </a:prstGeom>
          <a:noFill/>
          <a:ln cap="flat" cmpd="sng" w="9525">
            <a:solidFill>
              <a:schemeClr val="dk1"/>
            </a:solidFill>
            <a:prstDash val="solid"/>
            <a:round/>
            <a:headEnd len="med" w="med" type="none"/>
            <a:tailEnd len="med" w="med" type="stealth"/>
          </a:ln>
        </p:spPr>
      </p:cxnSp>
      <p:sp>
        <p:nvSpPr>
          <p:cNvPr id="103" name="Google Shape;103;p14"/>
          <p:cNvSpPr/>
          <p:nvPr/>
        </p:nvSpPr>
        <p:spPr>
          <a:xfrm>
            <a:off x="7058950" y="20579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4"/>
          <p:cNvSpPr/>
          <p:nvPr/>
        </p:nvSpPr>
        <p:spPr>
          <a:xfrm>
            <a:off x="7058950" y="18293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4"/>
          <p:cNvSpPr/>
          <p:nvPr/>
        </p:nvSpPr>
        <p:spPr>
          <a:xfrm>
            <a:off x="7363750" y="19055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4"/>
          <p:cNvSpPr/>
          <p:nvPr/>
        </p:nvSpPr>
        <p:spPr>
          <a:xfrm>
            <a:off x="7592350" y="16769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4"/>
          <p:cNvSpPr/>
          <p:nvPr/>
        </p:nvSpPr>
        <p:spPr>
          <a:xfrm>
            <a:off x="7211350" y="15245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4"/>
          <p:cNvSpPr/>
          <p:nvPr/>
        </p:nvSpPr>
        <p:spPr>
          <a:xfrm>
            <a:off x="7471253" y="1251078"/>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4"/>
          <p:cNvSpPr/>
          <p:nvPr/>
        </p:nvSpPr>
        <p:spPr>
          <a:xfrm>
            <a:off x="7793940" y="1210831"/>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4"/>
          <p:cNvSpPr/>
          <p:nvPr/>
        </p:nvSpPr>
        <p:spPr>
          <a:xfrm>
            <a:off x="7852253" y="1430488"/>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4"/>
          <p:cNvSpPr/>
          <p:nvPr/>
        </p:nvSpPr>
        <p:spPr>
          <a:xfrm>
            <a:off x="8035956" y="13721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4"/>
          <p:cNvSpPr/>
          <p:nvPr/>
        </p:nvSpPr>
        <p:spPr>
          <a:xfrm>
            <a:off x="8076202" y="1116744"/>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4"/>
          <p:cNvSpPr/>
          <p:nvPr/>
        </p:nvSpPr>
        <p:spPr>
          <a:xfrm>
            <a:off x="8273306" y="1430500"/>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4"/>
          <p:cNvSpPr/>
          <p:nvPr/>
        </p:nvSpPr>
        <p:spPr>
          <a:xfrm>
            <a:off x="8407806" y="124232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4"/>
          <p:cNvSpPr/>
          <p:nvPr/>
        </p:nvSpPr>
        <p:spPr>
          <a:xfrm>
            <a:off x="8483706" y="1372175"/>
            <a:ext cx="759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4"/>
          <p:cNvSpPr txBox="1"/>
          <p:nvPr/>
        </p:nvSpPr>
        <p:spPr>
          <a:xfrm>
            <a:off x="6130650" y="1074275"/>
            <a:ext cx="8676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117" name="Google Shape;117;p14"/>
          <p:cNvSpPr txBox="1"/>
          <p:nvPr/>
        </p:nvSpPr>
        <p:spPr>
          <a:xfrm>
            <a:off x="7244250" y="2226075"/>
            <a:ext cx="9078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118" name="Google Shape;118;p14"/>
          <p:cNvSpPr/>
          <p:nvPr/>
        </p:nvSpPr>
        <p:spPr>
          <a:xfrm>
            <a:off x="7001250" y="1302100"/>
            <a:ext cx="1464150" cy="920325"/>
          </a:xfrm>
          <a:custGeom>
            <a:rect b="b" l="l" r="r" t="t"/>
            <a:pathLst>
              <a:path extrusionOk="0" h="36813" w="58566">
                <a:moveTo>
                  <a:pt x="0" y="36813"/>
                </a:moveTo>
                <a:cubicBezTo>
                  <a:pt x="6348" y="14646"/>
                  <a:pt x="35684" y="2846"/>
                  <a:pt x="58566" y="0"/>
                </a:cubicBezTo>
              </a:path>
            </a:pathLst>
          </a:custGeom>
          <a:noFill/>
          <a:ln cap="flat" cmpd="sng" w="9525">
            <a:solidFill>
              <a:srgbClr val="6D9EEB"/>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15"/>
          <p:cNvCxnSpPr/>
          <p:nvPr/>
        </p:nvCxnSpPr>
        <p:spPr>
          <a:xfrm>
            <a:off x="1134700" y="803350"/>
            <a:ext cx="0" cy="1558500"/>
          </a:xfrm>
          <a:prstGeom prst="straightConnector1">
            <a:avLst/>
          </a:prstGeom>
          <a:noFill/>
          <a:ln cap="flat" cmpd="sng" w="9525">
            <a:solidFill>
              <a:schemeClr val="dk1"/>
            </a:solidFill>
            <a:prstDash val="solid"/>
            <a:round/>
            <a:headEnd len="med" w="med" type="stealth"/>
            <a:tailEnd len="med" w="med" type="none"/>
          </a:ln>
        </p:spPr>
      </p:cxnSp>
      <p:cxnSp>
        <p:nvCxnSpPr>
          <p:cNvPr id="124" name="Google Shape;124;p15"/>
          <p:cNvCxnSpPr/>
          <p:nvPr/>
        </p:nvCxnSpPr>
        <p:spPr>
          <a:xfrm rot="10800000">
            <a:off x="1913950" y="1582600"/>
            <a:ext cx="0" cy="1558500"/>
          </a:xfrm>
          <a:prstGeom prst="straightConnector1">
            <a:avLst/>
          </a:prstGeom>
          <a:noFill/>
          <a:ln cap="flat" cmpd="sng" w="9525">
            <a:solidFill>
              <a:schemeClr val="dk1"/>
            </a:solidFill>
            <a:prstDash val="solid"/>
            <a:round/>
            <a:headEnd len="med" w="med" type="none"/>
            <a:tailEnd len="med" w="med" type="stealth"/>
          </a:ln>
        </p:spPr>
      </p:cxnSp>
      <p:sp>
        <p:nvSpPr>
          <p:cNvPr id="125" name="Google Shape;125;p15"/>
          <p:cNvSpPr/>
          <p:nvPr/>
        </p:nvSpPr>
        <p:spPr>
          <a:xfrm>
            <a:off x="1195400" y="2193750"/>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5"/>
          <p:cNvSpPr/>
          <p:nvPr/>
        </p:nvSpPr>
        <p:spPr>
          <a:xfrm>
            <a:off x="1195400" y="1965150"/>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5"/>
          <p:cNvSpPr/>
          <p:nvPr/>
        </p:nvSpPr>
        <p:spPr>
          <a:xfrm>
            <a:off x="1500200" y="2041350"/>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5"/>
          <p:cNvSpPr/>
          <p:nvPr/>
        </p:nvSpPr>
        <p:spPr>
          <a:xfrm>
            <a:off x="1728800" y="1812750"/>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5"/>
          <p:cNvSpPr/>
          <p:nvPr/>
        </p:nvSpPr>
        <p:spPr>
          <a:xfrm>
            <a:off x="1347800" y="1660350"/>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5"/>
          <p:cNvSpPr/>
          <p:nvPr/>
        </p:nvSpPr>
        <p:spPr>
          <a:xfrm>
            <a:off x="1607703" y="1386853"/>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5"/>
          <p:cNvSpPr/>
          <p:nvPr/>
        </p:nvSpPr>
        <p:spPr>
          <a:xfrm>
            <a:off x="1930390" y="1346606"/>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5"/>
          <p:cNvSpPr/>
          <p:nvPr/>
        </p:nvSpPr>
        <p:spPr>
          <a:xfrm>
            <a:off x="1988703" y="1566263"/>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5"/>
          <p:cNvSpPr/>
          <p:nvPr/>
        </p:nvSpPr>
        <p:spPr>
          <a:xfrm>
            <a:off x="2172406" y="1507950"/>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5"/>
          <p:cNvSpPr/>
          <p:nvPr/>
        </p:nvSpPr>
        <p:spPr>
          <a:xfrm>
            <a:off x="2212652" y="1252519"/>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5"/>
          <p:cNvSpPr/>
          <p:nvPr/>
        </p:nvSpPr>
        <p:spPr>
          <a:xfrm>
            <a:off x="2409756" y="1566275"/>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5"/>
          <p:cNvSpPr/>
          <p:nvPr/>
        </p:nvSpPr>
        <p:spPr>
          <a:xfrm>
            <a:off x="2544256" y="1378100"/>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5"/>
          <p:cNvSpPr/>
          <p:nvPr/>
        </p:nvSpPr>
        <p:spPr>
          <a:xfrm>
            <a:off x="2620156" y="1507950"/>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5"/>
          <p:cNvSpPr txBox="1"/>
          <p:nvPr/>
        </p:nvSpPr>
        <p:spPr>
          <a:xfrm>
            <a:off x="267100" y="1210050"/>
            <a:ext cx="8676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139" name="Google Shape;139;p15"/>
          <p:cNvSpPr txBox="1"/>
          <p:nvPr/>
        </p:nvSpPr>
        <p:spPr>
          <a:xfrm>
            <a:off x="1380700" y="2361850"/>
            <a:ext cx="9078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140" name="Google Shape;140;p15"/>
          <p:cNvSpPr/>
          <p:nvPr/>
        </p:nvSpPr>
        <p:spPr>
          <a:xfrm>
            <a:off x="1137700" y="1437875"/>
            <a:ext cx="1464150" cy="920325"/>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p:spPr>
      </p:sp>
      <p:sp>
        <p:nvSpPr>
          <p:cNvPr id="141" name="Google Shape;141;p15"/>
          <p:cNvSpPr txBox="1"/>
          <p:nvPr/>
        </p:nvSpPr>
        <p:spPr>
          <a:xfrm>
            <a:off x="489825" y="2793025"/>
            <a:ext cx="2284200" cy="13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First we will split the data into training and test split</a:t>
            </a:r>
            <a:endParaRPr sz="1800">
              <a:solidFill>
                <a:schemeClr val="lt2"/>
              </a:solidFill>
            </a:endParaRPr>
          </a:p>
        </p:txBody>
      </p:sp>
      <p:sp>
        <p:nvSpPr>
          <p:cNvPr id="142" name="Google Shape;142;p15"/>
          <p:cNvSpPr/>
          <p:nvPr/>
        </p:nvSpPr>
        <p:spPr>
          <a:xfrm>
            <a:off x="2151206" y="2022775"/>
            <a:ext cx="75900" cy="7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5"/>
          <p:cNvSpPr/>
          <p:nvPr/>
        </p:nvSpPr>
        <p:spPr>
          <a:xfrm>
            <a:off x="2151206" y="2150488"/>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5"/>
          <p:cNvSpPr txBox="1"/>
          <p:nvPr/>
        </p:nvSpPr>
        <p:spPr>
          <a:xfrm>
            <a:off x="2151200" y="1985725"/>
            <a:ext cx="577500" cy="15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chemeClr val="lt2"/>
                </a:solidFill>
              </a:rPr>
              <a:t>- Testing</a:t>
            </a:r>
            <a:endParaRPr sz="800">
              <a:solidFill>
                <a:schemeClr val="lt2"/>
              </a:solidFill>
            </a:endParaRPr>
          </a:p>
        </p:txBody>
      </p:sp>
      <p:sp>
        <p:nvSpPr>
          <p:cNvPr id="145" name="Google Shape;145;p15"/>
          <p:cNvSpPr txBox="1"/>
          <p:nvPr/>
        </p:nvSpPr>
        <p:spPr>
          <a:xfrm>
            <a:off x="2158950" y="2113450"/>
            <a:ext cx="615300" cy="15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chemeClr val="lt2"/>
                </a:solidFill>
              </a:rPr>
              <a:t>- Training</a:t>
            </a:r>
            <a:endParaRPr sz="800">
              <a:solidFill>
                <a:schemeClr val="lt2"/>
              </a:solidFill>
            </a:endParaRPr>
          </a:p>
        </p:txBody>
      </p:sp>
      <p:cxnSp>
        <p:nvCxnSpPr>
          <p:cNvPr id="146" name="Google Shape;146;p15"/>
          <p:cNvCxnSpPr/>
          <p:nvPr/>
        </p:nvCxnSpPr>
        <p:spPr>
          <a:xfrm>
            <a:off x="4025700" y="764238"/>
            <a:ext cx="0" cy="1558500"/>
          </a:xfrm>
          <a:prstGeom prst="straightConnector1">
            <a:avLst/>
          </a:prstGeom>
          <a:noFill/>
          <a:ln cap="flat" cmpd="sng" w="9525">
            <a:solidFill>
              <a:schemeClr val="dk1"/>
            </a:solidFill>
            <a:prstDash val="solid"/>
            <a:round/>
            <a:headEnd len="med" w="med" type="stealth"/>
            <a:tailEnd len="med" w="med" type="none"/>
          </a:ln>
        </p:spPr>
      </p:cxnSp>
      <p:cxnSp>
        <p:nvCxnSpPr>
          <p:cNvPr id="147" name="Google Shape;147;p15"/>
          <p:cNvCxnSpPr/>
          <p:nvPr/>
        </p:nvCxnSpPr>
        <p:spPr>
          <a:xfrm rot="10800000">
            <a:off x="4804950" y="1543488"/>
            <a:ext cx="0" cy="1558500"/>
          </a:xfrm>
          <a:prstGeom prst="straightConnector1">
            <a:avLst/>
          </a:prstGeom>
          <a:noFill/>
          <a:ln cap="flat" cmpd="sng" w="9525">
            <a:solidFill>
              <a:schemeClr val="dk1"/>
            </a:solidFill>
            <a:prstDash val="solid"/>
            <a:round/>
            <a:headEnd len="med" w="med" type="none"/>
            <a:tailEnd len="med" w="med" type="stealth"/>
          </a:ln>
        </p:spPr>
      </p:cxnSp>
      <p:sp>
        <p:nvSpPr>
          <p:cNvPr id="148" name="Google Shape;148;p15"/>
          <p:cNvSpPr/>
          <p:nvPr/>
        </p:nvSpPr>
        <p:spPr>
          <a:xfrm>
            <a:off x="4086400" y="1926038"/>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5"/>
          <p:cNvSpPr/>
          <p:nvPr/>
        </p:nvSpPr>
        <p:spPr>
          <a:xfrm>
            <a:off x="4391200" y="2002238"/>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15"/>
          <p:cNvSpPr/>
          <p:nvPr/>
        </p:nvSpPr>
        <p:spPr>
          <a:xfrm>
            <a:off x="4498703" y="1347740"/>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5"/>
          <p:cNvSpPr/>
          <p:nvPr/>
        </p:nvSpPr>
        <p:spPr>
          <a:xfrm>
            <a:off x="4879703" y="1527150"/>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5"/>
          <p:cNvSpPr/>
          <p:nvPr/>
        </p:nvSpPr>
        <p:spPr>
          <a:xfrm>
            <a:off x="5103652" y="1213407"/>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5"/>
          <p:cNvSpPr/>
          <p:nvPr/>
        </p:nvSpPr>
        <p:spPr>
          <a:xfrm>
            <a:off x="5300756" y="1527163"/>
            <a:ext cx="75900" cy="7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txBox="1"/>
          <p:nvPr/>
        </p:nvSpPr>
        <p:spPr>
          <a:xfrm>
            <a:off x="3158100" y="1170938"/>
            <a:ext cx="8676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155" name="Google Shape;155;p15"/>
          <p:cNvSpPr txBox="1"/>
          <p:nvPr/>
        </p:nvSpPr>
        <p:spPr>
          <a:xfrm>
            <a:off x="4271700" y="2322738"/>
            <a:ext cx="9078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156" name="Google Shape;156;p15"/>
          <p:cNvSpPr/>
          <p:nvPr/>
        </p:nvSpPr>
        <p:spPr>
          <a:xfrm>
            <a:off x="4028700" y="1398763"/>
            <a:ext cx="1464150" cy="920325"/>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cxnSp>
        <p:nvCxnSpPr>
          <p:cNvPr id="157" name="Google Shape;157;p15"/>
          <p:cNvCxnSpPr/>
          <p:nvPr/>
        </p:nvCxnSpPr>
        <p:spPr>
          <a:xfrm flipH="1" rot="10800000">
            <a:off x="3643975" y="1276338"/>
            <a:ext cx="2204700" cy="894600"/>
          </a:xfrm>
          <a:prstGeom prst="straightConnector1">
            <a:avLst/>
          </a:prstGeom>
          <a:noFill/>
          <a:ln cap="flat" cmpd="sng" w="9525">
            <a:solidFill>
              <a:srgbClr val="FF0000"/>
            </a:solidFill>
            <a:prstDash val="solid"/>
            <a:round/>
            <a:headEnd len="med" w="med" type="stealth"/>
            <a:tailEnd len="med" w="med" type="stealth"/>
          </a:ln>
        </p:spPr>
      </p:cxnSp>
      <p:cxnSp>
        <p:nvCxnSpPr>
          <p:cNvPr id="158" name="Google Shape;158;p15"/>
          <p:cNvCxnSpPr/>
          <p:nvPr/>
        </p:nvCxnSpPr>
        <p:spPr>
          <a:xfrm>
            <a:off x="5141600" y="865463"/>
            <a:ext cx="557100" cy="444900"/>
          </a:xfrm>
          <a:prstGeom prst="straightConnector1">
            <a:avLst/>
          </a:prstGeom>
          <a:noFill/>
          <a:ln cap="flat" cmpd="sng" w="28575">
            <a:solidFill>
              <a:schemeClr val="lt2"/>
            </a:solidFill>
            <a:prstDash val="solid"/>
            <a:round/>
            <a:headEnd len="med" w="med" type="none"/>
            <a:tailEnd len="med" w="med" type="stealth"/>
          </a:ln>
        </p:spPr>
      </p:cxnSp>
      <p:sp>
        <p:nvSpPr>
          <p:cNvPr id="159" name="Google Shape;159;p15"/>
          <p:cNvSpPr txBox="1"/>
          <p:nvPr/>
        </p:nvSpPr>
        <p:spPr>
          <a:xfrm>
            <a:off x="3682500" y="473975"/>
            <a:ext cx="2562000" cy="39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Linear Regression Line</a:t>
            </a:r>
            <a:endParaRPr sz="1800">
              <a:solidFill>
                <a:schemeClr val="lt2"/>
              </a:solidFill>
            </a:endParaRPr>
          </a:p>
        </p:txBody>
      </p:sp>
      <p:sp>
        <p:nvSpPr>
          <p:cNvPr id="160" name="Google Shape;160;p15"/>
          <p:cNvSpPr txBox="1"/>
          <p:nvPr/>
        </p:nvSpPr>
        <p:spPr>
          <a:xfrm>
            <a:off x="3860600" y="2787163"/>
            <a:ext cx="2284200" cy="15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Straight line does not have the flexibility to accurately replicate the arc in the "true" relationship.</a:t>
            </a:r>
            <a:endParaRPr sz="1800">
              <a:solidFill>
                <a:schemeClr val="lt2"/>
              </a:solidFill>
            </a:endParaRPr>
          </a:p>
        </p:txBody>
      </p:sp>
      <p:sp>
        <p:nvSpPr>
          <p:cNvPr id="161" name="Google Shape;161;p15"/>
          <p:cNvSpPr txBox="1"/>
          <p:nvPr/>
        </p:nvSpPr>
        <p:spPr>
          <a:xfrm>
            <a:off x="6386225" y="1170950"/>
            <a:ext cx="2409000" cy="29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No matter how we try to fit the straight line it will not curve.</a:t>
            </a:r>
            <a:endParaRPr sz="1800">
              <a:solidFill>
                <a:schemeClr val="lt2"/>
              </a:solidFill>
            </a:endParaRPr>
          </a:p>
          <a:p>
            <a:pPr indent="0" lvl="0" marL="0" rtl="0" algn="l">
              <a:spcBef>
                <a:spcPts val="0"/>
              </a:spcBef>
              <a:spcAft>
                <a:spcPts val="0"/>
              </a:spcAft>
              <a:buNone/>
            </a:pPr>
            <a:r>
              <a:rPr lang="en-GB" sz="1800">
                <a:solidFill>
                  <a:schemeClr val="dk1"/>
                </a:solidFill>
              </a:rPr>
              <a:t>"The inability of a machine learning algorithms to capture the true relationship is called bias."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16"/>
          <p:cNvCxnSpPr/>
          <p:nvPr/>
        </p:nvCxnSpPr>
        <p:spPr>
          <a:xfrm>
            <a:off x="3497037" y="679837"/>
            <a:ext cx="0" cy="2818800"/>
          </a:xfrm>
          <a:prstGeom prst="straightConnector1">
            <a:avLst/>
          </a:prstGeom>
          <a:noFill/>
          <a:ln cap="flat" cmpd="sng" w="9525">
            <a:solidFill>
              <a:schemeClr val="dk1"/>
            </a:solidFill>
            <a:prstDash val="solid"/>
            <a:round/>
            <a:headEnd len="med" w="med" type="stealth"/>
            <a:tailEnd len="med" w="med" type="none"/>
          </a:ln>
        </p:spPr>
      </p:cxnSp>
      <p:cxnSp>
        <p:nvCxnSpPr>
          <p:cNvPr id="167" name="Google Shape;167;p16"/>
          <p:cNvCxnSpPr/>
          <p:nvPr/>
        </p:nvCxnSpPr>
        <p:spPr>
          <a:xfrm rot="10800000">
            <a:off x="4794687" y="2201123"/>
            <a:ext cx="0" cy="2595300"/>
          </a:xfrm>
          <a:prstGeom prst="straightConnector1">
            <a:avLst/>
          </a:prstGeom>
          <a:noFill/>
          <a:ln cap="flat" cmpd="sng" w="9525">
            <a:solidFill>
              <a:schemeClr val="dk1"/>
            </a:solidFill>
            <a:prstDash val="solid"/>
            <a:round/>
            <a:headEnd len="med" w="med" type="none"/>
            <a:tailEnd len="med" w="med" type="stealth"/>
          </a:ln>
        </p:spPr>
      </p:cxnSp>
      <p:sp>
        <p:nvSpPr>
          <p:cNvPr id="168" name="Google Shape;168;p16"/>
          <p:cNvSpPr/>
          <p:nvPr/>
        </p:nvSpPr>
        <p:spPr>
          <a:xfrm>
            <a:off x="3598121" y="2781243"/>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6"/>
          <p:cNvSpPr/>
          <p:nvPr/>
        </p:nvSpPr>
        <p:spPr>
          <a:xfrm>
            <a:off x="4105704" y="2919069"/>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6"/>
          <p:cNvSpPr/>
          <p:nvPr/>
        </p:nvSpPr>
        <p:spPr>
          <a:xfrm>
            <a:off x="4284728" y="1735248"/>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6"/>
          <p:cNvSpPr/>
          <p:nvPr/>
        </p:nvSpPr>
        <p:spPr>
          <a:xfrm>
            <a:off x="4919206" y="2059755"/>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6"/>
          <p:cNvSpPr/>
          <p:nvPr/>
        </p:nvSpPr>
        <p:spPr>
          <a:xfrm>
            <a:off x="5292149" y="1492271"/>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6"/>
          <p:cNvSpPr/>
          <p:nvPr/>
        </p:nvSpPr>
        <p:spPr>
          <a:xfrm>
            <a:off x="5620385" y="2059778"/>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6"/>
          <p:cNvSpPr txBox="1"/>
          <p:nvPr/>
        </p:nvSpPr>
        <p:spPr>
          <a:xfrm>
            <a:off x="2052225" y="1415456"/>
            <a:ext cx="1444800" cy="53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175" name="Google Shape;175;p16"/>
          <p:cNvSpPr txBox="1"/>
          <p:nvPr/>
        </p:nvSpPr>
        <p:spPr>
          <a:xfrm>
            <a:off x="3906701" y="3498773"/>
            <a:ext cx="1511700" cy="53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176" name="Google Shape;176;p16"/>
          <p:cNvSpPr/>
          <p:nvPr/>
        </p:nvSpPr>
        <p:spPr>
          <a:xfrm>
            <a:off x="3502033" y="1827534"/>
            <a:ext cx="2438249" cy="1664592"/>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sp>
        <p:nvSpPr>
          <p:cNvPr id="177" name="Google Shape;177;p16"/>
          <p:cNvSpPr/>
          <p:nvPr/>
        </p:nvSpPr>
        <p:spPr>
          <a:xfrm>
            <a:off x="3310250" y="1541603"/>
            <a:ext cx="2620000" cy="1761225"/>
          </a:xfrm>
          <a:custGeom>
            <a:rect b="b" l="l" r="r" t="t"/>
            <a:pathLst>
              <a:path extrusionOk="0" h="70449" w="104800">
                <a:moveTo>
                  <a:pt x="0" y="70449"/>
                </a:moveTo>
                <a:cubicBezTo>
                  <a:pt x="2149" y="64009"/>
                  <a:pt x="3805" y="54580"/>
                  <a:pt x="10391" y="52933"/>
                </a:cubicBezTo>
                <a:cubicBezTo>
                  <a:pt x="19393" y="50681"/>
                  <a:pt x="32060" y="63625"/>
                  <a:pt x="38001" y="56496"/>
                </a:cubicBezTo>
                <a:cubicBezTo>
                  <a:pt x="45542" y="47446"/>
                  <a:pt x="40354" y="32856"/>
                  <a:pt x="38892" y="21167"/>
                </a:cubicBezTo>
                <a:cubicBezTo>
                  <a:pt x="38437" y="17528"/>
                  <a:pt x="36082" y="11545"/>
                  <a:pt x="39486" y="10182"/>
                </a:cubicBezTo>
                <a:cubicBezTo>
                  <a:pt x="45369" y="7827"/>
                  <a:pt x="52945" y="10972"/>
                  <a:pt x="57892" y="14932"/>
                </a:cubicBezTo>
                <a:cubicBezTo>
                  <a:pt x="61524" y="17840"/>
                  <a:pt x="64557" y="25270"/>
                  <a:pt x="68877" y="23542"/>
                </a:cubicBezTo>
                <a:cubicBezTo>
                  <a:pt x="73258" y="21790"/>
                  <a:pt x="70584" y="14259"/>
                  <a:pt x="71252" y="9588"/>
                </a:cubicBezTo>
                <a:cubicBezTo>
                  <a:pt x="71857" y="5357"/>
                  <a:pt x="75646" y="-615"/>
                  <a:pt x="79862" y="88"/>
                </a:cubicBezTo>
                <a:cubicBezTo>
                  <a:pt x="89094" y="1628"/>
                  <a:pt x="87993" y="17693"/>
                  <a:pt x="95300" y="23542"/>
                </a:cubicBezTo>
                <a:cubicBezTo>
                  <a:pt x="100017" y="27318"/>
                  <a:pt x="104800" y="14146"/>
                  <a:pt x="104800" y="8104"/>
                </a:cubicBezTo>
              </a:path>
            </a:pathLst>
          </a:custGeom>
          <a:noFill/>
          <a:ln cap="flat" cmpd="sng" w="28575">
            <a:solidFill>
              <a:srgbClr val="FF0000"/>
            </a:solidFill>
            <a:prstDash val="dash"/>
            <a:round/>
            <a:headEnd len="med" w="med" type="stealth"/>
            <a:tailEnd len="med" w="med" type="stealth"/>
          </a:ln>
        </p:spPr>
      </p:sp>
      <p:sp>
        <p:nvSpPr>
          <p:cNvPr id="178" name="Google Shape;178;p16"/>
          <p:cNvSpPr txBox="1"/>
          <p:nvPr/>
        </p:nvSpPr>
        <p:spPr>
          <a:xfrm>
            <a:off x="214950" y="4123800"/>
            <a:ext cx="87453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Squiggly line can handle the arc in true relationship thus having very little bias</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cxnSp>
        <p:nvCxnSpPr>
          <p:cNvPr id="183" name="Google Shape;183;p17"/>
          <p:cNvCxnSpPr/>
          <p:nvPr/>
        </p:nvCxnSpPr>
        <p:spPr>
          <a:xfrm>
            <a:off x="1312060" y="536614"/>
            <a:ext cx="0" cy="2680500"/>
          </a:xfrm>
          <a:prstGeom prst="straightConnector1">
            <a:avLst/>
          </a:prstGeom>
          <a:noFill/>
          <a:ln cap="flat" cmpd="sng" w="9525">
            <a:solidFill>
              <a:schemeClr val="dk1"/>
            </a:solidFill>
            <a:prstDash val="solid"/>
            <a:round/>
            <a:headEnd len="med" w="med" type="stealth"/>
            <a:tailEnd len="med" w="med" type="none"/>
          </a:ln>
        </p:spPr>
      </p:cxnSp>
      <p:cxnSp>
        <p:nvCxnSpPr>
          <p:cNvPr id="184" name="Google Shape;184;p17"/>
          <p:cNvCxnSpPr/>
          <p:nvPr/>
        </p:nvCxnSpPr>
        <p:spPr>
          <a:xfrm rot="10800000">
            <a:off x="2585710" y="1943159"/>
            <a:ext cx="0" cy="2547300"/>
          </a:xfrm>
          <a:prstGeom prst="straightConnector1">
            <a:avLst/>
          </a:prstGeom>
          <a:noFill/>
          <a:ln cap="flat" cmpd="sng" w="9525">
            <a:solidFill>
              <a:schemeClr val="dk1"/>
            </a:solidFill>
            <a:prstDash val="solid"/>
            <a:round/>
            <a:headEnd len="med" w="med" type="none"/>
            <a:tailEnd len="med" w="med" type="stealth"/>
          </a:ln>
        </p:spPr>
      </p:cxnSp>
      <p:sp>
        <p:nvSpPr>
          <p:cNvPr id="185" name="Google Shape;185;p17"/>
          <p:cNvSpPr/>
          <p:nvPr/>
        </p:nvSpPr>
        <p:spPr>
          <a:xfrm>
            <a:off x="1411270" y="2534593"/>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17"/>
          <p:cNvSpPr/>
          <p:nvPr/>
        </p:nvSpPr>
        <p:spPr>
          <a:xfrm>
            <a:off x="1909447" y="2665637"/>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7"/>
          <p:cNvSpPr/>
          <p:nvPr/>
        </p:nvSpPr>
        <p:spPr>
          <a:xfrm>
            <a:off x="2085154" y="1540080"/>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7"/>
          <p:cNvSpPr/>
          <p:nvPr/>
        </p:nvSpPr>
        <p:spPr>
          <a:xfrm>
            <a:off x="2707875" y="1848616"/>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7"/>
          <p:cNvSpPr/>
          <p:nvPr/>
        </p:nvSpPr>
        <p:spPr>
          <a:xfrm>
            <a:off x="3073906" y="1309062"/>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17"/>
          <p:cNvSpPr/>
          <p:nvPr/>
        </p:nvSpPr>
        <p:spPr>
          <a:xfrm>
            <a:off x="3396060" y="1848637"/>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7"/>
          <p:cNvSpPr txBox="1"/>
          <p:nvPr/>
        </p:nvSpPr>
        <p:spPr>
          <a:xfrm>
            <a:off x="391298" y="1258450"/>
            <a:ext cx="879300" cy="5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192" name="Google Shape;192;p17"/>
          <p:cNvSpPr txBox="1"/>
          <p:nvPr/>
        </p:nvSpPr>
        <p:spPr>
          <a:xfrm>
            <a:off x="2043525" y="3202675"/>
            <a:ext cx="939900" cy="5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193" name="Google Shape;193;p17"/>
          <p:cNvSpPr/>
          <p:nvPr/>
        </p:nvSpPr>
        <p:spPr>
          <a:xfrm>
            <a:off x="1316963" y="1627824"/>
            <a:ext cx="2393007" cy="1582683"/>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cxnSp>
        <p:nvCxnSpPr>
          <p:cNvPr id="194" name="Google Shape;194;p17"/>
          <p:cNvCxnSpPr/>
          <p:nvPr/>
        </p:nvCxnSpPr>
        <p:spPr>
          <a:xfrm flipH="1" rot="10800000">
            <a:off x="688153" y="1417355"/>
            <a:ext cx="3603300" cy="1538400"/>
          </a:xfrm>
          <a:prstGeom prst="straightConnector1">
            <a:avLst/>
          </a:prstGeom>
          <a:noFill/>
          <a:ln cap="flat" cmpd="sng" w="28575">
            <a:solidFill>
              <a:srgbClr val="FF0000"/>
            </a:solidFill>
            <a:prstDash val="solid"/>
            <a:round/>
            <a:headEnd len="med" w="med" type="stealth"/>
            <a:tailEnd len="med" w="med" type="stealth"/>
          </a:ln>
        </p:spPr>
      </p:cxnSp>
      <p:cxnSp>
        <p:nvCxnSpPr>
          <p:cNvPr id="195" name="Google Shape;195;p17"/>
          <p:cNvCxnSpPr/>
          <p:nvPr/>
        </p:nvCxnSpPr>
        <p:spPr>
          <a:xfrm>
            <a:off x="6087337" y="390387"/>
            <a:ext cx="0" cy="2818800"/>
          </a:xfrm>
          <a:prstGeom prst="straightConnector1">
            <a:avLst/>
          </a:prstGeom>
          <a:noFill/>
          <a:ln cap="flat" cmpd="sng" w="9525">
            <a:solidFill>
              <a:schemeClr val="dk1"/>
            </a:solidFill>
            <a:prstDash val="solid"/>
            <a:round/>
            <a:headEnd len="med" w="med" type="stealth"/>
            <a:tailEnd len="med" w="med" type="none"/>
          </a:ln>
        </p:spPr>
      </p:cxnSp>
      <p:cxnSp>
        <p:nvCxnSpPr>
          <p:cNvPr id="196" name="Google Shape;196;p17"/>
          <p:cNvCxnSpPr/>
          <p:nvPr/>
        </p:nvCxnSpPr>
        <p:spPr>
          <a:xfrm rot="10800000">
            <a:off x="7384987" y="1911673"/>
            <a:ext cx="0" cy="2595300"/>
          </a:xfrm>
          <a:prstGeom prst="straightConnector1">
            <a:avLst/>
          </a:prstGeom>
          <a:noFill/>
          <a:ln cap="flat" cmpd="sng" w="9525">
            <a:solidFill>
              <a:schemeClr val="dk1"/>
            </a:solidFill>
            <a:prstDash val="solid"/>
            <a:round/>
            <a:headEnd len="med" w="med" type="none"/>
            <a:tailEnd len="med" w="med" type="stealth"/>
          </a:ln>
        </p:spPr>
      </p:cxnSp>
      <p:sp>
        <p:nvSpPr>
          <p:cNvPr id="197" name="Google Shape;197;p17"/>
          <p:cNvSpPr/>
          <p:nvPr/>
        </p:nvSpPr>
        <p:spPr>
          <a:xfrm>
            <a:off x="6188421" y="2491793"/>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17"/>
          <p:cNvSpPr/>
          <p:nvPr/>
        </p:nvSpPr>
        <p:spPr>
          <a:xfrm>
            <a:off x="6696004" y="2629619"/>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7"/>
          <p:cNvSpPr/>
          <p:nvPr/>
        </p:nvSpPr>
        <p:spPr>
          <a:xfrm>
            <a:off x="6875028" y="1445798"/>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7"/>
          <p:cNvSpPr/>
          <p:nvPr/>
        </p:nvSpPr>
        <p:spPr>
          <a:xfrm>
            <a:off x="7509506" y="1770305"/>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7"/>
          <p:cNvSpPr/>
          <p:nvPr/>
        </p:nvSpPr>
        <p:spPr>
          <a:xfrm>
            <a:off x="7882449" y="1202821"/>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17"/>
          <p:cNvSpPr/>
          <p:nvPr/>
        </p:nvSpPr>
        <p:spPr>
          <a:xfrm>
            <a:off x="8210685" y="1770328"/>
            <a:ext cx="126300" cy="1374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7"/>
          <p:cNvSpPr txBox="1"/>
          <p:nvPr/>
        </p:nvSpPr>
        <p:spPr>
          <a:xfrm>
            <a:off x="5188250" y="1131775"/>
            <a:ext cx="879300" cy="53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04" name="Google Shape;204;p17"/>
          <p:cNvSpPr txBox="1"/>
          <p:nvPr/>
        </p:nvSpPr>
        <p:spPr>
          <a:xfrm>
            <a:off x="6942550" y="3203450"/>
            <a:ext cx="939900" cy="53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05" name="Google Shape;205;p17"/>
          <p:cNvSpPr/>
          <p:nvPr/>
        </p:nvSpPr>
        <p:spPr>
          <a:xfrm>
            <a:off x="6092333" y="1538084"/>
            <a:ext cx="2438249" cy="1664592"/>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sp>
        <p:nvSpPr>
          <p:cNvPr id="206" name="Google Shape;206;p17"/>
          <p:cNvSpPr/>
          <p:nvPr/>
        </p:nvSpPr>
        <p:spPr>
          <a:xfrm>
            <a:off x="5900550" y="1252153"/>
            <a:ext cx="2620000" cy="1761225"/>
          </a:xfrm>
          <a:custGeom>
            <a:rect b="b" l="l" r="r" t="t"/>
            <a:pathLst>
              <a:path extrusionOk="0" h="70449" w="104800">
                <a:moveTo>
                  <a:pt x="0" y="70449"/>
                </a:moveTo>
                <a:cubicBezTo>
                  <a:pt x="2149" y="64009"/>
                  <a:pt x="3805" y="54580"/>
                  <a:pt x="10391" y="52933"/>
                </a:cubicBezTo>
                <a:cubicBezTo>
                  <a:pt x="19393" y="50681"/>
                  <a:pt x="32060" y="63625"/>
                  <a:pt x="38001" y="56496"/>
                </a:cubicBezTo>
                <a:cubicBezTo>
                  <a:pt x="45542" y="47446"/>
                  <a:pt x="40354" y="32856"/>
                  <a:pt x="38892" y="21167"/>
                </a:cubicBezTo>
                <a:cubicBezTo>
                  <a:pt x="38437" y="17528"/>
                  <a:pt x="36082" y="11545"/>
                  <a:pt x="39486" y="10182"/>
                </a:cubicBezTo>
                <a:cubicBezTo>
                  <a:pt x="45369" y="7827"/>
                  <a:pt x="52945" y="10972"/>
                  <a:pt x="57892" y="14932"/>
                </a:cubicBezTo>
                <a:cubicBezTo>
                  <a:pt x="61524" y="17840"/>
                  <a:pt x="64557" y="25270"/>
                  <a:pt x="68877" y="23542"/>
                </a:cubicBezTo>
                <a:cubicBezTo>
                  <a:pt x="73258" y="21790"/>
                  <a:pt x="70584" y="14259"/>
                  <a:pt x="71252" y="9588"/>
                </a:cubicBezTo>
                <a:cubicBezTo>
                  <a:pt x="71857" y="5357"/>
                  <a:pt x="75646" y="-615"/>
                  <a:pt x="79862" y="88"/>
                </a:cubicBezTo>
                <a:cubicBezTo>
                  <a:pt x="89094" y="1628"/>
                  <a:pt x="87993" y="17693"/>
                  <a:pt x="95300" y="23542"/>
                </a:cubicBezTo>
                <a:cubicBezTo>
                  <a:pt x="100017" y="27318"/>
                  <a:pt x="104800" y="14146"/>
                  <a:pt x="104800" y="8104"/>
                </a:cubicBezTo>
              </a:path>
            </a:pathLst>
          </a:custGeom>
          <a:noFill/>
          <a:ln cap="flat" cmpd="sng" w="28575">
            <a:solidFill>
              <a:srgbClr val="FF0000"/>
            </a:solidFill>
            <a:prstDash val="dash"/>
            <a:round/>
            <a:headEnd len="med" w="med" type="stealth"/>
            <a:tailEnd len="med" w="med" type="stealth"/>
          </a:ln>
        </p:spPr>
      </p:sp>
      <p:sp>
        <p:nvSpPr>
          <p:cNvPr id="207" name="Google Shape;207;p17"/>
          <p:cNvSpPr txBox="1"/>
          <p:nvPr/>
        </p:nvSpPr>
        <p:spPr>
          <a:xfrm>
            <a:off x="214950" y="3895200"/>
            <a:ext cx="87453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 can compare the Linear Regression line to the the Squiggly using the sum of squares method. But remember we also have a testing set, now let's compare it with the sum of squares of the testing set.</a:t>
            </a:r>
            <a:endParaRPr sz="1800">
              <a:solidFill>
                <a:schemeClr val="lt2"/>
              </a:solidFill>
            </a:endParaRPr>
          </a:p>
        </p:txBody>
      </p:sp>
      <p:cxnSp>
        <p:nvCxnSpPr>
          <p:cNvPr id="208" name="Google Shape;208;p17"/>
          <p:cNvCxnSpPr/>
          <p:nvPr/>
        </p:nvCxnSpPr>
        <p:spPr>
          <a:xfrm>
            <a:off x="2147104" y="1670580"/>
            <a:ext cx="0" cy="668400"/>
          </a:xfrm>
          <a:prstGeom prst="straightConnector1">
            <a:avLst/>
          </a:prstGeom>
          <a:noFill/>
          <a:ln cap="flat" cmpd="sng" w="28575">
            <a:solidFill>
              <a:schemeClr val="lt2"/>
            </a:solidFill>
            <a:prstDash val="dot"/>
            <a:round/>
            <a:headEnd len="med" w="med" type="none"/>
            <a:tailEnd len="med" w="med" type="none"/>
          </a:ln>
        </p:spPr>
      </p:cxnSp>
      <p:cxnSp>
        <p:nvCxnSpPr>
          <p:cNvPr id="209" name="Google Shape;209;p17"/>
          <p:cNvCxnSpPr/>
          <p:nvPr/>
        </p:nvCxnSpPr>
        <p:spPr>
          <a:xfrm>
            <a:off x="1975275" y="2402425"/>
            <a:ext cx="0" cy="351000"/>
          </a:xfrm>
          <a:prstGeom prst="straightConnector1">
            <a:avLst/>
          </a:prstGeom>
          <a:noFill/>
          <a:ln cap="flat" cmpd="sng" w="28575">
            <a:solidFill>
              <a:schemeClr val="lt2"/>
            </a:solidFill>
            <a:prstDash val="dot"/>
            <a:round/>
            <a:headEnd len="med" w="med" type="none"/>
            <a:tailEnd len="med" w="med" type="none"/>
          </a:ln>
        </p:spPr>
      </p:cxnSp>
      <p:cxnSp>
        <p:nvCxnSpPr>
          <p:cNvPr id="210" name="Google Shape;210;p17"/>
          <p:cNvCxnSpPr/>
          <p:nvPr/>
        </p:nvCxnSpPr>
        <p:spPr>
          <a:xfrm>
            <a:off x="2770775" y="1958800"/>
            <a:ext cx="0" cy="120300"/>
          </a:xfrm>
          <a:prstGeom prst="straightConnector1">
            <a:avLst/>
          </a:prstGeom>
          <a:noFill/>
          <a:ln cap="flat" cmpd="sng" w="28575">
            <a:solidFill>
              <a:schemeClr val="lt2"/>
            </a:solidFill>
            <a:prstDash val="dot"/>
            <a:round/>
            <a:headEnd len="med" w="med" type="none"/>
            <a:tailEnd len="med" w="med" type="none"/>
          </a:ln>
        </p:spPr>
      </p:cxnSp>
      <p:cxnSp>
        <p:nvCxnSpPr>
          <p:cNvPr id="211" name="Google Shape;211;p17"/>
          <p:cNvCxnSpPr/>
          <p:nvPr/>
        </p:nvCxnSpPr>
        <p:spPr>
          <a:xfrm>
            <a:off x="3147104" y="1439555"/>
            <a:ext cx="600" cy="479100"/>
          </a:xfrm>
          <a:prstGeom prst="straightConnector1">
            <a:avLst/>
          </a:prstGeom>
          <a:noFill/>
          <a:ln cap="flat" cmpd="sng" w="28575">
            <a:solidFill>
              <a:schemeClr val="lt2"/>
            </a:solidFill>
            <a:prstDash val="dot"/>
            <a:round/>
            <a:headEnd len="med" w="med" type="none"/>
            <a:tailEnd len="med" w="med" type="none"/>
          </a:ln>
        </p:spPr>
      </p:cxnSp>
      <p:sp>
        <p:nvSpPr>
          <p:cNvPr id="212" name="Google Shape;212;p17"/>
          <p:cNvSpPr txBox="1"/>
          <p:nvPr/>
        </p:nvSpPr>
        <p:spPr>
          <a:xfrm>
            <a:off x="4434062" y="1876713"/>
            <a:ext cx="654600" cy="5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1"/>
                </a:solidFill>
              </a:rPr>
              <a:t>VS</a:t>
            </a:r>
            <a:endParaRPr sz="2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18"/>
          <p:cNvCxnSpPr/>
          <p:nvPr/>
        </p:nvCxnSpPr>
        <p:spPr>
          <a:xfrm>
            <a:off x="5545288" y="100950"/>
            <a:ext cx="0" cy="2418000"/>
          </a:xfrm>
          <a:prstGeom prst="straightConnector1">
            <a:avLst/>
          </a:prstGeom>
          <a:noFill/>
          <a:ln cap="flat" cmpd="sng" w="9525">
            <a:solidFill>
              <a:schemeClr val="dk1"/>
            </a:solidFill>
            <a:prstDash val="solid"/>
            <a:round/>
            <a:headEnd len="med" w="med" type="stealth"/>
            <a:tailEnd len="med" w="med" type="none"/>
          </a:ln>
        </p:spPr>
      </p:cxnSp>
      <p:cxnSp>
        <p:nvCxnSpPr>
          <p:cNvPr id="218" name="Google Shape;218;p18"/>
          <p:cNvCxnSpPr/>
          <p:nvPr/>
        </p:nvCxnSpPr>
        <p:spPr>
          <a:xfrm rot="10800000">
            <a:off x="6782188" y="1281975"/>
            <a:ext cx="0" cy="2473800"/>
          </a:xfrm>
          <a:prstGeom prst="straightConnector1">
            <a:avLst/>
          </a:prstGeom>
          <a:noFill/>
          <a:ln cap="flat" cmpd="sng" w="9525">
            <a:solidFill>
              <a:schemeClr val="dk1"/>
            </a:solidFill>
            <a:prstDash val="solid"/>
            <a:round/>
            <a:headEnd len="med" w="med" type="none"/>
            <a:tailEnd len="med" w="med" type="stealth"/>
          </a:ln>
        </p:spPr>
      </p:cxnSp>
      <p:sp>
        <p:nvSpPr>
          <p:cNvPr id="219" name="Google Shape;219;p18"/>
          <p:cNvSpPr/>
          <p:nvPr/>
        </p:nvSpPr>
        <p:spPr>
          <a:xfrm>
            <a:off x="5641638" y="225807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18"/>
          <p:cNvSpPr/>
          <p:nvPr/>
        </p:nvSpPr>
        <p:spPr>
          <a:xfrm>
            <a:off x="6488309" y="166697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18"/>
          <p:cNvSpPr/>
          <p:nvPr/>
        </p:nvSpPr>
        <p:spPr>
          <a:xfrm>
            <a:off x="5883544" y="143053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18"/>
          <p:cNvSpPr/>
          <p:nvPr/>
        </p:nvSpPr>
        <p:spPr>
          <a:xfrm>
            <a:off x="6808295" y="943782"/>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18"/>
          <p:cNvSpPr/>
          <p:nvPr/>
        </p:nvSpPr>
        <p:spPr>
          <a:xfrm>
            <a:off x="7192449" y="119409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8"/>
          <p:cNvSpPr/>
          <p:nvPr/>
        </p:nvSpPr>
        <p:spPr>
          <a:xfrm>
            <a:off x="7903167" y="119409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18"/>
          <p:cNvSpPr txBox="1"/>
          <p:nvPr/>
        </p:nvSpPr>
        <p:spPr>
          <a:xfrm>
            <a:off x="4731191" y="731925"/>
            <a:ext cx="8742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26" name="Google Shape;226;p18"/>
          <p:cNvSpPr txBox="1"/>
          <p:nvPr/>
        </p:nvSpPr>
        <p:spPr>
          <a:xfrm>
            <a:off x="6401950" y="2531888"/>
            <a:ext cx="9333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27" name="Google Shape;227;p18"/>
          <p:cNvSpPr/>
          <p:nvPr/>
        </p:nvSpPr>
        <p:spPr>
          <a:xfrm>
            <a:off x="5550050" y="1085380"/>
            <a:ext cx="2324045" cy="1427792"/>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p:spPr>
      </p:sp>
      <p:sp>
        <p:nvSpPr>
          <p:cNvPr id="228" name="Google Shape;228;p18"/>
          <p:cNvSpPr/>
          <p:nvPr/>
        </p:nvSpPr>
        <p:spPr>
          <a:xfrm>
            <a:off x="5346213" y="731928"/>
            <a:ext cx="2620000" cy="1761225"/>
          </a:xfrm>
          <a:custGeom>
            <a:rect b="b" l="l" r="r" t="t"/>
            <a:pathLst>
              <a:path extrusionOk="0" h="70449" w="104800">
                <a:moveTo>
                  <a:pt x="0" y="70449"/>
                </a:moveTo>
                <a:cubicBezTo>
                  <a:pt x="2149" y="64009"/>
                  <a:pt x="3805" y="54580"/>
                  <a:pt x="10391" y="52933"/>
                </a:cubicBezTo>
                <a:cubicBezTo>
                  <a:pt x="19393" y="50681"/>
                  <a:pt x="32060" y="63625"/>
                  <a:pt x="38001" y="56496"/>
                </a:cubicBezTo>
                <a:cubicBezTo>
                  <a:pt x="45542" y="47446"/>
                  <a:pt x="40354" y="32856"/>
                  <a:pt x="38892" y="21167"/>
                </a:cubicBezTo>
                <a:cubicBezTo>
                  <a:pt x="38437" y="17528"/>
                  <a:pt x="36082" y="11545"/>
                  <a:pt x="39486" y="10182"/>
                </a:cubicBezTo>
                <a:cubicBezTo>
                  <a:pt x="45369" y="7827"/>
                  <a:pt x="52945" y="10972"/>
                  <a:pt x="57892" y="14932"/>
                </a:cubicBezTo>
                <a:cubicBezTo>
                  <a:pt x="61524" y="17840"/>
                  <a:pt x="64557" y="25270"/>
                  <a:pt x="68877" y="23542"/>
                </a:cubicBezTo>
                <a:cubicBezTo>
                  <a:pt x="73258" y="21790"/>
                  <a:pt x="70584" y="14259"/>
                  <a:pt x="71252" y="9588"/>
                </a:cubicBezTo>
                <a:cubicBezTo>
                  <a:pt x="71857" y="5357"/>
                  <a:pt x="75646" y="-615"/>
                  <a:pt x="79862" y="88"/>
                </a:cubicBezTo>
                <a:cubicBezTo>
                  <a:pt x="89094" y="1628"/>
                  <a:pt x="87993" y="17693"/>
                  <a:pt x="95300" y="23542"/>
                </a:cubicBezTo>
                <a:cubicBezTo>
                  <a:pt x="100017" y="27318"/>
                  <a:pt x="104800" y="14146"/>
                  <a:pt x="104800" y="8104"/>
                </a:cubicBezTo>
              </a:path>
            </a:pathLst>
          </a:custGeom>
          <a:noFill/>
          <a:ln cap="flat" cmpd="sng" w="28575">
            <a:solidFill>
              <a:srgbClr val="FF0000"/>
            </a:solidFill>
            <a:prstDash val="dash"/>
            <a:round/>
            <a:headEnd len="med" w="med" type="stealth"/>
            <a:tailEnd len="med" w="med" type="stealth"/>
          </a:ln>
        </p:spPr>
      </p:sp>
      <p:sp>
        <p:nvSpPr>
          <p:cNvPr id="229" name="Google Shape;229;p18"/>
          <p:cNvSpPr txBox="1"/>
          <p:nvPr/>
        </p:nvSpPr>
        <p:spPr>
          <a:xfrm>
            <a:off x="142893" y="2994205"/>
            <a:ext cx="8841000" cy="21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Here, the straight line wins. The squiggly line did a great job in the training set but did terrible on the testing set</a:t>
            </a:r>
            <a:endParaRPr sz="1800">
              <a:solidFill>
                <a:schemeClr val="lt2"/>
              </a:solidFill>
            </a:endParaRPr>
          </a:p>
          <a:p>
            <a:pPr indent="0" lvl="0" marL="0" rtl="0" algn="l">
              <a:spcBef>
                <a:spcPts val="0"/>
              </a:spcBef>
              <a:spcAft>
                <a:spcPts val="0"/>
              </a:spcAft>
              <a:buNone/>
            </a:pPr>
            <a:r>
              <a:rPr lang="en-GB" sz="1800">
                <a:solidFill>
                  <a:schemeClr val="dk1"/>
                </a:solidFill>
              </a:rPr>
              <a:t>The difference in fits between data sets is called </a:t>
            </a:r>
            <a:r>
              <a:rPr b="1" lang="en-GB" sz="1800">
                <a:solidFill>
                  <a:schemeClr val="dk1"/>
                </a:solidFill>
              </a:rPr>
              <a:t>Variance</a:t>
            </a:r>
            <a:endParaRPr b="1" sz="1800">
              <a:solidFill>
                <a:schemeClr val="dk1"/>
              </a:solidFill>
            </a:endParaRPr>
          </a:p>
          <a:p>
            <a:pPr indent="0" lvl="0" marL="0" rtl="0" algn="l">
              <a:spcBef>
                <a:spcPts val="0"/>
              </a:spcBef>
              <a:spcAft>
                <a:spcPts val="0"/>
              </a:spcAft>
              <a:buNone/>
            </a:pPr>
            <a:r>
              <a:rPr lang="en-GB" sz="1800">
                <a:solidFill>
                  <a:schemeClr val="lt2"/>
                </a:solidFill>
              </a:rPr>
              <a:t>The squiggly line has low bias since it can adapt to the curve in the relationship between weight and height but it has high variability it results in vastly different sums of squares.</a:t>
            </a:r>
            <a:endParaRPr sz="1800">
              <a:solidFill>
                <a:schemeClr val="lt2"/>
              </a:solidFill>
            </a:endParaRPr>
          </a:p>
          <a:p>
            <a:pPr indent="0" lvl="0" marL="0" rtl="0" algn="l">
              <a:spcBef>
                <a:spcPts val="0"/>
              </a:spcBef>
              <a:spcAft>
                <a:spcPts val="0"/>
              </a:spcAft>
              <a:buNone/>
            </a:pPr>
            <a:r>
              <a:rPr lang="en-GB" sz="1800">
                <a:solidFill>
                  <a:schemeClr val="lt2"/>
                </a:solidFill>
              </a:rPr>
              <a:t>Meanings it's difficult to predict how well the squiggly line will perform with future sets.</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cxnSp>
        <p:nvCxnSpPr>
          <p:cNvPr id="230" name="Google Shape;230;p18"/>
          <p:cNvCxnSpPr/>
          <p:nvPr/>
        </p:nvCxnSpPr>
        <p:spPr>
          <a:xfrm>
            <a:off x="2034128" y="40300"/>
            <a:ext cx="0" cy="2606700"/>
          </a:xfrm>
          <a:prstGeom prst="straightConnector1">
            <a:avLst/>
          </a:prstGeom>
          <a:noFill/>
          <a:ln cap="flat" cmpd="sng" w="9525">
            <a:solidFill>
              <a:schemeClr val="dk1"/>
            </a:solidFill>
            <a:prstDash val="solid"/>
            <a:round/>
            <a:headEnd len="med" w="med" type="stealth"/>
            <a:tailEnd len="med" w="med" type="none"/>
          </a:ln>
        </p:spPr>
      </p:cxnSp>
      <p:cxnSp>
        <p:nvCxnSpPr>
          <p:cNvPr id="231" name="Google Shape;231;p18"/>
          <p:cNvCxnSpPr/>
          <p:nvPr/>
        </p:nvCxnSpPr>
        <p:spPr>
          <a:xfrm rot="10800000">
            <a:off x="3259778" y="1421579"/>
            <a:ext cx="0" cy="2451300"/>
          </a:xfrm>
          <a:prstGeom prst="straightConnector1">
            <a:avLst/>
          </a:prstGeom>
          <a:noFill/>
          <a:ln cap="flat" cmpd="sng" w="9525">
            <a:solidFill>
              <a:schemeClr val="dk1"/>
            </a:solidFill>
            <a:prstDash val="solid"/>
            <a:round/>
            <a:headEnd len="med" w="med" type="none"/>
            <a:tailEnd len="med" w="med" type="stealth"/>
          </a:ln>
        </p:spPr>
      </p:cxnSp>
      <p:sp>
        <p:nvSpPr>
          <p:cNvPr id="232" name="Google Shape;232;p18"/>
          <p:cNvSpPr/>
          <p:nvPr/>
        </p:nvSpPr>
        <p:spPr>
          <a:xfrm>
            <a:off x="2129609" y="1983662"/>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18"/>
          <p:cNvSpPr/>
          <p:nvPr/>
        </p:nvSpPr>
        <p:spPr>
          <a:xfrm>
            <a:off x="2609057" y="2111123"/>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18"/>
          <p:cNvSpPr/>
          <p:nvPr/>
        </p:nvSpPr>
        <p:spPr>
          <a:xfrm>
            <a:off x="2778159" y="1016335"/>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18"/>
          <p:cNvSpPr/>
          <p:nvPr/>
        </p:nvSpPr>
        <p:spPr>
          <a:xfrm>
            <a:off x="3377469" y="1316437"/>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18"/>
          <p:cNvSpPr/>
          <p:nvPr/>
        </p:nvSpPr>
        <p:spPr>
          <a:xfrm>
            <a:off x="3729740" y="791633"/>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18"/>
          <p:cNvSpPr/>
          <p:nvPr/>
        </p:nvSpPr>
        <p:spPr>
          <a:xfrm>
            <a:off x="4039782" y="1316457"/>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18"/>
          <p:cNvSpPr txBox="1"/>
          <p:nvPr/>
        </p:nvSpPr>
        <p:spPr>
          <a:xfrm>
            <a:off x="1217550" y="725925"/>
            <a:ext cx="874200" cy="49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39" name="Google Shape;239;p18"/>
          <p:cNvSpPr txBox="1"/>
          <p:nvPr/>
        </p:nvSpPr>
        <p:spPr>
          <a:xfrm>
            <a:off x="2841952" y="2565600"/>
            <a:ext cx="1007100" cy="49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40" name="Google Shape;240;p18"/>
          <p:cNvSpPr/>
          <p:nvPr/>
        </p:nvSpPr>
        <p:spPr>
          <a:xfrm>
            <a:off x="2038847" y="1101681"/>
            <a:ext cx="2303108" cy="1539428"/>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sp>
        <p:nvSpPr>
          <p:cNvPr id="241" name="Google Shape;241;p18"/>
          <p:cNvSpPr/>
          <p:nvPr/>
        </p:nvSpPr>
        <p:spPr>
          <a:xfrm>
            <a:off x="1857694" y="837254"/>
            <a:ext cx="2474852" cy="1628781"/>
          </a:xfrm>
          <a:custGeom>
            <a:rect b="b" l="l" r="r" t="t"/>
            <a:pathLst>
              <a:path extrusionOk="0" h="70449" w="104800">
                <a:moveTo>
                  <a:pt x="0" y="70449"/>
                </a:moveTo>
                <a:cubicBezTo>
                  <a:pt x="2149" y="64009"/>
                  <a:pt x="3805" y="54580"/>
                  <a:pt x="10391" y="52933"/>
                </a:cubicBezTo>
                <a:cubicBezTo>
                  <a:pt x="19393" y="50681"/>
                  <a:pt x="32060" y="63625"/>
                  <a:pt x="38001" y="56496"/>
                </a:cubicBezTo>
                <a:cubicBezTo>
                  <a:pt x="45542" y="47446"/>
                  <a:pt x="40354" y="32856"/>
                  <a:pt x="38892" y="21167"/>
                </a:cubicBezTo>
                <a:cubicBezTo>
                  <a:pt x="38437" y="17528"/>
                  <a:pt x="36082" y="11545"/>
                  <a:pt x="39486" y="10182"/>
                </a:cubicBezTo>
                <a:cubicBezTo>
                  <a:pt x="45369" y="7827"/>
                  <a:pt x="52945" y="10972"/>
                  <a:pt x="57892" y="14932"/>
                </a:cubicBezTo>
                <a:cubicBezTo>
                  <a:pt x="61524" y="17840"/>
                  <a:pt x="64557" y="25270"/>
                  <a:pt x="68877" y="23542"/>
                </a:cubicBezTo>
                <a:cubicBezTo>
                  <a:pt x="73258" y="21790"/>
                  <a:pt x="70584" y="14259"/>
                  <a:pt x="71252" y="9588"/>
                </a:cubicBezTo>
                <a:cubicBezTo>
                  <a:pt x="71857" y="5357"/>
                  <a:pt x="75646" y="-615"/>
                  <a:pt x="79862" y="88"/>
                </a:cubicBezTo>
                <a:cubicBezTo>
                  <a:pt x="89094" y="1628"/>
                  <a:pt x="87993" y="17693"/>
                  <a:pt x="95300" y="23542"/>
                </a:cubicBezTo>
                <a:cubicBezTo>
                  <a:pt x="100017" y="27318"/>
                  <a:pt x="104800" y="14146"/>
                  <a:pt x="104800" y="8104"/>
                </a:cubicBezTo>
              </a:path>
            </a:pathLst>
          </a:custGeom>
          <a:noFill/>
          <a:ln cap="flat" cmpd="sng" w="28575">
            <a:solidFill>
              <a:srgbClr val="FF0000"/>
            </a:solidFill>
            <a:prstDash val="dash"/>
            <a:round/>
            <a:headEnd len="med" w="med" type="stealth"/>
            <a:tailEnd len="med" w="med" type="stealth"/>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cxnSp>
        <p:nvCxnSpPr>
          <p:cNvPr id="246" name="Google Shape;246;p19"/>
          <p:cNvCxnSpPr/>
          <p:nvPr/>
        </p:nvCxnSpPr>
        <p:spPr>
          <a:xfrm>
            <a:off x="5924382" y="195625"/>
            <a:ext cx="0" cy="2548500"/>
          </a:xfrm>
          <a:prstGeom prst="straightConnector1">
            <a:avLst/>
          </a:prstGeom>
          <a:noFill/>
          <a:ln cap="flat" cmpd="sng" w="9525">
            <a:solidFill>
              <a:schemeClr val="dk1"/>
            </a:solidFill>
            <a:prstDash val="solid"/>
            <a:round/>
            <a:headEnd len="med" w="med" type="stealth"/>
            <a:tailEnd len="med" w="med" type="none"/>
          </a:ln>
        </p:spPr>
      </p:cxnSp>
      <p:cxnSp>
        <p:nvCxnSpPr>
          <p:cNvPr id="247" name="Google Shape;247;p19"/>
          <p:cNvCxnSpPr/>
          <p:nvPr/>
        </p:nvCxnSpPr>
        <p:spPr>
          <a:xfrm rot="10800000">
            <a:off x="7238082" y="1430412"/>
            <a:ext cx="0" cy="2627400"/>
          </a:xfrm>
          <a:prstGeom prst="straightConnector1">
            <a:avLst/>
          </a:prstGeom>
          <a:noFill/>
          <a:ln cap="flat" cmpd="sng" w="9525">
            <a:solidFill>
              <a:schemeClr val="dk1"/>
            </a:solidFill>
            <a:prstDash val="solid"/>
            <a:round/>
            <a:headEnd len="med" w="med" type="none"/>
            <a:tailEnd len="med" w="med" type="stealth"/>
          </a:ln>
        </p:spPr>
      </p:cxnSp>
      <p:sp>
        <p:nvSpPr>
          <p:cNvPr id="248" name="Google Shape;248;p19"/>
          <p:cNvSpPr/>
          <p:nvPr/>
        </p:nvSpPr>
        <p:spPr>
          <a:xfrm>
            <a:off x="6026712" y="2469232"/>
            <a:ext cx="128100" cy="124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19"/>
          <p:cNvSpPr/>
          <p:nvPr/>
        </p:nvSpPr>
        <p:spPr>
          <a:xfrm>
            <a:off x="6925934" y="1846214"/>
            <a:ext cx="128100" cy="124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19"/>
          <p:cNvSpPr/>
          <p:nvPr/>
        </p:nvSpPr>
        <p:spPr>
          <a:xfrm>
            <a:off x="6283632" y="1597007"/>
            <a:ext cx="128100" cy="124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19"/>
          <p:cNvSpPr/>
          <p:nvPr/>
        </p:nvSpPr>
        <p:spPr>
          <a:xfrm>
            <a:off x="7265781" y="1083967"/>
            <a:ext cx="128100" cy="124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19"/>
          <p:cNvSpPr/>
          <p:nvPr/>
        </p:nvSpPr>
        <p:spPr>
          <a:xfrm>
            <a:off x="7673779" y="1347799"/>
            <a:ext cx="128100" cy="124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19"/>
          <p:cNvSpPr/>
          <p:nvPr/>
        </p:nvSpPr>
        <p:spPr>
          <a:xfrm>
            <a:off x="8428610" y="1347799"/>
            <a:ext cx="128100" cy="124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19"/>
          <p:cNvSpPr txBox="1"/>
          <p:nvPr/>
        </p:nvSpPr>
        <p:spPr>
          <a:xfrm>
            <a:off x="5102000" y="826600"/>
            <a:ext cx="8793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55" name="Google Shape;255;p19"/>
          <p:cNvSpPr txBox="1"/>
          <p:nvPr/>
        </p:nvSpPr>
        <p:spPr>
          <a:xfrm>
            <a:off x="6339096" y="2744112"/>
            <a:ext cx="1530300" cy="48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56" name="Google Shape;256;p19"/>
          <p:cNvSpPr/>
          <p:nvPr/>
        </p:nvSpPr>
        <p:spPr>
          <a:xfrm>
            <a:off x="5929439" y="1233212"/>
            <a:ext cx="2468264" cy="1504915"/>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p:spPr>
      </p:sp>
      <p:cxnSp>
        <p:nvCxnSpPr>
          <p:cNvPr id="257" name="Google Shape;257;p19"/>
          <p:cNvCxnSpPr/>
          <p:nvPr/>
        </p:nvCxnSpPr>
        <p:spPr>
          <a:xfrm flipH="1" rot="10800000">
            <a:off x="5070801" y="1003383"/>
            <a:ext cx="3826800" cy="1621500"/>
          </a:xfrm>
          <a:prstGeom prst="straightConnector1">
            <a:avLst/>
          </a:prstGeom>
          <a:noFill/>
          <a:ln cap="flat" cmpd="sng" w="28575">
            <a:solidFill>
              <a:srgbClr val="FF0000"/>
            </a:solidFill>
            <a:prstDash val="solid"/>
            <a:round/>
            <a:headEnd len="med" w="med" type="stealth"/>
            <a:tailEnd len="med" w="med" type="stealth"/>
          </a:ln>
        </p:spPr>
      </p:cxnSp>
      <p:cxnSp>
        <p:nvCxnSpPr>
          <p:cNvPr id="258" name="Google Shape;258;p19"/>
          <p:cNvCxnSpPr/>
          <p:nvPr/>
        </p:nvCxnSpPr>
        <p:spPr>
          <a:xfrm>
            <a:off x="1423210" y="142139"/>
            <a:ext cx="0" cy="2680500"/>
          </a:xfrm>
          <a:prstGeom prst="straightConnector1">
            <a:avLst/>
          </a:prstGeom>
          <a:noFill/>
          <a:ln cap="flat" cmpd="sng" w="9525">
            <a:solidFill>
              <a:schemeClr val="dk1"/>
            </a:solidFill>
            <a:prstDash val="solid"/>
            <a:round/>
            <a:headEnd len="med" w="med" type="stealth"/>
            <a:tailEnd len="med" w="med" type="none"/>
          </a:ln>
        </p:spPr>
      </p:cxnSp>
      <p:cxnSp>
        <p:nvCxnSpPr>
          <p:cNvPr id="259" name="Google Shape;259;p19"/>
          <p:cNvCxnSpPr/>
          <p:nvPr/>
        </p:nvCxnSpPr>
        <p:spPr>
          <a:xfrm rot="10800000">
            <a:off x="2696860" y="1548684"/>
            <a:ext cx="0" cy="2547300"/>
          </a:xfrm>
          <a:prstGeom prst="straightConnector1">
            <a:avLst/>
          </a:prstGeom>
          <a:noFill/>
          <a:ln cap="flat" cmpd="sng" w="9525">
            <a:solidFill>
              <a:schemeClr val="dk1"/>
            </a:solidFill>
            <a:prstDash val="solid"/>
            <a:round/>
            <a:headEnd len="med" w="med" type="none"/>
            <a:tailEnd len="med" w="med" type="stealth"/>
          </a:ln>
        </p:spPr>
      </p:cxnSp>
      <p:sp>
        <p:nvSpPr>
          <p:cNvPr id="260" name="Google Shape;260;p19"/>
          <p:cNvSpPr/>
          <p:nvPr/>
        </p:nvSpPr>
        <p:spPr>
          <a:xfrm>
            <a:off x="1522420" y="2140118"/>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19"/>
          <p:cNvSpPr/>
          <p:nvPr/>
        </p:nvSpPr>
        <p:spPr>
          <a:xfrm>
            <a:off x="2020597" y="2271162"/>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19"/>
          <p:cNvSpPr/>
          <p:nvPr/>
        </p:nvSpPr>
        <p:spPr>
          <a:xfrm>
            <a:off x="2196304" y="1145605"/>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19"/>
          <p:cNvSpPr/>
          <p:nvPr/>
        </p:nvSpPr>
        <p:spPr>
          <a:xfrm>
            <a:off x="2819025" y="1454141"/>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19"/>
          <p:cNvSpPr/>
          <p:nvPr/>
        </p:nvSpPr>
        <p:spPr>
          <a:xfrm>
            <a:off x="3185056" y="914587"/>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19"/>
          <p:cNvSpPr/>
          <p:nvPr/>
        </p:nvSpPr>
        <p:spPr>
          <a:xfrm>
            <a:off x="3507210" y="1454162"/>
            <a:ext cx="123900" cy="13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19"/>
          <p:cNvSpPr txBox="1"/>
          <p:nvPr/>
        </p:nvSpPr>
        <p:spPr>
          <a:xfrm>
            <a:off x="502448" y="863975"/>
            <a:ext cx="879300" cy="5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67" name="Google Shape;267;p19"/>
          <p:cNvSpPr txBox="1"/>
          <p:nvPr/>
        </p:nvSpPr>
        <p:spPr>
          <a:xfrm>
            <a:off x="2154675" y="2808200"/>
            <a:ext cx="939900" cy="5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68" name="Google Shape;268;p19"/>
          <p:cNvSpPr/>
          <p:nvPr/>
        </p:nvSpPr>
        <p:spPr>
          <a:xfrm>
            <a:off x="1428113" y="1233349"/>
            <a:ext cx="2393007" cy="1582683"/>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cxnSp>
        <p:nvCxnSpPr>
          <p:cNvPr id="269" name="Google Shape;269;p19"/>
          <p:cNvCxnSpPr/>
          <p:nvPr/>
        </p:nvCxnSpPr>
        <p:spPr>
          <a:xfrm flipH="1" rot="10800000">
            <a:off x="799303" y="1022880"/>
            <a:ext cx="3603300" cy="1538400"/>
          </a:xfrm>
          <a:prstGeom prst="straightConnector1">
            <a:avLst/>
          </a:prstGeom>
          <a:noFill/>
          <a:ln cap="flat" cmpd="sng" w="28575">
            <a:solidFill>
              <a:srgbClr val="FF0000"/>
            </a:solidFill>
            <a:prstDash val="solid"/>
            <a:round/>
            <a:headEnd len="med" w="med" type="stealth"/>
            <a:tailEnd len="med" w="med" type="stealth"/>
          </a:ln>
        </p:spPr>
      </p:cxnSp>
      <p:sp>
        <p:nvSpPr>
          <p:cNvPr id="270" name="Google Shape;270;p19"/>
          <p:cNvSpPr txBox="1"/>
          <p:nvPr/>
        </p:nvSpPr>
        <p:spPr>
          <a:xfrm>
            <a:off x="142900" y="3243000"/>
            <a:ext cx="8841000" cy="17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In contrast the Straight Line has a relatively </a:t>
            </a:r>
            <a:r>
              <a:rPr lang="en-GB" sz="1800">
                <a:solidFill>
                  <a:schemeClr val="dk1"/>
                </a:solidFill>
              </a:rPr>
              <a:t>high bias</a:t>
            </a:r>
            <a:r>
              <a:rPr lang="en-GB" sz="1800">
                <a:solidFill>
                  <a:schemeClr val="lt2"/>
                </a:solidFill>
              </a:rPr>
              <a:t> since it cannot capture the curve in the relationship between weight and height. It has relatively </a:t>
            </a:r>
            <a:r>
              <a:rPr lang="en-GB" sz="1800">
                <a:solidFill>
                  <a:schemeClr val="dk1"/>
                </a:solidFill>
              </a:rPr>
              <a:t>low variance </a:t>
            </a:r>
            <a:r>
              <a:rPr lang="en-GB" sz="1800">
                <a:solidFill>
                  <a:schemeClr val="lt2"/>
                </a:solidFill>
              </a:rPr>
              <a:t>since the Sums of Squares are very similar for different datasets. We can also say that the straight line will give good prediction and not great predictions but they will be consistently good prediction.</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nvSpPr>
        <p:spPr>
          <a:xfrm>
            <a:off x="142900" y="3243000"/>
            <a:ext cx="8841000" cy="16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Since the squiggly line fits the training set really well, but not the testing set we say the squiggly line is </a:t>
            </a:r>
            <a:r>
              <a:rPr lang="en-GB" sz="1800">
                <a:solidFill>
                  <a:schemeClr val="dk1"/>
                </a:solidFill>
              </a:rPr>
              <a:t>overfit</a:t>
            </a:r>
            <a:endParaRPr sz="1800">
              <a:solidFill>
                <a:schemeClr val="dk1"/>
              </a:solidFill>
            </a:endParaRPr>
          </a:p>
          <a:p>
            <a:pPr indent="0" lvl="0" marL="0" rtl="0" algn="l">
              <a:spcBef>
                <a:spcPts val="0"/>
              </a:spcBef>
              <a:spcAft>
                <a:spcPts val="0"/>
              </a:spcAft>
              <a:buNone/>
            </a:pPr>
            <a:r>
              <a:rPr lang="en-GB" sz="1800">
                <a:solidFill>
                  <a:schemeClr val="lt2"/>
                </a:solidFill>
              </a:rPr>
              <a:t>In Machine learning the ideal algorithm has high bias and low variance by producing consistent predictions across different datasets.</a:t>
            </a:r>
            <a:endParaRPr sz="1800">
              <a:solidFill>
                <a:schemeClr val="lt2"/>
              </a:solidFill>
            </a:endParaRPr>
          </a:p>
          <a:p>
            <a:pPr indent="0" lvl="0" marL="0" rtl="0" algn="l">
              <a:spcBef>
                <a:spcPts val="0"/>
              </a:spcBef>
              <a:spcAft>
                <a:spcPts val="0"/>
              </a:spcAft>
              <a:buNone/>
            </a:pPr>
            <a:r>
              <a:rPr lang="en-GB" sz="1800">
                <a:solidFill>
                  <a:schemeClr val="lt2"/>
                </a:solidFill>
              </a:rPr>
              <a:t>This is done by finding the sweet spot between a simple model and a complex model</a:t>
            </a:r>
            <a:endParaRPr sz="1800">
              <a:solidFill>
                <a:schemeClr val="lt2"/>
              </a:solidFill>
            </a:endParaRPr>
          </a:p>
        </p:txBody>
      </p:sp>
      <p:cxnSp>
        <p:nvCxnSpPr>
          <p:cNvPr id="276" name="Google Shape;276;p20"/>
          <p:cNvCxnSpPr/>
          <p:nvPr/>
        </p:nvCxnSpPr>
        <p:spPr>
          <a:xfrm>
            <a:off x="5545288" y="100950"/>
            <a:ext cx="0" cy="2418000"/>
          </a:xfrm>
          <a:prstGeom prst="straightConnector1">
            <a:avLst/>
          </a:prstGeom>
          <a:noFill/>
          <a:ln cap="flat" cmpd="sng" w="9525">
            <a:solidFill>
              <a:schemeClr val="dk1"/>
            </a:solidFill>
            <a:prstDash val="solid"/>
            <a:round/>
            <a:headEnd len="med" w="med" type="stealth"/>
            <a:tailEnd len="med" w="med" type="none"/>
          </a:ln>
        </p:spPr>
      </p:cxnSp>
      <p:cxnSp>
        <p:nvCxnSpPr>
          <p:cNvPr id="277" name="Google Shape;277;p20"/>
          <p:cNvCxnSpPr/>
          <p:nvPr/>
        </p:nvCxnSpPr>
        <p:spPr>
          <a:xfrm rot="10800000">
            <a:off x="6782188" y="1281975"/>
            <a:ext cx="0" cy="2473800"/>
          </a:xfrm>
          <a:prstGeom prst="straightConnector1">
            <a:avLst/>
          </a:prstGeom>
          <a:noFill/>
          <a:ln cap="flat" cmpd="sng" w="9525">
            <a:solidFill>
              <a:schemeClr val="dk1"/>
            </a:solidFill>
            <a:prstDash val="solid"/>
            <a:round/>
            <a:headEnd len="med" w="med" type="none"/>
            <a:tailEnd len="med" w="med" type="stealth"/>
          </a:ln>
        </p:spPr>
      </p:cxnSp>
      <p:sp>
        <p:nvSpPr>
          <p:cNvPr id="278" name="Google Shape;278;p20"/>
          <p:cNvSpPr/>
          <p:nvPr/>
        </p:nvSpPr>
        <p:spPr>
          <a:xfrm>
            <a:off x="5641638" y="225807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0"/>
          <p:cNvSpPr/>
          <p:nvPr/>
        </p:nvSpPr>
        <p:spPr>
          <a:xfrm>
            <a:off x="6488309" y="166697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0"/>
          <p:cNvSpPr/>
          <p:nvPr/>
        </p:nvSpPr>
        <p:spPr>
          <a:xfrm>
            <a:off x="5883544" y="143053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0"/>
          <p:cNvSpPr/>
          <p:nvPr/>
        </p:nvSpPr>
        <p:spPr>
          <a:xfrm>
            <a:off x="6808295" y="943782"/>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0"/>
          <p:cNvSpPr/>
          <p:nvPr/>
        </p:nvSpPr>
        <p:spPr>
          <a:xfrm>
            <a:off x="7192449" y="119409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0"/>
          <p:cNvSpPr/>
          <p:nvPr/>
        </p:nvSpPr>
        <p:spPr>
          <a:xfrm>
            <a:off x="7903167" y="1194097"/>
            <a:ext cx="120600" cy="117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0"/>
          <p:cNvSpPr txBox="1"/>
          <p:nvPr/>
        </p:nvSpPr>
        <p:spPr>
          <a:xfrm>
            <a:off x="4731191" y="731925"/>
            <a:ext cx="8742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85" name="Google Shape;285;p20"/>
          <p:cNvSpPr txBox="1"/>
          <p:nvPr/>
        </p:nvSpPr>
        <p:spPr>
          <a:xfrm>
            <a:off x="6401950" y="2531888"/>
            <a:ext cx="9333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86" name="Google Shape;286;p20"/>
          <p:cNvSpPr/>
          <p:nvPr/>
        </p:nvSpPr>
        <p:spPr>
          <a:xfrm>
            <a:off x="5550050" y="1085380"/>
            <a:ext cx="2324045" cy="1427792"/>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p:spPr>
      </p:sp>
      <p:sp>
        <p:nvSpPr>
          <p:cNvPr id="287" name="Google Shape;287;p20"/>
          <p:cNvSpPr/>
          <p:nvPr/>
        </p:nvSpPr>
        <p:spPr>
          <a:xfrm>
            <a:off x="5346213" y="731928"/>
            <a:ext cx="2620000" cy="1761225"/>
          </a:xfrm>
          <a:custGeom>
            <a:rect b="b" l="l" r="r" t="t"/>
            <a:pathLst>
              <a:path extrusionOk="0" h="70449" w="104800">
                <a:moveTo>
                  <a:pt x="0" y="70449"/>
                </a:moveTo>
                <a:cubicBezTo>
                  <a:pt x="2149" y="64009"/>
                  <a:pt x="3805" y="54580"/>
                  <a:pt x="10391" y="52933"/>
                </a:cubicBezTo>
                <a:cubicBezTo>
                  <a:pt x="19393" y="50681"/>
                  <a:pt x="32060" y="63625"/>
                  <a:pt x="38001" y="56496"/>
                </a:cubicBezTo>
                <a:cubicBezTo>
                  <a:pt x="45542" y="47446"/>
                  <a:pt x="40354" y="32856"/>
                  <a:pt x="38892" y="21167"/>
                </a:cubicBezTo>
                <a:cubicBezTo>
                  <a:pt x="38437" y="17528"/>
                  <a:pt x="36082" y="11545"/>
                  <a:pt x="39486" y="10182"/>
                </a:cubicBezTo>
                <a:cubicBezTo>
                  <a:pt x="45369" y="7827"/>
                  <a:pt x="52945" y="10972"/>
                  <a:pt x="57892" y="14932"/>
                </a:cubicBezTo>
                <a:cubicBezTo>
                  <a:pt x="61524" y="17840"/>
                  <a:pt x="64557" y="25270"/>
                  <a:pt x="68877" y="23542"/>
                </a:cubicBezTo>
                <a:cubicBezTo>
                  <a:pt x="73258" y="21790"/>
                  <a:pt x="70584" y="14259"/>
                  <a:pt x="71252" y="9588"/>
                </a:cubicBezTo>
                <a:cubicBezTo>
                  <a:pt x="71857" y="5357"/>
                  <a:pt x="75646" y="-615"/>
                  <a:pt x="79862" y="88"/>
                </a:cubicBezTo>
                <a:cubicBezTo>
                  <a:pt x="89094" y="1628"/>
                  <a:pt x="87993" y="17693"/>
                  <a:pt x="95300" y="23542"/>
                </a:cubicBezTo>
                <a:cubicBezTo>
                  <a:pt x="100017" y="27318"/>
                  <a:pt x="104800" y="14146"/>
                  <a:pt x="104800" y="8104"/>
                </a:cubicBezTo>
              </a:path>
            </a:pathLst>
          </a:custGeom>
          <a:noFill/>
          <a:ln cap="flat" cmpd="sng" w="28575">
            <a:solidFill>
              <a:srgbClr val="FF0000"/>
            </a:solidFill>
            <a:prstDash val="dash"/>
            <a:round/>
            <a:headEnd len="med" w="med" type="stealth"/>
            <a:tailEnd len="med" w="med" type="stealth"/>
          </a:ln>
        </p:spPr>
      </p:sp>
      <p:cxnSp>
        <p:nvCxnSpPr>
          <p:cNvPr id="288" name="Google Shape;288;p20"/>
          <p:cNvCxnSpPr/>
          <p:nvPr/>
        </p:nvCxnSpPr>
        <p:spPr>
          <a:xfrm>
            <a:off x="2034128" y="40300"/>
            <a:ext cx="0" cy="2606700"/>
          </a:xfrm>
          <a:prstGeom prst="straightConnector1">
            <a:avLst/>
          </a:prstGeom>
          <a:noFill/>
          <a:ln cap="flat" cmpd="sng" w="9525">
            <a:solidFill>
              <a:schemeClr val="dk1"/>
            </a:solidFill>
            <a:prstDash val="solid"/>
            <a:round/>
            <a:headEnd len="med" w="med" type="stealth"/>
            <a:tailEnd len="med" w="med" type="none"/>
          </a:ln>
        </p:spPr>
      </p:cxnSp>
      <p:cxnSp>
        <p:nvCxnSpPr>
          <p:cNvPr id="289" name="Google Shape;289;p20"/>
          <p:cNvCxnSpPr/>
          <p:nvPr/>
        </p:nvCxnSpPr>
        <p:spPr>
          <a:xfrm rot="10800000">
            <a:off x="3259778" y="1421579"/>
            <a:ext cx="0" cy="2451300"/>
          </a:xfrm>
          <a:prstGeom prst="straightConnector1">
            <a:avLst/>
          </a:prstGeom>
          <a:noFill/>
          <a:ln cap="flat" cmpd="sng" w="9525">
            <a:solidFill>
              <a:schemeClr val="dk1"/>
            </a:solidFill>
            <a:prstDash val="solid"/>
            <a:round/>
            <a:headEnd len="med" w="med" type="none"/>
            <a:tailEnd len="med" w="med" type="stealth"/>
          </a:ln>
        </p:spPr>
      </p:cxnSp>
      <p:sp>
        <p:nvSpPr>
          <p:cNvPr id="290" name="Google Shape;290;p20"/>
          <p:cNvSpPr/>
          <p:nvPr/>
        </p:nvSpPr>
        <p:spPr>
          <a:xfrm>
            <a:off x="2129609" y="1983662"/>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20"/>
          <p:cNvSpPr/>
          <p:nvPr/>
        </p:nvSpPr>
        <p:spPr>
          <a:xfrm>
            <a:off x="2609057" y="2111123"/>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20"/>
          <p:cNvSpPr/>
          <p:nvPr/>
        </p:nvSpPr>
        <p:spPr>
          <a:xfrm>
            <a:off x="2778159" y="1016335"/>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20"/>
          <p:cNvSpPr/>
          <p:nvPr/>
        </p:nvSpPr>
        <p:spPr>
          <a:xfrm>
            <a:off x="3377469" y="1316437"/>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0"/>
          <p:cNvSpPr/>
          <p:nvPr/>
        </p:nvSpPr>
        <p:spPr>
          <a:xfrm>
            <a:off x="3729740" y="791633"/>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0"/>
          <p:cNvSpPr/>
          <p:nvPr/>
        </p:nvSpPr>
        <p:spPr>
          <a:xfrm>
            <a:off x="4039782" y="1316457"/>
            <a:ext cx="119400" cy="12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0"/>
          <p:cNvSpPr txBox="1"/>
          <p:nvPr/>
        </p:nvSpPr>
        <p:spPr>
          <a:xfrm>
            <a:off x="1217550" y="725925"/>
            <a:ext cx="874200" cy="49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Height</a:t>
            </a:r>
            <a:endParaRPr sz="1800">
              <a:solidFill>
                <a:schemeClr val="lt2"/>
              </a:solidFill>
            </a:endParaRPr>
          </a:p>
        </p:txBody>
      </p:sp>
      <p:sp>
        <p:nvSpPr>
          <p:cNvPr id="297" name="Google Shape;297;p20"/>
          <p:cNvSpPr txBox="1"/>
          <p:nvPr/>
        </p:nvSpPr>
        <p:spPr>
          <a:xfrm>
            <a:off x="2841952" y="2565600"/>
            <a:ext cx="1007100" cy="49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Weight</a:t>
            </a:r>
            <a:endParaRPr sz="1800">
              <a:solidFill>
                <a:schemeClr val="lt2"/>
              </a:solidFill>
            </a:endParaRPr>
          </a:p>
        </p:txBody>
      </p:sp>
      <p:sp>
        <p:nvSpPr>
          <p:cNvPr id="298" name="Google Shape;298;p20"/>
          <p:cNvSpPr/>
          <p:nvPr/>
        </p:nvSpPr>
        <p:spPr>
          <a:xfrm>
            <a:off x="2038847" y="1101681"/>
            <a:ext cx="2303108" cy="1539428"/>
          </a:xfrm>
          <a:custGeom>
            <a:rect b="b" l="l" r="r" t="t"/>
            <a:pathLst>
              <a:path extrusionOk="0" h="36813" w="58566">
                <a:moveTo>
                  <a:pt x="0" y="36813"/>
                </a:moveTo>
                <a:cubicBezTo>
                  <a:pt x="6348" y="14646"/>
                  <a:pt x="35684" y="2846"/>
                  <a:pt x="58566" y="0"/>
                </a:cubicBezTo>
              </a:path>
            </a:pathLst>
          </a:custGeom>
          <a:noFill/>
          <a:ln cap="flat" cmpd="sng" w="9525">
            <a:solidFill>
              <a:srgbClr val="3D85C6"/>
            </a:solidFill>
            <a:prstDash val="solid"/>
            <a:round/>
            <a:headEnd len="med" w="med" type="none"/>
            <a:tailEnd len="med" w="med" type="none"/>
          </a:ln>
          <a:effectLst>
            <a:outerShdw rotWithShape="0" algn="bl" dir="5400000" dist="19050">
              <a:schemeClr val="dk1">
                <a:alpha val="0"/>
              </a:schemeClr>
            </a:outerShdw>
          </a:effectLst>
        </p:spPr>
      </p:sp>
      <p:sp>
        <p:nvSpPr>
          <p:cNvPr id="299" name="Google Shape;299;p20"/>
          <p:cNvSpPr/>
          <p:nvPr/>
        </p:nvSpPr>
        <p:spPr>
          <a:xfrm>
            <a:off x="1857694" y="837254"/>
            <a:ext cx="2474852" cy="1628781"/>
          </a:xfrm>
          <a:custGeom>
            <a:rect b="b" l="l" r="r" t="t"/>
            <a:pathLst>
              <a:path extrusionOk="0" h="70449" w="104800">
                <a:moveTo>
                  <a:pt x="0" y="70449"/>
                </a:moveTo>
                <a:cubicBezTo>
                  <a:pt x="2149" y="64009"/>
                  <a:pt x="3805" y="54580"/>
                  <a:pt x="10391" y="52933"/>
                </a:cubicBezTo>
                <a:cubicBezTo>
                  <a:pt x="19393" y="50681"/>
                  <a:pt x="32060" y="63625"/>
                  <a:pt x="38001" y="56496"/>
                </a:cubicBezTo>
                <a:cubicBezTo>
                  <a:pt x="45542" y="47446"/>
                  <a:pt x="40354" y="32856"/>
                  <a:pt x="38892" y="21167"/>
                </a:cubicBezTo>
                <a:cubicBezTo>
                  <a:pt x="38437" y="17528"/>
                  <a:pt x="36082" y="11545"/>
                  <a:pt x="39486" y="10182"/>
                </a:cubicBezTo>
                <a:cubicBezTo>
                  <a:pt x="45369" y="7827"/>
                  <a:pt x="52945" y="10972"/>
                  <a:pt x="57892" y="14932"/>
                </a:cubicBezTo>
                <a:cubicBezTo>
                  <a:pt x="61524" y="17840"/>
                  <a:pt x="64557" y="25270"/>
                  <a:pt x="68877" y="23542"/>
                </a:cubicBezTo>
                <a:cubicBezTo>
                  <a:pt x="73258" y="21790"/>
                  <a:pt x="70584" y="14259"/>
                  <a:pt x="71252" y="9588"/>
                </a:cubicBezTo>
                <a:cubicBezTo>
                  <a:pt x="71857" y="5357"/>
                  <a:pt x="75646" y="-615"/>
                  <a:pt x="79862" y="88"/>
                </a:cubicBezTo>
                <a:cubicBezTo>
                  <a:pt x="89094" y="1628"/>
                  <a:pt x="87993" y="17693"/>
                  <a:pt x="95300" y="23542"/>
                </a:cubicBezTo>
                <a:cubicBezTo>
                  <a:pt x="100017" y="27318"/>
                  <a:pt x="104800" y="14146"/>
                  <a:pt x="104800" y="8104"/>
                </a:cubicBezTo>
              </a:path>
            </a:pathLst>
          </a:custGeom>
          <a:noFill/>
          <a:ln cap="flat" cmpd="sng" w="28575">
            <a:solidFill>
              <a:srgbClr val="FF0000"/>
            </a:solidFill>
            <a:prstDash val="dash"/>
            <a:round/>
            <a:headEnd len="med" w="med" type="stealth"/>
            <a:tailEnd len="med" w="med" type="stealth"/>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idx="1" type="body"/>
          </p:nvPr>
        </p:nvSpPr>
        <p:spPr>
          <a:xfrm>
            <a:off x="311700" y="1182125"/>
            <a:ext cx="85206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Three commonly used methods for finding the sweet spots between simple and complicated models are:</a:t>
            </a:r>
            <a:endParaRPr/>
          </a:p>
          <a:p>
            <a:pPr indent="-342900" lvl="0" marL="457200" rtl="0" algn="l">
              <a:spcBef>
                <a:spcPts val="1200"/>
              </a:spcBef>
              <a:spcAft>
                <a:spcPts val="0"/>
              </a:spcAft>
              <a:buSzPts val="1800"/>
              <a:buAutoNum type="arabicPeriod"/>
            </a:pPr>
            <a:r>
              <a:rPr lang="en-GB"/>
              <a:t>Regularization</a:t>
            </a:r>
            <a:endParaRPr/>
          </a:p>
          <a:p>
            <a:pPr indent="-342900" lvl="0" marL="457200" rtl="0" algn="l">
              <a:spcBef>
                <a:spcPts val="0"/>
              </a:spcBef>
              <a:spcAft>
                <a:spcPts val="0"/>
              </a:spcAft>
              <a:buSzPts val="1800"/>
              <a:buAutoNum type="arabicPeriod"/>
            </a:pPr>
            <a:r>
              <a:rPr lang="en-GB"/>
              <a:t>Boosting</a:t>
            </a:r>
            <a:endParaRPr/>
          </a:p>
          <a:p>
            <a:pPr indent="-342900" lvl="0" marL="457200" rtl="0" algn="l">
              <a:spcBef>
                <a:spcPts val="0"/>
              </a:spcBef>
              <a:spcAft>
                <a:spcPts val="0"/>
              </a:spcAft>
              <a:buSzPts val="1800"/>
              <a:buAutoNum type="arabicPeriod"/>
            </a:pPr>
            <a:r>
              <a:rPr lang="en-GB"/>
              <a:t>Bagging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