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76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e1b3a723d5_3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e1b3a723d5_3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1b3a723d5_3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1b3a723d5_3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1b3a723d5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1b3a723d5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1b3a723d5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1b3a723d5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1b3a723d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1b3a723d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1b3a723d5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1b3a723d5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b3a723d5_3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b3a723d5_3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1b3a723d5_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e1b3a723d5_3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1b3a723d5_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e1b3a723d5_3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2.jpg"/><Relationship Id="rId5" Type="http://schemas.openxmlformats.org/officeDocument/2006/relationships/image" Target="../media/image2.png"/><Relationship Id="rId10" Type="http://schemas.openxmlformats.org/officeDocument/2006/relationships/image" Target="../media/image11.jp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6.pn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500" y="167500"/>
            <a:ext cx="718299" cy="15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676" y="120675"/>
            <a:ext cx="594000" cy="579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392" y="768600"/>
            <a:ext cx="504285" cy="2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8375" y="437600"/>
            <a:ext cx="671475" cy="2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1913" y="768591"/>
            <a:ext cx="671476" cy="26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21475" y="120676"/>
            <a:ext cx="1249700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259900" y="1819258"/>
            <a:ext cx="8603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600" rIns="294825" bIns="147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CC0000"/>
                </a:solidFill>
              </a:rPr>
              <a:t>Unknown</a:t>
            </a:r>
            <a:r>
              <a:rPr lang="en-GB" sz="2000" b="1" dirty="0"/>
              <a:t> Prompt, the only Lacuna</a:t>
            </a:r>
            <a:r>
              <a:rPr lang="en-GB" sz="2000" dirty="0"/>
              <a:t>: </a:t>
            </a:r>
            <a:r>
              <a:rPr lang="en-GB" sz="2000" b="1" dirty="0">
                <a:solidFill>
                  <a:srgbClr val="0000FF"/>
                </a:solidFill>
              </a:rPr>
              <a:t>Unveiling CLIP’s Potential for Open Domain Generalization</a:t>
            </a:r>
            <a:endParaRPr sz="2000" b="1" dirty="0">
              <a:solidFill>
                <a:srgbClr val="0000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00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Mainak Singha</a:t>
            </a:r>
            <a:r>
              <a:rPr lang="en-GB" sz="1100" baseline="30000" dirty="0"/>
              <a:t>1</a:t>
            </a:r>
            <a:r>
              <a:rPr lang="en-GB" sz="1100" dirty="0"/>
              <a:t>, Ankit Jha</a:t>
            </a:r>
            <a:r>
              <a:rPr lang="en-GB" sz="1100" baseline="30000" dirty="0"/>
              <a:t>2</a:t>
            </a:r>
            <a:r>
              <a:rPr lang="en-GB" sz="1100" dirty="0"/>
              <a:t>, </a:t>
            </a:r>
            <a:r>
              <a:rPr lang="en-GB" sz="1100" dirty="0" err="1"/>
              <a:t>Shirsha</a:t>
            </a:r>
            <a:r>
              <a:rPr lang="en-GB" sz="1100" dirty="0"/>
              <a:t> Bose</a:t>
            </a:r>
            <a:r>
              <a:rPr lang="en-GB" sz="1100" baseline="30000" dirty="0"/>
              <a:t>3</a:t>
            </a:r>
            <a:r>
              <a:rPr lang="en-GB" sz="1100" dirty="0"/>
              <a:t>, Ashwin Nair</a:t>
            </a:r>
            <a:r>
              <a:rPr lang="en-GB" sz="1100" baseline="30000" dirty="0"/>
              <a:t>4</a:t>
            </a:r>
            <a:r>
              <a:rPr lang="en-GB" sz="1100" dirty="0"/>
              <a:t>, </a:t>
            </a:r>
            <a:r>
              <a:rPr lang="en-GB" sz="1100" dirty="0" err="1"/>
              <a:t>Moloud</a:t>
            </a:r>
            <a:r>
              <a:rPr lang="en-GB" sz="1100" dirty="0"/>
              <a:t> Abdar</a:t>
            </a:r>
            <a:r>
              <a:rPr lang="en-GB" sz="1100" baseline="30000" dirty="0"/>
              <a:t>5</a:t>
            </a:r>
            <a:r>
              <a:rPr lang="en-GB" sz="1100" dirty="0"/>
              <a:t>, </a:t>
            </a:r>
            <a:r>
              <a:rPr lang="en-GB" sz="1100" dirty="0" err="1"/>
              <a:t>Biplab</a:t>
            </a:r>
            <a:r>
              <a:rPr lang="en-GB" sz="1100" dirty="0"/>
              <a:t> Banerjee</a:t>
            </a:r>
            <a:r>
              <a:rPr lang="en-GB" sz="1100" baseline="30000" dirty="0"/>
              <a:t>2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aseline="30000" dirty="0"/>
              <a:t>1</a:t>
            </a:r>
            <a:r>
              <a:rPr lang="en-GB" sz="1100" dirty="0"/>
              <a:t>Aisin Corporation, Japan, </a:t>
            </a:r>
            <a:r>
              <a:rPr lang="en-GB" sz="1100" baseline="30000" dirty="0"/>
              <a:t>2</a:t>
            </a:r>
            <a:r>
              <a:rPr lang="en-GB" sz="1100" dirty="0"/>
              <a:t>IIT Bombay, </a:t>
            </a:r>
            <a:r>
              <a:rPr lang="en-GB" sz="1100" baseline="30000" dirty="0"/>
              <a:t>3</a:t>
            </a:r>
            <a:r>
              <a:rPr lang="en-GB" sz="1100" dirty="0"/>
              <a:t>TU Munich, Germany, </a:t>
            </a:r>
            <a:r>
              <a:rPr lang="en-GB" sz="1100" baseline="30000" dirty="0"/>
              <a:t>4</a:t>
            </a:r>
            <a:r>
              <a:rPr lang="en-GB" sz="1100" dirty="0"/>
              <a:t>IISER Thiruvananthapuram, India, </a:t>
            </a:r>
            <a:r>
              <a:rPr lang="en-GB" sz="1100" baseline="30000" dirty="0"/>
              <a:t>5</a:t>
            </a:r>
            <a:r>
              <a:rPr lang="en-GB" sz="1100" dirty="0"/>
              <a:t>Deakin University, Australia</a:t>
            </a:r>
            <a:endParaRPr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/>
        </p:nvSpPr>
        <p:spPr>
          <a:xfrm>
            <a:off x="1832475" y="273075"/>
            <a:ext cx="55800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2"/>
                </a:solidFill>
              </a:rPr>
              <a:t>Prompt Learning for Open Domain Generalization </a:t>
            </a:r>
            <a:endParaRPr sz="1800" b="1">
              <a:solidFill>
                <a:schemeClr val="dk2"/>
              </a:solidFill>
            </a:endParaRPr>
          </a:p>
        </p:txBody>
      </p:sp>
      <p:pic>
        <p:nvPicPr>
          <p:cNvPr id="183" name="Google Shape;18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500" y="167500"/>
            <a:ext cx="718299" cy="15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676" y="120675"/>
            <a:ext cx="594000" cy="579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392" y="768600"/>
            <a:ext cx="504285" cy="2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8375" y="437600"/>
            <a:ext cx="671475" cy="2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1913" y="768591"/>
            <a:ext cx="671476" cy="26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21475" y="120676"/>
            <a:ext cx="12497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29925" y="3275925"/>
            <a:ext cx="6185100" cy="121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 txBox="1"/>
          <p:nvPr/>
        </p:nvSpPr>
        <p:spPr>
          <a:xfrm>
            <a:off x="3811800" y="1821325"/>
            <a:ext cx="18207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2"/>
                </a:solidFill>
              </a:rPr>
              <a:t>Thank You!!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1832475" y="273075"/>
            <a:ext cx="55800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2"/>
                </a:solidFill>
              </a:rPr>
              <a:t>Prompt Learning for Open Domain Generalization </a:t>
            </a:r>
            <a:endParaRPr sz="1800" b="1">
              <a:solidFill>
                <a:schemeClr val="dk2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500" y="167500"/>
            <a:ext cx="718299" cy="15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676" y="120675"/>
            <a:ext cx="594000" cy="579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392" y="768600"/>
            <a:ext cx="504285" cy="2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8375" y="437600"/>
            <a:ext cx="671475" cy="2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1913" y="768591"/>
            <a:ext cx="671476" cy="26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21475" y="120676"/>
            <a:ext cx="1249700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242400" y="1823300"/>
            <a:ext cx="8471100" cy="2831400"/>
          </a:xfrm>
          <a:prstGeom prst="rect">
            <a:avLst/>
          </a:prstGeom>
          <a:solidFill>
            <a:srgbClr val="FDE9D8"/>
          </a:solidFill>
          <a:ln>
            <a:noFill/>
          </a:ln>
        </p:spPr>
        <p:txBody>
          <a:bodyPr spcFirstLastPara="1" wrap="square" lIns="294825" tIns="147600" rIns="294825" bIns="1476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FF"/>
                </a:solidFill>
              </a:rPr>
              <a:t>Motivation</a:t>
            </a:r>
            <a:r>
              <a:rPr lang="en-GB" sz="15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/>
          </a:p>
          <a:p>
            <a:pPr marL="571500" marR="0" lvl="0" indent="-4635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⮚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CNN based generalized models </a:t>
            </a:r>
            <a:r>
              <a:rPr lang="en-GB" sz="1500">
                <a:solidFill>
                  <a:srgbClr val="000000"/>
                </a:solidFill>
              </a:rPr>
              <a:t>can effectively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learn</a:t>
            </a:r>
            <a:r>
              <a:rPr lang="en-GB" sz="1500">
                <a:solidFill>
                  <a:srgbClr val="000000"/>
                </a:solidFill>
              </a:rPr>
              <a:t> 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distribution shifts, but </a:t>
            </a:r>
            <a:r>
              <a:rPr lang="en-GB" sz="1500">
                <a:solidFill>
                  <a:srgbClr val="000000"/>
                </a:solidFill>
              </a:rPr>
              <a:t>often misclassify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novel classes during inference, </a:t>
            </a:r>
            <a:r>
              <a:rPr lang="en-GB" sz="1500">
                <a:solidFill>
                  <a:srgbClr val="000000"/>
                </a:solidFill>
              </a:rPr>
              <a:t>especially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when the</a:t>
            </a:r>
            <a:r>
              <a:rPr lang="en-GB" sz="1500">
                <a:solidFill>
                  <a:srgbClr val="000000"/>
                </a:solidFill>
              </a:rPr>
              <a:t>se classes were absent during training.</a:t>
            </a:r>
            <a:endParaRPr sz="1500"/>
          </a:p>
          <a:p>
            <a:pPr marL="571500" marR="0" lvl="0" indent="-3683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4635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⮚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 zero-shot transfer in CLIP</a:t>
            </a:r>
            <a:r>
              <a:rPr lang="en-GB" sz="1500">
                <a:solidFill>
                  <a:srgbClr val="000000"/>
                </a:solidFill>
              </a:rPr>
              <a:t> 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generalized transfer in existing visio</a:t>
            </a:r>
            <a:r>
              <a:rPr lang="en-GB" sz="1500">
                <a:solidFill>
                  <a:srgbClr val="000000"/>
                </a:solidFill>
              </a:rPr>
              <a:t>n language models (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VLMs)</a:t>
            </a:r>
            <a:r>
              <a:rPr lang="en-GB" sz="1500">
                <a:solidFill>
                  <a:srgbClr val="000000"/>
                </a:solidFill>
              </a:rPr>
              <a:t> encounter challenges in detecting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completely unlabeled outlier</a:t>
            </a:r>
            <a:r>
              <a:rPr lang="en-GB" sz="1500">
                <a:solidFill>
                  <a:srgbClr val="000000"/>
                </a:solidFill>
              </a:rPr>
              <a:t> or </a:t>
            </a:r>
            <a:r>
              <a:rPr lang="en-GB" sz="1500" b="1">
                <a:solidFill>
                  <a:srgbClr val="000000"/>
                </a:solidFill>
              </a:rPr>
              <a:t>unknown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500">
                <a:solidFill>
                  <a:srgbClr val="000000"/>
                </a:solidFill>
              </a:rPr>
              <a:t>classes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as they </a:t>
            </a:r>
            <a:r>
              <a:rPr lang="en-GB" sz="1500">
                <a:solidFill>
                  <a:srgbClr val="000000"/>
                </a:solidFill>
              </a:rPr>
              <a:t>rely on class names in the textual input prompt.</a:t>
            </a:r>
            <a:endParaRPr sz="1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/>
        </p:nvSpPr>
        <p:spPr>
          <a:xfrm>
            <a:off x="1832475" y="273075"/>
            <a:ext cx="55800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2"/>
                </a:solidFill>
              </a:rPr>
              <a:t>Prompt Learning for Open Domain Generalization </a:t>
            </a:r>
            <a:endParaRPr sz="1800" b="1">
              <a:solidFill>
                <a:schemeClr val="dk2"/>
              </a:solidFill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500" y="167500"/>
            <a:ext cx="718299" cy="15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676" y="120675"/>
            <a:ext cx="594000" cy="579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392" y="768600"/>
            <a:ext cx="504285" cy="2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8375" y="437600"/>
            <a:ext cx="671475" cy="2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1913" y="768591"/>
            <a:ext cx="671476" cy="26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21475" y="120676"/>
            <a:ext cx="1249700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393975" y="1649175"/>
            <a:ext cx="8355900" cy="29106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294825" tIns="147600" rIns="294825" bIns="1476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FF"/>
                </a:solidFill>
              </a:rPr>
              <a:t>Our Proposal</a:t>
            </a:r>
            <a:r>
              <a:rPr lang="en-GB" sz="15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/>
          </a:p>
          <a:p>
            <a:pPr marL="457200" marR="0" lvl="0" indent="-3492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⮚"/>
            </a:pPr>
            <a:r>
              <a:rPr lang="en-GB" sz="1500">
                <a:solidFill>
                  <a:srgbClr val="000000"/>
                </a:solidFill>
              </a:rPr>
              <a:t>Leveraging 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pre-trained stable diffusion model </a:t>
            </a:r>
            <a:r>
              <a:rPr lang="en-GB" sz="1500">
                <a:solidFill>
                  <a:srgbClr val="000000"/>
                </a:solidFill>
              </a:rPr>
              <a:t>for the generation of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pseudo-open training samples</a:t>
            </a:r>
            <a:r>
              <a:rPr lang="en-GB" sz="1500">
                <a:solidFill>
                  <a:srgbClr val="000000"/>
                </a:solidFill>
              </a:rPr>
              <a:t> (</a:t>
            </a:r>
            <a:r>
              <a:rPr lang="en-GB" sz="1500" b="1">
                <a:solidFill>
                  <a:srgbClr val="000000"/>
                </a:solidFill>
              </a:rPr>
              <a:t>unknown</a:t>
            </a:r>
            <a:r>
              <a:rPr lang="en-GB" sz="1500">
                <a:solidFill>
                  <a:srgbClr val="000000"/>
                </a:solidFill>
              </a:rPr>
              <a:t>) using positive and negative prompts.</a:t>
            </a:r>
            <a:endParaRPr sz="1500"/>
          </a:p>
          <a:p>
            <a:pPr marL="457200" marR="0" lvl="0" indent="-2540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⮚"/>
            </a:pPr>
            <a:r>
              <a:rPr lang="en-GB" sz="1500">
                <a:solidFill>
                  <a:srgbClr val="000000"/>
                </a:solidFill>
              </a:rPr>
              <a:t>I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ntroduc</a:t>
            </a:r>
            <a:r>
              <a:rPr lang="en-GB" sz="1500">
                <a:solidFill>
                  <a:srgbClr val="000000"/>
                </a:solidFill>
              </a:rPr>
              <a:t>ing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novel domain-agnostic prompt learning strategy to generalize the domain-specific style information in the text space.</a:t>
            </a:r>
            <a:endParaRPr sz="1500"/>
          </a:p>
          <a:p>
            <a:pPr marL="457200" marR="0" lvl="0" indent="-2540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⮚"/>
            </a:pPr>
            <a:r>
              <a:rPr lang="en-GB" sz="1500">
                <a:solidFill>
                  <a:srgbClr val="000000"/>
                </a:solidFill>
              </a:rPr>
              <a:t>Enhance visual semantics in a learnable latent space by maximizing the similarities between the CLIP’s textual and visual features.</a:t>
            </a:r>
            <a:endParaRPr sz="1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/>
        </p:nvSpPr>
        <p:spPr>
          <a:xfrm>
            <a:off x="778800" y="1764500"/>
            <a:ext cx="1832400" cy="4032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Positive Prompts</a:t>
            </a:r>
            <a:endParaRPr sz="1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778800" y="2549550"/>
            <a:ext cx="1832400" cy="403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 Prompts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3701600" y="1856150"/>
            <a:ext cx="1145400" cy="7971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Stable Diffusion</a:t>
            </a:r>
            <a:endParaRPr/>
          </a:p>
        </p:txBody>
      </p:sp>
      <p:cxnSp>
        <p:nvCxnSpPr>
          <p:cNvPr id="92" name="Google Shape;92;p16"/>
          <p:cNvCxnSpPr>
            <a:stCxn id="90" idx="3"/>
          </p:cNvCxnSpPr>
          <p:nvPr/>
        </p:nvCxnSpPr>
        <p:spPr>
          <a:xfrm rot="10800000" flipH="1">
            <a:off x="2611200" y="2611950"/>
            <a:ext cx="1081200" cy="139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" name="Google Shape;93;p16"/>
          <p:cNvCxnSpPr>
            <a:stCxn id="89" idx="3"/>
          </p:cNvCxnSpPr>
          <p:nvPr/>
        </p:nvCxnSpPr>
        <p:spPr>
          <a:xfrm>
            <a:off x="2611200" y="1966100"/>
            <a:ext cx="1062900" cy="132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9900" y="1441600"/>
            <a:ext cx="1809750" cy="1428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6"/>
          <p:cNvCxnSpPr>
            <a:stCxn id="91" idx="5"/>
            <a:endCxn id="94" idx="1"/>
          </p:cNvCxnSpPr>
          <p:nvPr/>
        </p:nvCxnSpPr>
        <p:spPr>
          <a:xfrm>
            <a:off x="4847000" y="2155063"/>
            <a:ext cx="912900" cy="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" name="Google Shape;96;p16"/>
          <p:cNvSpPr txBox="1"/>
          <p:nvPr/>
        </p:nvSpPr>
        <p:spPr>
          <a:xfrm>
            <a:off x="778800" y="3961000"/>
            <a:ext cx="5982900" cy="403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 Prompts = [“car, dog, elephant, ….. , house”]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778800" y="3477850"/>
            <a:ext cx="6358800" cy="4032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Positive Prompts = [“a [source domain] of an </a:t>
            </a:r>
            <a:r>
              <a:rPr lang="en-GB" sz="1800" b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unknown</a:t>
            </a:r>
            <a:r>
              <a:rPr lang="en-GB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class”]</a:t>
            </a:r>
            <a:endParaRPr sz="1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413800" y="1764500"/>
            <a:ext cx="316400" cy="3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7720500" y="1875600"/>
            <a:ext cx="48577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8500" y="167500"/>
            <a:ext cx="718299" cy="15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2676" y="120675"/>
            <a:ext cx="594000" cy="579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2392" y="768600"/>
            <a:ext cx="504285" cy="2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28375" y="437600"/>
            <a:ext cx="671475" cy="2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81913" y="768591"/>
            <a:ext cx="671476" cy="26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21475" y="120676"/>
            <a:ext cx="1249700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470175" y="1175800"/>
            <a:ext cx="8355900" cy="6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600" rIns="294825" bIns="1476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FF"/>
                </a:solidFill>
              </a:rPr>
              <a:t>Step 1</a:t>
            </a:r>
            <a:r>
              <a:rPr lang="en-GB" sz="15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500" b="1">
                <a:solidFill>
                  <a:schemeClr val="dk2"/>
                </a:solidFill>
              </a:rPr>
              <a:t>Pseudo-Open Sample Generation</a:t>
            </a:r>
            <a:endParaRPr sz="1200" b="1">
              <a:solidFill>
                <a:srgbClr val="0000FF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8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8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25" y="1099600"/>
            <a:ext cx="8839201" cy="3609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8500" y="167500"/>
            <a:ext cx="718299" cy="15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676" y="120675"/>
            <a:ext cx="594000" cy="579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2392" y="768600"/>
            <a:ext cx="504285" cy="2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8375" y="437600"/>
            <a:ext cx="671475" cy="2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81913" y="768591"/>
            <a:ext cx="671476" cy="26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21475" y="120676"/>
            <a:ext cx="1249700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470175" y="1175800"/>
            <a:ext cx="8355900" cy="6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600" rIns="294825" bIns="1476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FF"/>
                </a:solidFill>
              </a:rPr>
              <a:t>Step 2</a:t>
            </a:r>
            <a:r>
              <a:rPr lang="en-GB" sz="15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500" b="1">
                <a:solidFill>
                  <a:schemeClr val="dk2"/>
                </a:solidFill>
              </a:rPr>
              <a:t>Prompt Learning for Open Domain Generalization</a:t>
            </a:r>
            <a:endParaRPr sz="1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13000" y="3107625"/>
            <a:ext cx="444150" cy="44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657525" y="4630625"/>
            <a:ext cx="444150" cy="44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17199" y="3041949"/>
            <a:ext cx="504275" cy="504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17"/>
          <p:cNvCxnSpPr>
            <a:stCxn id="119" idx="3"/>
          </p:cNvCxnSpPr>
          <p:nvPr/>
        </p:nvCxnSpPr>
        <p:spPr>
          <a:xfrm>
            <a:off x="5657150" y="3329700"/>
            <a:ext cx="444900" cy="115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" name="Google Shape;123;p17"/>
          <p:cNvCxnSpPr>
            <a:stCxn id="121" idx="1"/>
          </p:cNvCxnSpPr>
          <p:nvPr/>
        </p:nvCxnSpPr>
        <p:spPr>
          <a:xfrm flipH="1">
            <a:off x="6523499" y="3294087"/>
            <a:ext cx="593700" cy="160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" name="Google Shape;124;p17"/>
          <p:cNvCxnSpPr>
            <a:endCxn id="120" idx="0"/>
          </p:cNvCxnSpPr>
          <p:nvPr/>
        </p:nvCxnSpPr>
        <p:spPr>
          <a:xfrm flipH="1">
            <a:off x="5879600" y="3591725"/>
            <a:ext cx="424200" cy="1038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/>
        </p:nvSpPr>
        <p:spPr>
          <a:xfrm>
            <a:off x="1832475" y="273075"/>
            <a:ext cx="55800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2"/>
                </a:solidFill>
              </a:rPr>
              <a:t>Prompt Learning for Open Domain Generalization </a:t>
            </a:r>
            <a:endParaRPr sz="1800" b="1">
              <a:solidFill>
                <a:schemeClr val="dk2"/>
              </a:solidFill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500" y="167500"/>
            <a:ext cx="718299" cy="15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676" y="120675"/>
            <a:ext cx="594000" cy="579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392" y="768600"/>
            <a:ext cx="504285" cy="2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8375" y="437600"/>
            <a:ext cx="671475" cy="2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1913" y="768591"/>
            <a:ext cx="671476" cy="26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21475" y="120676"/>
            <a:ext cx="1249700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/>
        </p:nvSpPr>
        <p:spPr>
          <a:xfrm>
            <a:off x="242400" y="1538825"/>
            <a:ext cx="8628900" cy="3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600" rIns="294825" bIns="147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lang="en-GB" sz="1500" b="1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Proposed Methodology:</a:t>
            </a:r>
            <a:endParaRPr sz="1500"/>
          </a:p>
          <a:p>
            <a:pPr marL="565199" marR="0" lvl="0" indent="-456890" algn="just" rtl="0"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⮚"/>
            </a:pPr>
            <a:r>
              <a:rPr lang="en-GB" sz="1500"/>
              <a:t>L</a:t>
            </a:r>
            <a:r>
              <a:rPr lang="en-GB" sz="1500">
                <a:solidFill>
                  <a:srgbClr val="0D0D0D"/>
                </a:solidFill>
                <a:highlight>
                  <a:srgbClr val="FFFFFF"/>
                </a:highlight>
              </a:rPr>
              <a:t>everaging the pretrained Stable Diffusion v1-5 model for </a:t>
            </a:r>
            <a:r>
              <a:rPr lang="en-GB" sz="1500">
                <a:solidFill>
                  <a:srgbClr val="0D0D0D"/>
                </a:solidFill>
                <a:highlight>
                  <a:schemeClr val="lt1"/>
                </a:highlight>
              </a:rPr>
              <a:t>pseudo-open samples generation</a:t>
            </a:r>
            <a:r>
              <a:rPr lang="en-GB" sz="1500">
                <a:solidFill>
                  <a:srgbClr val="0D0D0D"/>
                </a:solidFill>
                <a:highlight>
                  <a:srgbClr val="FFFFFF"/>
                </a:highlight>
              </a:rPr>
              <a:t>, </a:t>
            </a:r>
            <a:r>
              <a:rPr lang="en-GB" sz="1500" b="1">
                <a:solidFill>
                  <a:srgbClr val="0D0D0D"/>
                </a:solidFill>
                <a:highlight>
                  <a:srgbClr val="FFFFFF"/>
                </a:highlight>
              </a:rPr>
              <a:t>unknown</a:t>
            </a:r>
            <a:r>
              <a:rPr lang="en-GB" sz="1500">
                <a:solidFill>
                  <a:srgbClr val="0D0D0D"/>
                </a:solidFill>
                <a:highlight>
                  <a:srgbClr val="FFFFFF"/>
                </a:highlight>
              </a:rPr>
              <a:t> or unseen categories as positive prompts, while known classes serve as negative prompts (indicating what we do not want to generate).</a:t>
            </a:r>
            <a:endParaRPr sz="1500">
              <a:solidFill>
                <a:srgbClr val="000000"/>
              </a:solidFill>
            </a:endParaRPr>
          </a:p>
          <a:p>
            <a:pPr marL="565199" marR="0" lvl="1" indent="-456890" algn="just" rtl="0"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⮚"/>
            </a:pPr>
            <a:r>
              <a:rPr lang="en-GB" sz="1500"/>
              <a:t>C</a:t>
            </a:r>
            <a:r>
              <a:rPr lang="en-GB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lassification strategy encompasses C+1 classes, (C+1)-th </a:t>
            </a:r>
            <a:r>
              <a:rPr lang="en-GB" sz="1500"/>
              <a:t>as</a:t>
            </a:r>
            <a:r>
              <a:rPr lang="en-GB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novel unknown-class. 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65199" marR="0" lvl="1" indent="-456890" algn="just" rtl="0"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⮚"/>
            </a:pPr>
            <a:r>
              <a:rPr lang="en-GB" sz="1500"/>
              <a:t>A</a:t>
            </a:r>
            <a:r>
              <a:rPr lang="en-GB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daptive prompt learning across all classes, enabling the capture of domain-specific distributions and overarching semantic contents through distinct token sets. 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65199" marR="0" lvl="1" indent="-456890" algn="just" rtl="0"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⮚"/>
            </a:pPr>
            <a:r>
              <a:rPr lang="en-GB" sz="1500"/>
              <a:t>E</a:t>
            </a:r>
            <a:r>
              <a:rPr lang="en-GB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stablishing a latent visual space, guided by the prompt</a:t>
            </a:r>
            <a:r>
              <a:rPr lang="en-GB" sz="1500"/>
              <a:t>s</a:t>
            </a:r>
            <a:r>
              <a:rPr lang="en-GB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65199" marR="0" lvl="1" indent="-456890" algn="just" rtl="0"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⮚"/>
            </a:pPr>
            <a:r>
              <a:rPr lang="en-GB" sz="1500"/>
              <a:t>P</a:t>
            </a:r>
            <a:r>
              <a:rPr lang="en-GB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ropose a cross-domain semantic consistency loss to cultivate a robust class-wise correlation in the derived latent visual representations</a:t>
            </a:r>
            <a:r>
              <a:rPr lang="en-GB" sz="1500"/>
              <a:t>.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/>
        </p:nvSpPr>
        <p:spPr>
          <a:xfrm>
            <a:off x="1832475" y="273075"/>
            <a:ext cx="55800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2"/>
                </a:solidFill>
              </a:rPr>
              <a:t>Prompt Learning for Open Domain Generalization </a:t>
            </a:r>
            <a:endParaRPr sz="1800" b="1">
              <a:solidFill>
                <a:schemeClr val="dk2"/>
              </a:solidFill>
            </a:endParaRPr>
          </a:p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500" y="167500"/>
            <a:ext cx="718299" cy="15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676" y="120675"/>
            <a:ext cx="594000" cy="579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392" y="768600"/>
            <a:ext cx="504285" cy="2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8375" y="437600"/>
            <a:ext cx="671475" cy="2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1913" y="768591"/>
            <a:ext cx="671476" cy="26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21475" y="120676"/>
            <a:ext cx="12497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5150" y="1286675"/>
            <a:ext cx="7679998" cy="29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690350" y="4274950"/>
            <a:ext cx="3433125" cy="8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56425" y="4348900"/>
            <a:ext cx="3744425" cy="72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 txBox="1"/>
          <p:nvPr/>
        </p:nvSpPr>
        <p:spPr>
          <a:xfrm>
            <a:off x="242400" y="913650"/>
            <a:ext cx="4731300" cy="32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600" rIns="294825" bIns="147600" anchor="t" anchorCtr="0">
            <a:noAutofit/>
          </a:bodyPr>
          <a:lstStyle/>
          <a:p>
            <a:pPr marL="565199" marR="0" lvl="0" indent="-5648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GB" sz="1500" b="1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xperiments and Results:</a:t>
            </a:r>
            <a:endParaRPr sz="15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65199" marR="0" lvl="0" indent="-564840" algn="l" rtl="0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None/>
            </a:pPr>
            <a:endParaRPr sz="15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/>
        </p:nvSpPr>
        <p:spPr>
          <a:xfrm>
            <a:off x="1832475" y="273075"/>
            <a:ext cx="55800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2"/>
                </a:solidFill>
              </a:rPr>
              <a:t>Prompt Learning for Open Domain Generalization </a:t>
            </a:r>
            <a:endParaRPr sz="1800" b="1">
              <a:solidFill>
                <a:schemeClr val="dk2"/>
              </a:solidFill>
            </a:endParaRPr>
          </a:p>
        </p:txBody>
      </p:sp>
      <p:pic>
        <p:nvPicPr>
          <p:cNvPr id="157" name="Google Shape;15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500" y="167500"/>
            <a:ext cx="718299" cy="15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676" y="120675"/>
            <a:ext cx="594000" cy="579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392" y="768600"/>
            <a:ext cx="504285" cy="2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8375" y="437600"/>
            <a:ext cx="671475" cy="2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1913" y="768591"/>
            <a:ext cx="671476" cy="26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21475" y="120676"/>
            <a:ext cx="1249700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 txBox="1"/>
          <p:nvPr/>
        </p:nvSpPr>
        <p:spPr>
          <a:xfrm>
            <a:off x="242400" y="1447050"/>
            <a:ext cx="4731300" cy="32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600" rIns="294825" bIns="147600" anchor="t" anchorCtr="0">
            <a:noAutofit/>
          </a:bodyPr>
          <a:lstStyle/>
          <a:p>
            <a:pPr marL="565199" marR="0" lvl="0" indent="-5648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GB" sz="1500" b="1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xperiments and Results:</a:t>
            </a:r>
            <a:endParaRPr sz="15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65199" marR="0" lvl="0" indent="-564840" algn="l" rtl="0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None/>
            </a:pPr>
            <a:endParaRPr sz="15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638525" y="2311925"/>
            <a:ext cx="4184124" cy="227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8225" y="1969575"/>
            <a:ext cx="3723450" cy="27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/>
        </p:nvSpPr>
        <p:spPr>
          <a:xfrm>
            <a:off x="1832475" y="273075"/>
            <a:ext cx="55800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2"/>
                </a:solidFill>
              </a:rPr>
              <a:t>Prompt Learning for Open Domain Generalization </a:t>
            </a:r>
            <a:endParaRPr sz="1800" b="1">
              <a:solidFill>
                <a:schemeClr val="dk2"/>
              </a:solidFill>
            </a:endParaRPr>
          </a:p>
        </p:txBody>
      </p:sp>
      <p:pic>
        <p:nvPicPr>
          <p:cNvPr id="171" name="Google Shape;17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500" y="167500"/>
            <a:ext cx="718299" cy="15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676" y="120675"/>
            <a:ext cx="594000" cy="579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392" y="768600"/>
            <a:ext cx="504285" cy="2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8375" y="437600"/>
            <a:ext cx="671475" cy="2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1913" y="768591"/>
            <a:ext cx="671476" cy="26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21475" y="120676"/>
            <a:ext cx="1249700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1"/>
          <p:cNvSpPr txBox="1"/>
          <p:nvPr/>
        </p:nvSpPr>
        <p:spPr>
          <a:xfrm>
            <a:off x="318600" y="1656525"/>
            <a:ext cx="8513400" cy="2421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294825" tIns="147600" rIns="294825" bIns="147600" anchor="t" anchorCtr="0">
            <a:noAutofit/>
          </a:bodyPr>
          <a:lstStyle/>
          <a:p>
            <a:pPr marL="565199" marR="0" lvl="0" indent="-5648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Summary:</a:t>
            </a:r>
            <a:endParaRPr sz="15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65199" marR="0" lvl="1" indent="-456890" algn="just" rtl="0"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⮚"/>
            </a:pPr>
            <a:r>
              <a:rPr lang="en-GB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Domain Generalization (ODG) addresses both known and novel classes ac</a:t>
            </a:r>
            <a:r>
              <a:rPr lang="en-GB" sz="1500">
                <a:solidFill>
                  <a:srgbClr val="000000"/>
                </a:solidFill>
              </a:rPr>
              <a:t>ross out-of-distribution domains.</a:t>
            </a:r>
            <a:r>
              <a:rPr lang="en-GB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500">
                <a:solidFill>
                  <a:srgbClr val="000000"/>
                </a:solidFill>
              </a:rPr>
              <a:t>D</a:t>
            </a:r>
            <a:r>
              <a:rPr lang="en-GB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uring inference, the target domain may include </a:t>
            </a:r>
            <a:r>
              <a:rPr lang="en-GB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completely unlabeled </a:t>
            </a:r>
            <a:r>
              <a:rPr lang="en-GB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familiar categories and e</a:t>
            </a:r>
            <a:r>
              <a:rPr lang="en-GB" sz="1500">
                <a:solidFill>
                  <a:srgbClr val="000000"/>
                </a:solidFill>
              </a:rPr>
              <a:t>ntirely</a:t>
            </a:r>
            <a:r>
              <a:rPr lang="en-GB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500" b="1" i="0" u="none" strike="noStrike" cap="none">
                <a:solidFill>
                  <a:srgbClr val="000000"/>
                </a:solidFill>
              </a:rPr>
              <a:t>new categories</a:t>
            </a:r>
            <a:r>
              <a:rPr lang="en-GB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500"/>
              <a:t>resembling </a:t>
            </a:r>
            <a:r>
              <a:rPr lang="en-GB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real-world recognition </a:t>
            </a:r>
            <a:r>
              <a:rPr lang="en-GB" sz="1500"/>
              <a:t>scenarios</a:t>
            </a:r>
            <a:r>
              <a:rPr lang="en-GB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/>
          </a:p>
          <a:p>
            <a:pPr marL="565199" marR="0" lvl="1" indent="-361640" algn="just" rtl="0"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65199" marR="0" lvl="1" indent="-456890" algn="just" rtl="0"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⮚"/>
            </a:pPr>
            <a:r>
              <a:rPr lang="en-GB" sz="1500"/>
              <a:t>Our </a:t>
            </a:r>
            <a:r>
              <a:rPr lang="en-GB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ODG-CLIP harness the semantic </a:t>
            </a:r>
            <a:r>
              <a:rPr lang="en-GB" sz="1500">
                <a:solidFill>
                  <a:srgbClr val="000000"/>
                </a:solidFill>
              </a:rPr>
              <a:t>capabilities</a:t>
            </a:r>
            <a:r>
              <a:rPr lang="en-GB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 vision-language pretrained model CLIP, to solve the ODG task, just using a text prompt of </a:t>
            </a:r>
            <a:r>
              <a:rPr lang="en-GB" sz="1500" b="1" i="0" u="none" strike="noStrike" cap="none">
                <a:solidFill>
                  <a:srgbClr val="000000"/>
                </a:solidFill>
              </a:rPr>
              <a:t>unknown</a:t>
            </a:r>
            <a:r>
              <a:rPr lang="en-GB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class.</a:t>
            </a:r>
            <a:endParaRPr sz="1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</Words>
  <Application>Microsoft Office PowerPoint</Application>
  <PresentationFormat>画面に合わせる (16:9)</PresentationFormat>
  <Paragraphs>43</Paragraphs>
  <Slides>10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Noto Sans Symbols</vt:lpstr>
      <vt:lpstr>Arial</vt:lpstr>
      <vt:lpstr>Calibri</vt:lpstr>
      <vt:lpstr>Times New Roman</vt:lpstr>
      <vt:lpstr>Simple Light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Singha Mainak／シングハ　マイナク／AI</cp:lastModifiedBy>
  <cp:revision>1</cp:revision>
  <dcterms:modified xsi:type="dcterms:W3CDTF">2024-06-10T04:41:00Z</dcterms:modified>
</cp:coreProperties>
</file>