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B905-7470-DE58-6EF2-A4CF79965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93C5A-FB4B-9288-650D-E0B8723A8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30392-043D-E73A-198B-B0E4688D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1D51-86C8-0C94-3EA5-8DCCF72D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9B223-E377-984B-8072-840602A5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64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2D37-D316-A6D0-979F-120CA17E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5818A-CE45-8EBE-55AD-88909DB77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F75F9-CCB3-3EDB-F548-64727913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4AB3B-69CF-11AB-4983-451AEEC5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30A37-3265-87D2-F89A-38EE47E4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26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A1307-0D78-1C68-A570-29D3BB637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8F405-75AD-336F-CF2F-56DC4FCE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026F-FEF0-0466-AF3E-E27BFC71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D7EF4-D490-C753-1238-A9CB399F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6FEA-832C-1AB4-77F8-DD5E30F7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59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6BE-AEDC-076D-EA1A-32BFD667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B878-CCA4-563A-A91A-A40F85DF5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2127-BEED-5DEF-6E1D-4DAA8315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58B7-EF2B-65F2-D009-506FF18E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B1EF-71F5-3B99-A6EF-1F9D0B52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1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5956-5C56-865E-C0F6-0E475734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EFC0B-0569-1D11-ED0C-02D0EFD5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F7236-263E-FE52-41B4-1CC95F91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DF68E-4016-05A2-F504-BB46D620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55F75-BE1B-98E0-D2EB-4BA396E1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259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2D8A-5966-716E-83E6-F69F3B93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83EE-7B1B-F3F6-3F68-65FCB5241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A7936-777E-11A8-FDF0-509B44674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87-054D-5B4C-52E9-1168A172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88832-256A-21AC-12A0-7563891F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38FE1-2672-BCC9-AF60-2ED955D3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216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9F6D-2610-0001-EC4C-7965D9AB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CC0B2-99BB-8048-8B0B-E0F40196C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EA676-6E64-E5D5-C516-EA4B1D0A3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30F05-7906-5FA5-FCFE-05052D0B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D0695-047A-48E6-8D16-F126D7CEC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4C8AF-0D9C-607D-8402-854F8F27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87218-AF63-ED82-5EF7-8A24ADC5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A7D3F-8EF4-4199-DAD6-F8C7D8DD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97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60FB-5AF6-1F2D-0F4E-976DD58D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7FA0F-0F75-1479-ED60-EBA15560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8098D-CBFF-DCF7-C95D-028B51BD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20BF7-C708-B182-C5EC-EDB62DB9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02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538E-FD12-3B0F-7375-8BDB161A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0CD9A-006B-A319-C5E4-5464E5ED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91D12-92A5-EE47-31BA-1EC00888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329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B3E8-D9B9-C1CA-CD2D-3747CB2C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44C5-6D06-7B92-FCE5-9CA78E95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0762A-9E3A-5C18-4712-383BD25BD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F03C2-04B3-3A48-794C-E394D21A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FC3C8-DB58-11BE-C97C-42269B01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6DEF3-3253-3BD0-120B-A1E0248B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25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E81F-940E-CD3D-7EA0-2CC3D5D7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69B9A-5FFA-90B1-766D-D80418082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B0D3F-7A8C-1208-69C1-A22A2A3FB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9E4F2-6B59-E284-3C6F-30369897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4023-CDEB-467E-871D-CC7C8BABD4BD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C0C81-F615-40D3-8E31-D7ADA616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01FE5-BF04-E9BC-C8E6-BA9FC1FD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98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8FEFD-1B79-7FBC-8A90-144C7D09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0DAD-629D-BA22-D7CF-9DE57DDEC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D6368-0B8C-8D29-44E8-F41077DB7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84023-CDEB-467E-871D-CC7C8BABD4BD}" type="datetimeFigureOut">
              <a:rPr lang="en-AU" smtClean="0"/>
              <a:t>30/05/2023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72DF9-48F9-1423-29E4-ED366FDA0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8E1B-AD36-13B7-4E02-FFC1DFCD4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B12B-0E96-4248-B135-BB88FC1CFE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54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001C110-DFA2-6075-A572-6DF63D52DDFB}"/>
              </a:ext>
            </a:extLst>
          </p:cNvPr>
          <p:cNvGrpSpPr/>
          <p:nvPr/>
        </p:nvGrpSpPr>
        <p:grpSpPr>
          <a:xfrm>
            <a:off x="323193" y="480590"/>
            <a:ext cx="11177410" cy="4344838"/>
            <a:chOff x="323193" y="480590"/>
            <a:chExt cx="11177410" cy="43448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C0EC5B-4A16-C1B6-47E4-C528BA6B93ED}"/>
                </a:ext>
              </a:extLst>
            </p:cNvPr>
            <p:cNvSpPr/>
            <p:nvPr/>
          </p:nvSpPr>
          <p:spPr>
            <a:xfrm>
              <a:off x="2364912" y="482422"/>
              <a:ext cx="5471498" cy="4343006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B55FD8C-38FA-A6F8-9FF8-D030B49F6983}"/>
                </a:ext>
              </a:extLst>
            </p:cNvPr>
            <p:cNvSpPr/>
            <p:nvPr/>
          </p:nvSpPr>
          <p:spPr>
            <a:xfrm>
              <a:off x="323193" y="480590"/>
              <a:ext cx="1980191" cy="4343006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26" name="Picture 2" descr="The Thermometer Icon. High Temperature Symbol. Flat Vector Illustration  Royalty Free SVG, Cliparts, Vectors, And Stock Illustration. Image 40776325.">
              <a:extLst>
                <a:ext uri="{FF2B5EF4-FFF2-40B4-BE49-F238E27FC236}">
                  <a16:creationId xmlns:a16="http://schemas.microsoft.com/office/drawing/2014/main" id="{3BAB453F-D8CE-98AA-BAB7-4E7802692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852" y="1977163"/>
              <a:ext cx="734397" cy="734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E1AE6D-CD8A-D338-42A4-7FFAA97BC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342" y="2608397"/>
              <a:ext cx="1898963" cy="8388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10F07E-7B91-C731-4F79-18EBE62DE81E}"/>
                </a:ext>
              </a:extLst>
            </p:cNvPr>
            <p:cNvSpPr txBox="1"/>
            <p:nvPr/>
          </p:nvSpPr>
          <p:spPr>
            <a:xfrm>
              <a:off x="2644527" y="945094"/>
              <a:ext cx="1285270" cy="229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latin typeface="Arial Nova Cond" panose="020B0604020202020204" pitchFamily="34" charset="0"/>
                </a:rPr>
                <a:t>CLIMATE HAZARD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8575D5-5B4C-6EE6-3240-CD5BDB646610}"/>
                </a:ext>
              </a:extLst>
            </p:cNvPr>
            <p:cNvSpPr/>
            <p:nvPr/>
          </p:nvSpPr>
          <p:spPr>
            <a:xfrm>
              <a:off x="2489057" y="1265703"/>
              <a:ext cx="1545576" cy="3395403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 b="1">
                <a:solidFill>
                  <a:schemeClr val="tx1"/>
                </a:solidFill>
                <a:latin typeface="Arial Nova Cond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5D5793-03C9-03D8-0411-D17AB5CFDF55}"/>
                </a:ext>
              </a:extLst>
            </p:cNvPr>
            <p:cNvSpPr txBox="1"/>
            <p:nvPr/>
          </p:nvSpPr>
          <p:spPr>
            <a:xfrm>
              <a:off x="349967" y="547070"/>
              <a:ext cx="1875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>
                  <a:latin typeface="Arial Nova Cond" panose="020B0604020202020204" pitchFamily="34" charset="0"/>
                </a:rPr>
                <a:t>(A) Generic AR6 IPCC framework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D80F18-F860-BA02-9CD0-A655DC7E145F}"/>
                </a:ext>
              </a:extLst>
            </p:cNvPr>
            <p:cNvSpPr txBox="1"/>
            <p:nvPr/>
          </p:nvSpPr>
          <p:spPr>
            <a:xfrm>
              <a:off x="2704761" y="536175"/>
              <a:ext cx="4408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>
                  <a:latin typeface="Arial Nova Cond" panose="020B0604020202020204" pitchFamily="34" charset="0"/>
                </a:rPr>
                <a:t>(B) Agroecological risk framework</a:t>
              </a:r>
            </a:p>
          </p:txBody>
        </p:sp>
        <p:pic>
          <p:nvPicPr>
            <p:cNvPr id="1028" name="Picture 4" descr="Outline Thermometer Icon. Red Hot Temperature Symbol Stock Vector -  Illustration of healthy, icon: 163743870">
              <a:extLst>
                <a:ext uri="{FF2B5EF4-FFF2-40B4-BE49-F238E27FC236}">
                  <a16:creationId xmlns:a16="http://schemas.microsoft.com/office/drawing/2014/main" id="{BB96E1CE-8D13-032A-85CA-35CD1E40C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37555" y="1394384"/>
              <a:ext cx="667154" cy="667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h Water Line Icon Vector Illustration Stock Illustration - Download Image  Now - Sea, pH value, Backgrounds - iStock">
              <a:extLst>
                <a:ext uri="{FF2B5EF4-FFF2-40B4-BE49-F238E27FC236}">
                  <a16:creationId xmlns:a16="http://schemas.microsoft.com/office/drawing/2014/main" id="{7F65E054-EA7D-DFF9-3592-AF3AC366B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2162" y="3199910"/>
              <a:ext cx="669087" cy="669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Sea Temperature - Apps on Google Play">
              <a:extLst>
                <a:ext uri="{FF2B5EF4-FFF2-40B4-BE49-F238E27FC236}">
                  <a16:creationId xmlns:a16="http://schemas.microsoft.com/office/drawing/2014/main" id="{14018988-8018-09C3-E11A-7256A69A3C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8091" y="2673591"/>
              <a:ext cx="584178" cy="584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rought - Free nature icons">
              <a:extLst>
                <a:ext uri="{FF2B5EF4-FFF2-40B4-BE49-F238E27FC236}">
                  <a16:creationId xmlns:a16="http://schemas.microsoft.com/office/drawing/2014/main" id="{155C8998-25AD-2E8D-52DF-4BA1987987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648" y="3927247"/>
              <a:ext cx="563063" cy="563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2B5C5A-56C4-A359-5CC6-9AD5BB13D46C}"/>
                </a:ext>
              </a:extLst>
            </p:cNvPr>
            <p:cNvSpPr txBox="1"/>
            <p:nvPr/>
          </p:nvSpPr>
          <p:spPr>
            <a:xfrm>
              <a:off x="4478631" y="984559"/>
              <a:ext cx="13428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latin typeface="Arial Nova Cond" panose="020B0604020202020204" pitchFamily="34" charset="0"/>
                </a:rPr>
                <a:t>SYSTEMS AT RISK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F050C67-ED07-5A66-07CC-BD4434BCA770}"/>
                </a:ext>
              </a:extLst>
            </p:cNvPr>
            <p:cNvSpPr/>
            <p:nvPr/>
          </p:nvSpPr>
          <p:spPr>
            <a:xfrm>
              <a:off x="4382998" y="1265703"/>
              <a:ext cx="1562654" cy="3395403"/>
            </a:xfrm>
            <a:prstGeom prst="round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 b="1">
                <a:solidFill>
                  <a:schemeClr val="tx1"/>
                </a:solidFill>
                <a:latin typeface="Arial Nova Cond" panose="020B0604020202020204" pitchFamily="34" charset="0"/>
              </a:endParaRPr>
            </a:p>
          </p:txBody>
        </p:sp>
        <p:sp>
          <p:nvSpPr>
            <p:cNvPr id="30" name="Multiplication Sign 29">
              <a:extLst>
                <a:ext uri="{FF2B5EF4-FFF2-40B4-BE49-F238E27FC236}">
                  <a16:creationId xmlns:a16="http://schemas.microsoft.com/office/drawing/2014/main" id="{1FDD5E74-163A-E4C8-7653-EDE25B31A39F}"/>
                </a:ext>
              </a:extLst>
            </p:cNvPr>
            <p:cNvSpPr/>
            <p:nvPr/>
          </p:nvSpPr>
          <p:spPr>
            <a:xfrm>
              <a:off x="4048906" y="2795021"/>
              <a:ext cx="325294" cy="372425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3605A1-3EF9-2631-962A-B3BDD1262062}"/>
                </a:ext>
              </a:extLst>
            </p:cNvPr>
            <p:cNvSpPr txBox="1"/>
            <p:nvPr/>
          </p:nvSpPr>
          <p:spPr>
            <a:xfrm>
              <a:off x="3045981" y="1548415"/>
              <a:ext cx="874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b="1" dirty="0">
                  <a:latin typeface="Arial Nova Cond" panose="020B0604020202020204" pitchFamily="34" charset="0"/>
                </a:rPr>
                <a:t>Warming trend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56014A5-794A-EE0A-F745-AD59E13E8A93}"/>
                </a:ext>
              </a:extLst>
            </p:cNvPr>
            <p:cNvSpPr txBox="1"/>
            <p:nvPr/>
          </p:nvSpPr>
          <p:spPr>
            <a:xfrm>
              <a:off x="3105117" y="2124491"/>
              <a:ext cx="874841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latin typeface="Arial Nova Cond" panose="020B0604020202020204" pitchFamily="34" charset="0"/>
                </a:rPr>
                <a:t>Extreme </a:t>
              </a:r>
              <a:r>
                <a:rPr lang="en-AU" sz="1050" b="1" dirty="0">
                  <a:latin typeface="Arial Nova Cond" panose="020B0604020202020204" pitchFamily="34" charset="0"/>
                </a:rPr>
                <a:t>temperature</a:t>
              </a:r>
              <a:endParaRPr lang="en-AU" sz="1100" b="1" dirty="0">
                <a:latin typeface="Arial Nova Cond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FF199B-6A07-466B-6807-21BA92C0A715}"/>
                </a:ext>
              </a:extLst>
            </p:cNvPr>
            <p:cNvSpPr txBox="1"/>
            <p:nvPr/>
          </p:nvSpPr>
          <p:spPr>
            <a:xfrm>
              <a:off x="3105116" y="2761484"/>
              <a:ext cx="87484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b="1" dirty="0">
                  <a:latin typeface="Arial Nova Cond" panose="020B0604020202020204" pitchFamily="34" charset="0"/>
                </a:rPr>
                <a:t>Sea surface temperature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FD044A8-FA92-D338-1166-23F232882A81}"/>
                </a:ext>
              </a:extLst>
            </p:cNvPr>
            <p:cNvSpPr txBox="1"/>
            <p:nvPr/>
          </p:nvSpPr>
          <p:spPr>
            <a:xfrm>
              <a:off x="3125646" y="3353158"/>
              <a:ext cx="87484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b="1" dirty="0">
                  <a:latin typeface="Arial Nova Cond" panose="020B0604020202020204" pitchFamily="34" charset="0"/>
                </a:rPr>
                <a:t>Ocean acidification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15AE14-81EE-E73E-EEFF-BFC820611D98}"/>
                </a:ext>
              </a:extLst>
            </p:cNvPr>
            <p:cNvSpPr txBox="1"/>
            <p:nvPr/>
          </p:nvSpPr>
          <p:spPr>
            <a:xfrm>
              <a:off x="3157562" y="4078520"/>
              <a:ext cx="874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latin typeface="Arial Nova Cond" panose="020B0604020202020204" pitchFamily="34" charset="0"/>
                </a:rPr>
                <a:t>Drying extremes</a:t>
              </a:r>
            </a:p>
          </p:txBody>
        </p:sp>
        <p:pic>
          <p:nvPicPr>
            <p:cNvPr id="1038" name="Picture 14" descr="Silhouette Ears Of Wheat Icon. Crop Symbol Isolated On White Background.  Illustration. Royalty Free SVG, Cliparts, Vectors, And Stock Illustration.  Image 62120455.">
              <a:extLst>
                <a:ext uri="{FF2B5EF4-FFF2-40B4-BE49-F238E27FC236}">
                  <a16:creationId xmlns:a16="http://schemas.microsoft.com/office/drawing/2014/main" id="{E7114ADD-8202-8FF5-9978-298654B47E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2022" y="1333862"/>
              <a:ext cx="483535" cy="483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2CB17DD-AF53-0C1B-675B-463B5D88EA75}"/>
                </a:ext>
              </a:extLst>
            </p:cNvPr>
            <p:cNvSpPr/>
            <p:nvPr/>
          </p:nvSpPr>
          <p:spPr>
            <a:xfrm>
              <a:off x="6267115" y="1283381"/>
              <a:ext cx="1515524" cy="3359793"/>
            </a:xfrm>
            <a:prstGeom prst="round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 b="1">
                <a:solidFill>
                  <a:schemeClr val="tx1"/>
                </a:solidFill>
                <a:latin typeface="Arial Nova Cond" panose="020B0604020202020204" pitchFamily="34" charset="0"/>
              </a:endParaRPr>
            </a:p>
          </p:txBody>
        </p:sp>
        <p:pic>
          <p:nvPicPr>
            <p:cNvPr id="1042" name="Picture 18" descr="Staghorn branching coral in coral reef line art vector icon for marine life  apps and websites Stock Vector | Adobe Stock">
              <a:extLst>
                <a:ext uri="{FF2B5EF4-FFF2-40B4-BE49-F238E27FC236}">
                  <a16:creationId xmlns:a16="http://schemas.microsoft.com/office/drawing/2014/main" id="{6C79E2D9-5FBD-B27F-5238-ACDF05901B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7"/>
            <a:stretch/>
          </p:blipFill>
          <p:spPr bwMode="auto">
            <a:xfrm>
              <a:off x="4574713" y="1864366"/>
              <a:ext cx="536650" cy="584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Multiplication Sign 37">
              <a:extLst>
                <a:ext uri="{FF2B5EF4-FFF2-40B4-BE49-F238E27FC236}">
                  <a16:creationId xmlns:a16="http://schemas.microsoft.com/office/drawing/2014/main" id="{B68E108C-100A-F417-5C72-2AE9B544EFF2}"/>
                </a:ext>
              </a:extLst>
            </p:cNvPr>
            <p:cNvSpPr/>
            <p:nvPr/>
          </p:nvSpPr>
          <p:spPr>
            <a:xfrm>
              <a:off x="5932295" y="2773681"/>
              <a:ext cx="325294" cy="372425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D4DD18B-3EBC-A9E6-7C72-8F94A7B1C4D8}"/>
                </a:ext>
              </a:extLst>
            </p:cNvPr>
            <p:cNvSpPr txBox="1"/>
            <p:nvPr/>
          </p:nvSpPr>
          <p:spPr>
            <a:xfrm>
              <a:off x="4998901" y="1487418"/>
              <a:ext cx="8748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latin typeface="Arial Nova Cond" panose="020B0604020202020204" pitchFamily="34" charset="0"/>
                </a:rPr>
                <a:t>Crop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3C4EBD3-2162-E99A-E73E-9A822A781BBA}"/>
                </a:ext>
              </a:extLst>
            </p:cNvPr>
            <p:cNvSpPr txBox="1"/>
            <p:nvPr/>
          </p:nvSpPr>
          <p:spPr>
            <a:xfrm>
              <a:off x="5064529" y="2027755"/>
              <a:ext cx="8369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latin typeface="Arial Nova Cond" panose="020B0604020202020204" pitchFamily="34" charset="0"/>
                </a:rPr>
                <a:t>Coral reef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FA678A-85CE-0531-6324-1F4FB8A08859}"/>
                </a:ext>
              </a:extLst>
            </p:cNvPr>
            <p:cNvSpPr txBox="1"/>
            <p:nvPr/>
          </p:nvSpPr>
          <p:spPr>
            <a:xfrm>
              <a:off x="5067094" y="2698284"/>
              <a:ext cx="8748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latin typeface="Arial Nova Cond" panose="020B0604020202020204" pitchFamily="34" charset="0"/>
                </a:rPr>
                <a:t>Seagrass</a:t>
              </a:r>
            </a:p>
          </p:txBody>
        </p:sp>
        <p:pic>
          <p:nvPicPr>
            <p:cNvPr id="1044" name="Picture 20" descr="Seagrass Vector Images – Browse 2,273 Stock Photos, Vectors, and Video |  Adobe Stock">
              <a:extLst>
                <a:ext uri="{FF2B5EF4-FFF2-40B4-BE49-F238E27FC236}">
                  <a16:creationId xmlns:a16="http://schemas.microsoft.com/office/drawing/2014/main" id="{DC65E418-2D17-F260-1AFB-9BAC87B516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288" y="2537339"/>
              <a:ext cx="576851" cy="576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Mangrove Stock Illustrations – 1,656 Mangrove Stock Illustrations, Vectors  &amp; Clipart - Dreamstime">
              <a:extLst>
                <a:ext uri="{FF2B5EF4-FFF2-40B4-BE49-F238E27FC236}">
                  <a16:creationId xmlns:a16="http://schemas.microsoft.com/office/drawing/2014/main" id="{AF1D9210-D596-B0F8-BBA5-2155F84C14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23" t="23725" r="29072" b="22838"/>
            <a:stretch/>
          </p:blipFill>
          <p:spPr bwMode="auto">
            <a:xfrm>
              <a:off x="4570541" y="3231967"/>
              <a:ext cx="508359" cy="596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8" descr="Staghorn branching coral in coral reef line art vector icon for marine life  apps and websites Stock Vector | Adobe Stock">
              <a:extLst>
                <a:ext uri="{FF2B5EF4-FFF2-40B4-BE49-F238E27FC236}">
                  <a16:creationId xmlns:a16="http://schemas.microsoft.com/office/drawing/2014/main" id="{79D2C2AC-DFE8-9D61-0451-FE5D393029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7"/>
            <a:stretch/>
          </p:blipFill>
          <p:spPr bwMode="auto">
            <a:xfrm>
              <a:off x="4594088" y="3922868"/>
              <a:ext cx="415901" cy="34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208,200+ Fish Symbols Illustrations, Royalty-Free Vector Graphics &amp; Clip  Art - iStock">
              <a:extLst>
                <a:ext uri="{FF2B5EF4-FFF2-40B4-BE49-F238E27FC236}">
                  <a16:creationId xmlns:a16="http://schemas.microsoft.com/office/drawing/2014/main" id="{B205E019-8DD2-C7F4-096F-25CD5FCC55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23" t="22416" r="9913" b="19884"/>
            <a:stretch/>
          </p:blipFill>
          <p:spPr bwMode="auto">
            <a:xfrm>
              <a:off x="4814616" y="4210891"/>
              <a:ext cx="352453" cy="198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98F38F-56E3-B5E6-23F3-93DEC5835940}"/>
                </a:ext>
              </a:extLst>
            </p:cNvPr>
            <p:cNvSpPr txBox="1"/>
            <p:nvPr/>
          </p:nvSpPr>
          <p:spPr>
            <a:xfrm>
              <a:off x="5099749" y="3343950"/>
              <a:ext cx="8748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latin typeface="Arial Nova Cond" panose="020B0604020202020204" pitchFamily="34" charset="0"/>
                </a:rPr>
                <a:t>Mangrove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51A78B-ED4B-6338-B483-7A5F242BD53A}"/>
                </a:ext>
              </a:extLst>
            </p:cNvPr>
            <p:cNvSpPr txBox="1"/>
            <p:nvPr/>
          </p:nvSpPr>
          <p:spPr>
            <a:xfrm>
              <a:off x="5182848" y="3960961"/>
              <a:ext cx="874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latin typeface="Arial Nova Cond" panose="020B0604020202020204" pitchFamily="34" charset="0"/>
                </a:rPr>
                <a:t>Functional diversity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A393F1-9962-103E-7AFB-9FB542039A84}"/>
                </a:ext>
              </a:extLst>
            </p:cNvPr>
            <p:cNvSpPr txBox="1"/>
            <p:nvPr/>
          </p:nvSpPr>
          <p:spPr>
            <a:xfrm>
              <a:off x="6163145" y="1004266"/>
              <a:ext cx="16834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latin typeface="Arial Nova Cond" panose="020B0604020202020204" pitchFamily="34" charset="0"/>
                </a:rPr>
                <a:t>SOCIAL VULNERABILITY</a:t>
              </a:r>
            </a:p>
          </p:txBody>
        </p:sp>
        <p:pic>
          <p:nvPicPr>
            <p:cNvPr id="1057" name="Picture 1056" descr="A picture containing text, screenshot, design&#10;&#10;Description automatically generated">
              <a:extLst>
                <a:ext uri="{FF2B5EF4-FFF2-40B4-BE49-F238E27FC236}">
                  <a16:creationId xmlns:a16="http://schemas.microsoft.com/office/drawing/2014/main" id="{21F16648-D7D3-E6B8-E6E1-71B7058E4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2981" y="1619920"/>
              <a:ext cx="1904021" cy="2496270"/>
            </a:xfrm>
            <a:prstGeom prst="rect">
              <a:avLst/>
            </a:prstGeom>
          </p:spPr>
        </p:pic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AEA91381-04AC-329B-8DBF-F2DE51B70B5B}"/>
                </a:ext>
              </a:extLst>
            </p:cNvPr>
            <p:cNvSpPr txBox="1"/>
            <p:nvPr/>
          </p:nvSpPr>
          <p:spPr>
            <a:xfrm>
              <a:off x="7941576" y="1001040"/>
              <a:ext cx="11630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latin typeface="Arial Nova Cond" panose="020B0604020202020204" pitchFamily="34" charset="0"/>
                </a:rPr>
                <a:t>RISK ESTIMATE</a:t>
              </a:r>
            </a:p>
          </p:txBody>
        </p:sp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7BC30CB2-3748-468D-B1B0-A35F9E74951B}"/>
                </a:ext>
              </a:extLst>
            </p:cNvPr>
            <p:cNvSpPr txBox="1"/>
            <p:nvPr/>
          </p:nvSpPr>
          <p:spPr>
            <a:xfrm>
              <a:off x="9691062" y="986062"/>
              <a:ext cx="1275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latin typeface="Arial Nova Cond" panose="020B0604020202020204" pitchFamily="34" charset="0"/>
                </a:rPr>
                <a:t>OPTIONS SPACE</a:t>
              </a:r>
            </a:p>
          </p:txBody>
        </p:sp>
        <p:cxnSp>
          <p:nvCxnSpPr>
            <p:cNvPr id="1061" name="Straight Arrow Connector 1060">
              <a:extLst>
                <a:ext uri="{FF2B5EF4-FFF2-40B4-BE49-F238E27FC236}">
                  <a16:creationId xmlns:a16="http://schemas.microsoft.com/office/drawing/2014/main" id="{0E7633E3-90DB-709F-2303-DBA556519F79}"/>
                </a:ext>
              </a:extLst>
            </p:cNvPr>
            <p:cNvCxnSpPr>
              <a:cxnSpLocks/>
            </p:cNvCxnSpPr>
            <p:nvPr/>
          </p:nvCxnSpPr>
          <p:spPr>
            <a:xfrm>
              <a:off x="9597103" y="1283381"/>
              <a:ext cx="16676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8C6E6B6E-245F-2709-420D-F98085867EF5}"/>
                </a:ext>
              </a:extLst>
            </p:cNvPr>
            <p:cNvSpPr txBox="1"/>
            <p:nvPr/>
          </p:nvSpPr>
          <p:spPr>
            <a:xfrm>
              <a:off x="9597103" y="1267432"/>
              <a:ext cx="148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b="1" dirty="0">
                  <a:latin typeface="Arial Nova Cond" panose="020B0604020202020204" pitchFamily="34" charset="0"/>
                </a:rPr>
                <a:t>Investment in effective </a:t>
              </a:r>
            </a:p>
            <a:p>
              <a:pPr algn="ctr"/>
              <a:r>
                <a:rPr lang="en-AU" sz="900" b="1" dirty="0">
                  <a:latin typeface="Arial Nova Cond" panose="020B0604020202020204" pitchFamily="34" charset="0"/>
                </a:rPr>
                <a:t>vulnerability reduction</a:t>
              </a:r>
            </a:p>
          </p:txBody>
        </p:sp>
        <p:cxnSp>
          <p:nvCxnSpPr>
            <p:cNvPr id="1064" name="Straight Arrow Connector 1063">
              <a:extLst>
                <a:ext uri="{FF2B5EF4-FFF2-40B4-BE49-F238E27FC236}">
                  <a16:creationId xmlns:a16="http://schemas.microsoft.com/office/drawing/2014/main" id="{EAD9EE95-E927-34A1-F314-6A1612FCE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26022" y="1643417"/>
              <a:ext cx="0" cy="20603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432FA28A-55B7-A10A-C929-4E9A70209926}"/>
                </a:ext>
              </a:extLst>
            </p:cNvPr>
            <p:cNvSpPr txBox="1"/>
            <p:nvPr/>
          </p:nvSpPr>
          <p:spPr>
            <a:xfrm rot="16200000">
              <a:off x="10138218" y="2462008"/>
              <a:ext cx="21447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b="1" dirty="0">
                  <a:latin typeface="Arial Nova Cond" panose="020B0604020202020204" pitchFamily="34" charset="0"/>
                </a:rPr>
                <a:t>Investment in effective adaptation</a:t>
              </a:r>
            </a:p>
          </p:txBody>
        </p:sp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FF75A248-5F52-7301-D705-8486A3A2D223}"/>
                </a:ext>
              </a:extLst>
            </p:cNvPr>
            <p:cNvSpPr txBox="1"/>
            <p:nvPr/>
          </p:nvSpPr>
          <p:spPr>
            <a:xfrm>
              <a:off x="8257534" y="506984"/>
              <a:ext cx="2554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>
                  <a:latin typeface="Arial Nova Cond" panose="020B0604020202020204" pitchFamily="34" charset="0"/>
                </a:rPr>
                <a:t>(C) Results &amp; Policy Space</a:t>
              </a:r>
            </a:p>
          </p:txBody>
        </p:sp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9D4B1D10-CB47-B81F-0ECB-171158E6E8C5}"/>
                </a:ext>
              </a:extLst>
            </p:cNvPr>
            <p:cNvGrpSpPr/>
            <p:nvPr/>
          </p:nvGrpSpPr>
          <p:grpSpPr>
            <a:xfrm>
              <a:off x="8324782" y="1302388"/>
              <a:ext cx="606457" cy="2050130"/>
              <a:chOff x="9776407" y="1315616"/>
              <a:chExt cx="623187" cy="350339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29C0DF-7AD5-8956-C49B-042C1B13F3A8}"/>
                  </a:ext>
                </a:extLst>
              </p:cNvPr>
              <p:cNvSpPr/>
              <p:nvPr/>
            </p:nvSpPr>
            <p:spPr>
              <a:xfrm rot="16200000">
                <a:off x="9158987" y="3927502"/>
                <a:ext cx="1592210" cy="19069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entury" panose="02040604050505020304" pitchFamily="18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7D006F-437A-78E1-6298-1E2957E887F5}"/>
                  </a:ext>
                </a:extLst>
              </p:cNvPr>
              <p:cNvSpPr/>
              <p:nvPr/>
            </p:nvSpPr>
            <p:spPr>
              <a:xfrm rot="16200000">
                <a:off x="9749435" y="2925687"/>
                <a:ext cx="411314" cy="190696"/>
              </a:xfrm>
              <a:prstGeom prst="rect">
                <a:avLst/>
              </a:prstGeom>
              <a:pattFill prst="wdDnDiag">
                <a:fgClr>
                  <a:schemeClr val="accent4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entury" panose="02040604050505020304" pitchFamily="18" charset="0"/>
                </a:endParaRPr>
              </a:p>
            </p:txBody>
          </p:sp>
          <p:sp>
            <p:nvSpPr>
              <p:cNvPr id="1045" name="Rectangle 1044">
                <a:extLst>
                  <a:ext uri="{FF2B5EF4-FFF2-40B4-BE49-F238E27FC236}">
                    <a16:creationId xmlns:a16="http://schemas.microsoft.com/office/drawing/2014/main" id="{E0E7D6E7-17B0-1A16-6AEC-19400F5606E4}"/>
                  </a:ext>
                </a:extLst>
              </p:cNvPr>
              <p:cNvSpPr/>
              <p:nvPr/>
            </p:nvSpPr>
            <p:spPr>
              <a:xfrm>
                <a:off x="9776407" y="1315616"/>
                <a:ext cx="623187" cy="350339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>
                  <a:ln>
                    <a:solidFill>
                      <a:schemeClr val="bg2">
                        <a:lumMod val="50000"/>
                      </a:schemeClr>
                    </a:solidFill>
                  </a:ln>
                </a:endParaRPr>
              </a:p>
            </p:txBody>
          </p:sp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3EC72262-9E60-1757-81FF-5AFAF59FDB8A}"/>
                  </a:ext>
                </a:extLst>
              </p:cNvPr>
              <p:cNvSpPr/>
              <p:nvPr/>
            </p:nvSpPr>
            <p:spPr>
              <a:xfrm rot="16200000">
                <a:off x="9363908" y="3865211"/>
                <a:ext cx="1687609" cy="19069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entury" panose="02040604050505020304" pitchFamily="18" charset="0"/>
                </a:endParaRPr>
              </a:p>
            </p:txBody>
          </p:sp>
          <p:sp>
            <p:nvSpPr>
              <p:cNvPr id="1050" name="Rectangle 1049">
                <a:extLst>
                  <a:ext uri="{FF2B5EF4-FFF2-40B4-BE49-F238E27FC236}">
                    <a16:creationId xmlns:a16="http://schemas.microsoft.com/office/drawing/2014/main" id="{C1980AEF-018F-D2AC-F3AA-62655AC938C2}"/>
                  </a:ext>
                </a:extLst>
              </p:cNvPr>
              <p:cNvSpPr/>
              <p:nvPr/>
            </p:nvSpPr>
            <p:spPr>
              <a:xfrm rot="16200000">
                <a:off x="9683420" y="2497059"/>
                <a:ext cx="1048589" cy="190698"/>
              </a:xfrm>
              <a:prstGeom prst="rect">
                <a:avLst/>
              </a:prstGeom>
              <a:pattFill prst="wdDnDiag">
                <a:fgClr>
                  <a:schemeClr val="accent4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entury" panose="02040604050505020304" pitchFamily="18" charset="0"/>
                </a:endParaRPr>
              </a:p>
            </p:txBody>
          </p:sp>
        </p:grp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F05C97F7-51EF-A8C1-0382-22BED8CDF9FD}"/>
                </a:ext>
              </a:extLst>
            </p:cNvPr>
            <p:cNvSpPr txBox="1"/>
            <p:nvPr/>
          </p:nvSpPr>
          <p:spPr>
            <a:xfrm rot="16200000">
              <a:off x="8135760" y="3491446"/>
              <a:ext cx="7049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000" b="1" dirty="0">
                  <a:latin typeface="Arial Nova Cond" panose="020B0604020202020204" pitchFamily="34" charset="0"/>
                </a:rPr>
                <a:t>SSP2-4.5</a:t>
              </a:r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9B1218B4-41AD-9B56-0B0A-5F5388975AE0}"/>
                </a:ext>
              </a:extLst>
            </p:cNvPr>
            <p:cNvSpPr txBox="1"/>
            <p:nvPr/>
          </p:nvSpPr>
          <p:spPr>
            <a:xfrm rot="16200000">
              <a:off x="8385350" y="3491446"/>
              <a:ext cx="7049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000" b="1" dirty="0">
                  <a:latin typeface="Arial Nova Cond" panose="020B0604020202020204" pitchFamily="34" charset="0"/>
                </a:rPr>
                <a:t>SSP3-7.0</a:t>
              </a: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EA8C0B9A-53D6-5026-161E-77511255D7BC}"/>
                </a:ext>
              </a:extLst>
            </p:cNvPr>
            <p:cNvSpPr txBox="1"/>
            <p:nvPr/>
          </p:nvSpPr>
          <p:spPr>
            <a:xfrm rot="16200000">
              <a:off x="8768295" y="3132321"/>
              <a:ext cx="564360" cy="234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latin typeface="Arial Nova Cond" panose="020B0604020202020204" pitchFamily="34" charset="0"/>
                </a:rPr>
                <a:t>Low</a:t>
              </a:r>
            </a:p>
          </p:txBody>
        </p: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E6E2308B-58AE-714F-89E1-F2FDE81B7FEA}"/>
                </a:ext>
              </a:extLst>
            </p:cNvPr>
            <p:cNvSpPr txBox="1"/>
            <p:nvPr/>
          </p:nvSpPr>
          <p:spPr>
            <a:xfrm rot="16200000">
              <a:off x="8662997" y="2244109"/>
              <a:ext cx="738680" cy="234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latin typeface="Arial Nova Cond" panose="020B0604020202020204" pitchFamily="34" charset="0"/>
                </a:rPr>
                <a:t>Medium</a:t>
              </a: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21A503EB-3D9C-A629-AFF1-6371536ACF77}"/>
                </a:ext>
              </a:extLst>
            </p:cNvPr>
            <p:cNvSpPr txBox="1"/>
            <p:nvPr/>
          </p:nvSpPr>
          <p:spPr>
            <a:xfrm rot="16200000">
              <a:off x="8806632" y="1380840"/>
              <a:ext cx="487685" cy="234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>
                  <a:latin typeface="Arial Nova Cond" panose="020B0604020202020204" pitchFamily="34" charset="0"/>
                </a:rPr>
                <a:t>High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EFDAEA-E8E5-E6F3-F095-8411C746F947}"/>
                </a:ext>
              </a:extLst>
            </p:cNvPr>
            <p:cNvGrpSpPr/>
            <p:nvPr/>
          </p:nvGrpSpPr>
          <p:grpSpPr>
            <a:xfrm>
              <a:off x="7941576" y="3905367"/>
              <a:ext cx="1819420" cy="649578"/>
              <a:chOff x="7941576" y="3905367"/>
              <a:chExt cx="1819420" cy="649578"/>
            </a:xfrm>
          </p:grpSpPr>
          <p:sp>
            <p:nvSpPr>
              <p:cNvPr id="1073" name="Rectangle 1072">
                <a:extLst>
                  <a:ext uri="{FF2B5EF4-FFF2-40B4-BE49-F238E27FC236}">
                    <a16:creationId xmlns:a16="http://schemas.microsoft.com/office/drawing/2014/main" id="{0FB2C3FC-1148-0783-13F1-F58FF389DEE2}"/>
                  </a:ext>
                </a:extLst>
              </p:cNvPr>
              <p:cNvSpPr/>
              <p:nvPr/>
            </p:nvSpPr>
            <p:spPr>
              <a:xfrm>
                <a:off x="7941576" y="4105766"/>
                <a:ext cx="1007867" cy="1416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entury" panose="02040604050505020304" pitchFamily="18" charset="0"/>
                </a:endParaRPr>
              </a:p>
            </p:txBody>
          </p:sp>
          <p:sp>
            <p:nvSpPr>
              <p:cNvPr id="1074" name="Rectangle 1073">
                <a:extLst>
                  <a:ext uri="{FF2B5EF4-FFF2-40B4-BE49-F238E27FC236}">
                    <a16:creationId xmlns:a16="http://schemas.microsoft.com/office/drawing/2014/main" id="{5D00E2BC-F7E0-6982-47D2-D5EFF6E4FD0D}"/>
                  </a:ext>
                </a:extLst>
              </p:cNvPr>
              <p:cNvSpPr/>
              <p:nvPr/>
            </p:nvSpPr>
            <p:spPr>
              <a:xfrm>
                <a:off x="8953913" y="4106987"/>
                <a:ext cx="466050" cy="141623"/>
              </a:xfrm>
              <a:prstGeom prst="rect">
                <a:avLst/>
              </a:prstGeom>
              <a:pattFill prst="wdDnDiag">
                <a:fgClr>
                  <a:schemeClr val="accent4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entury" panose="02040604050505020304" pitchFamily="18" charset="0"/>
                </a:endParaRPr>
              </a:p>
            </p:txBody>
          </p: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86721CB2-E1F5-3562-1C5F-B4DF70745581}"/>
                  </a:ext>
                </a:extLst>
              </p:cNvPr>
              <p:cNvSpPr txBox="1"/>
              <p:nvPr/>
            </p:nvSpPr>
            <p:spPr>
              <a:xfrm>
                <a:off x="9081647" y="4350754"/>
                <a:ext cx="679349" cy="204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500" b="1" dirty="0">
                    <a:latin typeface="Arial Nova Cond" panose="020B0604020202020204" pitchFamily="34" charset="0"/>
                  </a:rPr>
                  <a:t>Risk with current </a:t>
                </a:r>
              </a:p>
              <a:p>
                <a:pPr algn="ctr"/>
                <a:r>
                  <a:rPr lang="en-AU" sz="500" b="1" dirty="0">
                    <a:latin typeface="Arial Nova Cond" panose="020B0604020202020204" pitchFamily="34" charset="0"/>
                  </a:rPr>
                  <a:t>level of adaption</a:t>
                </a:r>
              </a:p>
            </p:txBody>
          </p:sp>
          <p:sp>
            <p:nvSpPr>
              <p:cNvPr id="1077" name="TextBox 1076">
                <a:extLst>
                  <a:ext uri="{FF2B5EF4-FFF2-40B4-BE49-F238E27FC236}">
                    <a16:creationId xmlns:a16="http://schemas.microsoft.com/office/drawing/2014/main" id="{1DC45117-1974-397D-817E-0D54F0392126}"/>
                  </a:ext>
                </a:extLst>
              </p:cNvPr>
              <p:cNvSpPr txBox="1"/>
              <p:nvPr/>
            </p:nvSpPr>
            <p:spPr>
              <a:xfrm>
                <a:off x="8400351" y="4350754"/>
                <a:ext cx="789841" cy="204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500" b="1" dirty="0">
                    <a:latin typeface="Arial Nova Cond" panose="020B0604020202020204" pitchFamily="34" charset="0"/>
                  </a:rPr>
                  <a:t>Risk with high potential adaptation</a:t>
                </a:r>
              </a:p>
            </p:txBody>
          </p:sp>
          <p:cxnSp>
            <p:nvCxnSpPr>
              <p:cNvPr id="1079" name="Straight Arrow Connector 1078">
                <a:extLst>
                  <a:ext uri="{FF2B5EF4-FFF2-40B4-BE49-F238E27FC236}">
                    <a16:creationId xmlns:a16="http://schemas.microsoft.com/office/drawing/2014/main" id="{3BC425E8-6F96-4032-A251-61B32C8AEE37}"/>
                  </a:ext>
                </a:extLst>
              </p:cNvPr>
              <p:cNvCxnSpPr>
                <a:cxnSpLocks/>
                <a:stCxn id="1076" idx="0"/>
              </p:cNvCxnSpPr>
              <p:nvPr/>
            </p:nvCxnSpPr>
            <p:spPr>
              <a:xfrm flipH="1" flipV="1">
                <a:off x="9420642" y="4248627"/>
                <a:ext cx="679" cy="1021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Arrow Connector 1086">
                <a:extLst>
                  <a:ext uri="{FF2B5EF4-FFF2-40B4-BE49-F238E27FC236}">
                    <a16:creationId xmlns:a16="http://schemas.microsoft.com/office/drawing/2014/main" id="{788FAB03-E0A0-C464-7D90-1295B19F8F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49443" y="4252818"/>
                <a:ext cx="679" cy="1021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9" name="Straight Arrow Connector 1088">
                <a:extLst>
                  <a:ext uri="{FF2B5EF4-FFF2-40B4-BE49-F238E27FC236}">
                    <a16:creationId xmlns:a16="http://schemas.microsoft.com/office/drawing/2014/main" id="{9A1C1336-646E-A732-982F-FA6E7A8AE1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41576" y="4056746"/>
                <a:ext cx="99756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2" name="Straight Connector 1091">
                <a:extLst>
                  <a:ext uri="{FF2B5EF4-FFF2-40B4-BE49-F238E27FC236}">
                    <a16:creationId xmlns:a16="http://schemas.microsoft.com/office/drawing/2014/main" id="{1110698E-BFEF-C83B-12E0-993928A533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1576" y="4007911"/>
                <a:ext cx="0" cy="9767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B022F252-2937-72F5-86BB-C12EE6F495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49443" y="4005427"/>
                <a:ext cx="0" cy="9767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6" name="TextBox 1095">
                <a:extLst>
                  <a:ext uri="{FF2B5EF4-FFF2-40B4-BE49-F238E27FC236}">
                    <a16:creationId xmlns:a16="http://schemas.microsoft.com/office/drawing/2014/main" id="{1890ED88-0A2E-75F9-E629-0B79153E1FF0}"/>
                  </a:ext>
                </a:extLst>
              </p:cNvPr>
              <p:cNvSpPr txBox="1"/>
              <p:nvPr/>
            </p:nvSpPr>
            <p:spPr>
              <a:xfrm>
                <a:off x="8015968" y="3905367"/>
                <a:ext cx="859083" cy="140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500" b="1" dirty="0">
                    <a:latin typeface="Arial Nova Cond" panose="020B0604020202020204" pitchFamily="34" charset="0"/>
                  </a:rPr>
                  <a:t>Potential residual risk</a:t>
                </a:r>
              </a:p>
            </p:txBody>
          </p:sp>
        </p:grp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90F5F754-D807-FE1F-3472-D0D2667710B5}"/>
                </a:ext>
              </a:extLst>
            </p:cNvPr>
            <p:cNvSpPr txBox="1"/>
            <p:nvPr/>
          </p:nvSpPr>
          <p:spPr>
            <a:xfrm>
              <a:off x="6579052" y="2025580"/>
              <a:ext cx="109000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AU" sz="1100" b="1" dirty="0">
                  <a:latin typeface="Arial Nova Cond" panose="020B0604020202020204" pitchFamily="34" charset="0"/>
                </a:rPr>
                <a:t>Livelihood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AU" sz="1100" b="1" dirty="0">
                  <a:latin typeface="Arial Nova Cond" panose="020B0604020202020204" pitchFamily="34" charset="0"/>
                </a:rPr>
                <a:t>Demography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AU" sz="1100" b="1" dirty="0">
                  <a:latin typeface="Arial Nova Cond" panose="020B0604020202020204" pitchFamily="34" charset="0"/>
                </a:rPr>
                <a:t>Health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AU" sz="1100" b="1" dirty="0">
                  <a:latin typeface="Arial Nova Cond" panose="020B0604020202020204" pitchFamily="34" charset="0"/>
                </a:rPr>
                <a:t>Cultural</a:t>
              </a:r>
            </a:p>
          </p:txBody>
        </p:sp>
        <p:sp>
          <p:nvSpPr>
            <p:cNvPr id="1101" name="TextBox 1100">
              <a:extLst>
                <a:ext uri="{FF2B5EF4-FFF2-40B4-BE49-F238E27FC236}">
                  <a16:creationId xmlns:a16="http://schemas.microsoft.com/office/drawing/2014/main" id="{2B3D0653-3E68-5537-5DE8-46FEE067D167}"/>
                </a:ext>
              </a:extLst>
            </p:cNvPr>
            <p:cNvSpPr txBox="1"/>
            <p:nvPr/>
          </p:nvSpPr>
          <p:spPr>
            <a:xfrm>
              <a:off x="6633052" y="3628199"/>
              <a:ext cx="1174356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AU" sz="1100" b="1" dirty="0">
                  <a:latin typeface="Arial Nova Cond" panose="020B0604020202020204" pitchFamily="34" charset="0"/>
                </a:rPr>
                <a:t>Organisation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AU" sz="1100" b="1" dirty="0">
                  <a:latin typeface="Arial Nova Cond" panose="020B0604020202020204" pitchFamily="34" charset="0"/>
                </a:rPr>
                <a:t>Flexibility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AU" sz="1100" b="1" dirty="0">
                  <a:latin typeface="Arial Nova Cond" panose="020B0604020202020204" pitchFamily="34" charset="0"/>
                </a:rPr>
                <a:t>Agency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AU" sz="1100" b="1" dirty="0">
                  <a:latin typeface="Arial Nova Cond" panose="020B0604020202020204" pitchFamily="34" charset="0"/>
                </a:rPr>
                <a:t>Learning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AU" sz="1100" b="1" dirty="0">
                  <a:latin typeface="Arial Nova Cond" panose="020B0604020202020204" pitchFamily="34" charset="0"/>
                </a:rPr>
                <a:t>Assets</a:t>
              </a:r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6B128F90-01F5-602C-BAA1-14687D2B2470}"/>
                </a:ext>
              </a:extLst>
            </p:cNvPr>
            <p:cNvSpPr txBox="1"/>
            <p:nvPr/>
          </p:nvSpPr>
          <p:spPr>
            <a:xfrm>
              <a:off x="6285424" y="1533025"/>
              <a:ext cx="1394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b="1" dirty="0">
                  <a:latin typeface="Arial Nova Cond" panose="020B0604020202020204" pitchFamily="34" charset="0"/>
                </a:rPr>
                <a:t>Adaptative capacity (AC)</a:t>
              </a:r>
            </a:p>
          </p:txBody>
        </p: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69DA2019-E462-B0D8-56F3-7C17ED610300}"/>
                </a:ext>
              </a:extLst>
            </p:cNvPr>
            <p:cNvSpPr txBox="1"/>
            <p:nvPr/>
          </p:nvSpPr>
          <p:spPr>
            <a:xfrm>
              <a:off x="6315559" y="3246261"/>
              <a:ext cx="13949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b="1" dirty="0">
                  <a:latin typeface="Arial Nova Cond" panose="020B0604020202020204" pitchFamily="34" charset="0"/>
                </a:rPr>
                <a:t>Sensitivity (SS)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16888B-0964-55B0-49D3-D3F38659E6C8}"/>
                </a:ext>
              </a:extLst>
            </p:cNvPr>
            <p:cNvSpPr/>
            <p:nvPr/>
          </p:nvSpPr>
          <p:spPr>
            <a:xfrm>
              <a:off x="7916001" y="482421"/>
              <a:ext cx="3584602" cy="4343007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0646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B6F0C9FF-E8B4-9C67-1788-3A8AE8F17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98" y="1825625"/>
            <a:ext cx="2610803" cy="4351338"/>
          </a:xfrm>
        </p:spPr>
      </p:pic>
    </p:spTree>
    <p:extLst>
      <p:ext uri="{BB962C8B-B14F-4D97-AF65-F5344CB8AC3E}">
        <p14:creationId xmlns:p14="http://schemas.microsoft.com/office/powerpoint/2010/main" val="43921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95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Nova Cond</vt:lpstr>
      <vt:lpstr>Calibri</vt:lpstr>
      <vt:lpstr>Calibri Light</vt:lpstr>
      <vt:lpstr>Century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Risk Analysis</dc:title>
  <dc:creator>DrEFA</dc:creator>
  <cp:lastModifiedBy>DrEFA</cp:lastModifiedBy>
  <cp:revision>20</cp:revision>
  <dcterms:created xsi:type="dcterms:W3CDTF">2023-02-08T09:55:15Z</dcterms:created>
  <dcterms:modified xsi:type="dcterms:W3CDTF">2023-05-30T05:51:19Z</dcterms:modified>
</cp:coreProperties>
</file>