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7" r:id="rId3"/>
    <p:sldId id="269" r:id="rId4"/>
    <p:sldId id="271" r:id="rId5"/>
    <p:sldId id="259" r:id="rId6"/>
    <p:sldId id="258" r:id="rId7"/>
    <p:sldId id="261" r:id="rId8"/>
    <p:sldId id="264" r:id="rId9"/>
    <p:sldId id="262" r:id="rId10"/>
    <p:sldId id="265" r:id="rId11"/>
    <p:sldId id="266" r:id="rId12"/>
    <p:sldId id="267" r:id="rId13"/>
    <p:sldId id="276" r:id="rId14"/>
    <p:sldId id="278" r:id="rId15"/>
    <p:sldId id="277" r:id="rId16"/>
    <p:sldId id="273" r:id="rId17"/>
    <p:sldId id="272" r:id="rId18"/>
    <p:sldId id="280" r:id="rId19"/>
    <p:sldId id="274" r:id="rId20"/>
    <p:sldId id="279" r:id="rId21"/>
    <p:sldId id="275" r:id="rId22"/>
    <p:sldId id="28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33A1F"/>
    <a:srgbClr val="0000CC"/>
    <a:srgbClr val="9EFF29"/>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288" autoAdjust="0"/>
  </p:normalViewPr>
  <p:slideViewPr>
    <p:cSldViewPr snapToGrid="0">
      <p:cViewPr>
        <p:scale>
          <a:sx n="90" d="100"/>
          <a:sy n="90" d="100"/>
        </p:scale>
        <p:origin x="-1234" y="-605"/>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827" y="3392130"/>
            <a:ext cx="7388940" cy="1246241"/>
          </a:xfrm>
          <a:noFill/>
          <a:effectLst>
            <a:outerShdw blurRad="50800" dist="38100" dir="2700000" algn="tl" rotWithShape="0">
              <a:prstClr val="black">
                <a:alpha val="40000"/>
              </a:prstClr>
            </a:outerShdw>
          </a:effectLst>
        </p:spPr>
        <p:txBody>
          <a:bodyPr>
            <a:normAutofit/>
          </a:bodyPr>
          <a:lstStyle>
            <a:lvl1pPr algn="l">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9826" y="2219633"/>
            <a:ext cx="7382308"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3"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4"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80" y="2326215"/>
            <a:ext cx="1463785"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51" y="128473"/>
            <a:ext cx="8259099"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8" y="1098756"/>
            <a:ext cx="8246069" cy="36797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320" y="318047"/>
            <a:ext cx="6291132"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7" y="1069259"/>
            <a:ext cx="6312309" cy="361923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5"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22" y="124166"/>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2" y="144166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2" y="1914064"/>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3" y="1441665"/>
            <a:ext cx="4041774"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3" y="1914064"/>
            <a:ext cx="4041774"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6" y="204791"/>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5/23/2022</a:t>
            </a:fld>
            <a:endParaRPr lang="en-US"/>
          </a:p>
        </p:txBody>
      </p:sp>
      <p:sp>
        <p:nvSpPr>
          <p:cNvPr id="5" name="Footer Placeholder 4"/>
          <p:cNvSpPr>
            <a:spLocks noGrp="1"/>
          </p:cNvSpPr>
          <p:nvPr>
            <p:ph type="ftr" sz="quarter" idx="3"/>
          </p:nvPr>
        </p:nvSpPr>
        <p:spPr>
          <a:xfrm>
            <a:off x="3124202"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20" y="3331767"/>
            <a:ext cx="7027605" cy="1334728"/>
          </a:xfrm>
        </p:spPr>
        <p:txBody>
          <a:bodyPr>
            <a:normAutofit/>
          </a:bodyPr>
          <a:lstStyle/>
          <a:p>
            <a:r>
              <a:rPr lang="en-US" sz="2400" dirty="0" smtClean="0"/>
              <a:t>EXPLORATORY </a:t>
            </a:r>
            <a:r>
              <a:rPr lang="en-US" sz="2400" dirty="0" smtClean="0"/>
              <a:t>DATA ANALYSIS
ON MOVIES DATASET. </a:t>
            </a:r>
            <a:r>
              <a:rPr lang="en-US" sz="2400" dirty="0" smtClean="0"/>
              <a:t/>
            </a:r>
            <a:br>
              <a:rPr lang="en-US" sz="2400" dirty="0" smtClean="0"/>
            </a:br>
            <a:r>
              <a:rPr lang="en-US" sz="2400" dirty="0"/>
              <a:t> </a:t>
            </a:r>
            <a:r>
              <a:rPr lang="en-US" sz="2400" dirty="0" smtClean="0"/>
              <a:t>        BY Roseline .W. Maina</a:t>
            </a:r>
            <a:endParaRPr lang="en-US" sz="24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4"/>
            </a:pPr>
            <a:r>
              <a:rPr lang="en-US" dirty="0"/>
              <a:t>Data Visualization</a:t>
            </a:r>
          </a:p>
        </p:txBody>
      </p:sp>
      <p:sp>
        <p:nvSpPr>
          <p:cNvPr id="5" name="Content Placeholder 4"/>
          <p:cNvSpPr>
            <a:spLocks noGrp="1"/>
          </p:cNvSpPr>
          <p:nvPr>
            <p:ph idx="1"/>
          </p:nvPr>
        </p:nvSpPr>
        <p:spPr/>
        <p:txBody>
          <a:bodyPr/>
          <a:lstStyle/>
          <a:p>
            <a:pPr marL="0" indent="0">
              <a:buNone/>
            </a:pPr>
            <a:r>
              <a:rPr lang="en-US" dirty="0"/>
              <a:t>In this phase, i came up with different visualization models to help me summarize and communicate my finding in a way that is understandable. Some of the models are used are bar plots and scatter plots.</a:t>
            </a:r>
          </a:p>
        </p:txBody>
      </p:sp>
    </p:spTree>
    <p:extLst>
      <p:ext uri="{BB962C8B-B14F-4D97-AF65-F5344CB8AC3E}">
        <p14:creationId xmlns:p14="http://schemas.microsoft.com/office/powerpoint/2010/main" val="648486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5"/>
            </a:pPr>
            <a:r>
              <a:rPr lang="en-US" dirty="0"/>
              <a:t>Data Deployment</a:t>
            </a:r>
          </a:p>
        </p:txBody>
      </p:sp>
      <p:sp>
        <p:nvSpPr>
          <p:cNvPr id="5" name="Content Placeholder 4"/>
          <p:cNvSpPr>
            <a:spLocks noGrp="1"/>
          </p:cNvSpPr>
          <p:nvPr>
            <p:ph idx="1"/>
          </p:nvPr>
        </p:nvSpPr>
        <p:spPr/>
        <p:txBody>
          <a:bodyPr/>
          <a:lstStyle/>
          <a:p>
            <a:pPr marL="0" indent="0">
              <a:buNone/>
            </a:pPr>
            <a:r>
              <a:rPr lang="en-US" dirty="0"/>
              <a:t>This was the final phase in my analysis. I got to communicate my findings and also provide insights and recommendations.</a:t>
            </a:r>
          </a:p>
          <a:p>
            <a:pPr marL="0" indent="0">
              <a:buNone/>
            </a:pPr>
            <a:r>
              <a:rPr lang="en-US" dirty="0"/>
              <a:t/>
            </a:r>
            <a:br>
              <a:rPr lang="en-US" dirty="0"/>
            </a:br>
            <a:endParaRPr lang="en-US" dirty="0"/>
          </a:p>
        </p:txBody>
      </p:sp>
    </p:spTree>
    <p:extLst>
      <p:ext uri="{BB962C8B-B14F-4D97-AF65-F5344CB8AC3E}">
        <p14:creationId xmlns:p14="http://schemas.microsoft.com/office/powerpoint/2010/main" val="738400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lstStyle/>
          <a:p>
            <a:pPr marL="0" indent="0" algn="l">
              <a:buNone/>
            </a:pPr>
            <a:r>
              <a:rPr lang="en-US" b="1" dirty="0" smtClean="0"/>
              <a:t>Data Insights:</a:t>
            </a:r>
          </a:p>
          <a:p>
            <a:pPr algn="l"/>
            <a:r>
              <a:rPr lang="en-US" dirty="0" smtClean="0"/>
              <a:t>Based on the analysis carried out, I will go over the analysis questions mentioned in the objectives while sharing my findings.</a:t>
            </a:r>
            <a:endParaRPr lang="en-US" dirty="0"/>
          </a:p>
          <a:p>
            <a:pPr marL="0" indent="0" algn="l">
              <a:buNone/>
            </a:pPr>
            <a:endParaRPr lang="en-US" dirty="0"/>
          </a:p>
        </p:txBody>
      </p:sp>
    </p:spTree>
    <p:extLst>
      <p:ext uri="{BB962C8B-B14F-4D97-AF65-F5344CB8AC3E}">
        <p14:creationId xmlns:p14="http://schemas.microsoft.com/office/powerpoint/2010/main" val="186365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lstStyle/>
          <a:p>
            <a:pPr marL="457200" indent="-457200" algn="l">
              <a:buAutoNum type="arabicPeriod"/>
            </a:pPr>
            <a:r>
              <a:rPr lang="en-US" b="1" dirty="0" smtClean="0"/>
              <a:t>Relationship between Revenue and Budget:</a:t>
            </a:r>
          </a:p>
          <a:p>
            <a:pPr algn="l"/>
            <a:r>
              <a:rPr lang="en-US" dirty="0" smtClean="0"/>
              <a:t>Based on the calculated correlation and the plotted graph it is evident that the revenue and budget share  a positive relationship / correlation.</a:t>
            </a:r>
          </a:p>
          <a:p>
            <a:pPr algn="l"/>
            <a:r>
              <a:rPr lang="en-US" dirty="0" smtClean="0"/>
              <a:t>This means that an increase in one will directly lead to the increase in the other.</a:t>
            </a:r>
          </a:p>
          <a:p>
            <a:pPr algn="l"/>
            <a:r>
              <a:rPr lang="en-US" dirty="0" smtClean="0"/>
              <a:t>Below is a graph to represent my findings;</a:t>
            </a:r>
            <a:endParaRPr lang="en-US" dirty="0"/>
          </a:p>
          <a:p>
            <a:pPr marL="0" indent="0" algn="l">
              <a:buNone/>
            </a:pPr>
            <a:endParaRPr lang="en-US" dirty="0"/>
          </a:p>
        </p:txBody>
      </p:sp>
    </p:spTree>
    <p:extLst>
      <p:ext uri="{BB962C8B-B14F-4D97-AF65-F5344CB8AC3E}">
        <p14:creationId xmlns:p14="http://schemas.microsoft.com/office/powerpoint/2010/main" val="2481608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33" y="-321733"/>
            <a:ext cx="9795933" cy="5994400"/>
          </a:xfrm>
          <a:prstGeom prst="rect">
            <a:avLst/>
          </a:prstGeom>
        </p:spPr>
      </p:pic>
    </p:spTree>
    <p:extLst>
      <p:ext uri="{BB962C8B-B14F-4D97-AF65-F5344CB8AC3E}">
        <p14:creationId xmlns:p14="http://schemas.microsoft.com/office/powerpoint/2010/main" val="256303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normAutofit fontScale="92500" lnSpcReduction="20000"/>
          </a:bodyPr>
          <a:lstStyle/>
          <a:p>
            <a:pPr marL="0" indent="0" algn="l">
              <a:buNone/>
            </a:pPr>
            <a:r>
              <a:rPr lang="en-US" b="1" dirty="0" smtClean="0"/>
              <a:t>2. Movies that grossed the most revenue vs. movies that had the</a:t>
            </a:r>
          </a:p>
          <a:p>
            <a:pPr marL="0" indent="0" algn="l">
              <a:buNone/>
            </a:pPr>
            <a:r>
              <a:rPr lang="en-US" b="1" dirty="0"/>
              <a:t> </a:t>
            </a:r>
            <a:r>
              <a:rPr lang="en-US" b="1" dirty="0" smtClean="0"/>
              <a:t>    highest ROI</a:t>
            </a:r>
          </a:p>
          <a:p>
            <a:pPr algn="l"/>
            <a:r>
              <a:rPr lang="en-US" sz="2000" dirty="0" smtClean="0"/>
              <a:t>Based on my analysis, it showcased that most of the movies that had earned the highest revenue were not the same movies that had the highest return on investment.</a:t>
            </a:r>
            <a:endParaRPr lang="en-US" sz="2000" b="1" dirty="0"/>
          </a:p>
          <a:p>
            <a:pPr algn="l"/>
            <a:r>
              <a:rPr lang="en-US" sz="2000" dirty="0" smtClean="0"/>
              <a:t>When I dived a little deeper in my analysis it showed that the movies with the highest ROI, the year of release of most was in the early  90’s  and a few the early 2000’s.</a:t>
            </a:r>
          </a:p>
          <a:p>
            <a:pPr algn="l"/>
            <a:r>
              <a:rPr lang="en-US" sz="2000" dirty="0" smtClean="0"/>
              <a:t>Based on this I came to the assumption that the value of the money invested in the budget during that period  does not hold the same value in the present day due to factors like inflation over the years.</a:t>
            </a:r>
          </a:p>
          <a:p>
            <a:pPr algn="l"/>
            <a:r>
              <a:rPr lang="en-US" sz="2000" dirty="0" smtClean="0"/>
              <a:t>Below are two graphs showing the top 20 movie that earned the most revenue and the top 10 movies with the highest ROI</a:t>
            </a:r>
          </a:p>
          <a:p>
            <a:pPr marL="0" indent="0" algn="l">
              <a:buNone/>
            </a:pPr>
            <a:r>
              <a:rPr lang="en-US" b="1" dirty="0" smtClean="0"/>
              <a:t>  </a:t>
            </a:r>
            <a:endParaRPr lang="en-US" dirty="0"/>
          </a:p>
          <a:p>
            <a:pPr marL="0" indent="0" algn="l">
              <a:buNone/>
            </a:pPr>
            <a:endParaRPr lang="en-US" dirty="0"/>
          </a:p>
        </p:txBody>
      </p:sp>
    </p:spTree>
    <p:extLst>
      <p:ext uri="{BB962C8B-B14F-4D97-AF65-F5344CB8AC3E}">
        <p14:creationId xmlns:p14="http://schemas.microsoft.com/office/powerpoint/2010/main" val="2179815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1710267"/>
            <a:ext cx="9859442" cy="6934200"/>
          </a:xfrm>
          <a:prstGeom prst="rect">
            <a:avLst/>
          </a:prstGeom>
        </p:spPr>
      </p:pic>
    </p:spTree>
    <p:extLst>
      <p:ext uri="{BB962C8B-B14F-4D97-AF65-F5344CB8AC3E}">
        <p14:creationId xmlns:p14="http://schemas.microsoft.com/office/powerpoint/2010/main" val="330875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66" y="-237067"/>
            <a:ext cx="9787466" cy="6138334"/>
          </a:xfrm>
          <a:prstGeom prst="rect">
            <a:avLst/>
          </a:prstGeom>
        </p:spPr>
      </p:pic>
    </p:spTree>
    <p:extLst>
      <p:ext uri="{BB962C8B-B14F-4D97-AF65-F5344CB8AC3E}">
        <p14:creationId xmlns:p14="http://schemas.microsoft.com/office/powerpoint/2010/main" val="2114206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Deployment……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400" b="1" dirty="0" smtClean="0"/>
              <a:t>3. </a:t>
            </a:r>
            <a:r>
              <a:rPr lang="en-US" b="1" dirty="0" smtClean="0"/>
              <a:t>Movie genres that had the highest rating, earned the    </a:t>
            </a:r>
          </a:p>
          <a:p>
            <a:pPr marL="0" indent="0">
              <a:buNone/>
            </a:pPr>
            <a:r>
              <a:rPr lang="en-US" sz="2400" b="1" dirty="0" smtClean="0"/>
              <a:t>     </a:t>
            </a:r>
            <a:r>
              <a:rPr lang="en-US" b="1" dirty="0" smtClean="0"/>
              <a:t>most </a:t>
            </a:r>
            <a:r>
              <a:rPr lang="en-US" b="1" dirty="0"/>
              <a:t>revenue and had the highest Return on investment.</a:t>
            </a:r>
          </a:p>
          <a:p>
            <a:r>
              <a:rPr lang="en-US" sz="2400" dirty="0" smtClean="0"/>
              <a:t>Based on my analysis, it showed that the movie genres with the highest rating was game-shows and music.</a:t>
            </a:r>
          </a:p>
          <a:p>
            <a:r>
              <a:rPr lang="en-US" sz="2400" dirty="0" smtClean="0"/>
              <a:t>The movie genres that earned the most revenue was family and fantasy.</a:t>
            </a:r>
          </a:p>
          <a:p>
            <a:r>
              <a:rPr lang="en-US" sz="2400" dirty="0" smtClean="0"/>
              <a:t>The movie genre with the highest return on investment are musical and animation.</a:t>
            </a:r>
          </a:p>
          <a:p>
            <a:r>
              <a:rPr lang="en-US" sz="2400" dirty="0" smtClean="0"/>
              <a:t>Below are three graphs to showing the :   </a:t>
            </a:r>
          </a:p>
          <a:p>
            <a:pPr lvl="2" indent="-342900">
              <a:buFont typeface="Wingdings" pitchFamily="2" charset="2"/>
              <a:buChar char="§"/>
            </a:pPr>
            <a:r>
              <a:rPr lang="en-US" dirty="0" smtClean="0"/>
              <a:t>‘Distribution  of Film Genres by Ratings’</a:t>
            </a:r>
          </a:p>
          <a:p>
            <a:pPr lvl="2" indent="-342900">
              <a:buFont typeface="Wingdings" pitchFamily="2" charset="2"/>
              <a:buChar char="§"/>
            </a:pPr>
            <a:r>
              <a:rPr lang="en-US" dirty="0" smtClean="0"/>
              <a:t>‘Distribution of Revenue by Genre’</a:t>
            </a:r>
          </a:p>
          <a:p>
            <a:pPr lvl="2" indent="-342900">
              <a:buFont typeface="Wingdings" pitchFamily="2" charset="2"/>
              <a:buChar char="§"/>
            </a:pPr>
            <a:r>
              <a:rPr lang="en-US" dirty="0" smtClean="0"/>
              <a:t>‘Distribution of ROI by genre</a:t>
            </a:r>
            <a:r>
              <a:rPr lang="en-US" sz="2000" dirty="0" smtClean="0"/>
              <a:t>’</a:t>
            </a:r>
          </a:p>
        </p:txBody>
      </p:sp>
    </p:spTree>
    <p:extLst>
      <p:ext uri="{BB962C8B-B14F-4D97-AF65-F5344CB8AC3E}">
        <p14:creationId xmlns:p14="http://schemas.microsoft.com/office/powerpoint/2010/main" val="1998887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304800"/>
            <a:ext cx="9694332" cy="5681133"/>
          </a:xfrm>
          <a:prstGeom prst="rect">
            <a:avLst/>
          </a:prstGeom>
        </p:spPr>
      </p:pic>
    </p:spTree>
    <p:extLst>
      <p:ext uri="{BB962C8B-B14F-4D97-AF65-F5344CB8AC3E}">
        <p14:creationId xmlns:p14="http://schemas.microsoft.com/office/powerpoint/2010/main" val="3233798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a:t>
            </a:r>
            <a:endParaRPr lang="en-US" dirty="0"/>
          </a:p>
        </p:txBody>
      </p:sp>
      <p:sp>
        <p:nvSpPr>
          <p:cNvPr id="3" name="Content Placeholder 2"/>
          <p:cNvSpPr>
            <a:spLocks noGrp="1"/>
          </p:cNvSpPr>
          <p:nvPr>
            <p:ph idx="1"/>
          </p:nvPr>
        </p:nvSpPr>
        <p:spPr>
          <a:xfrm>
            <a:off x="463718" y="1098757"/>
            <a:ext cx="8246069" cy="3888111"/>
          </a:xfrm>
        </p:spPr>
        <p:txBody>
          <a:bodyPr>
            <a:normAutofit/>
          </a:bodyPr>
          <a:lstStyle/>
          <a:p>
            <a:pPr marL="0" indent="0">
              <a:buNone/>
            </a:pPr>
            <a:r>
              <a:rPr lang="en-US" b="1" dirty="0" smtClean="0"/>
              <a:t>SCOPE</a:t>
            </a:r>
            <a:r>
              <a:rPr lang="en-US" dirty="0" smtClean="0"/>
              <a:t>: Microsoft wants to enter into the film industry. In order to provide good recommendations and advice on the entry strategy for the company, data with different information relating to the industry was analyzed. </a:t>
            </a:r>
            <a:endParaRPr lang="en-US" dirty="0"/>
          </a:p>
          <a:p>
            <a:pPr marL="0" indent="0">
              <a:buNone/>
            </a:pPr>
            <a:r>
              <a:rPr lang="en-US" dirty="0" smtClean="0"/>
              <a:t>Below </a:t>
            </a:r>
            <a:r>
              <a:rPr lang="en-US" dirty="0"/>
              <a:t>I</a:t>
            </a:r>
            <a:r>
              <a:rPr lang="en-US" dirty="0" smtClean="0"/>
              <a:t> </a:t>
            </a:r>
            <a:r>
              <a:rPr lang="en-US" dirty="0"/>
              <a:t>will give an overview of the steps </a:t>
            </a:r>
            <a:r>
              <a:rPr lang="en-US" dirty="0" smtClean="0"/>
              <a:t>I </a:t>
            </a:r>
            <a:r>
              <a:rPr lang="en-US" dirty="0"/>
              <a:t>followed in my analysis.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32" y="-279401"/>
            <a:ext cx="9795932" cy="5782733"/>
          </a:xfrm>
          <a:prstGeom prst="rect">
            <a:avLst/>
          </a:prstGeom>
        </p:spPr>
      </p:pic>
    </p:spTree>
    <p:extLst>
      <p:ext uri="{BB962C8B-B14F-4D97-AF65-F5344CB8AC3E}">
        <p14:creationId xmlns:p14="http://schemas.microsoft.com/office/powerpoint/2010/main" val="174459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304800"/>
            <a:ext cx="9753600" cy="5448300"/>
          </a:xfrm>
          <a:prstGeom prst="rect">
            <a:avLst/>
          </a:prstGeom>
        </p:spPr>
      </p:pic>
    </p:spTree>
    <p:extLst>
      <p:ext uri="{BB962C8B-B14F-4D97-AF65-F5344CB8AC3E}">
        <p14:creationId xmlns:p14="http://schemas.microsoft.com/office/powerpoint/2010/main" val="2341386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Deployments……</a:t>
            </a:r>
            <a:endParaRPr lang="en-US" dirty="0"/>
          </a:p>
        </p:txBody>
      </p:sp>
      <p:sp>
        <p:nvSpPr>
          <p:cNvPr id="3" name="Content Placeholder 2"/>
          <p:cNvSpPr>
            <a:spLocks noGrp="1"/>
          </p:cNvSpPr>
          <p:nvPr>
            <p:ph idx="1"/>
          </p:nvPr>
        </p:nvSpPr>
        <p:spPr/>
        <p:txBody>
          <a:bodyPr/>
          <a:lstStyle/>
          <a:p>
            <a:pPr marL="0" indent="0">
              <a:buNone/>
            </a:pPr>
            <a:r>
              <a:rPr lang="en-US" b="1" dirty="0" smtClean="0"/>
              <a:t>Recommendations:</a:t>
            </a:r>
            <a:endParaRPr lang="en-US" dirty="0" smtClean="0"/>
          </a:p>
          <a:p>
            <a:r>
              <a:rPr lang="en-US" sz="2000" dirty="0" smtClean="0"/>
              <a:t>Based on our findings, its clear that the budget invested directly affects the revenue earned therefore the more you invest in the budget the higher the revenue earned.</a:t>
            </a:r>
          </a:p>
          <a:p>
            <a:r>
              <a:rPr lang="en-US" sz="2000" dirty="0" smtClean="0"/>
              <a:t>When it comes to the movies that earned the most revenue and had the highest return on investment, I’d recommend that it’s better to invest in the movie genres that are likely to earn you the most revenue and give the most return on investment.</a:t>
            </a:r>
          </a:p>
          <a:p>
            <a:pPr marL="0" indent="0">
              <a:buNone/>
            </a:pPr>
            <a:endParaRPr lang="en-US" sz="2000" dirty="0" smtClean="0"/>
          </a:p>
          <a:p>
            <a:pPr marL="0" indent="0">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124351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b="1" dirty="0" smtClean="0"/>
              <a:t>DATASETS: </a:t>
            </a:r>
            <a:endParaRPr lang="en-US" sz="2400" dirty="0" smtClean="0"/>
          </a:p>
          <a:p>
            <a:r>
              <a:rPr lang="en-US" sz="2400" dirty="0" smtClean="0"/>
              <a:t>Below</a:t>
            </a:r>
            <a:r>
              <a:rPr lang="en-US" sz="2400" dirty="0" smtClean="0"/>
              <a:t> </a:t>
            </a:r>
            <a:r>
              <a:rPr lang="en-US" sz="2400" dirty="0" smtClean="0"/>
              <a:t>are the datasets used in this analysis to come up with recommendations for the company:</a:t>
            </a:r>
          </a:p>
          <a:p>
            <a:r>
              <a:rPr lang="en-US" sz="2400" dirty="0" smtClean="0"/>
              <a:t>title.basics.csv  -  that contained data on the different movie genres</a:t>
            </a:r>
          </a:p>
          <a:p>
            <a:r>
              <a:rPr lang="en-US" sz="2400" dirty="0" smtClean="0"/>
              <a:t>title.ratings.csv -  that contained data on the respective movie ratings</a:t>
            </a:r>
          </a:p>
          <a:p>
            <a:r>
              <a:rPr lang="en-US" sz="2400" dirty="0" smtClean="0"/>
              <a:t>tn.movies_budgets.csv  - that contained data on the production budget and the revenue earned by the different movies</a:t>
            </a:r>
          </a:p>
          <a:p>
            <a:pPr marL="0" indent="0">
              <a:buNone/>
            </a:pPr>
            <a:r>
              <a:rPr lang="en-US" sz="2400" dirty="0" smtClean="0"/>
              <a:t> </a:t>
            </a:r>
            <a:endParaRPr lang="en-US" sz="2400" dirty="0"/>
          </a:p>
        </p:txBody>
      </p:sp>
    </p:spTree>
    <p:extLst>
      <p:ext uri="{BB962C8B-B14F-4D97-AF65-F5344CB8AC3E}">
        <p14:creationId xmlns:p14="http://schemas.microsoft.com/office/powerpoint/2010/main" val="92943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582138" y="1073358"/>
            <a:ext cx="8246069" cy="3679720"/>
          </a:xfrm>
        </p:spPr>
        <p:txBody>
          <a:bodyPr>
            <a:normAutofit/>
          </a:bodyPr>
          <a:lstStyle/>
          <a:p>
            <a:pPr marL="0" indent="0">
              <a:buNone/>
            </a:pPr>
            <a:r>
              <a:rPr lang="en-US" sz="2400" b="1" dirty="0" smtClean="0"/>
              <a:t>PROCESS FLOW:</a:t>
            </a:r>
          </a:p>
          <a:p>
            <a:pPr marL="0" indent="0">
              <a:buNone/>
            </a:pPr>
            <a:endParaRPr lang="en-US" sz="2400" b="1" dirty="0" smtClean="0"/>
          </a:p>
        </p:txBody>
      </p:sp>
      <p:sp>
        <p:nvSpPr>
          <p:cNvPr id="4" name="Oval 3"/>
          <p:cNvSpPr/>
          <p:nvPr/>
        </p:nvSpPr>
        <p:spPr>
          <a:xfrm>
            <a:off x="372519"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Business Understanding</a:t>
            </a:r>
            <a:endParaRPr lang="en-US" sz="1400" dirty="0"/>
          </a:p>
        </p:txBody>
      </p:sp>
      <p:sp>
        <p:nvSpPr>
          <p:cNvPr id="9" name="Oval 8"/>
          <p:cNvSpPr/>
          <p:nvPr/>
        </p:nvSpPr>
        <p:spPr>
          <a:xfrm>
            <a:off x="1964301" y="2992945"/>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Preparation</a:t>
            </a:r>
            <a:endParaRPr lang="en-US" sz="1400" dirty="0"/>
          </a:p>
        </p:txBody>
      </p:sp>
      <p:sp>
        <p:nvSpPr>
          <p:cNvPr id="10" name="Oval 9"/>
          <p:cNvSpPr/>
          <p:nvPr/>
        </p:nvSpPr>
        <p:spPr>
          <a:xfrm>
            <a:off x="3877780"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Exploration</a:t>
            </a:r>
            <a:endParaRPr lang="en-US" sz="1400" dirty="0"/>
          </a:p>
        </p:txBody>
      </p:sp>
      <p:sp>
        <p:nvSpPr>
          <p:cNvPr id="11" name="Oval 10"/>
          <p:cNvSpPr/>
          <p:nvPr/>
        </p:nvSpPr>
        <p:spPr>
          <a:xfrm>
            <a:off x="5676917" y="3043753"/>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Visualization</a:t>
            </a:r>
            <a:endParaRPr lang="en-US" sz="1400" dirty="0"/>
          </a:p>
        </p:txBody>
      </p:sp>
      <p:sp>
        <p:nvSpPr>
          <p:cNvPr id="12" name="Oval 11"/>
          <p:cNvSpPr/>
          <p:nvPr/>
        </p:nvSpPr>
        <p:spPr>
          <a:xfrm>
            <a:off x="7073918"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Deployment</a:t>
            </a:r>
            <a:endParaRPr lang="en-US" sz="1400" dirty="0"/>
          </a:p>
        </p:txBody>
      </p:sp>
      <p:cxnSp>
        <p:nvCxnSpPr>
          <p:cNvPr id="14" name="Curved Connector 13"/>
          <p:cNvCxnSpPr>
            <a:stCxn id="4" idx="4"/>
            <a:endCxn id="9" idx="2"/>
          </p:cNvCxnSpPr>
          <p:nvPr/>
        </p:nvCxnSpPr>
        <p:spPr>
          <a:xfrm rot="16200000" flipH="1">
            <a:off x="1200176" y="2664849"/>
            <a:ext cx="897445" cy="630812"/>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16" name="Curved Connector 15"/>
          <p:cNvCxnSpPr>
            <a:stCxn id="9" idx="6"/>
            <a:endCxn id="10" idx="2"/>
          </p:cNvCxnSpPr>
          <p:nvPr/>
        </p:nvCxnSpPr>
        <p:spPr>
          <a:xfrm flipH="1" flipV="1">
            <a:off x="3877783" y="2095501"/>
            <a:ext cx="8457" cy="1333478"/>
          </a:xfrm>
          <a:prstGeom prst="curvedConnector5">
            <a:avLst>
              <a:gd name="adj1" fmla="val -2703406"/>
              <a:gd name="adj2" fmla="val 50000"/>
              <a:gd name="adj3" fmla="val 2803406"/>
            </a:avLst>
          </a:prstGeom>
          <a:ln>
            <a:tailEnd type="arrow"/>
          </a:ln>
        </p:spPr>
        <p:style>
          <a:lnRef idx="2">
            <a:schemeClr val="dk1"/>
          </a:lnRef>
          <a:fillRef idx="0">
            <a:schemeClr val="dk1"/>
          </a:fillRef>
          <a:effectRef idx="1">
            <a:schemeClr val="dk1"/>
          </a:effectRef>
          <a:fontRef idx="minor">
            <a:schemeClr val="tx1"/>
          </a:fontRef>
        </p:style>
      </p:cxnSp>
      <p:cxnSp>
        <p:nvCxnSpPr>
          <p:cNvPr id="18" name="Curved Connector 17"/>
          <p:cNvCxnSpPr>
            <a:stCxn id="10" idx="6"/>
            <a:endCxn id="11" idx="2"/>
          </p:cNvCxnSpPr>
          <p:nvPr/>
        </p:nvCxnSpPr>
        <p:spPr>
          <a:xfrm flipH="1">
            <a:off x="5676918" y="2095501"/>
            <a:ext cx="122796" cy="1384284"/>
          </a:xfrm>
          <a:prstGeom prst="curvedConnector5">
            <a:avLst>
              <a:gd name="adj1" fmla="val -186161"/>
              <a:gd name="adj2" fmla="val 50000"/>
              <a:gd name="adj3" fmla="val 286161"/>
            </a:avLst>
          </a:prstGeom>
          <a:ln>
            <a:tailEnd type="arrow"/>
          </a:ln>
        </p:spPr>
        <p:style>
          <a:lnRef idx="2">
            <a:schemeClr val="dk1"/>
          </a:lnRef>
          <a:fillRef idx="0">
            <a:schemeClr val="dk1"/>
          </a:fillRef>
          <a:effectRef idx="1">
            <a:schemeClr val="dk1"/>
          </a:effectRef>
          <a:fontRef idx="minor">
            <a:schemeClr val="tx1"/>
          </a:fontRef>
        </p:style>
      </p:cxnSp>
      <p:cxnSp>
        <p:nvCxnSpPr>
          <p:cNvPr id="20" name="Curved Connector 19"/>
          <p:cNvCxnSpPr>
            <a:stCxn id="11" idx="0"/>
            <a:endCxn id="12" idx="2"/>
          </p:cNvCxnSpPr>
          <p:nvPr/>
        </p:nvCxnSpPr>
        <p:spPr>
          <a:xfrm rot="5400000" flipH="1" flipV="1">
            <a:off x="6381781" y="2351610"/>
            <a:ext cx="948251" cy="43603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247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a:pPr>
            <a:r>
              <a:rPr lang="en-US" dirty="0"/>
              <a:t>Business </a:t>
            </a:r>
            <a:r>
              <a:rPr lang="en-US" dirty="0" smtClean="0"/>
              <a:t>Understanding</a:t>
            </a:r>
            <a:endParaRPr lang="en-US" dirty="0"/>
          </a:p>
        </p:txBody>
      </p:sp>
      <p:sp>
        <p:nvSpPr>
          <p:cNvPr id="5" name="Content Placeholder 4"/>
          <p:cNvSpPr>
            <a:spLocks noGrp="1"/>
          </p:cNvSpPr>
          <p:nvPr>
            <p:ph idx="1"/>
          </p:nvPr>
        </p:nvSpPr>
        <p:spPr/>
        <p:txBody>
          <a:bodyPr>
            <a:noAutofit/>
          </a:bodyPr>
          <a:lstStyle/>
          <a:p>
            <a:r>
              <a:rPr lang="en-US" sz="2400" dirty="0"/>
              <a:t>In this phase i focused on understanding the objectives and</a:t>
            </a:r>
          </a:p>
          <a:p>
            <a:r>
              <a:rPr lang="en-US" sz="2400" dirty="0"/>
              <a:t>requirements of the project. Based off the project summary that was provided, it is evident that our client is seeking to venture into the Film Industry and would like us to provide him with insights on what types of movies are doing the best at the box office and also how different factors would affect their investment.</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Business </a:t>
            </a:r>
            <a:r>
              <a:rPr lang="en-US" dirty="0" smtClean="0"/>
              <a:t>Understanding…</a:t>
            </a:r>
            <a:endParaRPr lang="en-US" dirty="0"/>
          </a:p>
        </p:txBody>
      </p:sp>
      <p:sp>
        <p:nvSpPr>
          <p:cNvPr id="5" name="Text Placeholder 4"/>
          <p:cNvSpPr>
            <a:spLocks noGrp="1"/>
          </p:cNvSpPr>
          <p:nvPr>
            <p:ph type="body" idx="1"/>
          </p:nvPr>
        </p:nvSpPr>
        <p:spPr>
          <a:xfrm>
            <a:off x="522133" y="1407799"/>
            <a:ext cx="4659468" cy="479822"/>
          </a:xfrm>
        </p:spPr>
        <p:txBody>
          <a:bodyPr>
            <a:noAutofit/>
          </a:bodyPr>
          <a:lstStyle/>
          <a:p>
            <a:pPr algn="l"/>
            <a:r>
              <a:rPr lang="en-US" dirty="0"/>
              <a:t>Based on this, the objectives of this analysis were:</a:t>
            </a:r>
          </a:p>
        </p:txBody>
      </p:sp>
      <p:sp>
        <p:nvSpPr>
          <p:cNvPr id="6" name="Content Placeholder 5"/>
          <p:cNvSpPr>
            <a:spLocks noGrp="1"/>
          </p:cNvSpPr>
          <p:nvPr>
            <p:ph sz="half" idx="2"/>
          </p:nvPr>
        </p:nvSpPr>
        <p:spPr>
          <a:xfrm>
            <a:off x="522131" y="1914064"/>
            <a:ext cx="8198537" cy="2276294"/>
          </a:xfrm>
        </p:spPr>
        <p:txBody>
          <a:bodyPr>
            <a:normAutofit fontScale="85000" lnSpcReduction="20000"/>
          </a:bodyPr>
          <a:lstStyle/>
          <a:p>
            <a:pPr marL="0" indent="0" algn="l">
              <a:buNone/>
            </a:pPr>
            <a:r>
              <a:rPr lang="en-US" dirty="0"/>
              <a:t>   1. Finding the relationship between the </a:t>
            </a:r>
            <a:r>
              <a:rPr lang="en-US" dirty="0" smtClean="0"/>
              <a:t>revenue and budget</a:t>
            </a:r>
            <a:r>
              <a:rPr lang="en-US" dirty="0" smtClean="0"/>
              <a:t>.</a:t>
            </a:r>
            <a:endParaRPr lang="en-US" dirty="0"/>
          </a:p>
          <a:p>
            <a:pPr marL="0" indent="0" algn="l">
              <a:buNone/>
            </a:pPr>
            <a:r>
              <a:rPr lang="en-US" dirty="0"/>
              <a:t>   2. Finding the top 20 movies that </a:t>
            </a:r>
            <a:r>
              <a:rPr lang="en-US" dirty="0" smtClean="0"/>
              <a:t>grossed</a:t>
            </a:r>
            <a:r>
              <a:rPr lang="en-US" dirty="0" smtClean="0"/>
              <a:t> </a:t>
            </a:r>
            <a:r>
              <a:rPr lang="en-US" dirty="0"/>
              <a:t>the most </a:t>
            </a:r>
            <a:r>
              <a:rPr lang="en-US" dirty="0" smtClean="0"/>
              <a:t>revenue.</a:t>
            </a:r>
            <a:endParaRPr lang="en-US" dirty="0"/>
          </a:p>
          <a:p>
            <a:pPr marL="0" indent="0" algn="l">
              <a:buNone/>
            </a:pPr>
            <a:r>
              <a:rPr lang="en-US" dirty="0"/>
              <a:t>   3. Perform analysis on the Return On Investment(ROI</a:t>
            </a:r>
            <a:r>
              <a:rPr lang="en-US" dirty="0" smtClean="0"/>
              <a:t>).</a:t>
            </a:r>
            <a:endParaRPr lang="en-US" dirty="0"/>
          </a:p>
          <a:p>
            <a:pPr marL="0" indent="0" algn="l">
              <a:buNone/>
            </a:pPr>
            <a:r>
              <a:rPr lang="en-US" dirty="0"/>
              <a:t>   4. Finding which movie genres had the highest </a:t>
            </a:r>
            <a:r>
              <a:rPr lang="en-US" dirty="0" smtClean="0"/>
              <a:t>ratings.</a:t>
            </a:r>
            <a:endParaRPr lang="en-US" dirty="0"/>
          </a:p>
          <a:p>
            <a:pPr marL="0" indent="0" algn="l">
              <a:buNone/>
            </a:pPr>
            <a:r>
              <a:rPr lang="en-US" dirty="0"/>
              <a:t>   5. Finding which movie genres has the highest </a:t>
            </a:r>
            <a:r>
              <a:rPr lang="en-US" dirty="0" smtClean="0"/>
              <a:t>ROI and earned the</a:t>
            </a:r>
          </a:p>
          <a:p>
            <a:pPr marL="0" indent="0" algn="l">
              <a:buNone/>
            </a:pPr>
            <a:r>
              <a:rPr lang="en-US" dirty="0"/>
              <a:t> </a:t>
            </a:r>
            <a:r>
              <a:rPr lang="en-US" dirty="0" smtClean="0"/>
              <a:t>       highest revenue.</a:t>
            </a:r>
            <a:r>
              <a:rPr lang="en-US" dirty="0"/>
              <a:t/>
            </a:r>
            <a:br>
              <a:rPr lang="en-US" dirty="0"/>
            </a:br>
            <a:endParaRPr lang="en-US" dirty="0"/>
          </a:p>
          <a:p>
            <a:pPr marL="0" indent="0" algn="l">
              <a:buNone/>
            </a:pPr>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2"/>
            </a:pPr>
            <a:r>
              <a:rPr lang="en-US" dirty="0"/>
              <a:t>Data Preparation</a:t>
            </a:r>
          </a:p>
        </p:txBody>
      </p:sp>
      <p:sp>
        <p:nvSpPr>
          <p:cNvPr id="5" name="Content Placeholder 4"/>
          <p:cNvSpPr>
            <a:spLocks noGrp="1"/>
          </p:cNvSpPr>
          <p:nvPr>
            <p:ph idx="1"/>
          </p:nvPr>
        </p:nvSpPr>
        <p:spPr/>
        <p:txBody>
          <a:bodyPr>
            <a:normAutofit/>
          </a:bodyPr>
          <a:lstStyle/>
          <a:p>
            <a:pPr marL="0" indent="0">
              <a:buNone/>
            </a:pPr>
            <a:r>
              <a:rPr lang="en-US" dirty="0"/>
              <a:t>Here</a:t>
            </a:r>
            <a:r>
              <a:rPr lang="en-US" dirty="0" smtClean="0"/>
              <a:t>, with the data collected,  </a:t>
            </a:r>
            <a:r>
              <a:rPr lang="en-US" dirty="0"/>
              <a:t>i did the selection of the </a:t>
            </a:r>
            <a:r>
              <a:rPr lang="en-US" dirty="0" smtClean="0"/>
              <a:t>different fields</a:t>
            </a:r>
            <a:r>
              <a:rPr lang="en-US" dirty="0" smtClean="0"/>
              <a:t> </a:t>
            </a:r>
            <a:r>
              <a:rPr lang="en-US" dirty="0"/>
              <a:t>i will use from different </a:t>
            </a:r>
            <a:r>
              <a:rPr lang="en-US" dirty="0" smtClean="0"/>
              <a:t>tables </a:t>
            </a:r>
            <a:r>
              <a:rPr lang="en-US" dirty="0"/>
              <a:t>then did the data cleaning by checking to see if there are missing values in the data, the presence of outliers, invalid data, duplicates or </a:t>
            </a:r>
            <a:r>
              <a:rPr lang="en-US" dirty="0" smtClean="0"/>
              <a:t>misspelled </a:t>
            </a:r>
            <a:r>
              <a:rPr lang="en-US" dirty="0"/>
              <a:t>text in the data.</a:t>
            </a:r>
          </a:p>
        </p:txBody>
      </p:sp>
    </p:spTree>
    <p:extLst>
      <p:ext uri="{BB962C8B-B14F-4D97-AF65-F5344CB8AC3E}">
        <p14:creationId xmlns:p14="http://schemas.microsoft.com/office/powerpoint/2010/main" val="323002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3"/>
            </a:pPr>
            <a:r>
              <a:rPr lang="en-US" dirty="0"/>
              <a:t>Data Exploration</a:t>
            </a:r>
          </a:p>
        </p:txBody>
      </p:sp>
      <p:sp>
        <p:nvSpPr>
          <p:cNvPr id="5" name="Content Placeholder 4"/>
          <p:cNvSpPr>
            <a:spLocks noGrp="1"/>
          </p:cNvSpPr>
          <p:nvPr>
            <p:ph idx="1"/>
          </p:nvPr>
        </p:nvSpPr>
        <p:spPr/>
        <p:txBody>
          <a:bodyPr/>
          <a:lstStyle/>
          <a:p>
            <a:pPr marL="0" indent="0">
              <a:buNone/>
            </a:pPr>
            <a:r>
              <a:rPr lang="en-US" dirty="0"/>
              <a:t>Here, i did the data exploration by checking to see if there are any patterns and relations in the data. Derive new attributes like the revenue that would help answer some of my analysis questions, integrate the data by joining </a:t>
            </a:r>
            <a:r>
              <a:rPr lang="en-US" dirty="0" smtClean="0"/>
              <a:t>different </a:t>
            </a:r>
            <a:r>
              <a:rPr lang="en-US" dirty="0"/>
              <a:t>data frames also format the data where necessary.</a:t>
            </a:r>
          </a:p>
          <a:p>
            <a:pPr marL="0" indent="0">
              <a:buNone/>
            </a:pPr>
            <a:endParaRPr lang="en-US" dirty="0"/>
          </a:p>
        </p:txBody>
      </p:sp>
    </p:spTree>
    <p:extLst>
      <p:ext uri="{BB962C8B-B14F-4D97-AF65-F5344CB8AC3E}">
        <p14:creationId xmlns:p14="http://schemas.microsoft.com/office/powerpoint/2010/main" val="138130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Exploration…</a:t>
            </a:r>
            <a:endParaRPr lang="en-US" dirty="0"/>
          </a:p>
        </p:txBody>
      </p:sp>
      <p:sp>
        <p:nvSpPr>
          <p:cNvPr id="6" name="Content Placeholder 5"/>
          <p:cNvSpPr>
            <a:spLocks noGrp="1"/>
          </p:cNvSpPr>
          <p:nvPr>
            <p:ph sz="half" idx="2"/>
          </p:nvPr>
        </p:nvSpPr>
        <p:spPr>
          <a:xfrm>
            <a:off x="522135" y="1684867"/>
            <a:ext cx="7021669" cy="2243666"/>
          </a:xfrm>
        </p:spPr>
        <p:txBody>
          <a:bodyPr>
            <a:normAutofit fontScale="70000" lnSpcReduction="20000"/>
          </a:bodyPr>
          <a:lstStyle/>
          <a:p>
            <a:pPr algn="l"/>
            <a:r>
              <a:rPr lang="en-US" sz="3100" dirty="0" smtClean="0"/>
              <a:t>Descriptive statistics like calculating the correlation coefficient, calculating the ROI etc.</a:t>
            </a:r>
          </a:p>
          <a:p>
            <a:pPr algn="l"/>
            <a:r>
              <a:rPr lang="en-US" sz="3100" dirty="0" smtClean="0"/>
              <a:t>Investigated the structure of the dataset and also got to familiarize myself with the different data types in the data columns and the data dimensions.</a:t>
            </a:r>
          </a:p>
          <a:p>
            <a:pPr algn="l"/>
            <a:r>
              <a:rPr lang="en-US" sz="3100" dirty="0" smtClean="0"/>
              <a:t>In this phase I also tackled the questions mentioned in the analysis objectives.</a:t>
            </a:r>
          </a:p>
          <a:p>
            <a:pPr algn="l"/>
            <a:endParaRPr lang="en-US" sz="2000" dirty="0" smtClean="0"/>
          </a:p>
          <a:p>
            <a:pPr algn="l"/>
            <a:endParaRPr lang="en-US" dirty="0"/>
          </a:p>
          <a:p>
            <a:pPr algn="l"/>
            <a:endParaRPr lang="en-US" dirty="0"/>
          </a:p>
          <a:p>
            <a:pPr algn="l"/>
            <a:endParaRPr lang="en-US" dirty="0"/>
          </a:p>
        </p:txBody>
      </p:sp>
      <p:sp>
        <p:nvSpPr>
          <p:cNvPr id="3" name="Text Placeholder 2"/>
          <p:cNvSpPr>
            <a:spLocks noGrp="1"/>
          </p:cNvSpPr>
          <p:nvPr>
            <p:ph type="body" idx="1"/>
          </p:nvPr>
        </p:nvSpPr>
        <p:spPr>
          <a:xfrm>
            <a:off x="522131" y="965202"/>
            <a:ext cx="5997202" cy="694267"/>
          </a:xfrm>
        </p:spPr>
        <p:txBody>
          <a:bodyPr>
            <a:normAutofit fontScale="92500" lnSpcReduction="20000"/>
          </a:bodyPr>
          <a:lstStyle/>
          <a:p>
            <a:pPr algn="l"/>
            <a:r>
              <a:rPr lang="en-US" dirty="0" smtClean="0"/>
              <a:t>Some of the activities carried out in this phase include:</a:t>
            </a:r>
            <a:endParaRPr lang="en-US" dirty="0"/>
          </a:p>
        </p:txBody>
      </p:sp>
    </p:spTree>
    <p:extLst>
      <p:ext uri="{BB962C8B-B14F-4D97-AF65-F5344CB8AC3E}">
        <p14:creationId xmlns:p14="http://schemas.microsoft.com/office/powerpoint/2010/main" val="463058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888</Words>
  <Application>Microsoft Office PowerPoint</Application>
  <PresentationFormat>On-screen Show (16:9)</PresentationFormat>
  <Paragraphs>78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EXPLORATORY DATA ANALYSIS
ON MOVIES DATASET.           BY Roseline .W. Maina</vt:lpstr>
      <vt:lpstr>INTRODUCTION</vt:lpstr>
      <vt:lpstr>INTRODUCTION…</vt:lpstr>
      <vt:lpstr>INTRODUCTION…</vt:lpstr>
      <vt:lpstr>Business Understanding</vt:lpstr>
      <vt:lpstr>Business Understanding…</vt:lpstr>
      <vt:lpstr>Data Preparation</vt:lpstr>
      <vt:lpstr>Data Exploration</vt:lpstr>
      <vt:lpstr>Data Exploration…</vt:lpstr>
      <vt:lpstr>Data Visualization</vt:lpstr>
      <vt:lpstr>Data Deployment</vt:lpstr>
      <vt:lpstr>Data Deployment.…</vt:lpstr>
      <vt:lpstr>Data Deployment.…</vt:lpstr>
      <vt:lpstr>PowerPoint Presentation</vt:lpstr>
      <vt:lpstr>Data Deployment.…</vt:lpstr>
      <vt:lpstr>PowerPoint Presentation</vt:lpstr>
      <vt:lpstr>PowerPoint Presentation</vt:lpstr>
      <vt:lpstr>Data Deployment……</vt:lpstr>
      <vt:lpstr>PowerPoint Presentation</vt:lpstr>
      <vt:lpstr>PowerPoint Presentation</vt:lpstr>
      <vt:lpstr>PowerPoint Presentation</vt:lpstr>
      <vt:lpstr>Data Deployments……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Explanatory data analysis
On Movies dataset.</dc:title>
  <dc:creator/>
  <cp:lastModifiedBy/>
  <cp:revision>2</cp:revision>
  <dcterms:created xsi:type="dcterms:W3CDTF">2017-08-01T15:40:51Z</dcterms:created>
  <dcterms:modified xsi:type="dcterms:W3CDTF">2022-05-23T05:50:24Z</dcterms:modified>
</cp:coreProperties>
</file>