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6" r:id="rId2"/>
    <p:sldId id="257" r:id="rId3"/>
    <p:sldId id="258" r:id="rId4"/>
    <p:sldId id="259" r:id="rId5"/>
    <p:sldId id="261" r:id="rId6"/>
    <p:sldId id="260" r:id="rId7"/>
    <p:sldId id="262" r:id="rId8"/>
    <p:sldId id="269" r:id="rId9"/>
    <p:sldId id="263" r:id="rId10"/>
    <p:sldId id="264" r:id="rId11"/>
    <p:sldId id="265" r:id="rId12"/>
    <p:sldId id="266" r:id="rId13"/>
    <p:sldId id="267" r:id="rId14"/>
    <p:sldId id="270" r:id="rId15"/>
    <p:sldId id="275" r:id="rId16"/>
    <p:sldId id="276" r:id="rId17"/>
    <p:sldId id="277" r:id="rId18"/>
    <p:sldId id="278" r:id="rId19"/>
    <p:sldId id="279" r:id="rId20"/>
    <p:sldId id="273" r:id="rId21"/>
    <p:sldId id="280" r:id="rId22"/>
    <p:sldId id="268"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pPr>
        <a:solidFill>
          <a:schemeClr val="accent3"/>
        </a:solidFill>
        <a:ln w="12700" cap="flat" cmpd="sng" algn="ctr">
          <a:solidFill>
            <a:schemeClr val="accent3">
              <a:shade val="50000"/>
            </a:schemeClr>
          </a:solidFill>
          <a:prstDash val="solid"/>
        </a:ln>
        <a:effectLst/>
      </c:spPr>
    </c:sideWall>
    <c:backWall>
      <c:thickness val="0"/>
      <c:spPr>
        <a:solidFill>
          <a:schemeClr val="accent3"/>
        </a:solidFill>
        <a:ln w="12700" cap="flat" cmpd="sng" algn="ctr">
          <a:solidFill>
            <a:schemeClr val="accent3">
              <a:shade val="50000"/>
            </a:schemeClr>
          </a:solidFill>
          <a:prstDash val="solid"/>
        </a:ln>
        <a:effectLst/>
      </c:spPr>
    </c:backWall>
    <c:plotArea>
      <c:layout>
        <c:manualLayout>
          <c:layoutTarget val="inner"/>
          <c:xMode val="edge"/>
          <c:yMode val="edge"/>
          <c:x val="0"/>
          <c:y val="0"/>
          <c:w val="1"/>
          <c:h val="0.91788704103099428"/>
        </c:manualLayout>
      </c:layout>
      <c:bar3DChart>
        <c:barDir val="col"/>
        <c:grouping val="clustered"/>
        <c:varyColors val="0"/>
        <c:dLbls>
          <c:showLegendKey val="0"/>
          <c:showVal val="0"/>
          <c:showCatName val="0"/>
          <c:showSerName val="0"/>
          <c:showPercent val="0"/>
          <c:showBubbleSize val="0"/>
        </c:dLbls>
        <c:gapWidth val="150"/>
        <c:shape val="box"/>
        <c:axId val="87242624"/>
        <c:axId val="87287296"/>
        <c:axId val="0"/>
      </c:bar3DChart>
      <c:catAx>
        <c:axId val="87242624"/>
        <c:scaling>
          <c:orientation val="minMax"/>
        </c:scaling>
        <c:delete val="0"/>
        <c:axPos val="b"/>
        <c:numFmt formatCode="General" sourceLinked="1"/>
        <c:majorTickMark val="none"/>
        <c:minorTickMark val="none"/>
        <c:tickLblPos val="nextTo"/>
        <c:crossAx val="87287296"/>
        <c:crosses val="autoZero"/>
        <c:auto val="1"/>
        <c:lblAlgn val="ctr"/>
        <c:lblOffset val="100"/>
        <c:noMultiLvlLbl val="0"/>
      </c:catAx>
      <c:valAx>
        <c:axId val="87287296"/>
        <c:scaling>
          <c:orientation val="minMax"/>
        </c:scaling>
        <c:delete val="1"/>
        <c:axPos val="l"/>
        <c:numFmt formatCode="General" sourceLinked="1"/>
        <c:majorTickMark val="none"/>
        <c:minorTickMark val="none"/>
        <c:tickLblPos val="nextTo"/>
        <c:crossAx val="87242624"/>
        <c:crosses val="autoZero"/>
        <c:crossBetween val="between"/>
      </c:valAx>
    </c:plotArea>
    <c:plotVisOnly val="1"/>
    <c:dispBlanksAs val="gap"/>
    <c:showDLblsOverMax val="0"/>
  </c:chart>
  <c:spPr>
    <a:solidFill>
      <a:srgbClr val="C00000"/>
    </a:solidFill>
  </c:spPr>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2"/>
            <c:bubble3D val="0"/>
            <c:explosion val="1"/>
            <c:extLst>
              <c:ext xmlns:c16="http://schemas.microsoft.com/office/drawing/2014/chart" uri="{C3380CC4-5D6E-409C-BE32-E72D297353CC}">
                <c16:uniqueId val="{00000000-E29A-4FFB-8B31-6660D7898311}"/>
              </c:ext>
            </c:extLst>
          </c:dPt>
          <c:cat>
            <c:strRef>
              <c:f>Sheet1!$A$2:$A$7</c:f>
              <c:strCache>
                <c:ptCount val="6"/>
                <c:pt idx="0">
                  <c:v>Service &amp; Support(23)</c:v>
                </c:pt>
                <c:pt idx="1">
                  <c:v>Logistic Support(08)</c:v>
                </c:pt>
                <c:pt idx="2">
                  <c:v>Sales &amp; Marketing(08)</c:v>
                </c:pt>
                <c:pt idx="3">
                  <c:v>Finance &amp; Accounts(05)</c:v>
                </c:pt>
                <c:pt idx="4">
                  <c:v>Administartion(03)</c:v>
                </c:pt>
                <c:pt idx="5">
                  <c:v>Commercial &amp; Inventory(04)</c:v>
                </c:pt>
              </c:strCache>
            </c:strRef>
          </c:cat>
          <c:val>
            <c:numRef>
              <c:f>Sheet1!$B$2:$B$7</c:f>
              <c:numCache>
                <c:formatCode>0%</c:formatCode>
                <c:ptCount val="6"/>
                <c:pt idx="0">
                  <c:v>0.45</c:v>
                </c:pt>
                <c:pt idx="1">
                  <c:v>0.15000000000000002</c:v>
                </c:pt>
                <c:pt idx="2">
                  <c:v>0.15000000000000002</c:v>
                </c:pt>
                <c:pt idx="3">
                  <c:v>0.1</c:v>
                </c:pt>
                <c:pt idx="4">
                  <c:v>7.0000000000000021E-2</c:v>
                </c:pt>
                <c:pt idx="5">
                  <c:v>8.0000000000000016E-2</c:v>
                </c:pt>
              </c:numCache>
            </c:numRef>
          </c:val>
          <c:extLst>
            <c:ext xmlns:c16="http://schemas.microsoft.com/office/drawing/2014/chart" uri="{C3380CC4-5D6E-409C-BE32-E72D297353CC}">
              <c16:uniqueId val="{00000001-E29A-4FFB-8B31-6660D7898311}"/>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3566581750810602"/>
          <c:y val="0.10968766404199476"/>
          <c:w val="0.354530260923267"/>
          <c:h val="0.78062467191601059"/>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0.52805</cdr:x>
      <cdr:y>0.24699</cdr:y>
    </cdr:from>
    <cdr:to>
      <cdr:x>0.62609</cdr:x>
      <cdr:y>0.93219</cdr:y>
    </cdr:to>
    <cdr:sp macro="" textlink="">
      <cdr:nvSpPr>
        <cdr:cNvPr id="2" name="Rectangle 1"/>
        <cdr:cNvSpPr/>
      </cdr:nvSpPr>
      <cdr:spPr>
        <a:xfrm xmlns:a="http://schemas.openxmlformats.org/drawingml/2006/main">
          <a:off x="4404942" y="1221114"/>
          <a:ext cx="817835" cy="338769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19.81</a:t>
          </a:r>
        </a:p>
      </cdr:txBody>
    </cdr:sp>
  </cdr:relSizeAnchor>
  <cdr:relSizeAnchor xmlns:cdr="http://schemas.openxmlformats.org/drawingml/2006/chartDrawing">
    <cdr:from>
      <cdr:x>0.39355</cdr:x>
      <cdr:y>0.31527</cdr:y>
    </cdr:from>
    <cdr:to>
      <cdr:x>0.49159</cdr:x>
      <cdr:y>0.92602</cdr:y>
    </cdr:to>
    <cdr:sp macro="" textlink="">
      <cdr:nvSpPr>
        <cdr:cNvPr id="3" name="Rectangle 2"/>
        <cdr:cNvSpPr/>
      </cdr:nvSpPr>
      <cdr:spPr>
        <a:xfrm xmlns:a="http://schemas.openxmlformats.org/drawingml/2006/main">
          <a:off x="3282898" y="1558705"/>
          <a:ext cx="817835" cy="3019588"/>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14.89</a:t>
          </a:r>
        </a:p>
      </cdr:txBody>
    </cdr:sp>
  </cdr:relSizeAnchor>
  <cdr:relSizeAnchor xmlns:cdr="http://schemas.openxmlformats.org/drawingml/2006/chartDrawing">
    <cdr:from>
      <cdr:x>0.25701</cdr:x>
      <cdr:y>0.40397</cdr:y>
    </cdr:from>
    <cdr:to>
      <cdr:x>0.34866</cdr:x>
      <cdr:y>0.91964</cdr:y>
    </cdr:to>
    <cdr:sp macro="" textlink="">
      <cdr:nvSpPr>
        <cdr:cNvPr id="4" name="Rectangle 3"/>
        <cdr:cNvSpPr/>
      </cdr:nvSpPr>
      <cdr:spPr>
        <a:xfrm xmlns:a="http://schemas.openxmlformats.org/drawingml/2006/main">
          <a:off x="2143923" y="1997242"/>
          <a:ext cx="764574" cy="254949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11.86</a:t>
          </a:r>
        </a:p>
      </cdr:txBody>
    </cdr:sp>
  </cdr:relSizeAnchor>
  <cdr:relSizeAnchor xmlns:cdr="http://schemas.openxmlformats.org/drawingml/2006/chartDrawing">
    <cdr:from>
      <cdr:x>0.12908</cdr:x>
      <cdr:y>0.49644</cdr:y>
    </cdr:from>
    <cdr:to>
      <cdr:x>0.22022</cdr:x>
      <cdr:y>0.91964</cdr:y>
    </cdr:to>
    <cdr:sp macro="" textlink="">
      <cdr:nvSpPr>
        <cdr:cNvPr id="5" name="Rectangle 4"/>
        <cdr:cNvSpPr/>
      </cdr:nvSpPr>
      <cdr:spPr>
        <a:xfrm xmlns:a="http://schemas.openxmlformats.org/drawingml/2006/main">
          <a:off x="1076783" y="2454442"/>
          <a:ext cx="760259" cy="209229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7.72</a:t>
          </a:r>
        </a:p>
      </cdr:txBody>
    </cdr:sp>
  </cdr:relSizeAnchor>
  <cdr:relSizeAnchor xmlns:cdr="http://schemas.openxmlformats.org/drawingml/2006/chartDrawing">
    <cdr:from>
      <cdr:x>0.01811</cdr:x>
      <cdr:y>0.58065</cdr:y>
    </cdr:from>
    <cdr:to>
      <cdr:x>0.09345</cdr:x>
      <cdr:y>0.91398</cdr:y>
    </cdr:to>
    <cdr:sp macro="" textlink="">
      <cdr:nvSpPr>
        <cdr:cNvPr id="6" name="Rectangle 5"/>
        <cdr:cNvSpPr/>
      </cdr:nvSpPr>
      <cdr:spPr>
        <a:xfrm xmlns:a="http://schemas.openxmlformats.org/drawingml/2006/main">
          <a:off x="151052" y="2870761"/>
          <a:ext cx="628534" cy="1647998"/>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5.96</a:t>
          </a:r>
        </a:p>
      </cdr:txBody>
    </cdr:sp>
  </cdr:relSizeAnchor>
  <cdr:relSizeAnchor xmlns:cdr="http://schemas.openxmlformats.org/drawingml/2006/chartDrawing">
    <cdr:from>
      <cdr:x>0.92471</cdr:x>
      <cdr:y>0.91681</cdr:y>
    </cdr:from>
    <cdr:to>
      <cdr:x>1</cdr:x>
      <cdr:y>0.99717</cdr:y>
    </cdr:to>
    <cdr:sp macro="" textlink="">
      <cdr:nvSpPr>
        <cdr:cNvPr id="7" name="TextBox 6">
          <a:extLst xmlns:a="http://schemas.openxmlformats.org/drawingml/2006/main">
            <a:ext uri="{FF2B5EF4-FFF2-40B4-BE49-F238E27FC236}">
              <a16:creationId xmlns:a16="http://schemas.microsoft.com/office/drawing/2014/main" id="{F4231F81-D141-4B69-BCB7-B27C7D14F2D1}"/>
            </a:ext>
          </a:extLst>
        </cdr:cNvPr>
        <cdr:cNvSpPr txBox="1"/>
      </cdr:nvSpPr>
      <cdr:spPr>
        <a:xfrm xmlns:a="http://schemas.openxmlformats.org/drawingml/2006/main">
          <a:off x="7713785" y="4532747"/>
          <a:ext cx="628071" cy="39730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2021</a:t>
          </a:r>
        </a:p>
      </cdr:txBody>
    </cdr:sp>
  </cdr:relSizeAnchor>
  <cdr:relSizeAnchor xmlns:cdr="http://schemas.openxmlformats.org/drawingml/2006/chartDrawing">
    <cdr:from>
      <cdr:x>0.88679</cdr:x>
      <cdr:y>0.9253</cdr:y>
    </cdr:from>
    <cdr:to>
      <cdr:x>1</cdr:x>
      <cdr:y>1</cdr:y>
    </cdr:to>
    <cdr:sp macro="" textlink="">
      <cdr:nvSpPr>
        <cdr:cNvPr id="8" name="TextBox 7">
          <a:extLst xmlns:a="http://schemas.openxmlformats.org/drawingml/2006/main">
            <a:ext uri="{FF2B5EF4-FFF2-40B4-BE49-F238E27FC236}">
              <a16:creationId xmlns:a16="http://schemas.microsoft.com/office/drawing/2014/main" id="{839840FE-7C0C-4980-BCB1-A6C2EE39F632}"/>
            </a:ext>
          </a:extLst>
        </cdr:cNvPr>
        <cdr:cNvSpPr txBox="1"/>
      </cdr:nvSpPr>
      <cdr:spPr>
        <a:xfrm xmlns:a="http://schemas.openxmlformats.org/drawingml/2006/main">
          <a:off x="7162800" y="4574709"/>
          <a:ext cx="914400" cy="36933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0.88679</cdr:x>
      <cdr:y>0.6301</cdr:y>
    </cdr:from>
    <cdr:to>
      <cdr:x>1</cdr:x>
      <cdr:y>0.7048</cdr:y>
    </cdr:to>
    <cdr:sp macro="" textlink="">
      <cdr:nvSpPr>
        <cdr:cNvPr id="9" name="TextBox 8">
          <a:extLst xmlns:a="http://schemas.openxmlformats.org/drawingml/2006/main">
            <a:ext uri="{FF2B5EF4-FFF2-40B4-BE49-F238E27FC236}">
              <a16:creationId xmlns:a16="http://schemas.microsoft.com/office/drawing/2014/main" id="{577124B1-4526-4E67-86E1-DC92B9F7AD87}"/>
            </a:ext>
          </a:extLst>
        </cdr:cNvPr>
        <cdr:cNvSpPr txBox="1"/>
      </cdr:nvSpPr>
      <cdr:spPr>
        <a:xfrm xmlns:a="http://schemas.openxmlformats.org/drawingml/2006/main">
          <a:off x="7162780" y="3115243"/>
          <a:ext cx="914420" cy="3693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800" dirty="0"/>
        </a:p>
      </cdr:txBody>
    </cdr:sp>
  </cdr:relSizeAnchor>
  <cdr:relSizeAnchor xmlns:cdr="http://schemas.openxmlformats.org/drawingml/2006/chartDrawing">
    <cdr:from>
      <cdr:x>0.15254</cdr:x>
      <cdr:y>0.91484</cdr:y>
    </cdr:from>
    <cdr:to>
      <cdr:x>0.24666</cdr:x>
      <cdr:y>0.98954</cdr:y>
    </cdr:to>
    <cdr:sp macro="" textlink="">
      <cdr:nvSpPr>
        <cdr:cNvPr id="10" name="TextBox 2">
          <a:extLst xmlns:a="http://schemas.openxmlformats.org/drawingml/2006/main">
            <a:ext uri="{FF2B5EF4-FFF2-40B4-BE49-F238E27FC236}">
              <a16:creationId xmlns:a16="http://schemas.microsoft.com/office/drawing/2014/main" id="{252EAC75-74D7-46B6-88D8-8696B473B8C4}"/>
            </a:ext>
          </a:extLst>
        </cdr:cNvPr>
        <cdr:cNvSpPr txBox="1"/>
      </cdr:nvSpPr>
      <cdr:spPr>
        <a:xfrm xmlns:a="http://schemas.openxmlformats.org/drawingml/2006/main">
          <a:off x="1232123" y="4523013"/>
          <a:ext cx="760226" cy="36932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2015</a:t>
          </a:r>
        </a:p>
      </cdr:txBody>
    </cdr:sp>
  </cdr:relSizeAnchor>
  <cdr:relSizeAnchor xmlns:cdr="http://schemas.openxmlformats.org/drawingml/2006/chartDrawing">
    <cdr:from>
      <cdr:x>0.25989</cdr:x>
      <cdr:y>0.91964</cdr:y>
    </cdr:from>
    <cdr:to>
      <cdr:x>0.35401</cdr:x>
      <cdr:y>0.99434</cdr:y>
    </cdr:to>
    <cdr:sp macro="" textlink="">
      <cdr:nvSpPr>
        <cdr:cNvPr id="11" name="TextBox 2">
          <a:extLst xmlns:a="http://schemas.openxmlformats.org/drawingml/2006/main">
            <a:ext uri="{FF2B5EF4-FFF2-40B4-BE49-F238E27FC236}">
              <a16:creationId xmlns:a16="http://schemas.microsoft.com/office/drawing/2014/main" id="{530F5DA5-4336-4448-A211-A063C1178C06}"/>
            </a:ext>
          </a:extLst>
        </cdr:cNvPr>
        <cdr:cNvSpPr txBox="1"/>
      </cdr:nvSpPr>
      <cdr:spPr>
        <a:xfrm xmlns:a="http://schemas.openxmlformats.org/drawingml/2006/main">
          <a:off x="2168000" y="4546735"/>
          <a:ext cx="785137"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t>2016</a:t>
          </a:r>
        </a:p>
      </cdr:txBody>
    </cdr:sp>
  </cdr:relSizeAnchor>
  <cdr:relSizeAnchor xmlns:cdr="http://schemas.openxmlformats.org/drawingml/2006/chartDrawing">
    <cdr:from>
      <cdr:x>0.40757</cdr:x>
      <cdr:y>0.91805</cdr:y>
    </cdr:from>
    <cdr:to>
      <cdr:x>0.50169</cdr:x>
      <cdr:y>0.99275</cdr:y>
    </cdr:to>
    <cdr:sp macro="" textlink="">
      <cdr:nvSpPr>
        <cdr:cNvPr id="12" name="TextBox 2">
          <a:extLst xmlns:a="http://schemas.openxmlformats.org/drawingml/2006/main">
            <a:ext uri="{FF2B5EF4-FFF2-40B4-BE49-F238E27FC236}">
              <a16:creationId xmlns:a16="http://schemas.microsoft.com/office/drawing/2014/main" id="{8BA1350C-027F-446F-90AD-AEED973EF4B3}"/>
            </a:ext>
          </a:extLst>
        </cdr:cNvPr>
        <cdr:cNvSpPr txBox="1"/>
      </cdr:nvSpPr>
      <cdr:spPr>
        <a:xfrm xmlns:a="http://schemas.openxmlformats.org/drawingml/2006/main">
          <a:off x="3399861" y="4538866"/>
          <a:ext cx="785135"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t>2017</a:t>
          </a:r>
        </a:p>
      </cdr:txBody>
    </cdr:sp>
  </cdr:relSizeAnchor>
  <cdr:relSizeAnchor xmlns:cdr="http://schemas.openxmlformats.org/drawingml/2006/chartDrawing">
    <cdr:from>
      <cdr:x>0.54105</cdr:x>
      <cdr:y>0.9253</cdr:y>
    </cdr:from>
    <cdr:to>
      <cdr:x>0.63517</cdr:x>
      <cdr:y>1</cdr:y>
    </cdr:to>
    <cdr:sp macro="" textlink="">
      <cdr:nvSpPr>
        <cdr:cNvPr id="13" name="TextBox 2">
          <a:extLst xmlns:a="http://schemas.openxmlformats.org/drawingml/2006/main">
            <a:ext uri="{FF2B5EF4-FFF2-40B4-BE49-F238E27FC236}">
              <a16:creationId xmlns:a16="http://schemas.microsoft.com/office/drawing/2014/main" id="{7BF4B0C8-2E71-44C8-B2F3-8D22CB55843E}"/>
            </a:ext>
          </a:extLst>
        </cdr:cNvPr>
        <cdr:cNvSpPr txBox="1"/>
      </cdr:nvSpPr>
      <cdr:spPr>
        <a:xfrm xmlns:a="http://schemas.openxmlformats.org/drawingml/2006/main">
          <a:off x="4513385" y="4600606"/>
          <a:ext cx="785136"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t>2018</a:t>
          </a:r>
        </a:p>
      </cdr:txBody>
    </cdr:sp>
  </cdr:relSizeAnchor>
  <cdr:relSizeAnchor xmlns:cdr="http://schemas.openxmlformats.org/drawingml/2006/chartDrawing">
    <cdr:from>
      <cdr:x>0.69429</cdr:x>
      <cdr:y>0.9253</cdr:y>
    </cdr:from>
    <cdr:to>
      <cdr:x>0.78842</cdr:x>
      <cdr:y>1</cdr:y>
    </cdr:to>
    <cdr:sp macro="" textlink="">
      <cdr:nvSpPr>
        <cdr:cNvPr id="14" name="TextBox 2">
          <a:extLst xmlns:a="http://schemas.openxmlformats.org/drawingml/2006/main">
            <a:ext uri="{FF2B5EF4-FFF2-40B4-BE49-F238E27FC236}">
              <a16:creationId xmlns:a16="http://schemas.microsoft.com/office/drawing/2014/main" id="{84F2BD3D-03DB-4C6E-AB17-501C1676AF14}"/>
            </a:ext>
          </a:extLst>
        </cdr:cNvPr>
        <cdr:cNvSpPr txBox="1"/>
      </cdr:nvSpPr>
      <cdr:spPr>
        <a:xfrm xmlns:a="http://schemas.openxmlformats.org/drawingml/2006/main">
          <a:off x="5791695" y="4617765"/>
          <a:ext cx="785219"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t>2019</a:t>
          </a:r>
        </a:p>
      </cdr:txBody>
    </cdr:sp>
  </cdr:relSizeAnchor>
  <cdr:relSizeAnchor xmlns:cdr="http://schemas.openxmlformats.org/drawingml/2006/chartDrawing">
    <cdr:from>
      <cdr:x>0.08022</cdr:x>
      <cdr:y>0.83412</cdr:y>
    </cdr:from>
    <cdr:to>
      <cdr:x>0.14</cdr:x>
      <cdr:y>0.91487</cdr:y>
    </cdr:to>
    <cdr:sp macro="" textlink="">
      <cdr:nvSpPr>
        <cdr:cNvPr id="15" name="Arrow: Right 14">
          <a:extLst xmlns:a="http://schemas.openxmlformats.org/drawingml/2006/main">
            <a:ext uri="{FF2B5EF4-FFF2-40B4-BE49-F238E27FC236}">
              <a16:creationId xmlns:a16="http://schemas.microsoft.com/office/drawing/2014/main" id="{AE8F2DB4-A1E8-40FB-84F8-476E0970BC0E}"/>
            </a:ext>
          </a:extLst>
        </cdr:cNvPr>
        <cdr:cNvSpPr/>
      </cdr:nvSpPr>
      <cdr:spPr>
        <a:xfrm xmlns:a="http://schemas.openxmlformats.org/drawingml/2006/main" rot="20234928">
          <a:off x="669154" y="4123947"/>
          <a:ext cx="498733" cy="399231"/>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0.21999</cdr:x>
      <cdr:y>0.7387</cdr:y>
    </cdr:from>
    <cdr:to>
      <cdr:x>0.27968</cdr:x>
      <cdr:y>0.82692</cdr:y>
    </cdr:to>
    <cdr:sp macro="" textlink="">
      <cdr:nvSpPr>
        <cdr:cNvPr id="16" name="Arrow: Right 15">
          <a:extLst xmlns:a="http://schemas.openxmlformats.org/drawingml/2006/main">
            <a:ext uri="{FF2B5EF4-FFF2-40B4-BE49-F238E27FC236}">
              <a16:creationId xmlns:a16="http://schemas.microsoft.com/office/drawing/2014/main" id="{D9FFDB60-48D2-4551-A715-1E52AB4B9358}"/>
            </a:ext>
          </a:extLst>
        </cdr:cNvPr>
        <cdr:cNvSpPr/>
      </cdr:nvSpPr>
      <cdr:spPr>
        <a:xfrm xmlns:a="http://schemas.openxmlformats.org/drawingml/2006/main" rot="20234928">
          <a:off x="1835152" y="3652173"/>
          <a:ext cx="497923" cy="436163"/>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0.33958</cdr:x>
      <cdr:y>0.65467</cdr:y>
    </cdr:from>
    <cdr:to>
      <cdr:x>0.41034</cdr:x>
      <cdr:y>0.7466</cdr:y>
    </cdr:to>
    <cdr:sp macro="" textlink="">
      <cdr:nvSpPr>
        <cdr:cNvPr id="17" name="Arrow: Right 16">
          <a:extLst xmlns:a="http://schemas.openxmlformats.org/drawingml/2006/main">
            <a:ext uri="{FF2B5EF4-FFF2-40B4-BE49-F238E27FC236}">
              <a16:creationId xmlns:a16="http://schemas.microsoft.com/office/drawing/2014/main" id="{7F2F3AAF-7730-4F40-909F-A1AE9CC803CD}"/>
            </a:ext>
          </a:extLst>
        </cdr:cNvPr>
        <cdr:cNvSpPr/>
      </cdr:nvSpPr>
      <cdr:spPr>
        <a:xfrm xmlns:a="http://schemas.openxmlformats.org/drawingml/2006/main" rot="20234928">
          <a:off x="2832742" y="3236699"/>
          <a:ext cx="590278" cy="454506"/>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0.48159</cdr:x>
      <cdr:y>0.55511</cdr:y>
    </cdr:from>
    <cdr:to>
      <cdr:x>0.55203</cdr:x>
      <cdr:y>0.64268</cdr:y>
    </cdr:to>
    <cdr:sp macro="" textlink="">
      <cdr:nvSpPr>
        <cdr:cNvPr id="18" name="Arrow: Right 17">
          <a:extLst xmlns:a="http://schemas.openxmlformats.org/drawingml/2006/main">
            <a:ext uri="{FF2B5EF4-FFF2-40B4-BE49-F238E27FC236}">
              <a16:creationId xmlns:a16="http://schemas.microsoft.com/office/drawing/2014/main" id="{5F3600D2-749A-4C26-8320-72D014E70751}"/>
            </a:ext>
          </a:extLst>
        </cdr:cNvPr>
        <cdr:cNvSpPr/>
      </cdr:nvSpPr>
      <cdr:spPr>
        <a:xfrm xmlns:a="http://schemas.openxmlformats.org/drawingml/2006/main" rot="20234928">
          <a:off x="4017327" y="2744511"/>
          <a:ext cx="587600" cy="432950"/>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0.62137</cdr:x>
      <cdr:y>0.48507</cdr:y>
    </cdr:from>
    <cdr:to>
      <cdr:x>0.69223</cdr:x>
      <cdr:y>0.57229</cdr:y>
    </cdr:to>
    <cdr:sp macro="" textlink="">
      <cdr:nvSpPr>
        <cdr:cNvPr id="19" name="Arrow: Right 18">
          <a:extLst xmlns:a="http://schemas.openxmlformats.org/drawingml/2006/main">
            <a:ext uri="{FF2B5EF4-FFF2-40B4-BE49-F238E27FC236}">
              <a16:creationId xmlns:a16="http://schemas.microsoft.com/office/drawing/2014/main" id="{B21D149F-DEF3-4AAF-AD7E-E5D8A6DE5B12}"/>
            </a:ext>
          </a:extLst>
        </cdr:cNvPr>
        <cdr:cNvSpPr/>
      </cdr:nvSpPr>
      <cdr:spPr>
        <a:xfrm xmlns:a="http://schemas.openxmlformats.org/drawingml/2006/main" rot="20234928">
          <a:off x="5183371" y="2398208"/>
          <a:ext cx="591113" cy="431219"/>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0.81509</cdr:x>
      <cdr:y>0.04113</cdr:y>
    </cdr:from>
    <cdr:to>
      <cdr:x>0.91313</cdr:x>
      <cdr:y>0.91964</cdr:y>
    </cdr:to>
    <cdr:sp macro="" textlink="">
      <cdr:nvSpPr>
        <cdr:cNvPr id="20" name="Rectangle 19">
          <a:extLst xmlns:a="http://schemas.openxmlformats.org/drawingml/2006/main">
            <a:ext uri="{FF2B5EF4-FFF2-40B4-BE49-F238E27FC236}">
              <a16:creationId xmlns:a16="http://schemas.microsoft.com/office/drawing/2014/main" id="{418D63AD-A3CA-4973-9A69-306B1CD4C19C}"/>
            </a:ext>
          </a:extLst>
        </cdr:cNvPr>
        <cdr:cNvSpPr/>
      </cdr:nvSpPr>
      <cdr:spPr>
        <a:xfrm xmlns:a="http://schemas.openxmlformats.org/drawingml/2006/main">
          <a:off x="6799385" y="203336"/>
          <a:ext cx="817836" cy="4343399"/>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endParaRPr lang="en-US" sz="2000" b="1" dirty="0">
            <a:solidFill>
              <a:srgbClr val="FFFF00"/>
            </a:solidFill>
          </a:endParaRPr>
        </a:p>
        <a:p xmlns:a="http://schemas.openxmlformats.org/drawingml/2006/main">
          <a:r>
            <a:rPr lang="en-US" sz="2000" b="1" dirty="0">
              <a:solidFill>
                <a:srgbClr val="FFFF00"/>
              </a:solidFill>
            </a:rPr>
            <a:t>32.51</a:t>
          </a:r>
        </a:p>
      </cdr:txBody>
    </cdr:sp>
  </cdr:relSizeAnchor>
  <cdr:relSizeAnchor xmlns:cdr="http://schemas.openxmlformats.org/drawingml/2006/chartDrawing">
    <cdr:from>
      <cdr:x>0.83336</cdr:x>
      <cdr:y>0.92089</cdr:y>
    </cdr:from>
    <cdr:to>
      <cdr:x>0.92749</cdr:x>
      <cdr:y>0.9956</cdr:y>
    </cdr:to>
    <cdr:sp macro="" textlink="">
      <cdr:nvSpPr>
        <cdr:cNvPr id="21" name="TextBox 2">
          <a:extLst xmlns:a="http://schemas.openxmlformats.org/drawingml/2006/main">
            <a:ext uri="{FF2B5EF4-FFF2-40B4-BE49-F238E27FC236}">
              <a16:creationId xmlns:a16="http://schemas.microsoft.com/office/drawing/2014/main" id="{D3AADC10-17BE-4922-8C26-DE0E4733D8FB}"/>
            </a:ext>
          </a:extLst>
        </cdr:cNvPr>
        <cdr:cNvSpPr txBox="1"/>
      </cdr:nvSpPr>
      <cdr:spPr>
        <a:xfrm xmlns:a="http://schemas.openxmlformats.org/drawingml/2006/main">
          <a:off x="6951785" y="4552934"/>
          <a:ext cx="785219"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t>2020</a:t>
          </a:r>
        </a:p>
      </cdr:txBody>
    </cdr:sp>
  </cdr:relSizeAnchor>
  <cdr:relSizeAnchor xmlns:cdr="http://schemas.openxmlformats.org/drawingml/2006/chartDrawing">
    <cdr:from>
      <cdr:x>0.90944</cdr:x>
      <cdr:y>0.26484</cdr:y>
    </cdr:from>
    <cdr:to>
      <cdr:x>0.98137</cdr:x>
      <cdr:y>0.35277</cdr:y>
    </cdr:to>
    <cdr:sp macro="" textlink="">
      <cdr:nvSpPr>
        <cdr:cNvPr id="22" name="Arrow: Right 21">
          <a:extLst xmlns:a="http://schemas.openxmlformats.org/drawingml/2006/main">
            <a:ext uri="{FF2B5EF4-FFF2-40B4-BE49-F238E27FC236}">
              <a16:creationId xmlns:a16="http://schemas.microsoft.com/office/drawing/2014/main" id="{306E3573-7A9F-4D3C-958A-DD0D8923BD68}"/>
            </a:ext>
          </a:extLst>
        </cdr:cNvPr>
        <cdr:cNvSpPr/>
      </cdr:nvSpPr>
      <cdr:spPr>
        <a:xfrm xmlns:a="http://schemas.openxmlformats.org/drawingml/2006/main" rot="20234928">
          <a:off x="7586393" y="1309364"/>
          <a:ext cx="600072" cy="434747"/>
        </a:xfrm>
        <a:prstGeom xmlns:a="http://schemas.openxmlformats.org/drawingml/2006/main" prst="rightArrow">
          <a:avLst/>
        </a:prstGeom>
        <a:solidFill xmlns:a="http://schemas.openxmlformats.org/drawingml/2006/main">
          <a:srgbClr val="00B05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0.42157</cdr:x>
      <cdr:y>0.33333</cdr:y>
    </cdr:from>
    <cdr:to>
      <cdr:x>0.53922</cdr:x>
      <cdr:y>0.53333</cdr:y>
    </cdr:to>
    <cdr:sp macro="" textlink="">
      <cdr:nvSpPr>
        <cdr:cNvPr id="2" name="TextBox 1"/>
        <cdr:cNvSpPr txBox="1"/>
      </cdr:nvSpPr>
      <cdr:spPr>
        <a:xfrm xmlns:a="http://schemas.openxmlformats.org/drawingml/2006/main">
          <a:off x="3276600" y="1524000"/>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45%</a:t>
          </a:r>
        </a:p>
      </cdr:txBody>
    </cdr:sp>
  </cdr:relSizeAnchor>
  <cdr:relSizeAnchor xmlns:cdr="http://schemas.openxmlformats.org/drawingml/2006/chartDrawing">
    <cdr:from>
      <cdr:x>0.33333</cdr:x>
      <cdr:y>0.8</cdr:y>
    </cdr:from>
    <cdr:to>
      <cdr:x>0.45098</cdr:x>
      <cdr:y>1</cdr:y>
    </cdr:to>
    <cdr:sp macro="" textlink="">
      <cdr:nvSpPr>
        <cdr:cNvPr id="3" name="TextBox 2"/>
        <cdr:cNvSpPr txBox="1"/>
      </cdr:nvSpPr>
      <cdr:spPr>
        <a:xfrm xmlns:a="http://schemas.openxmlformats.org/drawingml/2006/main">
          <a:off x="2590800" y="3657600"/>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0.27451</cdr:x>
      <cdr:y>0.7</cdr:y>
    </cdr:from>
    <cdr:to>
      <cdr:x>0.34314</cdr:x>
      <cdr:y>0.83333</cdr:y>
    </cdr:to>
    <cdr:sp macro="" textlink="">
      <cdr:nvSpPr>
        <cdr:cNvPr id="4" name="TextBox 3"/>
        <cdr:cNvSpPr txBox="1"/>
      </cdr:nvSpPr>
      <cdr:spPr>
        <a:xfrm xmlns:a="http://schemas.openxmlformats.org/drawingml/2006/main">
          <a:off x="2133600" y="3200400"/>
          <a:ext cx="533400" cy="609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15%</a:t>
          </a:r>
        </a:p>
      </cdr:txBody>
    </cdr:sp>
  </cdr:relSizeAnchor>
  <cdr:relSizeAnchor xmlns:cdr="http://schemas.openxmlformats.org/drawingml/2006/chartDrawing">
    <cdr:from>
      <cdr:x>0.12745</cdr:x>
      <cdr:y>0.53333</cdr:y>
    </cdr:from>
    <cdr:to>
      <cdr:x>0.2451</cdr:x>
      <cdr:y>0.66667</cdr:y>
    </cdr:to>
    <cdr:sp macro="" textlink="">
      <cdr:nvSpPr>
        <cdr:cNvPr id="5" name="TextBox 4"/>
        <cdr:cNvSpPr txBox="1"/>
      </cdr:nvSpPr>
      <cdr:spPr>
        <a:xfrm xmlns:a="http://schemas.openxmlformats.org/drawingml/2006/main">
          <a:off x="990600" y="2438400"/>
          <a:ext cx="914400" cy="6096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15%</a:t>
          </a:r>
        </a:p>
      </cdr:txBody>
    </cdr:sp>
  </cdr:relSizeAnchor>
  <cdr:relSizeAnchor xmlns:cdr="http://schemas.openxmlformats.org/drawingml/2006/chartDrawing">
    <cdr:from>
      <cdr:x>0.11765</cdr:x>
      <cdr:y>0.35</cdr:y>
    </cdr:from>
    <cdr:to>
      <cdr:x>0.21569</cdr:x>
      <cdr:y>0.45</cdr:y>
    </cdr:to>
    <cdr:sp macro="" textlink="">
      <cdr:nvSpPr>
        <cdr:cNvPr id="6" name="TextBox 5"/>
        <cdr:cNvSpPr txBox="1"/>
      </cdr:nvSpPr>
      <cdr:spPr>
        <a:xfrm xmlns:a="http://schemas.openxmlformats.org/drawingml/2006/main">
          <a:off x="914400" y="1600200"/>
          <a:ext cx="762000" cy="4572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10%</a:t>
          </a:r>
        </a:p>
      </cdr:txBody>
    </cdr:sp>
  </cdr:relSizeAnchor>
  <cdr:relSizeAnchor xmlns:cdr="http://schemas.openxmlformats.org/drawingml/2006/chartDrawing">
    <cdr:from>
      <cdr:x>0.16667</cdr:x>
      <cdr:y>0.18333</cdr:y>
    </cdr:from>
    <cdr:to>
      <cdr:x>0.2451</cdr:x>
      <cdr:y>0.28333</cdr:y>
    </cdr:to>
    <cdr:sp macro="" textlink="">
      <cdr:nvSpPr>
        <cdr:cNvPr id="7" name="TextBox 6"/>
        <cdr:cNvSpPr txBox="1"/>
      </cdr:nvSpPr>
      <cdr:spPr>
        <a:xfrm xmlns:a="http://schemas.openxmlformats.org/drawingml/2006/main">
          <a:off x="1295400" y="838200"/>
          <a:ext cx="609600" cy="4572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7%</a:t>
          </a:r>
        </a:p>
      </cdr:txBody>
    </cdr:sp>
  </cdr:relSizeAnchor>
  <cdr:relSizeAnchor xmlns:cdr="http://schemas.openxmlformats.org/drawingml/2006/chartDrawing">
    <cdr:from>
      <cdr:x>0.2549</cdr:x>
      <cdr:y>0.1</cdr:y>
    </cdr:from>
    <cdr:to>
      <cdr:x>0.34314</cdr:x>
      <cdr:y>0.2</cdr:y>
    </cdr:to>
    <cdr:sp macro="" textlink="">
      <cdr:nvSpPr>
        <cdr:cNvPr id="8" name="TextBox 7"/>
        <cdr:cNvSpPr txBox="1"/>
      </cdr:nvSpPr>
      <cdr:spPr>
        <a:xfrm xmlns:a="http://schemas.openxmlformats.org/drawingml/2006/main">
          <a:off x="1981200" y="457200"/>
          <a:ext cx="685800" cy="4572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3200" b="1" dirty="0">
              <a:solidFill>
                <a:srgbClr val="FFFF00"/>
              </a:solidFill>
            </a:rPr>
            <a:t>8%</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8202B-6708-4863-9A5D-E6A480286F49}" type="datetimeFigureOut">
              <a:rPr lang="en-US" smtClean="0"/>
              <a:pPr/>
              <a:t>11/28/2020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5313C-1F2F-4545-8D94-A879479F6D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3.95</a:t>
            </a:r>
          </a:p>
        </p:txBody>
      </p:sp>
      <p:sp>
        <p:nvSpPr>
          <p:cNvPr id="4" name="Slide Number Placeholder 3"/>
          <p:cNvSpPr>
            <a:spLocks noGrp="1"/>
          </p:cNvSpPr>
          <p:nvPr>
            <p:ph type="sldNum" sz="quarter" idx="10"/>
          </p:nvPr>
        </p:nvSpPr>
        <p:spPr/>
        <p:txBody>
          <a:bodyPr/>
          <a:lstStyle/>
          <a:p>
            <a:fld id="{6255313C-1F2F-4545-8D94-A879479F6D6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D0C667C-F675-4D47-8F5A-82809AD8495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C667C-F675-4D47-8F5A-82809AD849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C667C-F675-4D47-8F5A-82809AD849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C667C-F675-4D47-8F5A-82809AD8495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D0C667C-F675-4D47-8F5A-82809AD849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C667C-F675-4D47-8F5A-82809AD8495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C667C-F675-4D47-8F5A-82809AD8495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C667C-F675-4D47-8F5A-82809AD849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C667C-F675-4D47-8F5A-82809AD849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C667C-F675-4D47-8F5A-82809AD8495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0AC3D8A-BF3D-4B93-973B-5D4E6A1A08F3}" type="datetimeFigureOut">
              <a:rPr lang="en-US" smtClean="0"/>
              <a:pPr/>
              <a:t>11/28/2020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D0C667C-F675-4D47-8F5A-82809AD8495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0AC3D8A-BF3D-4B93-973B-5D4E6A1A08F3}" type="datetimeFigureOut">
              <a:rPr lang="en-US" smtClean="0"/>
              <a:pPr/>
              <a:t>11/28/2020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0C667C-F675-4D47-8F5A-82809AD849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png"/><Relationship Id="rId18" Type="http://schemas.openxmlformats.org/officeDocument/2006/relationships/image" Target="../media/image24.jpg"/><Relationship Id="rId3" Type="http://schemas.openxmlformats.org/officeDocument/2006/relationships/image" Target="../media/image10.jpeg"/><Relationship Id="rId7" Type="http://schemas.openxmlformats.org/officeDocument/2006/relationships/image" Target="../media/image14.emf"/><Relationship Id="rId12" Type="http://schemas.openxmlformats.org/officeDocument/2006/relationships/image" Target="../media/image19.emf"/><Relationship Id="rId17" Type="http://schemas.openxmlformats.org/officeDocument/2006/relationships/image" Target="../media/image4.jpe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png"/><Relationship Id="rId15" Type="http://schemas.openxmlformats.org/officeDocument/2006/relationships/image" Target="../media/image22.emf"/><Relationship Id="rId10" Type="http://schemas.openxmlformats.org/officeDocument/2006/relationships/image" Target="../media/image17.emf"/><Relationship Id="rId4" Type="http://schemas.openxmlformats.org/officeDocument/2006/relationships/image" Target="../media/image11.jpeg"/><Relationship Id="rId9" Type="http://schemas.openxmlformats.org/officeDocument/2006/relationships/image" Target="../media/image16.emf"/><Relationship Id="rId1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jpe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jpe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jpe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52.emf"/><Relationship Id="rId18" Type="http://schemas.openxmlformats.org/officeDocument/2006/relationships/image" Target="../media/image57.emf"/><Relationship Id="rId26" Type="http://schemas.openxmlformats.org/officeDocument/2006/relationships/image" Target="../media/image65.emf"/><Relationship Id="rId39" Type="http://schemas.openxmlformats.org/officeDocument/2006/relationships/image" Target="../media/image78.jpeg"/><Relationship Id="rId21" Type="http://schemas.openxmlformats.org/officeDocument/2006/relationships/image" Target="../media/image60.png"/><Relationship Id="rId34" Type="http://schemas.openxmlformats.org/officeDocument/2006/relationships/image" Target="../media/image73.jpg"/><Relationship Id="rId42" Type="http://schemas.openxmlformats.org/officeDocument/2006/relationships/image" Target="../media/image81.jpeg"/><Relationship Id="rId7" Type="http://schemas.openxmlformats.org/officeDocument/2006/relationships/image" Target="../media/image46.emf"/><Relationship Id="rId2" Type="http://schemas.openxmlformats.org/officeDocument/2006/relationships/image" Target="../media/image4.jpeg"/><Relationship Id="rId16" Type="http://schemas.openxmlformats.org/officeDocument/2006/relationships/image" Target="../media/image55.jpg"/><Relationship Id="rId29" Type="http://schemas.openxmlformats.org/officeDocument/2006/relationships/image" Target="../media/image68.jpg"/><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image" Target="../media/image50.emf"/><Relationship Id="rId24" Type="http://schemas.openxmlformats.org/officeDocument/2006/relationships/image" Target="../media/image63.jpg"/><Relationship Id="rId32" Type="http://schemas.openxmlformats.org/officeDocument/2006/relationships/image" Target="../media/image71.emf"/><Relationship Id="rId37" Type="http://schemas.openxmlformats.org/officeDocument/2006/relationships/image" Target="../media/image76.emf"/><Relationship Id="rId40" Type="http://schemas.openxmlformats.org/officeDocument/2006/relationships/image" Target="../media/image79.jpg"/><Relationship Id="rId45" Type="http://schemas.openxmlformats.org/officeDocument/2006/relationships/image" Target="../media/image83.jpg"/><Relationship Id="rId5" Type="http://schemas.openxmlformats.org/officeDocument/2006/relationships/image" Target="../media/image44.emf"/><Relationship Id="rId15" Type="http://schemas.openxmlformats.org/officeDocument/2006/relationships/image" Target="../media/image54.emf"/><Relationship Id="rId23" Type="http://schemas.openxmlformats.org/officeDocument/2006/relationships/image" Target="../media/image62.jpeg"/><Relationship Id="rId28" Type="http://schemas.openxmlformats.org/officeDocument/2006/relationships/image" Target="../media/image67.gif"/><Relationship Id="rId36" Type="http://schemas.openxmlformats.org/officeDocument/2006/relationships/image" Target="../media/image75.png"/><Relationship Id="rId10" Type="http://schemas.openxmlformats.org/officeDocument/2006/relationships/image" Target="../media/image49.emf"/><Relationship Id="rId19" Type="http://schemas.openxmlformats.org/officeDocument/2006/relationships/image" Target="../media/image58.jpg"/><Relationship Id="rId31" Type="http://schemas.openxmlformats.org/officeDocument/2006/relationships/image" Target="../media/image70.jpg"/><Relationship Id="rId44" Type="http://schemas.openxmlformats.org/officeDocument/2006/relationships/hyperlink" Target="https://www.bing.com/images/search?q=syngenta+bangladesh+logo&amp;id=310168DEB332934F8115DF267770F8C81BA57A1B&amp;FORM=IQFRBA" TargetMode="External"/><Relationship Id="rId4" Type="http://schemas.openxmlformats.org/officeDocument/2006/relationships/image" Target="../media/image43.emf"/><Relationship Id="rId9" Type="http://schemas.openxmlformats.org/officeDocument/2006/relationships/image" Target="../media/image48.emf"/><Relationship Id="rId14" Type="http://schemas.openxmlformats.org/officeDocument/2006/relationships/image" Target="../media/image53.emf"/><Relationship Id="rId22" Type="http://schemas.openxmlformats.org/officeDocument/2006/relationships/image" Target="../media/image61.png"/><Relationship Id="rId27" Type="http://schemas.openxmlformats.org/officeDocument/2006/relationships/image" Target="../media/image66.png"/><Relationship Id="rId30" Type="http://schemas.openxmlformats.org/officeDocument/2006/relationships/image" Target="../media/image69.emf"/><Relationship Id="rId35" Type="http://schemas.openxmlformats.org/officeDocument/2006/relationships/image" Target="../media/image74.emf"/><Relationship Id="rId43" Type="http://schemas.openxmlformats.org/officeDocument/2006/relationships/image" Target="../media/image82.jpg"/><Relationship Id="rId8" Type="http://schemas.openxmlformats.org/officeDocument/2006/relationships/image" Target="../media/image47.emf"/><Relationship Id="rId3" Type="http://schemas.openxmlformats.org/officeDocument/2006/relationships/image" Target="../media/image42.emf"/><Relationship Id="rId12" Type="http://schemas.openxmlformats.org/officeDocument/2006/relationships/image" Target="../media/image51.emf"/><Relationship Id="rId17" Type="http://schemas.openxmlformats.org/officeDocument/2006/relationships/image" Target="../media/image56.emf"/><Relationship Id="rId25" Type="http://schemas.openxmlformats.org/officeDocument/2006/relationships/image" Target="../media/image64.png"/><Relationship Id="rId33" Type="http://schemas.openxmlformats.org/officeDocument/2006/relationships/image" Target="../media/image72.jpg"/><Relationship Id="rId38" Type="http://schemas.openxmlformats.org/officeDocument/2006/relationships/image" Target="../media/image77.emf"/><Relationship Id="rId20" Type="http://schemas.openxmlformats.org/officeDocument/2006/relationships/image" Target="../media/image59.png"/><Relationship Id="rId41" Type="http://schemas.openxmlformats.org/officeDocument/2006/relationships/image" Target="../media/image80.jp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9.jpeg"/><Relationship Id="rId13" Type="http://schemas.openxmlformats.org/officeDocument/2006/relationships/image" Target="../media/image94.jpeg"/><Relationship Id="rId18" Type="http://schemas.openxmlformats.org/officeDocument/2006/relationships/image" Target="../media/image99.jpeg"/><Relationship Id="rId3" Type="http://schemas.openxmlformats.org/officeDocument/2006/relationships/image" Target="../media/image84.jpeg"/><Relationship Id="rId7" Type="http://schemas.openxmlformats.org/officeDocument/2006/relationships/image" Target="../media/image88.jpg"/><Relationship Id="rId12" Type="http://schemas.openxmlformats.org/officeDocument/2006/relationships/image" Target="../media/image93.jpeg"/><Relationship Id="rId17" Type="http://schemas.openxmlformats.org/officeDocument/2006/relationships/image" Target="../media/image98.jpeg"/><Relationship Id="rId2" Type="http://schemas.openxmlformats.org/officeDocument/2006/relationships/image" Target="../media/image4.jpeg"/><Relationship Id="rId16" Type="http://schemas.openxmlformats.org/officeDocument/2006/relationships/image" Target="../media/image97.jpeg"/><Relationship Id="rId1" Type="http://schemas.openxmlformats.org/officeDocument/2006/relationships/slideLayout" Target="../slideLayouts/slideLayout2.xml"/><Relationship Id="rId6" Type="http://schemas.openxmlformats.org/officeDocument/2006/relationships/image" Target="../media/image87.jpg"/><Relationship Id="rId11" Type="http://schemas.openxmlformats.org/officeDocument/2006/relationships/image" Target="../media/image92.jpg"/><Relationship Id="rId5" Type="http://schemas.openxmlformats.org/officeDocument/2006/relationships/image" Target="../media/image86.jpeg"/><Relationship Id="rId15" Type="http://schemas.openxmlformats.org/officeDocument/2006/relationships/image" Target="../media/image96.jpeg"/><Relationship Id="rId10" Type="http://schemas.openxmlformats.org/officeDocument/2006/relationships/image" Target="../media/image91.jpeg"/><Relationship Id="rId4" Type="http://schemas.openxmlformats.org/officeDocument/2006/relationships/image" Target="../media/image85.jpeg"/><Relationship Id="rId9" Type="http://schemas.openxmlformats.org/officeDocument/2006/relationships/image" Target="../media/image90.jpeg"/><Relationship Id="rId14" Type="http://schemas.openxmlformats.org/officeDocument/2006/relationships/image" Target="../media/image95.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4694411"/>
            <a:ext cx="7924800" cy="1752600"/>
          </a:xfrm>
        </p:spPr>
        <p:txBody>
          <a:bodyPr>
            <a:normAutofit lnSpcReduction="10000"/>
          </a:bodyPr>
          <a:lstStyle/>
          <a:p>
            <a:endParaRPr lang="en-US" sz="4000" b="1" dirty="0"/>
          </a:p>
          <a:p>
            <a:r>
              <a:rPr lang="en-US" sz="4000" b="1" dirty="0"/>
              <a:t>LID POWER SOLUTIONS LIMITED</a:t>
            </a:r>
          </a:p>
          <a:p>
            <a:r>
              <a:rPr lang="en-US" sz="2200" b="1" dirty="0"/>
              <a:t>				             For  better Solutions….</a:t>
            </a:r>
          </a:p>
        </p:txBody>
      </p:sp>
      <p:pic>
        <p:nvPicPr>
          <p:cNvPr id="1026" name="Picture 2" descr="E:\Lid Power Offer\Young Optics\Image\26166946_1832427103715977_3868577082892168633_n.jpg"/>
          <p:cNvPicPr>
            <a:picLocks noChangeAspect="1" noChangeArrowheads="1"/>
          </p:cNvPicPr>
          <p:nvPr/>
        </p:nvPicPr>
        <p:blipFill>
          <a:blip r:embed="rId2"/>
          <a:srcRect/>
          <a:stretch>
            <a:fillRect/>
          </a:stretch>
        </p:blipFill>
        <p:spPr bwMode="auto">
          <a:xfrm>
            <a:off x="1981200" y="1070808"/>
            <a:ext cx="4800600" cy="4034592"/>
          </a:xfrm>
          <a:prstGeom prst="rect">
            <a:avLst/>
          </a:prstGeom>
          <a:noFill/>
        </p:spPr>
      </p:pic>
      <p:sp>
        <p:nvSpPr>
          <p:cNvPr id="2" name="TextBox 1">
            <a:extLst>
              <a:ext uri="{FF2B5EF4-FFF2-40B4-BE49-F238E27FC236}">
                <a16:creationId xmlns:a16="http://schemas.microsoft.com/office/drawing/2014/main" id="{AC42ABEE-2253-4F34-933A-2FA14328A1C1}"/>
              </a:ext>
            </a:extLst>
          </p:cNvPr>
          <p:cNvSpPr txBox="1"/>
          <p:nvPr/>
        </p:nvSpPr>
        <p:spPr>
          <a:xfrm>
            <a:off x="-603738" y="369957"/>
            <a:ext cx="5486400" cy="707886"/>
          </a:xfrm>
          <a:prstGeom prst="rect">
            <a:avLst/>
          </a:prstGeom>
          <a:noFill/>
        </p:spPr>
        <p:txBody>
          <a:bodyPr wrap="square" rtlCol="0">
            <a:spAutoFit/>
          </a:bodyPr>
          <a:lstStyle/>
          <a:p>
            <a:pPr algn="ctr"/>
            <a:r>
              <a:rPr lang="en-US" sz="4000" b="1" i="1" dirty="0">
                <a:solidFill>
                  <a:srgbClr val="002060"/>
                </a:solidFill>
                <a:latin typeface="Bodoni MT Black" panose="02070A03080606020203" pitchFamily="18" charset="0"/>
              </a:rPr>
              <a:t>WELCOME  TO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Resources Persons </a:t>
            </a:r>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2" descr="E:\Lid Power Offer\Young Optics\Image\26166946_1832427103715977_3868577082892168633_n.jpg"/>
          <p:cNvPicPr>
            <a:picLocks noChangeAspect="1" noChangeArrowheads="1"/>
          </p:cNvPicPr>
          <p:nvPr/>
        </p:nvPicPr>
        <p:blipFill>
          <a:blip r:embed="rId3" cstate="print"/>
          <a:srcRect/>
          <a:stretch>
            <a:fillRect/>
          </a:stretch>
        </p:blipFill>
        <p:spPr bwMode="auto">
          <a:xfrm>
            <a:off x="-2" y="0"/>
            <a:ext cx="914401" cy="953519"/>
          </a:xfrm>
          <a:prstGeom prst="rect">
            <a:avLst/>
          </a:prstGeom>
          <a:noFill/>
        </p:spPr>
      </p:pic>
      <p:sp>
        <p:nvSpPr>
          <p:cNvPr id="6" name="Rectangle 5"/>
          <p:cNvSpPr/>
          <p:nvPr/>
        </p:nvSpPr>
        <p:spPr>
          <a:xfrm>
            <a:off x="5257800" y="6248400"/>
            <a:ext cx="3573479" cy="369332"/>
          </a:xfrm>
          <a:prstGeom prst="rect">
            <a:avLst/>
          </a:prstGeom>
        </p:spPr>
        <p:txBody>
          <a:bodyPr wrap="none">
            <a:spAutoFit/>
          </a:bodyPr>
          <a:lstStyle/>
          <a:p>
            <a:r>
              <a:rPr lang="en-US" b="1" dirty="0"/>
              <a:t>LID POWER SOLUTIONS LIMITED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b="1" dirty="0">
                <a:latin typeface="+mn-lt"/>
              </a:rPr>
              <a:t>Our Service Method</a:t>
            </a:r>
          </a:p>
        </p:txBody>
      </p:sp>
      <p:sp>
        <p:nvSpPr>
          <p:cNvPr id="3" name="Content Placeholder 2"/>
          <p:cNvSpPr>
            <a:spLocks noGrp="1"/>
          </p:cNvSpPr>
          <p:nvPr>
            <p:ph sz="quarter" idx="1"/>
          </p:nvPr>
        </p:nvSpPr>
        <p:spPr>
          <a:xfrm>
            <a:off x="381000" y="990600"/>
            <a:ext cx="8534400" cy="4572000"/>
          </a:xfrm>
        </p:spPr>
        <p:txBody>
          <a:bodyPr/>
          <a:lstStyle/>
          <a:p>
            <a:r>
              <a:rPr lang="en-US" sz="2000" dirty="0"/>
              <a:t>We have a long time experience a good numbers of Trained Engineers for ensuring after sales support. </a:t>
            </a:r>
          </a:p>
          <a:p>
            <a:r>
              <a:rPr lang="en-US" sz="2000" dirty="0"/>
              <a:t>We will provide round the clock service (7 X24x365 hours in a week). Response to a service Call will be within 02 hours in side Dhaka, Outside Dhaka within 02hours+ travel time except any natural disaster or unavoidable circumstances or it can be settled down by both the parties mutually. System up time will be 24 (Twenty-four) hours.</a:t>
            </a:r>
          </a:p>
          <a:p>
            <a:pPr>
              <a:buNone/>
            </a:pPr>
            <a:endParaRPr lang="en-US" dirty="0"/>
          </a:p>
        </p:txBody>
      </p:sp>
      <p:sp>
        <p:nvSpPr>
          <p:cNvPr id="4" name="Rectangle 3"/>
          <p:cNvSpPr/>
          <p:nvPr/>
        </p:nvSpPr>
        <p:spPr>
          <a:xfrm>
            <a:off x="3962400" y="3124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 name="Rectangle 4"/>
          <p:cNvSpPr/>
          <p:nvPr/>
        </p:nvSpPr>
        <p:spPr>
          <a:xfrm>
            <a:off x="1981200" y="3657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6" name="Rectangle 5"/>
          <p:cNvSpPr/>
          <p:nvPr/>
        </p:nvSpPr>
        <p:spPr>
          <a:xfrm>
            <a:off x="3886200" y="3657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TO</a:t>
            </a:r>
          </a:p>
        </p:txBody>
      </p:sp>
      <p:sp>
        <p:nvSpPr>
          <p:cNvPr id="7" name="Rectangle 6"/>
          <p:cNvSpPr/>
          <p:nvPr/>
        </p:nvSpPr>
        <p:spPr>
          <a:xfrm>
            <a:off x="1905000" y="4724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ENGINEERS</a:t>
            </a:r>
          </a:p>
        </p:txBody>
      </p:sp>
      <p:sp>
        <p:nvSpPr>
          <p:cNvPr id="8" name="Rectangle 7"/>
          <p:cNvSpPr/>
          <p:nvPr/>
        </p:nvSpPr>
        <p:spPr>
          <a:xfrm>
            <a:off x="3429000" y="51816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AREA SERVICE CENTER</a:t>
            </a:r>
          </a:p>
        </p:txBody>
      </p:sp>
      <p:sp>
        <p:nvSpPr>
          <p:cNvPr id="10" name="Rectangle 9"/>
          <p:cNvSpPr/>
          <p:nvPr/>
        </p:nvSpPr>
        <p:spPr>
          <a:xfrm>
            <a:off x="3581400" y="4191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MANAGER</a:t>
            </a:r>
          </a:p>
        </p:txBody>
      </p:sp>
      <p:sp>
        <p:nvSpPr>
          <p:cNvPr id="11" name="Rectangle 10"/>
          <p:cNvSpPr/>
          <p:nvPr/>
        </p:nvSpPr>
        <p:spPr>
          <a:xfrm>
            <a:off x="5562600" y="36576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MD</a:t>
            </a:r>
          </a:p>
        </p:txBody>
      </p:sp>
      <p:sp>
        <p:nvSpPr>
          <p:cNvPr id="12" name="Rectangle 11"/>
          <p:cNvSpPr/>
          <p:nvPr/>
        </p:nvSpPr>
        <p:spPr>
          <a:xfrm>
            <a:off x="5562600" y="4572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SUPPORT ENGINEERS</a:t>
            </a:r>
          </a:p>
        </p:txBody>
      </p:sp>
      <p:sp>
        <p:nvSpPr>
          <p:cNvPr id="13" name="Rectangle 12"/>
          <p:cNvSpPr/>
          <p:nvPr/>
        </p:nvSpPr>
        <p:spPr>
          <a:xfrm>
            <a:off x="3886200" y="59436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USER</a:t>
            </a:r>
          </a:p>
        </p:txBody>
      </p:sp>
      <p:cxnSp>
        <p:nvCxnSpPr>
          <p:cNvPr id="15" name="Straight Connector 14"/>
          <p:cNvCxnSpPr/>
          <p:nvPr/>
        </p:nvCxnSpPr>
        <p:spPr>
          <a:xfrm rot="10800000">
            <a:off x="1447800" y="32004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28600" y="44196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5638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6" idx="0"/>
          </p:cNvCxnSpPr>
          <p:nvPr/>
        </p:nvCxnSpPr>
        <p:spPr>
          <a:xfrm rot="5400000">
            <a:off x="4381500" y="3543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4" idx="1"/>
          </p:cNvCxnSpPr>
          <p:nvPr/>
        </p:nvCxnSpPr>
        <p:spPr>
          <a:xfrm>
            <a:off x="3657600" y="3276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3201194" y="3733800"/>
            <a:ext cx="913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1"/>
          </p:cNvCxnSpPr>
          <p:nvPr/>
        </p:nvCxnSpPr>
        <p:spPr>
          <a:xfrm rot="10800000">
            <a:off x="2590800" y="4419600"/>
            <a:ext cx="990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0"/>
          </p:cNvCxnSpPr>
          <p:nvPr/>
        </p:nvCxnSpPr>
        <p:spPr>
          <a:xfrm rot="5400000">
            <a:off x="24003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5257800" y="42672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6249194" y="4419600"/>
            <a:ext cx="304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982494" y="5295900"/>
            <a:ext cx="380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5486400" y="5486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 idx="2"/>
          </p:cNvCxnSpPr>
          <p:nvPr/>
        </p:nvCxnSpPr>
        <p:spPr>
          <a:xfrm rot="5400000">
            <a:off x="24384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590800" y="5486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3" idx="0"/>
            <a:endCxn id="8" idx="2"/>
          </p:cNvCxnSpPr>
          <p:nvPr/>
        </p:nvCxnSpPr>
        <p:spPr>
          <a:xfrm rot="16200000" flipV="1">
            <a:off x="4362450" y="58102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rot="5400000">
            <a:off x="4381500" y="52959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 idx="3"/>
            <a:endCxn id="6" idx="1"/>
          </p:cNvCxnSpPr>
          <p:nvPr/>
        </p:nvCxnSpPr>
        <p:spPr>
          <a:xfrm>
            <a:off x="3200400" y="3810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1" idx="1"/>
            <a:endCxn id="6" idx="3"/>
          </p:cNvCxnSpPr>
          <p:nvPr/>
        </p:nvCxnSpPr>
        <p:spPr>
          <a:xfrm rot="10800000">
            <a:off x="5105400" y="3810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2" y="0"/>
            <a:ext cx="876887" cy="914400"/>
          </a:xfrm>
          <a:prstGeom prst="rect">
            <a:avLst/>
          </a:prstGeom>
          <a:noFill/>
        </p:spPr>
      </p:pic>
      <p:sp>
        <p:nvSpPr>
          <p:cNvPr id="103" name="Rectangle 102"/>
          <p:cNvSpPr/>
          <p:nvPr/>
        </p:nvSpPr>
        <p:spPr>
          <a:xfrm>
            <a:off x="5334000" y="6248400"/>
            <a:ext cx="3573479" cy="369332"/>
          </a:xfrm>
          <a:prstGeom prst="rect">
            <a:avLst/>
          </a:prstGeom>
        </p:spPr>
        <p:txBody>
          <a:bodyPr wrap="square">
            <a:spAutoFit/>
          </a:bodyPr>
          <a:lstStyle/>
          <a:p>
            <a:r>
              <a:rPr lang="en-US" b="1" dirty="0"/>
              <a:t>LID POWER SOLUTIONS LIMITED</a:t>
            </a:r>
            <a:endParaRPr lang="en-US" dirty="0"/>
          </a:p>
        </p:txBody>
      </p:sp>
      <p:cxnSp>
        <p:nvCxnSpPr>
          <p:cNvPr id="106" name="Straight Arrow Connector 105"/>
          <p:cNvCxnSpPr/>
          <p:nvPr/>
        </p:nvCxnSpPr>
        <p:spPr>
          <a:xfrm rot="5400000">
            <a:off x="4496594" y="3810000"/>
            <a:ext cx="761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5400000">
            <a:off x="4382294" y="40759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868194" y="5638006"/>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13" idx="3"/>
          </p:cNvCxnSpPr>
          <p:nvPr/>
        </p:nvCxnSpPr>
        <p:spPr>
          <a:xfrm rot="10800000">
            <a:off x="5105400" y="61722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mn-lt"/>
              </a:rPr>
              <a:t>OUR PRODUCT SOLUTIONS</a:t>
            </a:r>
          </a:p>
        </p:txBody>
      </p:sp>
      <p:sp>
        <p:nvSpPr>
          <p:cNvPr id="3" name="Content Placeholder 2"/>
          <p:cNvSpPr>
            <a:spLocks noGrp="1"/>
          </p:cNvSpPr>
          <p:nvPr>
            <p:ph sz="quarter" idx="1"/>
          </p:nvPr>
        </p:nvSpPr>
        <p:spPr>
          <a:xfrm>
            <a:off x="990600" y="1447800"/>
            <a:ext cx="7848600" cy="4343400"/>
          </a:xfrm>
        </p:spPr>
        <p:txBody>
          <a:bodyPr>
            <a:normAutofit fontScale="92500" lnSpcReduction="10000"/>
          </a:bodyPr>
          <a:lstStyle/>
          <a:p>
            <a:pPr>
              <a:buNone/>
            </a:pPr>
            <a:r>
              <a:rPr lang="en-US" dirty="0"/>
              <a:t>» </a:t>
            </a:r>
            <a:r>
              <a:rPr lang="en-US" sz="2200" dirty="0"/>
              <a:t>ON LINE UPS</a:t>
            </a:r>
          </a:p>
          <a:p>
            <a:pPr>
              <a:buNone/>
            </a:pPr>
            <a:r>
              <a:rPr lang="en-US" sz="2200" dirty="0"/>
              <a:t>»INVERTER &amp; RECTIFIER</a:t>
            </a:r>
          </a:p>
          <a:p>
            <a:pPr>
              <a:buNone/>
            </a:pPr>
            <a:r>
              <a:rPr lang="en-US" sz="2200" dirty="0"/>
              <a:t>»SMF BATTERY</a:t>
            </a:r>
          </a:p>
          <a:p>
            <a:pPr>
              <a:buNone/>
            </a:pPr>
            <a:r>
              <a:rPr lang="en-US" sz="2200" dirty="0"/>
              <a:t>»AUTOMATIC VOLTAGE REGULATOR(AVR)</a:t>
            </a:r>
          </a:p>
          <a:p>
            <a:pPr>
              <a:buNone/>
            </a:pPr>
            <a:r>
              <a:rPr lang="en-US" sz="2200" dirty="0"/>
              <a:t>»PRECISION AIR CONDITION</a:t>
            </a:r>
          </a:p>
          <a:p>
            <a:pPr>
              <a:buNone/>
            </a:pPr>
            <a:r>
              <a:rPr lang="en-US" sz="2200" dirty="0"/>
              <a:t>»DATA CENTER INFRASTRUCTURE SOLUTIONS</a:t>
            </a:r>
          </a:p>
          <a:p>
            <a:pPr>
              <a:buNone/>
            </a:pPr>
            <a:r>
              <a:rPr lang="en-US" sz="2200" dirty="0"/>
              <a:t>»IPDU/VESDA</a:t>
            </a:r>
          </a:p>
          <a:p>
            <a:pPr>
              <a:buNone/>
            </a:pPr>
            <a:r>
              <a:rPr lang="en-US" sz="2200" dirty="0"/>
              <a:t>»AUTO FIRE SUPPRESION SYSTEM</a:t>
            </a:r>
          </a:p>
          <a:p>
            <a:pPr>
              <a:buNone/>
            </a:pPr>
            <a:r>
              <a:rPr lang="en-US" sz="2200" dirty="0"/>
              <a:t>»SECURITY SERVIELLIENCE SYSTEM</a:t>
            </a:r>
          </a:p>
          <a:p>
            <a:pPr>
              <a:buNone/>
            </a:pPr>
            <a:r>
              <a:rPr lang="en-US" sz="2200" dirty="0"/>
              <a:t>»VEDIO SERVEILLANCE SYSTEM(VEDIO WALL, VEDIO CONFERANCING)</a:t>
            </a:r>
          </a:p>
          <a:p>
            <a:pPr>
              <a:buNone/>
            </a:pPr>
            <a:r>
              <a:rPr lang="en-US" sz="2200" dirty="0"/>
              <a:t>»ICT SOLUTIONS</a:t>
            </a:r>
          </a:p>
          <a:p>
            <a:pPr>
              <a:buNone/>
            </a:pPr>
            <a:r>
              <a:rPr lang="en-US" sz="2200" dirty="0"/>
              <a:t>»TOTAL ELECTRICAL SOLUTIONS</a:t>
            </a:r>
          </a:p>
        </p:txBody>
      </p:sp>
      <p:pic>
        <p:nvPicPr>
          <p:cNvPr id="4"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2" y="0"/>
            <a:ext cx="876887" cy="914400"/>
          </a:xfrm>
          <a:prstGeom prst="rect">
            <a:avLst/>
          </a:prstGeom>
          <a:noFill/>
        </p:spPr>
      </p:pic>
      <p:sp>
        <p:nvSpPr>
          <p:cNvPr id="5" name="Rectangle 4"/>
          <p:cNvSpPr/>
          <p:nvPr/>
        </p:nvSpPr>
        <p:spPr>
          <a:xfrm>
            <a:off x="5257800" y="6248400"/>
            <a:ext cx="3573479" cy="369332"/>
          </a:xfrm>
          <a:prstGeom prst="rect">
            <a:avLst/>
          </a:prstGeom>
        </p:spPr>
        <p:txBody>
          <a:bodyPr wrap="none">
            <a:spAutoFit/>
          </a:bodyPr>
          <a:lstStyle/>
          <a:p>
            <a:r>
              <a:rPr lang="en-US" b="1" dirty="0"/>
              <a:t>LID POWER SOLUTIONS LIMITED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mn-lt"/>
              </a:rPr>
              <a:t>OUR SOLUTIONS PARTNER</a:t>
            </a:r>
          </a:p>
        </p:txBody>
      </p:sp>
      <p:pic>
        <p:nvPicPr>
          <p:cNvPr id="4" name="Content Placeholder 3" descr="Legrand-logo-F818D76A48-seeklogo"/>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2857899" cy="695422"/>
          </a:xfrm>
          <a:prstGeom prst="rect">
            <a:avLst/>
          </a:prstGeom>
          <a:noFill/>
          <a:ln>
            <a:noFill/>
          </a:ln>
        </p:spPr>
      </p:pic>
      <p:pic>
        <p:nvPicPr>
          <p:cNvPr id="5" name="Picture 4" descr="untitled-2_0"/>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24000"/>
            <a:ext cx="2094865" cy="755015"/>
          </a:xfrm>
          <a:prstGeom prst="rect">
            <a:avLst/>
          </a:prstGeom>
          <a:noFill/>
          <a:ln>
            <a:noFill/>
          </a:ln>
        </p:spPr>
      </p:pic>
      <p:pic>
        <p:nvPicPr>
          <p:cNvPr id="6" name="Picture 5" descr="ampliaofferta"/>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00200"/>
            <a:ext cx="1584325" cy="574040"/>
          </a:xfrm>
          <a:prstGeom prst="rect">
            <a:avLst/>
          </a:prstGeom>
          <a:noFill/>
          <a:ln>
            <a:noFill/>
          </a:ln>
        </p:spPr>
      </p:pic>
      <p:pic>
        <p:nvPicPr>
          <p:cNvPr id="7" name="Picture 6" descr="Schneider_Electric-logo-D935292B1C-seeklogo"/>
          <p:cNvPicPr/>
          <p:nvPr/>
        </p:nvPicPr>
        <p:blipFill>
          <a:blip r:embed="rId5">
            <a:extLst>
              <a:ext uri="{28A0092B-C50C-407E-A947-70E740481C1C}">
                <a14:useLocalDpi xmlns:a14="http://schemas.microsoft.com/office/drawing/2010/main" val="0"/>
              </a:ext>
            </a:extLst>
          </a:blip>
          <a:srcRect/>
          <a:stretch>
            <a:fillRect/>
          </a:stretch>
        </p:blipFill>
        <p:spPr bwMode="auto">
          <a:xfrm>
            <a:off x="4065269" y="2468683"/>
            <a:ext cx="1605281" cy="482797"/>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6315319" y="2373948"/>
            <a:ext cx="1605280" cy="596899"/>
          </a:xfrm>
          <a:prstGeom prst="rect">
            <a:avLst/>
          </a:prstGeom>
          <a:noFill/>
          <a:ln>
            <a:noFill/>
          </a:ln>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1542268" y="5478462"/>
            <a:ext cx="1499235" cy="499745"/>
          </a:xfrm>
          <a:prstGeom prst="rect">
            <a:avLst/>
          </a:prstGeom>
          <a:noFill/>
          <a:ln>
            <a:noFill/>
          </a:ln>
        </p:spPr>
      </p:pic>
      <p:pic>
        <p:nvPicPr>
          <p:cNvPr id="10" name="Picture 9"/>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429000"/>
            <a:ext cx="2317750" cy="797560"/>
          </a:xfrm>
          <a:prstGeom prst="rect">
            <a:avLst/>
          </a:prstGeom>
          <a:noFill/>
          <a:ln>
            <a:noFill/>
          </a:ln>
        </p:spPr>
      </p:pic>
      <p:pic>
        <p:nvPicPr>
          <p:cNvPr id="11" name="Picture 10"/>
          <p:cNvPicPr/>
          <p:nvPr/>
        </p:nvPicPr>
        <p:blipFill>
          <a:blip r:embed="rId9">
            <a:extLst>
              <a:ext uri="{28A0092B-C50C-407E-A947-70E740481C1C}">
                <a14:useLocalDpi xmlns:a14="http://schemas.microsoft.com/office/drawing/2010/main" val="0"/>
              </a:ext>
            </a:extLst>
          </a:blip>
          <a:srcRect/>
          <a:stretch>
            <a:fillRect/>
          </a:stretch>
        </p:blipFill>
        <p:spPr bwMode="auto">
          <a:xfrm>
            <a:off x="3810000" y="3505200"/>
            <a:ext cx="1860550" cy="733425"/>
          </a:xfrm>
          <a:prstGeom prst="rect">
            <a:avLst/>
          </a:prstGeom>
          <a:noFill/>
          <a:ln>
            <a:noFill/>
          </a:ln>
        </p:spPr>
      </p:pic>
      <p:pic>
        <p:nvPicPr>
          <p:cNvPr id="12" name="Picture 11"/>
          <p:cNvPicPr/>
          <p:nvPr/>
        </p:nvPicPr>
        <p:blipFill>
          <a:blip r:embed="rId10">
            <a:extLst>
              <a:ext uri="{28A0092B-C50C-407E-A947-70E740481C1C}">
                <a14:useLocalDpi xmlns:a14="http://schemas.microsoft.com/office/drawing/2010/main" val="0"/>
              </a:ext>
            </a:extLst>
          </a:blip>
          <a:srcRect/>
          <a:stretch>
            <a:fillRect/>
          </a:stretch>
        </p:blipFill>
        <p:spPr bwMode="auto">
          <a:xfrm>
            <a:off x="6424393" y="5444807"/>
            <a:ext cx="1371600" cy="533400"/>
          </a:xfrm>
          <a:prstGeom prst="rect">
            <a:avLst/>
          </a:prstGeom>
          <a:noFill/>
          <a:ln>
            <a:noFill/>
          </a:ln>
        </p:spPr>
      </p:pic>
      <p:pic>
        <p:nvPicPr>
          <p:cNvPr id="13" name="Picture 12"/>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3429000"/>
            <a:ext cx="2265045" cy="861060"/>
          </a:xfrm>
          <a:prstGeom prst="rect">
            <a:avLst/>
          </a:prstGeom>
          <a:noFill/>
          <a:ln>
            <a:noFill/>
          </a:ln>
        </p:spPr>
      </p:pic>
      <p:pic>
        <p:nvPicPr>
          <p:cNvPr id="14" name="Picture 13"/>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4495800"/>
            <a:ext cx="1860550" cy="775970"/>
          </a:xfrm>
          <a:prstGeom prst="rect">
            <a:avLst/>
          </a:prstGeom>
          <a:noFill/>
          <a:ln>
            <a:noFill/>
          </a:ln>
        </p:spPr>
      </p:pic>
      <p:pic>
        <p:nvPicPr>
          <p:cNvPr id="15" name="Picture 14" descr="Nidec 263x250"/>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4419600"/>
            <a:ext cx="2381885" cy="775970"/>
          </a:xfrm>
          <a:prstGeom prst="rect">
            <a:avLst/>
          </a:prstGeom>
          <a:noFill/>
          <a:ln>
            <a:noFill/>
          </a:ln>
        </p:spPr>
      </p:pic>
      <p:pic>
        <p:nvPicPr>
          <p:cNvPr id="16" name="Picture 15"/>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5334000"/>
            <a:ext cx="1190625" cy="755015"/>
          </a:xfrm>
          <a:prstGeom prst="rect">
            <a:avLst/>
          </a:prstGeom>
          <a:noFill/>
          <a:ln>
            <a:noFill/>
          </a:ln>
        </p:spPr>
      </p:pic>
      <p:pic>
        <p:nvPicPr>
          <p:cNvPr id="17" name="Picture 16"/>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5334000"/>
            <a:ext cx="1297305" cy="755015"/>
          </a:xfrm>
          <a:prstGeom prst="rect">
            <a:avLst/>
          </a:prstGeom>
          <a:noFill/>
          <a:ln>
            <a:noFill/>
          </a:ln>
        </p:spPr>
      </p:pic>
      <p:sp>
        <p:nvSpPr>
          <p:cNvPr id="1026" name="AutoShape 2" descr="Raritan-a-brand-of-Legrand.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dministrator\Desktop\Raritan-a-brand-of-Legrand.png"/>
          <p:cNvPicPr>
            <a:picLocks noChangeAspect="1" noChangeArrowheads="1"/>
          </p:cNvPicPr>
          <p:nvPr/>
        </p:nvPicPr>
        <p:blipFill>
          <a:blip r:embed="rId16"/>
          <a:srcRect/>
          <a:stretch>
            <a:fillRect/>
          </a:stretch>
        </p:blipFill>
        <p:spPr bwMode="auto">
          <a:xfrm>
            <a:off x="6096000" y="4419600"/>
            <a:ext cx="1752600" cy="762000"/>
          </a:xfrm>
          <a:prstGeom prst="rect">
            <a:avLst/>
          </a:prstGeom>
          <a:noFill/>
        </p:spPr>
      </p:pic>
      <p:pic>
        <p:nvPicPr>
          <p:cNvPr id="20" name="Picture 2" descr="E:\Lid Power Offer\Young Optics\Image\26166946_1832427103715977_3868577082892168633_n.jpg"/>
          <p:cNvPicPr>
            <a:picLocks noChangeAspect="1" noChangeArrowheads="1"/>
          </p:cNvPicPr>
          <p:nvPr/>
        </p:nvPicPr>
        <p:blipFill>
          <a:blip r:embed="rId17" cstate="print"/>
          <a:srcRect/>
          <a:stretch>
            <a:fillRect/>
          </a:stretch>
        </p:blipFill>
        <p:spPr bwMode="auto">
          <a:xfrm>
            <a:off x="-2" y="0"/>
            <a:ext cx="876887" cy="914400"/>
          </a:xfrm>
          <a:prstGeom prst="rect">
            <a:avLst/>
          </a:prstGeom>
          <a:noFill/>
        </p:spPr>
      </p:pic>
      <p:sp>
        <p:nvSpPr>
          <p:cNvPr id="21" name="Rectangle 20"/>
          <p:cNvSpPr/>
          <p:nvPr/>
        </p:nvSpPr>
        <p:spPr>
          <a:xfrm>
            <a:off x="5181600" y="6172200"/>
            <a:ext cx="3573479" cy="369332"/>
          </a:xfrm>
          <a:prstGeom prst="rect">
            <a:avLst/>
          </a:prstGeom>
        </p:spPr>
        <p:txBody>
          <a:bodyPr wrap="none">
            <a:spAutoFit/>
          </a:bodyPr>
          <a:lstStyle/>
          <a:p>
            <a:r>
              <a:rPr lang="en-US" b="1" dirty="0"/>
              <a:t>LID POWER SOLUTIONS LIMITED</a:t>
            </a:r>
            <a:endParaRPr lang="en-US" dirty="0"/>
          </a:p>
        </p:txBody>
      </p:sp>
      <p:pic>
        <p:nvPicPr>
          <p:cNvPr id="18" name="Picture 17">
            <a:extLst>
              <a:ext uri="{FF2B5EF4-FFF2-40B4-BE49-F238E27FC236}">
                <a16:creationId xmlns:a16="http://schemas.microsoft.com/office/drawing/2014/main" id="{09B3C12D-6EA5-4E3A-A26F-168A30662F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01775" y="2347471"/>
            <a:ext cx="1905000" cy="651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5229-CE25-4D14-B90B-3D66C3D5BB70}"/>
              </a:ext>
            </a:extLst>
          </p:cNvPr>
          <p:cNvSpPr>
            <a:spLocks noGrp="1"/>
          </p:cNvSpPr>
          <p:nvPr>
            <p:ph type="title"/>
          </p:nvPr>
        </p:nvSpPr>
        <p:spPr/>
        <p:txBody>
          <a:bodyPr/>
          <a:lstStyle/>
          <a:p>
            <a:pPr algn="ctr"/>
            <a:r>
              <a:rPr lang="en-US" b="1" dirty="0"/>
              <a:t>TARGET MARKET</a:t>
            </a:r>
          </a:p>
        </p:txBody>
      </p:sp>
      <p:sp>
        <p:nvSpPr>
          <p:cNvPr id="3" name="Content Placeholder 2">
            <a:extLst>
              <a:ext uri="{FF2B5EF4-FFF2-40B4-BE49-F238E27FC236}">
                <a16:creationId xmlns:a16="http://schemas.microsoft.com/office/drawing/2014/main" id="{DE66FE2B-397B-4DF6-81A9-0A4DD7251319}"/>
              </a:ext>
            </a:extLst>
          </p:cNvPr>
          <p:cNvSpPr>
            <a:spLocks noGrp="1"/>
          </p:cNvSpPr>
          <p:nvPr>
            <p:ph sz="quarter" idx="1"/>
          </p:nvPr>
        </p:nvSpPr>
        <p:spPr/>
        <p:txBody>
          <a:bodyPr/>
          <a:lstStyle/>
          <a:p>
            <a:r>
              <a:rPr lang="en-US" dirty="0"/>
              <a:t>Manufacturing &amp; RMG (M &amp; RMG, Knitwear) </a:t>
            </a:r>
            <a:r>
              <a:rPr lang="en-US" b="1" dirty="0">
                <a:solidFill>
                  <a:srgbClr val="FF0000"/>
                </a:solidFill>
              </a:rPr>
              <a:t>***</a:t>
            </a:r>
          </a:p>
          <a:p>
            <a:r>
              <a:rPr lang="en-US" dirty="0"/>
              <a:t>Financial Services Industry (FSI)</a:t>
            </a:r>
          </a:p>
          <a:p>
            <a:r>
              <a:rPr lang="en-US" dirty="0"/>
              <a:t>Ceramic and food Industries </a:t>
            </a:r>
          </a:p>
          <a:p>
            <a:r>
              <a:rPr lang="en-US" dirty="0"/>
              <a:t>Health Care &amp; Pharmaceutical (H &amp; P)</a:t>
            </a:r>
          </a:p>
          <a:p>
            <a:r>
              <a:rPr lang="en-US" dirty="0"/>
              <a:t>Public Sector &amp; Education (PS &amp; E)</a:t>
            </a:r>
          </a:p>
          <a:p>
            <a:r>
              <a:rPr lang="en-US" dirty="0"/>
              <a:t>Multinational &amp; UN Org (MNC)</a:t>
            </a:r>
          </a:p>
          <a:p>
            <a:r>
              <a:rPr lang="en-US" dirty="0"/>
              <a:t>Communications, Media &amp; Entertainment (CME)</a:t>
            </a:r>
          </a:p>
          <a:p>
            <a:r>
              <a:rPr lang="en-US" dirty="0"/>
              <a:t>Others (NGO &amp; Selected Local Group)</a:t>
            </a:r>
          </a:p>
          <a:p>
            <a:endParaRPr lang="en-US" dirty="0"/>
          </a:p>
        </p:txBody>
      </p:sp>
      <p:pic>
        <p:nvPicPr>
          <p:cNvPr id="5" name="Picture 2" descr="E:\Lid Power Offer\Young Optics\Image\26166946_1832427103715977_3868577082892168633_n.jpg">
            <a:extLst>
              <a:ext uri="{FF2B5EF4-FFF2-40B4-BE49-F238E27FC236}">
                <a16:creationId xmlns:a16="http://schemas.microsoft.com/office/drawing/2014/main" id="{0C091962-1A01-4CE6-AC11-1C2C23B33ACF}"/>
              </a:ext>
            </a:extLst>
          </p:cNvPr>
          <p:cNvPicPr>
            <a:picLocks noChangeAspect="1" noChangeArrowheads="1"/>
          </p:cNvPicPr>
          <p:nvPr/>
        </p:nvPicPr>
        <p:blipFill>
          <a:blip r:embed="rId2" cstate="print"/>
          <a:srcRect/>
          <a:stretch>
            <a:fillRect/>
          </a:stretch>
        </p:blipFill>
        <p:spPr bwMode="auto">
          <a:xfrm>
            <a:off x="-2" y="0"/>
            <a:ext cx="876887" cy="914400"/>
          </a:xfrm>
          <a:prstGeom prst="rect">
            <a:avLst/>
          </a:prstGeom>
          <a:noFill/>
        </p:spPr>
      </p:pic>
      <p:sp>
        <p:nvSpPr>
          <p:cNvPr id="7" name="TextBox 6">
            <a:extLst>
              <a:ext uri="{FF2B5EF4-FFF2-40B4-BE49-F238E27FC236}">
                <a16:creationId xmlns:a16="http://schemas.microsoft.com/office/drawing/2014/main" id="{BE8EBC47-F71F-4B19-AAEE-296AD2B70762}"/>
              </a:ext>
            </a:extLst>
          </p:cNvPr>
          <p:cNvSpPr txBox="1"/>
          <p:nvPr/>
        </p:nvSpPr>
        <p:spPr>
          <a:xfrm>
            <a:off x="5105400" y="6214030"/>
            <a:ext cx="4572000" cy="369332"/>
          </a:xfrm>
          <a:prstGeom prst="rect">
            <a:avLst/>
          </a:prstGeom>
          <a:noFill/>
        </p:spPr>
        <p:txBody>
          <a:bodyPr wrap="square">
            <a:spAutoFit/>
          </a:bodyPr>
          <a:lstStyle/>
          <a:p>
            <a:r>
              <a:rPr lang="en-US" b="1" dirty="0"/>
              <a:t>LID POWER SOLUTIONS LIMITED</a:t>
            </a:r>
            <a:endParaRPr lang="en-US" dirty="0"/>
          </a:p>
        </p:txBody>
      </p:sp>
    </p:spTree>
    <p:extLst>
      <p:ext uri="{BB962C8B-B14F-4D97-AF65-F5344CB8AC3E}">
        <p14:creationId xmlns:p14="http://schemas.microsoft.com/office/powerpoint/2010/main" val="290976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F588-DC9B-493D-AE6F-4FB06AAAEFA4}"/>
              </a:ext>
            </a:extLst>
          </p:cNvPr>
          <p:cNvSpPr>
            <a:spLocks noGrp="1"/>
          </p:cNvSpPr>
          <p:nvPr>
            <p:ph type="title"/>
          </p:nvPr>
        </p:nvSpPr>
        <p:spPr/>
        <p:txBody>
          <a:bodyPr/>
          <a:lstStyle/>
          <a:p>
            <a:r>
              <a:rPr lang="en-US" dirty="0"/>
              <a:t> </a:t>
            </a:r>
          </a:p>
        </p:txBody>
      </p:sp>
      <p:pic>
        <p:nvPicPr>
          <p:cNvPr id="9" name="Picture 8">
            <a:extLst>
              <a:ext uri="{FF2B5EF4-FFF2-40B4-BE49-F238E27FC236}">
                <a16:creationId xmlns:a16="http://schemas.microsoft.com/office/drawing/2014/main" id="{E52FACC3-D6AC-4C00-B5F4-E8710B0E89D7}"/>
              </a:ext>
            </a:extLst>
          </p:cNvPr>
          <p:cNvPicPr>
            <a:picLocks noChangeAspect="1"/>
          </p:cNvPicPr>
          <p:nvPr/>
        </p:nvPicPr>
        <p:blipFill>
          <a:blip r:embed="rId2"/>
          <a:stretch>
            <a:fillRect/>
          </a:stretch>
        </p:blipFill>
        <p:spPr>
          <a:xfrm>
            <a:off x="487680" y="990599"/>
            <a:ext cx="8229600" cy="5105401"/>
          </a:xfrm>
          <a:prstGeom prst="rect">
            <a:avLst/>
          </a:prstGeom>
        </p:spPr>
      </p:pic>
      <p:pic>
        <p:nvPicPr>
          <p:cNvPr id="10" name="Picture 9">
            <a:extLst>
              <a:ext uri="{FF2B5EF4-FFF2-40B4-BE49-F238E27FC236}">
                <a16:creationId xmlns:a16="http://schemas.microsoft.com/office/drawing/2014/main" id="{DD02F4B0-8257-488E-A750-C99A60F5C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819" y="475413"/>
            <a:ext cx="1829461" cy="515187"/>
          </a:xfrm>
          <a:prstGeom prst="rect">
            <a:avLst/>
          </a:prstGeom>
        </p:spPr>
      </p:pic>
      <p:sp>
        <p:nvSpPr>
          <p:cNvPr id="11" name="TextBox 10">
            <a:extLst>
              <a:ext uri="{FF2B5EF4-FFF2-40B4-BE49-F238E27FC236}">
                <a16:creationId xmlns:a16="http://schemas.microsoft.com/office/drawing/2014/main" id="{1BC7AF9C-1326-4D72-A30C-DD8195C5F9F0}"/>
              </a:ext>
            </a:extLst>
          </p:cNvPr>
          <p:cNvSpPr txBox="1"/>
          <p:nvPr/>
        </p:nvSpPr>
        <p:spPr>
          <a:xfrm>
            <a:off x="3581400" y="5561932"/>
            <a:ext cx="2895600" cy="369332"/>
          </a:xfrm>
          <a:prstGeom prst="rect">
            <a:avLst/>
          </a:prstGeom>
          <a:noFill/>
        </p:spPr>
        <p:txBody>
          <a:bodyPr wrap="square" rtlCol="0">
            <a:spAutoFit/>
          </a:bodyPr>
          <a:lstStyle/>
          <a:p>
            <a:pPr defTabSz="457200"/>
            <a:r>
              <a:rPr lang="en-US" b="1" dirty="0">
                <a:latin typeface="Century Gothic" panose="020B0502020202020204"/>
              </a:rPr>
              <a:t>LEGRAND UPS Range </a:t>
            </a:r>
          </a:p>
        </p:txBody>
      </p:sp>
      <p:sp>
        <p:nvSpPr>
          <p:cNvPr id="13" name="TextBox 12">
            <a:extLst>
              <a:ext uri="{FF2B5EF4-FFF2-40B4-BE49-F238E27FC236}">
                <a16:creationId xmlns:a16="http://schemas.microsoft.com/office/drawing/2014/main" id="{B0203AF0-D487-4674-9E83-1AE012C77C4A}"/>
              </a:ext>
            </a:extLst>
          </p:cNvPr>
          <p:cNvSpPr txBox="1"/>
          <p:nvPr/>
        </p:nvSpPr>
        <p:spPr>
          <a:xfrm>
            <a:off x="5105400" y="6214030"/>
            <a:ext cx="3611880" cy="369332"/>
          </a:xfrm>
          <a:prstGeom prst="rect">
            <a:avLst/>
          </a:prstGeom>
          <a:noFill/>
        </p:spPr>
        <p:txBody>
          <a:bodyPr wrap="square">
            <a:spAutoFit/>
          </a:bodyPr>
          <a:lstStyle/>
          <a:p>
            <a:r>
              <a:rPr lang="en-US" b="1" dirty="0"/>
              <a:t>LID POWER SOLUTIONS LIMITED</a:t>
            </a:r>
            <a:endParaRPr lang="en-US" dirty="0"/>
          </a:p>
        </p:txBody>
      </p:sp>
      <p:pic>
        <p:nvPicPr>
          <p:cNvPr id="14" name="Picture 13">
            <a:extLst>
              <a:ext uri="{FF2B5EF4-FFF2-40B4-BE49-F238E27FC236}">
                <a16:creationId xmlns:a16="http://schemas.microsoft.com/office/drawing/2014/main" id="{04B82A99-4ED7-4669-80D1-F61A5D832962}"/>
              </a:ext>
            </a:extLst>
          </p:cNvPr>
          <p:cNvPicPr>
            <a:picLocks noChangeAspect="1"/>
          </p:cNvPicPr>
          <p:nvPr/>
        </p:nvPicPr>
        <p:blipFill>
          <a:blip r:embed="rId4"/>
          <a:stretch>
            <a:fillRect/>
          </a:stretch>
        </p:blipFill>
        <p:spPr>
          <a:xfrm>
            <a:off x="48730" y="76119"/>
            <a:ext cx="877900" cy="914479"/>
          </a:xfrm>
          <a:prstGeom prst="rect">
            <a:avLst/>
          </a:prstGeom>
        </p:spPr>
      </p:pic>
    </p:spTree>
    <p:extLst>
      <p:ext uri="{BB962C8B-B14F-4D97-AF65-F5344CB8AC3E}">
        <p14:creationId xmlns:p14="http://schemas.microsoft.com/office/powerpoint/2010/main" val="2056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CE5E8B-08EE-4D6E-84C6-FD95A15032D8}"/>
              </a:ext>
            </a:extLst>
          </p:cNvPr>
          <p:cNvPicPr>
            <a:picLocks noChangeAspect="1"/>
          </p:cNvPicPr>
          <p:nvPr/>
        </p:nvPicPr>
        <p:blipFill>
          <a:blip r:embed="rId2"/>
          <a:stretch>
            <a:fillRect/>
          </a:stretch>
        </p:blipFill>
        <p:spPr>
          <a:xfrm>
            <a:off x="609599" y="1029605"/>
            <a:ext cx="2895600" cy="4837795"/>
          </a:xfrm>
          <a:prstGeom prst="rect">
            <a:avLst/>
          </a:prstGeom>
        </p:spPr>
      </p:pic>
      <p:pic>
        <p:nvPicPr>
          <p:cNvPr id="5" name="Picture 4">
            <a:extLst>
              <a:ext uri="{FF2B5EF4-FFF2-40B4-BE49-F238E27FC236}">
                <a16:creationId xmlns:a16="http://schemas.microsoft.com/office/drawing/2014/main" id="{3DD951D3-54CA-4597-8AF2-5E965E83F636}"/>
              </a:ext>
            </a:extLst>
          </p:cNvPr>
          <p:cNvPicPr>
            <a:picLocks noChangeAspect="1"/>
          </p:cNvPicPr>
          <p:nvPr/>
        </p:nvPicPr>
        <p:blipFill>
          <a:blip r:embed="rId3"/>
          <a:stretch>
            <a:fillRect/>
          </a:stretch>
        </p:blipFill>
        <p:spPr>
          <a:xfrm>
            <a:off x="3276600" y="1029605"/>
            <a:ext cx="2438402" cy="4798790"/>
          </a:xfrm>
          <a:prstGeom prst="rect">
            <a:avLst/>
          </a:prstGeom>
        </p:spPr>
      </p:pic>
      <p:pic>
        <p:nvPicPr>
          <p:cNvPr id="6" name="Content Placeholder 5">
            <a:extLst>
              <a:ext uri="{FF2B5EF4-FFF2-40B4-BE49-F238E27FC236}">
                <a16:creationId xmlns:a16="http://schemas.microsoft.com/office/drawing/2014/main" id="{8C056EF7-4C3F-4A24-9940-88D69858FB57}"/>
              </a:ext>
            </a:extLst>
          </p:cNvPr>
          <p:cNvPicPr>
            <a:picLocks noGrp="1" noChangeAspect="1"/>
          </p:cNvPicPr>
          <p:nvPr>
            <p:ph sz="quarter" idx="1"/>
          </p:nvPr>
        </p:nvPicPr>
        <p:blipFill>
          <a:blip r:embed="rId4"/>
          <a:stretch>
            <a:fillRect/>
          </a:stretch>
        </p:blipFill>
        <p:spPr>
          <a:xfrm>
            <a:off x="5715002" y="1029605"/>
            <a:ext cx="2971798" cy="4798790"/>
          </a:xfrm>
          <a:prstGeom prst="rect">
            <a:avLst/>
          </a:prstGeom>
        </p:spPr>
      </p:pic>
      <p:pic>
        <p:nvPicPr>
          <p:cNvPr id="7" name="Picture 6">
            <a:extLst>
              <a:ext uri="{FF2B5EF4-FFF2-40B4-BE49-F238E27FC236}">
                <a16:creationId xmlns:a16="http://schemas.microsoft.com/office/drawing/2014/main" id="{D375EAAD-A0C6-4CA6-8FD2-9DA32D541F29}"/>
              </a:ext>
            </a:extLst>
          </p:cNvPr>
          <p:cNvPicPr>
            <a:picLocks noChangeAspect="1"/>
          </p:cNvPicPr>
          <p:nvPr/>
        </p:nvPicPr>
        <p:blipFill>
          <a:blip r:embed="rId5"/>
          <a:stretch>
            <a:fillRect/>
          </a:stretch>
        </p:blipFill>
        <p:spPr>
          <a:xfrm>
            <a:off x="5562602" y="4572000"/>
            <a:ext cx="1171109" cy="1029605"/>
          </a:xfrm>
          <a:prstGeom prst="rect">
            <a:avLst/>
          </a:prstGeom>
        </p:spPr>
      </p:pic>
      <p:sp>
        <p:nvSpPr>
          <p:cNvPr id="8" name="TextBox 7">
            <a:extLst>
              <a:ext uri="{FF2B5EF4-FFF2-40B4-BE49-F238E27FC236}">
                <a16:creationId xmlns:a16="http://schemas.microsoft.com/office/drawing/2014/main" id="{C54BBACA-D127-41D1-BC22-70A72598AA85}"/>
              </a:ext>
            </a:extLst>
          </p:cNvPr>
          <p:cNvSpPr txBox="1"/>
          <p:nvPr/>
        </p:nvSpPr>
        <p:spPr>
          <a:xfrm>
            <a:off x="3276600" y="5867400"/>
            <a:ext cx="2286002" cy="400110"/>
          </a:xfrm>
          <a:prstGeom prst="rect">
            <a:avLst/>
          </a:prstGeom>
          <a:noFill/>
        </p:spPr>
        <p:txBody>
          <a:bodyPr wrap="square" rtlCol="0">
            <a:spAutoFit/>
          </a:bodyPr>
          <a:lstStyle/>
          <a:p>
            <a:r>
              <a:rPr lang="en-US" sz="2000" b="1" dirty="0"/>
              <a:t>VERTIV UPS Range </a:t>
            </a:r>
          </a:p>
        </p:txBody>
      </p:sp>
      <p:pic>
        <p:nvPicPr>
          <p:cNvPr id="9" name="Picture 8">
            <a:extLst>
              <a:ext uri="{FF2B5EF4-FFF2-40B4-BE49-F238E27FC236}">
                <a16:creationId xmlns:a16="http://schemas.microsoft.com/office/drawing/2014/main" id="{A1074026-72EA-47B4-B380-CB2ECC2FA3DE}"/>
              </a:ext>
            </a:extLst>
          </p:cNvPr>
          <p:cNvPicPr>
            <a:picLocks noChangeAspect="1"/>
          </p:cNvPicPr>
          <p:nvPr/>
        </p:nvPicPr>
        <p:blipFill>
          <a:blip r:embed="rId6"/>
          <a:stretch>
            <a:fillRect/>
          </a:stretch>
        </p:blipFill>
        <p:spPr>
          <a:xfrm>
            <a:off x="6308155" y="152400"/>
            <a:ext cx="2381229" cy="877205"/>
          </a:xfrm>
          <a:prstGeom prst="rect">
            <a:avLst/>
          </a:prstGeom>
        </p:spPr>
      </p:pic>
      <p:pic>
        <p:nvPicPr>
          <p:cNvPr id="10" name="Picture 2" descr="E:\Lid Power Offer\Young Optics\Image\26166946_1832427103715977_3868577082892168633_n.jpg">
            <a:extLst>
              <a:ext uri="{FF2B5EF4-FFF2-40B4-BE49-F238E27FC236}">
                <a16:creationId xmlns:a16="http://schemas.microsoft.com/office/drawing/2014/main" id="{C70C1B75-D1FB-457A-9289-CCC620A14BF9}"/>
              </a:ext>
            </a:extLst>
          </p:cNvPr>
          <p:cNvPicPr>
            <a:picLocks noChangeAspect="1" noChangeArrowheads="1"/>
          </p:cNvPicPr>
          <p:nvPr/>
        </p:nvPicPr>
        <p:blipFill>
          <a:blip r:embed="rId7" cstate="print"/>
          <a:srcRect/>
          <a:stretch>
            <a:fillRect/>
          </a:stretch>
        </p:blipFill>
        <p:spPr bwMode="auto">
          <a:xfrm>
            <a:off x="16172" y="76200"/>
            <a:ext cx="876887" cy="914400"/>
          </a:xfrm>
          <a:prstGeom prst="rect">
            <a:avLst/>
          </a:prstGeom>
          <a:noFill/>
        </p:spPr>
      </p:pic>
      <p:sp>
        <p:nvSpPr>
          <p:cNvPr id="11" name="TextBox 10">
            <a:extLst>
              <a:ext uri="{FF2B5EF4-FFF2-40B4-BE49-F238E27FC236}">
                <a16:creationId xmlns:a16="http://schemas.microsoft.com/office/drawing/2014/main" id="{3B158606-0C66-42E2-80B2-71425BC391D4}"/>
              </a:ext>
            </a:extLst>
          </p:cNvPr>
          <p:cNvSpPr txBox="1"/>
          <p:nvPr/>
        </p:nvSpPr>
        <p:spPr>
          <a:xfrm>
            <a:off x="5394961" y="6301452"/>
            <a:ext cx="3611880" cy="369332"/>
          </a:xfrm>
          <a:prstGeom prst="rect">
            <a:avLst/>
          </a:prstGeom>
          <a:noFill/>
        </p:spPr>
        <p:txBody>
          <a:bodyPr wrap="square">
            <a:spAutoFit/>
          </a:bodyPr>
          <a:lstStyle/>
          <a:p>
            <a:r>
              <a:rPr lang="en-US" b="1" dirty="0"/>
              <a:t>LID POWER SOLUTIONS LIMITED</a:t>
            </a:r>
            <a:endParaRPr lang="en-US" dirty="0"/>
          </a:p>
        </p:txBody>
      </p:sp>
    </p:spTree>
    <p:extLst>
      <p:ext uri="{BB962C8B-B14F-4D97-AF65-F5344CB8AC3E}">
        <p14:creationId xmlns:p14="http://schemas.microsoft.com/office/powerpoint/2010/main" val="25775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4CC474-33F1-4AFA-B565-F17779D8F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914400"/>
            <a:ext cx="4114800" cy="4953000"/>
          </a:xfrm>
          <a:prstGeom prst="rect">
            <a:avLst/>
          </a:prstGeom>
        </p:spPr>
      </p:pic>
      <p:pic>
        <p:nvPicPr>
          <p:cNvPr id="5" name="Picture 4">
            <a:extLst>
              <a:ext uri="{FF2B5EF4-FFF2-40B4-BE49-F238E27FC236}">
                <a16:creationId xmlns:a16="http://schemas.microsoft.com/office/drawing/2014/main" id="{CB2A94A3-DD78-4F18-B0C7-3111C22B6493}"/>
              </a:ext>
            </a:extLst>
          </p:cNvPr>
          <p:cNvPicPr>
            <a:picLocks noChangeAspect="1"/>
          </p:cNvPicPr>
          <p:nvPr/>
        </p:nvPicPr>
        <p:blipFill>
          <a:blip r:embed="rId3"/>
          <a:stretch>
            <a:fillRect/>
          </a:stretch>
        </p:blipFill>
        <p:spPr>
          <a:xfrm>
            <a:off x="4572000" y="914400"/>
            <a:ext cx="4191000" cy="4953000"/>
          </a:xfrm>
          <a:prstGeom prst="rect">
            <a:avLst/>
          </a:prstGeom>
        </p:spPr>
      </p:pic>
      <p:sp>
        <p:nvSpPr>
          <p:cNvPr id="6" name="TextBox 5">
            <a:extLst>
              <a:ext uri="{FF2B5EF4-FFF2-40B4-BE49-F238E27FC236}">
                <a16:creationId xmlns:a16="http://schemas.microsoft.com/office/drawing/2014/main" id="{486F4A07-38F4-4D0C-B5C1-47490A1A8EF7}"/>
              </a:ext>
            </a:extLst>
          </p:cNvPr>
          <p:cNvSpPr txBox="1"/>
          <p:nvPr/>
        </p:nvSpPr>
        <p:spPr>
          <a:xfrm>
            <a:off x="3505200" y="5543490"/>
            <a:ext cx="2439884" cy="400110"/>
          </a:xfrm>
          <a:prstGeom prst="rect">
            <a:avLst/>
          </a:prstGeom>
          <a:noFill/>
        </p:spPr>
        <p:txBody>
          <a:bodyPr wrap="square" rtlCol="0">
            <a:spAutoFit/>
          </a:bodyPr>
          <a:lstStyle/>
          <a:p>
            <a:r>
              <a:rPr lang="en-US" sz="2000" b="1" dirty="0"/>
              <a:t>ORTEA AVR Range </a:t>
            </a:r>
          </a:p>
        </p:txBody>
      </p:sp>
      <p:pic>
        <p:nvPicPr>
          <p:cNvPr id="7" name="Picture 6">
            <a:extLst>
              <a:ext uri="{FF2B5EF4-FFF2-40B4-BE49-F238E27FC236}">
                <a16:creationId xmlns:a16="http://schemas.microsoft.com/office/drawing/2014/main" id="{D72405EB-7AB4-4493-94A8-03D3EAC31C6E}"/>
              </a:ext>
            </a:extLst>
          </p:cNvPr>
          <p:cNvPicPr>
            <a:picLocks noChangeAspect="1"/>
          </p:cNvPicPr>
          <p:nvPr/>
        </p:nvPicPr>
        <p:blipFill>
          <a:blip r:embed="rId4"/>
          <a:stretch>
            <a:fillRect/>
          </a:stretch>
        </p:blipFill>
        <p:spPr>
          <a:xfrm>
            <a:off x="6705600" y="228600"/>
            <a:ext cx="2057400" cy="685800"/>
          </a:xfrm>
          <a:prstGeom prst="rect">
            <a:avLst/>
          </a:prstGeom>
        </p:spPr>
      </p:pic>
      <p:pic>
        <p:nvPicPr>
          <p:cNvPr id="8" name="Picture 2" descr="E:\Lid Power Offer\Young Optics\Image\26166946_1832427103715977_3868577082892168633_n.jpg">
            <a:extLst>
              <a:ext uri="{FF2B5EF4-FFF2-40B4-BE49-F238E27FC236}">
                <a16:creationId xmlns:a16="http://schemas.microsoft.com/office/drawing/2014/main" id="{FF6D9274-4D06-40CD-B1F7-1229EC08F070}"/>
              </a:ext>
            </a:extLst>
          </p:cNvPr>
          <p:cNvPicPr>
            <a:picLocks noChangeAspect="1" noChangeArrowheads="1"/>
          </p:cNvPicPr>
          <p:nvPr/>
        </p:nvPicPr>
        <p:blipFill>
          <a:blip r:embed="rId5" cstate="print"/>
          <a:srcRect/>
          <a:stretch>
            <a:fillRect/>
          </a:stretch>
        </p:blipFill>
        <p:spPr bwMode="auto">
          <a:xfrm>
            <a:off x="43375" y="76200"/>
            <a:ext cx="876887" cy="838200"/>
          </a:xfrm>
          <a:prstGeom prst="rect">
            <a:avLst/>
          </a:prstGeom>
          <a:noFill/>
        </p:spPr>
      </p:pic>
      <p:pic>
        <p:nvPicPr>
          <p:cNvPr id="9" name="Picture 8">
            <a:extLst>
              <a:ext uri="{FF2B5EF4-FFF2-40B4-BE49-F238E27FC236}">
                <a16:creationId xmlns:a16="http://schemas.microsoft.com/office/drawing/2014/main" id="{8283C20E-B882-4004-A071-2BFE1B1ECAD5}"/>
              </a:ext>
            </a:extLst>
          </p:cNvPr>
          <p:cNvPicPr>
            <a:picLocks noChangeAspect="1"/>
          </p:cNvPicPr>
          <p:nvPr/>
        </p:nvPicPr>
        <p:blipFill>
          <a:blip r:embed="rId6"/>
          <a:stretch>
            <a:fillRect/>
          </a:stretch>
        </p:blipFill>
        <p:spPr>
          <a:xfrm>
            <a:off x="5107192" y="6129485"/>
            <a:ext cx="3664014" cy="499915"/>
          </a:xfrm>
          <a:prstGeom prst="rect">
            <a:avLst/>
          </a:prstGeom>
        </p:spPr>
      </p:pic>
    </p:spTree>
    <p:extLst>
      <p:ext uri="{BB962C8B-B14F-4D97-AF65-F5344CB8AC3E}">
        <p14:creationId xmlns:p14="http://schemas.microsoft.com/office/powerpoint/2010/main" val="205277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E79851-DD67-4849-A7E0-09826FA639DF}"/>
              </a:ext>
            </a:extLst>
          </p:cNvPr>
          <p:cNvPicPr>
            <a:picLocks noChangeAspect="1"/>
          </p:cNvPicPr>
          <p:nvPr/>
        </p:nvPicPr>
        <p:blipFill>
          <a:blip r:embed="rId2"/>
          <a:stretch>
            <a:fillRect/>
          </a:stretch>
        </p:blipFill>
        <p:spPr>
          <a:xfrm>
            <a:off x="228600" y="1219200"/>
            <a:ext cx="3350009" cy="4114800"/>
          </a:xfrm>
          <a:prstGeom prst="rect">
            <a:avLst/>
          </a:prstGeom>
        </p:spPr>
      </p:pic>
      <p:pic>
        <p:nvPicPr>
          <p:cNvPr id="6" name="Picture 5">
            <a:extLst>
              <a:ext uri="{FF2B5EF4-FFF2-40B4-BE49-F238E27FC236}">
                <a16:creationId xmlns:a16="http://schemas.microsoft.com/office/drawing/2014/main" id="{1F397B74-7CB1-4AD7-80A9-5EEF9031668C}"/>
              </a:ext>
            </a:extLst>
          </p:cNvPr>
          <p:cNvPicPr>
            <a:picLocks noChangeAspect="1"/>
          </p:cNvPicPr>
          <p:nvPr/>
        </p:nvPicPr>
        <p:blipFill>
          <a:blip r:embed="rId3"/>
          <a:stretch>
            <a:fillRect/>
          </a:stretch>
        </p:blipFill>
        <p:spPr>
          <a:xfrm>
            <a:off x="3578609" y="1215684"/>
            <a:ext cx="2971800" cy="4114800"/>
          </a:xfrm>
          <a:prstGeom prst="rect">
            <a:avLst/>
          </a:prstGeom>
        </p:spPr>
      </p:pic>
      <p:pic>
        <p:nvPicPr>
          <p:cNvPr id="7" name="Picture 6">
            <a:extLst>
              <a:ext uri="{FF2B5EF4-FFF2-40B4-BE49-F238E27FC236}">
                <a16:creationId xmlns:a16="http://schemas.microsoft.com/office/drawing/2014/main" id="{058E8BF5-6C80-41C4-A17D-5D13554AA077}"/>
              </a:ext>
            </a:extLst>
          </p:cNvPr>
          <p:cNvPicPr>
            <a:picLocks noChangeAspect="1"/>
          </p:cNvPicPr>
          <p:nvPr/>
        </p:nvPicPr>
        <p:blipFill>
          <a:blip r:embed="rId4"/>
          <a:stretch>
            <a:fillRect/>
          </a:stretch>
        </p:blipFill>
        <p:spPr>
          <a:xfrm>
            <a:off x="6172200" y="1219200"/>
            <a:ext cx="2743200" cy="4111284"/>
          </a:xfrm>
          <a:prstGeom prst="rect">
            <a:avLst/>
          </a:prstGeom>
        </p:spPr>
      </p:pic>
      <p:sp>
        <p:nvSpPr>
          <p:cNvPr id="8" name="TextBox 7">
            <a:extLst>
              <a:ext uri="{FF2B5EF4-FFF2-40B4-BE49-F238E27FC236}">
                <a16:creationId xmlns:a16="http://schemas.microsoft.com/office/drawing/2014/main" id="{334B6239-9C18-465D-93F0-7AFF8E0DE52F}"/>
              </a:ext>
            </a:extLst>
          </p:cNvPr>
          <p:cNvSpPr txBox="1"/>
          <p:nvPr/>
        </p:nvSpPr>
        <p:spPr>
          <a:xfrm>
            <a:off x="3606975" y="4932132"/>
            <a:ext cx="2943434" cy="400110"/>
          </a:xfrm>
          <a:prstGeom prst="rect">
            <a:avLst/>
          </a:prstGeom>
          <a:noFill/>
        </p:spPr>
        <p:txBody>
          <a:bodyPr wrap="none" rtlCol="0">
            <a:spAutoFit/>
          </a:bodyPr>
          <a:lstStyle/>
          <a:p>
            <a:pPr defTabSz="457200"/>
            <a:r>
              <a:rPr lang="en-US" sz="2000" b="1" dirty="0">
                <a:latin typeface="Century Gothic" panose="020B0502020202020204"/>
              </a:rPr>
              <a:t>FIAMM Battery Range </a:t>
            </a:r>
          </a:p>
        </p:txBody>
      </p:sp>
      <p:pic>
        <p:nvPicPr>
          <p:cNvPr id="9" name="Picture 2" descr="E:\Lid Power Offer\Young Optics\Image\26166946_1832427103715977_3868577082892168633_n.jpg">
            <a:extLst>
              <a:ext uri="{FF2B5EF4-FFF2-40B4-BE49-F238E27FC236}">
                <a16:creationId xmlns:a16="http://schemas.microsoft.com/office/drawing/2014/main" id="{A1D4E4F4-9B36-4E01-AC20-22DDCB7DC5EF}"/>
              </a:ext>
            </a:extLst>
          </p:cNvPr>
          <p:cNvPicPr>
            <a:picLocks noChangeAspect="1" noChangeArrowheads="1"/>
          </p:cNvPicPr>
          <p:nvPr/>
        </p:nvPicPr>
        <p:blipFill>
          <a:blip r:embed="rId5" cstate="print"/>
          <a:srcRect/>
          <a:stretch>
            <a:fillRect/>
          </a:stretch>
        </p:blipFill>
        <p:spPr bwMode="auto">
          <a:xfrm>
            <a:off x="76200" y="76200"/>
            <a:ext cx="876887" cy="838200"/>
          </a:xfrm>
          <a:prstGeom prst="rect">
            <a:avLst/>
          </a:prstGeom>
          <a:noFill/>
        </p:spPr>
      </p:pic>
      <p:pic>
        <p:nvPicPr>
          <p:cNvPr id="10" name="Picture 9">
            <a:extLst>
              <a:ext uri="{FF2B5EF4-FFF2-40B4-BE49-F238E27FC236}">
                <a16:creationId xmlns:a16="http://schemas.microsoft.com/office/drawing/2014/main" id="{78ADFC7C-1F13-4BB8-B275-5B86328ED9F2}"/>
              </a:ext>
            </a:extLst>
          </p:cNvPr>
          <p:cNvPicPr>
            <a:picLocks noChangeAspect="1"/>
          </p:cNvPicPr>
          <p:nvPr/>
        </p:nvPicPr>
        <p:blipFill>
          <a:blip r:embed="rId6"/>
          <a:stretch>
            <a:fillRect/>
          </a:stretch>
        </p:blipFill>
        <p:spPr>
          <a:xfrm>
            <a:off x="5107192" y="6129485"/>
            <a:ext cx="3664014" cy="499915"/>
          </a:xfrm>
          <a:prstGeom prst="rect">
            <a:avLst/>
          </a:prstGeom>
        </p:spPr>
      </p:pic>
      <p:pic>
        <p:nvPicPr>
          <p:cNvPr id="11" name="Picture 10">
            <a:extLst>
              <a:ext uri="{FF2B5EF4-FFF2-40B4-BE49-F238E27FC236}">
                <a16:creationId xmlns:a16="http://schemas.microsoft.com/office/drawing/2014/main" id="{9C9548A0-176E-40A3-84E6-EAFAB46AA160}"/>
              </a:ext>
            </a:extLst>
          </p:cNvPr>
          <p:cNvPicPr>
            <a:picLocks noChangeAspect="1"/>
          </p:cNvPicPr>
          <p:nvPr/>
        </p:nvPicPr>
        <p:blipFill>
          <a:blip r:embed="rId7"/>
          <a:stretch>
            <a:fillRect/>
          </a:stretch>
        </p:blipFill>
        <p:spPr>
          <a:xfrm>
            <a:off x="6858000" y="381000"/>
            <a:ext cx="2057400" cy="838200"/>
          </a:xfrm>
          <a:prstGeom prst="rect">
            <a:avLst/>
          </a:prstGeom>
        </p:spPr>
      </p:pic>
    </p:spTree>
    <p:extLst>
      <p:ext uri="{BB962C8B-B14F-4D97-AF65-F5344CB8AC3E}">
        <p14:creationId xmlns:p14="http://schemas.microsoft.com/office/powerpoint/2010/main" val="3609750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C VPSL For Web">
            <a:extLst>
              <a:ext uri="{FF2B5EF4-FFF2-40B4-BE49-F238E27FC236}">
                <a16:creationId xmlns:a16="http://schemas.microsoft.com/office/drawing/2014/main" id="{5BDFEB27-8F32-4AC5-8173-350EFE424859}"/>
              </a:ext>
            </a:extLst>
          </p:cNvPr>
          <p:cNvPicPr>
            <a:picLocks noChangeAspect="1" noChangeArrowheads="1"/>
          </p:cNvPicPr>
          <p:nvPr/>
        </p:nvPicPr>
        <p:blipFill>
          <a:blip r:embed="rId2" cstate="print"/>
          <a:srcRect/>
          <a:stretch>
            <a:fillRect/>
          </a:stretch>
        </p:blipFill>
        <p:spPr bwMode="auto">
          <a:xfrm>
            <a:off x="304800" y="838200"/>
            <a:ext cx="8458200" cy="5257800"/>
          </a:xfrm>
          <a:prstGeom prst="rect">
            <a:avLst/>
          </a:prstGeom>
          <a:noFill/>
          <a:ln w="9525">
            <a:noFill/>
            <a:miter lim="800000"/>
            <a:headEnd/>
            <a:tailEnd/>
          </a:ln>
        </p:spPr>
      </p:pic>
      <p:sp>
        <p:nvSpPr>
          <p:cNvPr id="5" name="TextBox 4">
            <a:extLst>
              <a:ext uri="{FF2B5EF4-FFF2-40B4-BE49-F238E27FC236}">
                <a16:creationId xmlns:a16="http://schemas.microsoft.com/office/drawing/2014/main" id="{6CD320CE-5605-47C0-B461-9E8F470F6760}"/>
              </a:ext>
            </a:extLst>
          </p:cNvPr>
          <p:cNvSpPr txBox="1"/>
          <p:nvPr/>
        </p:nvSpPr>
        <p:spPr>
          <a:xfrm>
            <a:off x="2895600" y="438090"/>
            <a:ext cx="3866764" cy="461665"/>
          </a:xfrm>
          <a:prstGeom prst="rect">
            <a:avLst/>
          </a:prstGeom>
          <a:noFill/>
        </p:spPr>
        <p:txBody>
          <a:bodyPr wrap="none" rtlCol="0">
            <a:spAutoFit/>
          </a:bodyPr>
          <a:lstStyle/>
          <a:p>
            <a:pPr defTabSz="457200"/>
            <a:r>
              <a:rPr lang="en-US" sz="2400" b="1" dirty="0">
                <a:latin typeface="Century Gothic" panose="020B0502020202020204"/>
              </a:rPr>
              <a:t>DATA CENTER SOLUTIONS</a:t>
            </a:r>
          </a:p>
        </p:txBody>
      </p:sp>
      <p:pic>
        <p:nvPicPr>
          <p:cNvPr id="6" name="Picture 2" descr="E:\Lid Power Offer\Young Optics\Image\26166946_1832427103715977_3868577082892168633_n.jpg">
            <a:extLst>
              <a:ext uri="{FF2B5EF4-FFF2-40B4-BE49-F238E27FC236}">
                <a16:creationId xmlns:a16="http://schemas.microsoft.com/office/drawing/2014/main" id="{D1196E47-3556-461D-97E0-7D633873A764}"/>
              </a:ext>
            </a:extLst>
          </p:cNvPr>
          <p:cNvPicPr>
            <a:picLocks noChangeAspect="1" noChangeArrowheads="1"/>
          </p:cNvPicPr>
          <p:nvPr/>
        </p:nvPicPr>
        <p:blipFill>
          <a:blip r:embed="rId3" cstate="print"/>
          <a:srcRect/>
          <a:stretch>
            <a:fillRect/>
          </a:stretch>
        </p:blipFill>
        <p:spPr bwMode="auto">
          <a:xfrm>
            <a:off x="76201" y="76200"/>
            <a:ext cx="818764" cy="762000"/>
          </a:xfrm>
          <a:prstGeom prst="rect">
            <a:avLst/>
          </a:prstGeom>
          <a:noFill/>
        </p:spPr>
      </p:pic>
      <p:sp>
        <p:nvSpPr>
          <p:cNvPr id="7" name="TextBox 6">
            <a:extLst>
              <a:ext uri="{FF2B5EF4-FFF2-40B4-BE49-F238E27FC236}">
                <a16:creationId xmlns:a16="http://schemas.microsoft.com/office/drawing/2014/main" id="{4F32C555-FC38-4056-9F25-E8B17D809425}"/>
              </a:ext>
            </a:extLst>
          </p:cNvPr>
          <p:cNvSpPr txBox="1"/>
          <p:nvPr/>
        </p:nvSpPr>
        <p:spPr>
          <a:xfrm>
            <a:off x="5394961" y="6301452"/>
            <a:ext cx="3611880" cy="369332"/>
          </a:xfrm>
          <a:prstGeom prst="rect">
            <a:avLst/>
          </a:prstGeom>
          <a:noFill/>
        </p:spPr>
        <p:txBody>
          <a:bodyPr wrap="square">
            <a:spAutoFit/>
          </a:bodyPr>
          <a:lstStyle/>
          <a:p>
            <a:r>
              <a:rPr lang="en-US" b="1" dirty="0"/>
              <a:t>LID POWER SOLUTIONS LIMITED</a:t>
            </a:r>
            <a:endParaRPr lang="en-US" dirty="0"/>
          </a:p>
        </p:txBody>
      </p:sp>
    </p:spTree>
    <p:extLst>
      <p:ext uri="{BB962C8B-B14F-4D97-AF65-F5344CB8AC3E}">
        <p14:creationId xmlns:p14="http://schemas.microsoft.com/office/powerpoint/2010/main" val="391960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90600"/>
            <a:ext cx="7924800" cy="5715000"/>
          </a:xfrm>
        </p:spPr>
        <p:txBody>
          <a:bodyPr>
            <a:normAutofit fontScale="25000" lnSpcReduction="20000"/>
          </a:bodyPr>
          <a:lstStyle/>
          <a:p>
            <a:pPr>
              <a:buNone/>
            </a:pPr>
            <a:r>
              <a:rPr lang="en-US" sz="2800" b="1" dirty="0"/>
              <a:t>			</a:t>
            </a:r>
            <a:r>
              <a:rPr lang="en-US" sz="12300" b="1" dirty="0"/>
              <a:t>Company Overview</a:t>
            </a:r>
          </a:p>
          <a:p>
            <a:pPr>
              <a:buNone/>
            </a:pPr>
            <a:endParaRPr lang="en-US" sz="12300" b="1" dirty="0"/>
          </a:p>
          <a:p>
            <a:pPr algn="just">
              <a:buNone/>
            </a:pPr>
            <a:r>
              <a:rPr lang="en-US" sz="12300" b="1" dirty="0"/>
              <a:t>	</a:t>
            </a:r>
            <a:r>
              <a:rPr lang="en-US" sz="8000" b="1" dirty="0"/>
              <a:t>LID POWER SOLUTIONS LIMITED</a:t>
            </a:r>
            <a:r>
              <a:rPr lang="en-US" sz="8000" dirty="0"/>
              <a:t> has been incorporated in November 2011. Backend in 2007.This Company concentrated mainly on Power Solutions ,Data Center Turnkey Solutions, building security like power protection, fire protection, precision air conditioning, and specialized itself with more investment, incorporation with new brands to fulfill it’s mission to be a leader in the country. As a result the Company now represents: All Power Products, Total Power and Industrial Solutions, UPS &amp; Harmonic Equalizer, Stabilizer, Precision Air Condition , Mission Critical Monitoring &amp; Management System, Water Detection &amp;related Accessories, Interface, Monitoring&amp; Management, </a:t>
            </a:r>
            <a:r>
              <a:rPr lang="en-US" sz="8000" b="1" dirty="0"/>
              <a:t>ISEP </a:t>
            </a:r>
            <a:r>
              <a:rPr lang="en-US" sz="8000" dirty="0"/>
              <a:t>Remote Alert System, Fire Extinguishing System etc. to provide our valued customer </a:t>
            </a:r>
            <a:r>
              <a:rPr lang="en-US" sz="8000" b="1" dirty="0"/>
              <a:t>"One Stop Total Energy Solution"</a:t>
            </a:r>
            <a:r>
              <a:rPr lang="en-US" sz="8000" dirty="0"/>
              <a:t> in Bangladesh.</a:t>
            </a:r>
          </a:p>
          <a:p>
            <a:pPr>
              <a:buNone/>
            </a:pPr>
            <a:endParaRPr lang="en-US" sz="12300" b="1" dirty="0"/>
          </a:p>
          <a:p>
            <a:pPr>
              <a:buNone/>
            </a:pPr>
            <a:r>
              <a:rPr lang="en-US" sz="8000" b="1" dirty="0"/>
              <a:t>				           </a:t>
            </a:r>
          </a:p>
          <a:p>
            <a:pPr>
              <a:buNone/>
            </a:pPr>
            <a:endParaRPr lang="en-US" sz="8000" b="1" dirty="0"/>
          </a:p>
          <a:p>
            <a:pPr>
              <a:buNone/>
            </a:pPr>
            <a:r>
              <a:rPr lang="en-US" sz="8000" b="1" dirty="0"/>
              <a:t>					</a:t>
            </a:r>
          </a:p>
          <a:p>
            <a:pPr algn="r">
              <a:buNone/>
            </a:pPr>
            <a:r>
              <a:rPr lang="en-US" sz="8000" b="1" dirty="0"/>
              <a:t>LID POWER SOLUTIONS LIMITED</a:t>
            </a:r>
          </a:p>
          <a:p>
            <a:endParaRPr lang="en-US" dirty="0"/>
          </a:p>
        </p:txBody>
      </p:sp>
      <p:pic>
        <p:nvPicPr>
          <p:cNvPr id="4" name="Picture 2" descr="E:\Lid Power Offer\Young Optics\Image\26166946_1832427103715977_3868577082892168633_n.jpg"/>
          <p:cNvPicPr>
            <a:picLocks noChangeAspect="1" noChangeArrowheads="1"/>
          </p:cNvPicPr>
          <p:nvPr/>
        </p:nvPicPr>
        <p:blipFill>
          <a:blip r:embed="rId2"/>
          <a:srcRect/>
          <a:stretch>
            <a:fillRect/>
          </a:stretch>
        </p:blipFill>
        <p:spPr bwMode="auto">
          <a:xfrm>
            <a:off x="152400" y="152400"/>
            <a:ext cx="1295400" cy="1143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5B16-1F81-402A-AEEF-84D1388C9A8E}"/>
              </a:ext>
            </a:extLst>
          </p:cNvPr>
          <p:cNvSpPr>
            <a:spLocks noGrp="1"/>
          </p:cNvSpPr>
          <p:nvPr>
            <p:ph type="title"/>
          </p:nvPr>
        </p:nvSpPr>
        <p:spPr/>
        <p:txBody>
          <a:bodyPr/>
          <a:lstStyle/>
          <a:p>
            <a:pPr algn="ctr"/>
            <a:r>
              <a:rPr lang="en-US" dirty="0"/>
              <a:t>SOME OF OUR MAJOR CLIENT</a:t>
            </a:r>
          </a:p>
        </p:txBody>
      </p:sp>
      <p:sp>
        <p:nvSpPr>
          <p:cNvPr id="4" name="Content Placeholder 3">
            <a:extLst>
              <a:ext uri="{FF2B5EF4-FFF2-40B4-BE49-F238E27FC236}">
                <a16:creationId xmlns:a16="http://schemas.microsoft.com/office/drawing/2014/main" id="{F1114E91-8F2A-4814-AD9A-686C50864F88}"/>
              </a:ext>
            </a:extLst>
          </p:cNvPr>
          <p:cNvSpPr>
            <a:spLocks noGrp="1"/>
          </p:cNvSpPr>
          <p:nvPr>
            <p:ph sz="quarter" idx="1"/>
          </p:nvPr>
        </p:nvSpPr>
        <p:spPr>
          <a:xfrm>
            <a:off x="914400" y="1447800"/>
            <a:ext cx="7772400" cy="4766230"/>
          </a:xfrm>
        </p:spPr>
        <p:txBody>
          <a:bodyPr>
            <a:normAutofit/>
          </a:bodyPr>
          <a:lstStyle/>
          <a:p>
            <a:endParaRPr lang="en-US" sz="1800" dirty="0">
              <a:effectLst/>
              <a:latin typeface="Times New Roman" panose="02020603050405020304" pitchFamily="18" charset="0"/>
              <a:ea typeface="Calibri" panose="020F0502020204030204" pitchFamily="34" charset="0"/>
            </a:endParaRPr>
          </a:p>
          <a:p>
            <a:endParaRPr lang="en-US" dirty="0"/>
          </a:p>
          <a:p>
            <a:endParaRPr lang="en-US" dirty="0"/>
          </a:p>
        </p:txBody>
      </p:sp>
      <p:sp>
        <p:nvSpPr>
          <p:cNvPr id="7" name="TextBox 6">
            <a:extLst>
              <a:ext uri="{FF2B5EF4-FFF2-40B4-BE49-F238E27FC236}">
                <a16:creationId xmlns:a16="http://schemas.microsoft.com/office/drawing/2014/main" id="{6DFA9D6A-52D0-4507-82DD-FFEB1E6F25CD}"/>
              </a:ext>
            </a:extLst>
          </p:cNvPr>
          <p:cNvSpPr txBox="1"/>
          <p:nvPr/>
        </p:nvSpPr>
        <p:spPr>
          <a:xfrm>
            <a:off x="5198086" y="6284302"/>
            <a:ext cx="3762790" cy="369332"/>
          </a:xfrm>
          <a:prstGeom prst="rect">
            <a:avLst/>
          </a:prstGeom>
          <a:noFill/>
        </p:spPr>
        <p:txBody>
          <a:bodyPr wrap="square">
            <a:spAutoFit/>
          </a:bodyPr>
          <a:lstStyle/>
          <a:p>
            <a:r>
              <a:rPr lang="en-US" b="1" dirty="0"/>
              <a:t>LID POWER SOLUTIONS LIMITED</a:t>
            </a:r>
            <a:endParaRPr lang="en-US" dirty="0"/>
          </a:p>
        </p:txBody>
      </p:sp>
      <p:pic>
        <p:nvPicPr>
          <p:cNvPr id="9" name="Picture 2" descr="E:\Lid Power Offer\Young Optics\Image\26166946_1832427103715977_3868577082892168633_n.jpg">
            <a:extLst>
              <a:ext uri="{FF2B5EF4-FFF2-40B4-BE49-F238E27FC236}">
                <a16:creationId xmlns:a16="http://schemas.microsoft.com/office/drawing/2014/main" id="{6ED0A810-06E1-4330-9D75-CC2A19229F69}"/>
              </a:ext>
            </a:extLst>
          </p:cNvPr>
          <p:cNvPicPr>
            <a:picLocks noChangeAspect="1" noChangeArrowheads="1"/>
          </p:cNvPicPr>
          <p:nvPr/>
        </p:nvPicPr>
        <p:blipFill>
          <a:blip r:embed="rId2" cstate="print"/>
          <a:srcRect/>
          <a:stretch>
            <a:fillRect/>
          </a:stretch>
        </p:blipFill>
        <p:spPr bwMode="auto">
          <a:xfrm>
            <a:off x="-2" y="0"/>
            <a:ext cx="876887" cy="914400"/>
          </a:xfrm>
          <a:prstGeom prst="rect">
            <a:avLst/>
          </a:prstGeom>
          <a:noFill/>
        </p:spPr>
      </p:pic>
      <p:pic>
        <p:nvPicPr>
          <p:cNvPr id="3" name="Picture 2">
            <a:extLst>
              <a:ext uri="{FF2B5EF4-FFF2-40B4-BE49-F238E27FC236}">
                <a16:creationId xmlns:a16="http://schemas.microsoft.com/office/drawing/2014/main" id="{A7EBEDA4-BF54-4E4D-AAEB-EF50EE8EA06A}"/>
              </a:ext>
            </a:extLst>
          </p:cNvPr>
          <p:cNvPicPr>
            <a:picLocks noChangeAspect="1"/>
          </p:cNvPicPr>
          <p:nvPr/>
        </p:nvPicPr>
        <p:blipFill>
          <a:blip r:embed="rId3"/>
          <a:stretch>
            <a:fillRect/>
          </a:stretch>
        </p:blipFill>
        <p:spPr>
          <a:xfrm>
            <a:off x="876885" y="1418810"/>
            <a:ext cx="2656023" cy="334826"/>
          </a:xfrm>
          <a:prstGeom prst="rect">
            <a:avLst/>
          </a:prstGeom>
        </p:spPr>
      </p:pic>
      <p:pic>
        <p:nvPicPr>
          <p:cNvPr id="5" name="Picture 4">
            <a:extLst>
              <a:ext uri="{FF2B5EF4-FFF2-40B4-BE49-F238E27FC236}">
                <a16:creationId xmlns:a16="http://schemas.microsoft.com/office/drawing/2014/main" id="{8F0D7FD1-1568-497B-94EF-3038E000B5EE}"/>
              </a:ext>
            </a:extLst>
          </p:cNvPr>
          <p:cNvPicPr>
            <a:picLocks noChangeAspect="1"/>
          </p:cNvPicPr>
          <p:nvPr/>
        </p:nvPicPr>
        <p:blipFill>
          <a:blip r:embed="rId4"/>
          <a:stretch>
            <a:fillRect/>
          </a:stretch>
        </p:blipFill>
        <p:spPr>
          <a:xfrm>
            <a:off x="914400" y="1800358"/>
            <a:ext cx="1749586" cy="482374"/>
          </a:xfrm>
          <a:prstGeom prst="rect">
            <a:avLst/>
          </a:prstGeom>
        </p:spPr>
      </p:pic>
      <p:pic>
        <p:nvPicPr>
          <p:cNvPr id="11" name="Picture 10">
            <a:extLst>
              <a:ext uri="{FF2B5EF4-FFF2-40B4-BE49-F238E27FC236}">
                <a16:creationId xmlns:a16="http://schemas.microsoft.com/office/drawing/2014/main" id="{3FDBB02C-7652-473E-A7F5-826850C5C176}"/>
              </a:ext>
            </a:extLst>
          </p:cNvPr>
          <p:cNvPicPr>
            <a:picLocks noChangeAspect="1"/>
          </p:cNvPicPr>
          <p:nvPr/>
        </p:nvPicPr>
        <p:blipFill>
          <a:blip r:embed="rId5"/>
          <a:stretch>
            <a:fillRect/>
          </a:stretch>
        </p:blipFill>
        <p:spPr>
          <a:xfrm>
            <a:off x="876885" y="2329454"/>
            <a:ext cx="1630772" cy="496850"/>
          </a:xfrm>
          <a:prstGeom prst="rect">
            <a:avLst/>
          </a:prstGeom>
        </p:spPr>
      </p:pic>
      <p:pic>
        <p:nvPicPr>
          <p:cNvPr id="13" name="Picture 12">
            <a:extLst>
              <a:ext uri="{FF2B5EF4-FFF2-40B4-BE49-F238E27FC236}">
                <a16:creationId xmlns:a16="http://schemas.microsoft.com/office/drawing/2014/main" id="{BAA25D91-FD0B-4455-9D4B-674BAE62C338}"/>
              </a:ext>
            </a:extLst>
          </p:cNvPr>
          <p:cNvPicPr>
            <a:picLocks noChangeAspect="1"/>
          </p:cNvPicPr>
          <p:nvPr/>
        </p:nvPicPr>
        <p:blipFill>
          <a:blip r:embed="rId6"/>
          <a:stretch>
            <a:fillRect/>
          </a:stretch>
        </p:blipFill>
        <p:spPr>
          <a:xfrm>
            <a:off x="875713" y="2889148"/>
            <a:ext cx="1943687" cy="481622"/>
          </a:xfrm>
          <a:prstGeom prst="rect">
            <a:avLst/>
          </a:prstGeom>
        </p:spPr>
      </p:pic>
      <p:pic>
        <p:nvPicPr>
          <p:cNvPr id="15" name="Picture 14">
            <a:extLst>
              <a:ext uri="{FF2B5EF4-FFF2-40B4-BE49-F238E27FC236}">
                <a16:creationId xmlns:a16="http://schemas.microsoft.com/office/drawing/2014/main" id="{475691BB-FE17-492B-8EC6-8E81952A9848}"/>
              </a:ext>
            </a:extLst>
          </p:cNvPr>
          <p:cNvPicPr>
            <a:picLocks noChangeAspect="1"/>
          </p:cNvPicPr>
          <p:nvPr/>
        </p:nvPicPr>
        <p:blipFill>
          <a:blip r:embed="rId7"/>
          <a:stretch>
            <a:fillRect/>
          </a:stretch>
        </p:blipFill>
        <p:spPr>
          <a:xfrm>
            <a:off x="875713" y="3429000"/>
            <a:ext cx="1281279" cy="456555"/>
          </a:xfrm>
          <a:prstGeom prst="rect">
            <a:avLst/>
          </a:prstGeom>
          <a:solidFill>
            <a:srgbClr val="00B0F0"/>
          </a:solidFill>
        </p:spPr>
      </p:pic>
      <p:pic>
        <p:nvPicPr>
          <p:cNvPr id="17" name="Picture 16">
            <a:extLst>
              <a:ext uri="{FF2B5EF4-FFF2-40B4-BE49-F238E27FC236}">
                <a16:creationId xmlns:a16="http://schemas.microsoft.com/office/drawing/2014/main" id="{8F496D55-8F78-474A-9FAA-B12B4A54FA89}"/>
              </a:ext>
            </a:extLst>
          </p:cNvPr>
          <p:cNvPicPr>
            <a:picLocks noChangeAspect="1"/>
          </p:cNvPicPr>
          <p:nvPr/>
        </p:nvPicPr>
        <p:blipFill>
          <a:blip r:embed="rId8"/>
          <a:stretch>
            <a:fillRect/>
          </a:stretch>
        </p:blipFill>
        <p:spPr>
          <a:xfrm>
            <a:off x="855965" y="3916039"/>
            <a:ext cx="1630773" cy="528420"/>
          </a:xfrm>
          <a:prstGeom prst="rect">
            <a:avLst/>
          </a:prstGeom>
        </p:spPr>
      </p:pic>
      <p:pic>
        <p:nvPicPr>
          <p:cNvPr id="19" name="Picture 18">
            <a:extLst>
              <a:ext uri="{FF2B5EF4-FFF2-40B4-BE49-F238E27FC236}">
                <a16:creationId xmlns:a16="http://schemas.microsoft.com/office/drawing/2014/main" id="{F6CAA896-735D-48F5-8AA3-CB697D26CA98}"/>
              </a:ext>
            </a:extLst>
          </p:cNvPr>
          <p:cNvPicPr>
            <a:picLocks noChangeAspect="1"/>
          </p:cNvPicPr>
          <p:nvPr/>
        </p:nvPicPr>
        <p:blipFill>
          <a:blip r:embed="rId9"/>
          <a:stretch>
            <a:fillRect/>
          </a:stretch>
        </p:blipFill>
        <p:spPr>
          <a:xfrm>
            <a:off x="875713" y="4452346"/>
            <a:ext cx="1611025" cy="662669"/>
          </a:xfrm>
          <a:prstGeom prst="rect">
            <a:avLst/>
          </a:prstGeom>
        </p:spPr>
      </p:pic>
      <p:pic>
        <p:nvPicPr>
          <p:cNvPr id="21" name="Picture 20">
            <a:extLst>
              <a:ext uri="{FF2B5EF4-FFF2-40B4-BE49-F238E27FC236}">
                <a16:creationId xmlns:a16="http://schemas.microsoft.com/office/drawing/2014/main" id="{42F6D117-4560-4600-BEB1-667B0A0A6C1F}"/>
              </a:ext>
            </a:extLst>
          </p:cNvPr>
          <p:cNvPicPr>
            <a:picLocks noChangeAspect="1"/>
          </p:cNvPicPr>
          <p:nvPr/>
        </p:nvPicPr>
        <p:blipFill>
          <a:blip r:embed="rId10"/>
          <a:stretch>
            <a:fillRect/>
          </a:stretch>
        </p:blipFill>
        <p:spPr>
          <a:xfrm>
            <a:off x="855965" y="5174193"/>
            <a:ext cx="1430035" cy="528420"/>
          </a:xfrm>
          <a:prstGeom prst="rect">
            <a:avLst/>
          </a:prstGeom>
        </p:spPr>
      </p:pic>
      <p:pic>
        <p:nvPicPr>
          <p:cNvPr id="23" name="Picture 22">
            <a:extLst>
              <a:ext uri="{FF2B5EF4-FFF2-40B4-BE49-F238E27FC236}">
                <a16:creationId xmlns:a16="http://schemas.microsoft.com/office/drawing/2014/main" id="{9CC58F00-AD8A-4ABE-ADE4-24DFA2B8B834}"/>
              </a:ext>
            </a:extLst>
          </p:cNvPr>
          <p:cNvPicPr>
            <a:picLocks noChangeAspect="1"/>
          </p:cNvPicPr>
          <p:nvPr/>
        </p:nvPicPr>
        <p:blipFill>
          <a:blip r:embed="rId11"/>
          <a:stretch>
            <a:fillRect/>
          </a:stretch>
        </p:blipFill>
        <p:spPr>
          <a:xfrm>
            <a:off x="792406" y="5702613"/>
            <a:ext cx="1611026" cy="669796"/>
          </a:xfrm>
          <a:prstGeom prst="rect">
            <a:avLst/>
          </a:prstGeom>
        </p:spPr>
      </p:pic>
      <p:pic>
        <p:nvPicPr>
          <p:cNvPr id="25" name="Picture 24">
            <a:extLst>
              <a:ext uri="{FF2B5EF4-FFF2-40B4-BE49-F238E27FC236}">
                <a16:creationId xmlns:a16="http://schemas.microsoft.com/office/drawing/2014/main" id="{C82DB348-0A09-4C20-A0A2-52F94C688BDF}"/>
              </a:ext>
            </a:extLst>
          </p:cNvPr>
          <p:cNvPicPr>
            <a:picLocks noChangeAspect="1"/>
          </p:cNvPicPr>
          <p:nvPr/>
        </p:nvPicPr>
        <p:blipFill>
          <a:blip r:embed="rId12"/>
          <a:stretch>
            <a:fillRect/>
          </a:stretch>
        </p:blipFill>
        <p:spPr>
          <a:xfrm>
            <a:off x="3532908" y="1300367"/>
            <a:ext cx="1218530" cy="482374"/>
          </a:xfrm>
          <a:prstGeom prst="rect">
            <a:avLst/>
          </a:prstGeom>
        </p:spPr>
      </p:pic>
      <p:pic>
        <p:nvPicPr>
          <p:cNvPr id="27" name="Picture 26">
            <a:extLst>
              <a:ext uri="{FF2B5EF4-FFF2-40B4-BE49-F238E27FC236}">
                <a16:creationId xmlns:a16="http://schemas.microsoft.com/office/drawing/2014/main" id="{14791746-6288-4239-9581-DF15C8D815CF}"/>
              </a:ext>
            </a:extLst>
          </p:cNvPr>
          <p:cNvPicPr>
            <a:picLocks noChangeAspect="1"/>
          </p:cNvPicPr>
          <p:nvPr/>
        </p:nvPicPr>
        <p:blipFill>
          <a:blip r:embed="rId13"/>
          <a:stretch>
            <a:fillRect/>
          </a:stretch>
        </p:blipFill>
        <p:spPr>
          <a:xfrm>
            <a:off x="3532909" y="1819623"/>
            <a:ext cx="1218530" cy="574105"/>
          </a:xfrm>
          <a:prstGeom prst="rect">
            <a:avLst/>
          </a:prstGeom>
        </p:spPr>
      </p:pic>
      <p:sp>
        <p:nvSpPr>
          <p:cNvPr id="29" name="TextBox 28">
            <a:extLst>
              <a:ext uri="{FF2B5EF4-FFF2-40B4-BE49-F238E27FC236}">
                <a16:creationId xmlns:a16="http://schemas.microsoft.com/office/drawing/2014/main" id="{765853A1-0037-4403-8C13-80FE75D14052}"/>
              </a:ext>
            </a:extLst>
          </p:cNvPr>
          <p:cNvSpPr txBox="1"/>
          <p:nvPr/>
        </p:nvSpPr>
        <p:spPr>
          <a:xfrm>
            <a:off x="2522796" y="2434380"/>
            <a:ext cx="2854064" cy="369332"/>
          </a:xfrm>
          <a:prstGeom prst="rect">
            <a:avLst/>
          </a:prstGeom>
          <a:noFill/>
        </p:spPr>
        <p:txBody>
          <a:bodyPr wrap="square">
            <a:spAutoFit/>
          </a:bodyPr>
          <a:lstStyle/>
          <a:p>
            <a:r>
              <a:rPr lang="en-US" b="1" dirty="0" err="1"/>
              <a:t>Soorty</a:t>
            </a:r>
            <a:r>
              <a:rPr lang="en-US" b="1" dirty="0"/>
              <a:t> Textiles (Bd) Ltd.</a:t>
            </a:r>
            <a:endParaRPr lang="en-US" dirty="0"/>
          </a:p>
        </p:txBody>
      </p:sp>
      <p:pic>
        <p:nvPicPr>
          <p:cNvPr id="31" name="Picture 30">
            <a:extLst>
              <a:ext uri="{FF2B5EF4-FFF2-40B4-BE49-F238E27FC236}">
                <a16:creationId xmlns:a16="http://schemas.microsoft.com/office/drawing/2014/main" id="{2B04156E-C1F2-4ADB-9539-DC31313B2811}"/>
              </a:ext>
            </a:extLst>
          </p:cNvPr>
          <p:cNvPicPr>
            <a:picLocks noChangeAspect="1"/>
          </p:cNvPicPr>
          <p:nvPr/>
        </p:nvPicPr>
        <p:blipFill>
          <a:blip r:embed="rId14"/>
          <a:stretch>
            <a:fillRect/>
          </a:stretch>
        </p:blipFill>
        <p:spPr>
          <a:xfrm>
            <a:off x="3312517" y="2758731"/>
            <a:ext cx="1438921" cy="573272"/>
          </a:xfrm>
          <a:prstGeom prst="rect">
            <a:avLst/>
          </a:prstGeom>
        </p:spPr>
      </p:pic>
      <p:pic>
        <p:nvPicPr>
          <p:cNvPr id="33" name="Picture 32">
            <a:extLst>
              <a:ext uri="{FF2B5EF4-FFF2-40B4-BE49-F238E27FC236}">
                <a16:creationId xmlns:a16="http://schemas.microsoft.com/office/drawing/2014/main" id="{7A4DB2BC-6999-4415-8F46-DB7157DE3F50}"/>
              </a:ext>
            </a:extLst>
          </p:cNvPr>
          <p:cNvPicPr>
            <a:picLocks noChangeAspect="1"/>
          </p:cNvPicPr>
          <p:nvPr/>
        </p:nvPicPr>
        <p:blipFill>
          <a:blip r:embed="rId15"/>
          <a:stretch>
            <a:fillRect/>
          </a:stretch>
        </p:blipFill>
        <p:spPr>
          <a:xfrm>
            <a:off x="3043721" y="3409910"/>
            <a:ext cx="1665514" cy="283221"/>
          </a:xfrm>
          <a:prstGeom prst="rect">
            <a:avLst/>
          </a:prstGeom>
        </p:spPr>
      </p:pic>
      <p:pic>
        <p:nvPicPr>
          <p:cNvPr id="35" name="Picture 34">
            <a:extLst>
              <a:ext uri="{FF2B5EF4-FFF2-40B4-BE49-F238E27FC236}">
                <a16:creationId xmlns:a16="http://schemas.microsoft.com/office/drawing/2014/main" id="{51765EEB-0349-46D9-9431-3D964833514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95052" y="3763989"/>
            <a:ext cx="1077268" cy="975930"/>
          </a:xfrm>
          <a:prstGeom prst="rect">
            <a:avLst/>
          </a:prstGeom>
        </p:spPr>
      </p:pic>
      <p:pic>
        <p:nvPicPr>
          <p:cNvPr id="37" name="Picture 36">
            <a:extLst>
              <a:ext uri="{FF2B5EF4-FFF2-40B4-BE49-F238E27FC236}">
                <a16:creationId xmlns:a16="http://schemas.microsoft.com/office/drawing/2014/main" id="{A779C44B-36A9-44D3-98D8-F4D5F5B89089}"/>
              </a:ext>
            </a:extLst>
          </p:cNvPr>
          <p:cNvPicPr>
            <a:picLocks noChangeAspect="1"/>
          </p:cNvPicPr>
          <p:nvPr/>
        </p:nvPicPr>
        <p:blipFill>
          <a:blip r:embed="rId17"/>
          <a:stretch>
            <a:fillRect/>
          </a:stretch>
        </p:blipFill>
        <p:spPr>
          <a:xfrm>
            <a:off x="3002771" y="4783063"/>
            <a:ext cx="947057" cy="485522"/>
          </a:xfrm>
          <a:prstGeom prst="rect">
            <a:avLst/>
          </a:prstGeom>
        </p:spPr>
      </p:pic>
      <p:pic>
        <p:nvPicPr>
          <p:cNvPr id="39" name="Picture 38">
            <a:extLst>
              <a:ext uri="{FF2B5EF4-FFF2-40B4-BE49-F238E27FC236}">
                <a16:creationId xmlns:a16="http://schemas.microsoft.com/office/drawing/2014/main" id="{ED41AE9A-5919-439D-AB28-8AFC4C4CE8A7}"/>
              </a:ext>
            </a:extLst>
          </p:cNvPr>
          <p:cNvPicPr>
            <a:picLocks noChangeAspect="1"/>
          </p:cNvPicPr>
          <p:nvPr/>
        </p:nvPicPr>
        <p:blipFill>
          <a:blip r:embed="rId18"/>
          <a:stretch>
            <a:fillRect/>
          </a:stretch>
        </p:blipFill>
        <p:spPr>
          <a:xfrm>
            <a:off x="2933035" y="5339443"/>
            <a:ext cx="1270670" cy="436380"/>
          </a:xfrm>
          <a:prstGeom prst="rect">
            <a:avLst/>
          </a:prstGeom>
        </p:spPr>
      </p:pic>
      <p:pic>
        <p:nvPicPr>
          <p:cNvPr id="41" name="Picture 40">
            <a:extLst>
              <a:ext uri="{FF2B5EF4-FFF2-40B4-BE49-F238E27FC236}">
                <a16:creationId xmlns:a16="http://schemas.microsoft.com/office/drawing/2014/main" id="{893573B1-F16F-434E-AC53-3FD7F7534FE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24942" y="5846681"/>
            <a:ext cx="1189858" cy="610390"/>
          </a:xfrm>
          <a:prstGeom prst="rect">
            <a:avLst/>
          </a:prstGeom>
        </p:spPr>
      </p:pic>
      <p:pic>
        <p:nvPicPr>
          <p:cNvPr id="43" name="Picture 42">
            <a:extLst>
              <a:ext uri="{FF2B5EF4-FFF2-40B4-BE49-F238E27FC236}">
                <a16:creationId xmlns:a16="http://schemas.microsoft.com/office/drawing/2014/main" id="{A8096603-D2C5-43B0-8D26-3E6D3A845EE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949927" y="1319835"/>
            <a:ext cx="853866" cy="400901"/>
          </a:xfrm>
          <a:prstGeom prst="rect">
            <a:avLst/>
          </a:prstGeom>
        </p:spPr>
      </p:pic>
      <p:pic>
        <p:nvPicPr>
          <p:cNvPr id="45" name="Picture 2" descr=" ">
            <a:extLst>
              <a:ext uri="{FF2B5EF4-FFF2-40B4-BE49-F238E27FC236}">
                <a16:creationId xmlns:a16="http://schemas.microsoft.com/office/drawing/2014/main" id="{2E82F1E1-7281-4AD9-98F3-6C6BF51E0F5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9927" y="1773159"/>
            <a:ext cx="952500" cy="56447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9" descr="C:\Documents and Settings\Administrator\Desktop\Logo\Logo\Grameenphone_Logo.png">
            <a:extLst>
              <a:ext uri="{FF2B5EF4-FFF2-40B4-BE49-F238E27FC236}">
                <a16:creationId xmlns:a16="http://schemas.microsoft.com/office/drawing/2014/main" id="{2B926E73-5439-4BC2-BF84-45BAC0F93FFE}"/>
              </a:ext>
            </a:extLst>
          </p:cNvPr>
          <p:cNvPicPr>
            <a:picLocks noChangeAspect="1" noChangeArrowheads="1"/>
          </p:cNvPicPr>
          <p:nvPr/>
        </p:nvPicPr>
        <p:blipFill>
          <a:blip r:embed="rId22" cstate="print"/>
          <a:srcRect/>
          <a:stretch>
            <a:fillRect/>
          </a:stretch>
        </p:blipFill>
        <p:spPr bwMode="auto">
          <a:xfrm>
            <a:off x="4986064" y="2378026"/>
            <a:ext cx="753742" cy="663062"/>
          </a:xfrm>
          <a:prstGeom prst="rect">
            <a:avLst/>
          </a:prstGeom>
          <a:noFill/>
        </p:spPr>
      </p:pic>
      <p:pic>
        <p:nvPicPr>
          <p:cNvPr id="49" name="Picture 16" descr="C:\Documents and Settings\Administrator\Desktop\Logo\Logo\bangla-link.jpg">
            <a:extLst>
              <a:ext uri="{FF2B5EF4-FFF2-40B4-BE49-F238E27FC236}">
                <a16:creationId xmlns:a16="http://schemas.microsoft.com/office/drawing/2014/main" id="{1D916693-6F6E-4C6C-A9F3-6B3755612FCC}"/>
              </a:ext>
            </a:extLst>
          </p:cNvPr>
          <p:cNvPicPr>
            <a:picLocks noChangeAspect="1" noChangeArrowheads="1"/>
          </p:cNvPicPr>
          <p:nvPr/>
        </p:nvPicPr>
        <p:blipFill>
          <a:blip r:embed="rId23" cstate="print"/>
          <a:srcRect/>
          <a:stretch>
            <a:fillRect/>
          </a:stretch>
        </p:blipFill>
        <p:spPr bwMode="auto">
          <a:xfrm>
            <a:off x="4936571" y="3072151"/>
            <a:ext cx="762000" cy="609600"/>
          </a:xfrm>
          <a:prstGeom prst="rect">
            <a:avLst/>
          </a:prstGeom>
          <a:noFill/>
        </p:spPr>
      </p:pic>
      <p:pic>
        <p:nvPicPr>
          <p:cNvPr id="51" name="Picture 50">
            <a:extLst>
              <a:ext uri="{FF2B5EF4-FFF2-40B4-BE49-F238E27FC236}">
                <a16:creationId xmlns:a16="http://schemas.microsoft.com/office/drawing/2014/main" id="{DA52F6FB-5025-430C-B7D4-E1AEB484A5F6}"/>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562600" y="3804431"/>
            <a:ext cx="1077268" cy="647916"/>
          </a:xfrm>
          <a:prstGeom prst="rect">
            <a:avLst/>
          </a:prstGeom>
        </p:spPr>
      </p:pic>
      <p:pic>
        <p:nvPicPr>
          <p:cNvPr id="53" name="Picture 2" descr=" ">
            <a:extLst>
              <a:ext uri="{FF2B5EF4-FFF2-40B4-BE49-F238E27FC236}">
                <a16:creationId xmlns:a16="http://schemas.microsoft.com/office/drawing/2014/main" id="{7C294C77-E0FC-45BE-B5D7-6CAD35E149F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98365" y="4538384"/>
            <a:ext cx="877265" cy="48935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a:extLst>
              <a:ext uri="{FF2B5EF4-FFF2-40B4-BE49-F238E27FC236}">
                <a16:creationId xmlns:a16="http://schemas.microsoft.com/office/drawing/2014/main" id="{926AE59E-0030-4711-BCCB-EA303C714E9F}"/>
              </a:ext>
            </a:extLst>
          </p:cNvPr>
          <p:cNvPicPr>
            <a:picLocks noChangeAspect="1"/>
          </p:cNvPicPr>
          <p:nvPr/>
        </p:nvPicPr>
        <p:blipFill>
          <a:blip r:embed="rId26"/>
          <a:stretch>
            <a:fillRect/>
          </a:stretch>
        </p:blipFill>
        <p:spPr>
          <a:xfrm>
            <a:off x="4528338" y="5077768"/>
            <a:ext cx="1170233" cy="543117"/>
          </a:xfrm>
          <a:prstGeom prst="rect">
            <a:avLst/>
          </a:prstGeom>
        </p:spPr>
      </p:pic>
      <p:pic>
        <p:nvPicPr>
          <p:cNvPr id="57" name="Picture 56">
            <a:extLst>
              <a:ext uri="{FF2B5EF4-FFF2-40B4-BE49-F238E27FC236}">
                <a16:creationId xmlns:a16="http://schemas.microsoft.com/office/drawing/2014/main" id="{9FF0037D-88B5-4F73-BD37-26952FD5B45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528338" y="5677654"/>
            <a:ext cx="1552575" cy="638175"/>
          </a:xfrm>
          <a:prstGeom prst="rect">
            <a:avLst/>
          </a:prstGeom>
        </p:spPr>
      </p:pic>
      <p:pic>
        <p:nvPicPr>
          <p:cNvPr id="59" name="Picture 35" descr="C:\Documents and Settings\Administrator\Desktop\Logo\Logo\Mutual Trust Bank.gif">
            <a:extLst>
              <a:ext uri="{FF2B5EF4-FFF2-40B4-BE49-F238E27FC236}">
                <a16:creationId xmlns:a16="http://schemas.microsoft.com/office/drawing/2014/main" id="{CBC08BFB-AF7B-444D-92AC-33EE9FF091EC}"/>
              </a:ext>
            </a:extLst>
          </p:cNvPr>
          <p:cNvPicPr>
            <a:picLocks noChangeAspect="1" noChangeArrowheads="1"/>
          </p:cNvPicPr>
          <p:nvPr/>
        </p:nvPicPr>
        <p:blipFill>
          <a:blip r:embed="rId28" cstate="print"/>
          <a:srcRect/>
          <a:stretch>
            <a:fillRect/>
          </a:stretch>
        </p:blipFill>
        <p:spPr bwMode="auto">
          <a:xfrm>
            <a:off x="6002282" y="1291685"/>
            <a:ext cx="1552575" cy="457200"/>
          </a:xfrm>
          <a:prstGeom prst="rect">
            <a:avLst/>
          </a:prstGeom>
          <a:noFill/>
        </p:spPr>
      </p:pic>
      <p:pic>
        <p:nvPicPr>
          <p:cNvPr id="61" name="Picture 60">
            <a:extLst>
              <a:ext uri="{FF2B5EF4-FFF2-40B4-BE49-F238E27FC236}">
                <a16:creationId xmlns:a16="http://schemas.microsoft.com/office/drawing/2014/main" id="{861CBA68-0EE5-4103-A6CC-392F910E442D}"/>
              </a:ext>
            </a:extLst>
          </p:cNvPr>
          <p:cNvPicPr>
            <a:picLocks noChangeAspect="1"/>
          </p:cNvPicPr>
          <p:nvPr/>
        </p:nvPicPr>
        <p:blipFill>
          <a:blip r:embed="rId26"/>
          <a:stretch>
            <a:fillRect/>
          </a:stretch>
        </p:blipFill>
        <p:spPr>
          <a:xfrm>
            <a:off x="6002282" y="1784028"/>
            <a:ext cx="1170233" cy="543117"/>
          </a:xfrm>
          <a:prstGeom prst="rect">
            <a:avLst/>
          </a:prstGeom>
        </p:spPr>
      </p:pic>
      <p:pic>
        <p:nvPicPr>
          <p:cNvPr id="63" name="Picture 62">
            <a:extLst>
              <a:ext uri="{FF2B5EF4-FFF2-40B4-BE49-F238E27FC236}">
                <a16:creationId xmlns:a16="http://schemas.microsoft.com/office/drawing/2014/main" id="{1FAE5D28-7853-4CAF-BDEF-283A914F1279}"/>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891950" y="2406468"/>
            <a:ext cx="1602082" cy="573273"/>
          </a:xfrm>
          <a:prstGeom prst="rect">
            <a:avLst/>
          </a:prstGeom>
        </p:spPr>
      </p:pic>
      <p:pic>
        <p:nvPicPr>
          <p:cNvPr id="65" name="Picture 64">
            <a:extLst>
              <a:ext uri="{FF2B5EF4-FFF2-40B4-BE49-F238E27FC236}">
                <a16:creationId xmlns:a16="http://schemas.microsoft.com/office/drawing/2014/main" id="{F21CEE7F-61A2-454D-9725-38BEA51B17F2}"/>
              </a:ext>
            </a:extLst>
          </p:cNvPr>
          <p:cNvPicPr>
            <a:picLocks noChangeAspect="1"/>
          </p:cNvPicPr>
          <p:nvPr/>
        </p:nvPicPr>
        <p:blipFill>
          <a:blip r:embed="rId30"/>
          <a:stretch>
            <a:fillRect/>
          </a:stretch>
        </p:blipFill>
        <p:spPr>
          <a:xfrm>
            <a:off x="5902427" y="3048406"/>
            <a:ext cx="1045029" cy="291638"/>
          </a:xfrm>
          <a:prstGeom prst="rect">
            <a:avLst/>
          </a:prstGeom>
        </p:spPr>
      </p:pic>
      <p:pic>
        <p:nvPicPr>
          <p:cNvPr id="67" name="Picture 66">
            <a:extLst>
              <a:ext uri="{FF2B5EF4-FFF2-40B4-BE49-F238E27FC236}">
                <a16:creationId xmlns:a16="http://schemas.microsoft.com/office/drawing/2014/main" id="{D9932153-7E2F-45F7-95CB-EA7659B75A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883704" y="3398545"/>
            <a:ext cx="1171575" cy="844363"/>
          </a:xfrm>
          <a:prstGeom prst="rect">
            <a:avLst/>
          </a:prstGeom>
        </p:spPr>
      </p:pic>
      <p:pic>
        <p:nvPicPr>
          <p:cNvPr id="69" name="Picture 68">
            <a:extLst>
              <a:ext uri="{FF2B5EF4-FFF2-40B4-BE49-F238E27FC236}">
                <a16:creationId xmlns:a16="http://schemas.microsoft.com/office/drawing/2014/main" id="{76194D1C-705C-43B0-8105-E26CCD14C030}"/>
              </a:ext>
            </a:extLst>
          </p:cNvPr>
          <p:cNvPicPr>
            <a:picLocks noChangeAspect="1"/>
          </p:cNvPicPr>
          <p:nvPr/>
        </p:nvPicPr>
        <p:blipFill>
          <a:blip r:embed="rId32"/>
          <a:stretch>
            <a:fillRect/>
          </a:stretch>
        </p:blipFill>
        <p:spPr>
          <a:xfrm>
            <a:off x="4203705" y="5988423"/>
            <a:ext cx="977895" cy="536650"/>
          </a:xfrm>
          <a:prstGeom prst="rect">
            <a:avLst/>
          </a:prstGeom>
        </p:spPr>
      </p:pic>
      <p:pic>
        <p:nvPicPr>
          <p:cNvPr id="71" name="Picture 70">
            <a:extLst>
              <a:ext uri="{FF2B5EF4-FFF2-40B4-BE49-F238E27FC236}">
                <a16:creationId xmlns:a16="http://schemas.microsoft.com/office/drawing/2014/main" id="{79CEE471-DA3C-4B59-B8B6-112F5905C708}"/>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736086" y="4326393"/>
            <a:ext cx="1436429" cy="685817"/>
          </a:xfrm>
          <a:prstGeom prst="rect">
            <a:avLst/>
          </a:prstGeom>
        </p:spPr>
      </p:pic>
      <p:pic>
        <p:nvPicPr>
          <p:cNvPr id="73" name="Picture 72">
            <a:extLst>
              <a:ext uri="{FF2B5EF4-FFF2-40B4-BE49-F238E27FC236}">
                <a16:creationId xmlns:a16="http://schemas.microsoft.com/office/drawing/2014/main" id="{4210941C-D28D-4B09-86B7-C1DFFBB6EA7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775763" y="5047872"/>
            <a:ext cx="1396752" cy="685817"/>
          </a:xfrm>
          <a:prstGeom prst="rect">
            <a:avLst/>
          </a:prstGeom>
        </p:spPr>
      </p:pic>
      <p:pic>
        <p:nvPicPr>
          <p:cNvPr id="75" name="Picture 74">
            <a:extLst>
              <a:ext uri="{FF2B5EF4-FFF2-40B4-BE49-F238E27FC236}">
                <a16:creationId xmlns:a16="http://schemas.microsoft.com/office/drawing/2014/main" id="{FAFECE6D-0684-4378-B53E-FF19FE155973}"/>
              </a:ext>
            </a:extLst>
          </p:cNvPr>
          <p:cNvPicPr>
            <a:picLocks noChangeAspect="1"/>
          </p:cNvPicPr>
          <p:nvPr/>
        </p:nvPicPr>
        <p:blipFill>
          <a:blip r:embed="rId35"/>
          <a:stretch>
            <a:fillRect/>
          </a:stretch>
        </p:blipFill>
        <p:spPr>
          <a:xfrm>
            <a:off x="3709245" y="3871186"/>
            <a:ext cx="816429" cy="631179"/>
          </a:xfrm>
          <a:prstGeom prst="rect">
            <a:avLst/>
          </a:prstGeom>
        </p:spPr>
      </p:pic>
      <p:pic>
        <p:nvPicPr>
          <p:cNvPr id="77" name="Picture 76">
            <a:extLst>
              <a:ext uri="{FF2B5EF4-FFF2-40B4-BE49-F238E27FC236}">
                <a16:creationId xmlns:a16="http://schemas.microsoft.com/office/drawing/2014/main" id="{7FD27F0C-D8A0-4C92-B6CF-D08396E0D16B}"/>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137234" y="5614318"/>
            <a:ext cx="1041481" cy="650611"/>
          </a:xfrm>
          <a:prstGeom prst="rect">
            <a:avLst/>
          </a:prstGeom>
        </p:spPr>
      </p:pic>
      <p:pic>
        <p:nvPicPr>
          <p:cNvPr id="79" name="Picture 78">
            <a:extLst>
              <a:ext uri="{FF2B5EF4-FFF2-40B4-BE49-F238E27FC236}">
                <a16:creationId xmlns:a16="http://schemas.microsoft.com/office/drawing/2014/main" id="{6AC81F8D-E847-4169-836D-A5FF0B602154}"/>
              </a:ext>
            </a:extLst>
          </p:cNvPr>
          <p:cNvPicPr>
            <a:picLocks noChangeAspect="1"/>
          </p:cNvPicPr>
          <p:nvPr/>
        </p:nvPicPr>
        <p:blipFill>
          <a:blip r:embed="rId37"/>
          <a:stretch>
            <a:fillRect/>
          </a:stretch>
        </p:blipFill>
        <p:spPr>
          <a:xfrm>
            <a:off x="7568435" y="1289421"/>
            <a:ext cx="1299755" cy="587370"/>
          </a:xfrm>
          <a:prstGeom prst="rect">
            <a:avLst/>
          </a:prstGeom>
        </p:spPr>
      </p:pic>
      <p:pic>
        <p:nvPicPr>
          <p:cNvPr id="81" name="Picture 80">
            <a:extLst>
              <a:ext uri="{FF2B5EF4-FFF2-40B4-BE49-F238E27FC236}">
                <a16:creationId xmlns:a16="http://schemas.microsoft.com/office/drawing/2014/main" id="{059E6C24-7534-412E-A970-CDA2226743C2}"/>
              </a:ext>
            </a:extLst>
          </p:cNvPr>
          <p:cNvPicPr>
            <a:picLocks noChangeAspect="1"/>
          </p:cNvPicPr>
          <p:nvPr/>
        </p:nvPicPr>
        <p:blipFill>
          <a:blip r:embed="rId38"/>
          <a:stretch>
            <a:fillRect/>
          </a:stretch>
        </p:blipFill>
        <p:spPr>
          <a:xfrm>
            <a:off x="7554857" y="1905781"/>
            <a:ext cx="1295174" cy="529531"/>
          </a:xfrm>
          <a:prstGeom prst="rect">
            <a:avLst/>
          </a:prstGeom>
        </p:spPr>
      </p:pic>
      <p:pic>
        <p:nvPicPr>
          <p:cNvPr id="83" name="Picture 21" descr="C:\Documents and Settings\Administrator\Desktop\Logo\Logo\BTV.jpg">
            <a:extLst>
              <a:ext uri="{FF2B5EF4-FFF2-40B4-BE49-F238E27FC236}">
                <a16:creationId xmlns:a16="http://schemas.microsoft.com/office/drawing/2014/main" id="{29C6E2F1-2E3E-453B-9CC6-A36A790A1BEC}"/>
              </a:ext>
            </a:extLst>
          </p:cNvPr>
          <p:cNvPicPr>
            <a:picLocks noChangeAspect="1" noChangeArrowheads="1"/>
          </p:cNvPicPr>
          <p:nvPr/>
        </p:nvPicPr>
        <p:blipFill>
          <a:blip r:embed="rId39" cstate="print"/>
          <a:srcRect/>
          <a:stretch>
            <a:fillRect/>
          </a:stretch>
        </p:blipFill>
        <p:spPr bwMode="auto">
          <a:xfrm>
            <a:off x="2806337" y="1792651"/>
            <a:ext cx="535401" cy="521494"/>
          </a:xfrm>
          <a:prstGeom prst="rect">
            <a:avLst/>
          </a:prstGeom>
          <a:noFill/>
        </p:spPr>
      </p:pic>
      <p:pic>
        <p:nvPicPr>
          <p:cNvPr id="85" name="Picture 84">
            <a:extLst>
              <a:ext uri="{FF2B5EF4-FFF2-40B4-BE49-F238E27FC236}">
                <a16:creationId xmlns:a16="http://schemas.microsoft.com/office/drawing/2014/main" id="{26D3522E-66BB-4BD3-977D-61A35CB1DE20}"/>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7543544" y="2432421"/>
            <a:ext cx="1295400" cy="573273"/>
          </a:xfrm>
          <a:prstGeom prst="rect">
            <a:avLst/>
          </a:prstGeom>
        </p:spPr>
      </p:pic>
      <p:pic>
        <p:nvPicPr>
          <p:cNvPr id="87" name="Picture 86">
            <a:extLst>
              <a:ext uri="{FF2B5EF4-FFF2-40B4-BE49-F238E27FC236}">
                <a16:creationId xmlns:a16="http://schemas.microsoft.com/office/drawing/2014/main" id="{F279916D-5D8C-402D-B72A-760D8AB9CC3A}"/>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7494032" y="3005064"/>
            <a:ext cx="1127413" cy="794652"/>
          </a:xfrm>
          <a:prstGeom prst="rect">
            <a:avLst/>
          </a:prstGeom>
        </p:spPr>
      </p:pic>
      <p:pic>
        <p:nvPicPr>
          <p:cNvPr id="89" name="Picture 17" descr="C:\Documents and Settings\Administrator\Desktop\Logo\Logo\Bangla-Vision.jpg">
            <a:extLst>
              <a:ext uri="{FF2B5EF4-FFF2-40B4-BE49-F238E27FC236}">
                <a16:creationId xmlns:a16="http://schemas.microsoft.com/office/drawing/2014/main" id="{F4AECF0B-AEF0-4BE3-AABF-DD5155AE1AF2}"/>
              </a:ext>
            </a:extLst>
          </p:cNvPr>
          <p:cNvPicPr>
            <a:picLocks noChangeAspect="1" noChangeArrowheads="1"/>
          </p:cNvPicPr>
          <p:nvPr/>
        </p:nvPicPr>
        <p:blipFill>
          <a:blip r:embed="rId42" cstate="print"/>
          <a:srcRect/>
          <a:stretch>
            <a:fillRect/>
          </a:stretch>
        </p:blipFill>
        <p:spPr bwMode="auto">
          <a:xfrm>
            <a:off x="7439586" y="3843332"/>
            <a:ext cx="812800" cy="609600"/>
          </a:xfrm>
          <a:prstGeom prst="rect">
            <a:avLst/>
          </a:prstGeom>
          <a:noFill/>
        </p:spPr>
      </p:pic>
      <p:pic>
        <p:nvPicPr>
          <p:cNvPr id="93" name="Picture 92">
            <a:extLst>
              <a:ext uri="{FF2B5EF4-FFF2-40B4-BE49-F238E27FC236}">
                <a16:creationId xmlns:a16="http://schemas.microsoft.com/office/drawing/2014/main" id="{068F622F-8D96-4A19-BD0B-1CF7E5765239}"/>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7348047" y="4496548"/>
            <a:ext cx="1190625" cy="618467"/>
          </a:xfrm>
          <a:prstGeom prst="rect">
            <a:avLst/>
          </a:prstGeom>
        </p:spPr>
      </p:pic>
      <p:sp>
        <p:nvSpPr>
          <p:cNvPr id="6" name="Rectangle 2">
            <a:hlinkClick r:id="rId44"/>
            <a:extLst>
              <a:ext uri="{FF2B5EF4-FFF2-40B4-BE49-F238E27FC236}">
                <a16:creationId xmlns:a16="http://schemas.microsoft.com/office/drawing/2014/main" id="{E57A402C-AACF-4AB8-A3F8-6223079C9973}"/>
              </a:ext>
            </a:extLst>
          </p:cNvPr>
          <p:cNvSpPr>
            <a:spLocks noChangeArrowheads="1"/>
          </p:cNvSpPr>
          <p:nvPr/>
        </p:nvSpPr>
        <p:spPr bwMode="auto">
          <a:xfrm>
            <a:off x="0" y="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8567" tIns="1958358" rIns="858567" bIns="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ABFCDBD3-A1FB-4C3B-AAF0-DE6EDAF18F24}"/>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7232551" y="5158632"/>
            <a:ext cx="1388894" cy="617191"/>
          </a:xfrm>
          <a:prstGeom prst="rect">
            <a:avLst/>
          </a:prstGeom>
        </p:spPr>
      </p:pic>
    </p:spTree>
    <p:extLst>
      <p:ext uri="{BB962C8B-B14F-4D97-AF65-F5344CB8AC3E}">
        <p14:creationId xmlns:p14="http://schemas.microsoft.com/office/powerpoint/2010/main" val="329428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6BDE51-E56A-44BD-B91C-40761A1FDD77}"/>
              </a:ext>
            </a:extLst>
          </p:cNvPr>
          <p:cNvSpPr>
            <a:spLocks noChangeArrowheads="1"/>
          </p:cNvSpPr>
          <p:nvPr/>
        </p:nvSpPr>
        <p:spPr bwMode="auto">
          <a:xfrm>
            <a:off x="914400" y="95737"/>
            <a:ext cx="7772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List of Engineer’s Bio Data for Service &amp; Support Team:</a:t>
            </a:r>
            <a:endParaRPr kumimoji="0" lang="en-US" altLang="en-US" sz="12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E374151A-767F-419D-AC02-C3FE0668FCD0}"/>
              </a:ext>
            </a:extLst>
          </p:cNvPr>
          <p:cNvGraphicFramePr/>
          <p:nvPr>
            <p:extLst>
              <p:ext uri="{D42A27DB-BD31-4B8C-83A1-F6EECF244321}">
                <p14:modId xmlns:p14="http://schemas.microsoft.com/office/powerpoint/2010/main" val="4145460175"/>
              </p:ext>
            </p:extLst>
          </p:nvPr>
        </p:nvGraphicFramePr>
        <p:xfrm>
          <a:off x="419100" y="542779"/>
          <a:ext cx="8267700" cy="6001046"/>
        </p:xfrm>
        <a:graphic>
          <a:graphicData uri="http://schemas.openxmlformats.org/drawingml/2006/table">
            <a:tbl>
              <a:tblPr firstRow="1" firstCol="1" lastRow="1" lastCol="1" bandRow="1" bandCol="1"/>
              <a:tblGrid>
                <a:gridCol w="493028">
                  <a:extLst>
                    <a:ext uri="{9D8B030D-6E8A-4147-A177-3AD203B41FA5}">
                      <a16:colId xmlns:a16="http://schemas.microsoft.com/office/drawing/2014/main" val="4206493174"/>
                    </a:ext>
                  </a:extLst>
                </a:gridCol>
                <a:gridCol w="2275514">
                  <a:extLst>
                    <a:ext uri="{9D8B030D-6E8A-4147-A177-3AD203B41FA5}">
                      <a16:colId xmlns:a16="http://schemas.microsoft.com/office/drawing/2014/main" val="3642798389"/>
                    </a:ext>
                  </a:extLst>
                </a:gridCol>
                <a:gridCol w="5499158">
                  <a:extLst>
                    <a:ext uri="{9D8B030D-6E8A-4147-A177-3AD203B41FA5}">
                      <a16:colId xmlns:a16="http://schemas.microsoft.com/office/drawing/2014/main" val="1659814615"/>
                    </a:ext>
                  </a:extLst>
                </a:gridCol>
              </a:tblGrid>
              <a:tr h="205818">
                <a:tc>
                  <a:txBody>
                    <a:bodyPr/>
                    <a:lstStyle/>
                    <a:p>
                      <a:pPr marL="0" marR="0" algn="l" fontAlgn="t">
                        <a:lnSpc>
                          <a:spcPct val="115000"/>
                        </a:lnSpc>
                        <a:spcBef>
                          <a:spcPts val="0"/>
                        </a:spcBef>
                        <a:spcAft>
                          <a:spcPts val="0"/>
                        </a:spcAft>
                      </a:pPr>
                      <a:r>
                        <a:rPr lang="en-US" sz="1100" b="1" i="0" u="none" strike="noStrike" dirty="0" err="1">
                          <a:effectLst/>
                          <a:latin typeface="Arial" panose="020B0604020202020204" pitchFamily="34" charset="0"/>
                          <a:ea typeface="Times New Roman" panose="02020603050405020304" pitchFamily="18" charset="0"/>
                        </a:rPr>
                        <a:t>Sl</a:t>
                      </a:r>
                      <a:r>
                        <a:rPr lang="en-US" sz="1100" b="1" i="0" u="none" strike="noStrike" dirty="0">
                          <a:effectLst/>
                          <a:latin typeface="Arial" panose="020B0604020202020204" pitchFamily="34" charset="0"/>
                          <a:ea typeface="Times New Roman" panose="02020603050405020304" pitchFamily="18" charset="0"/>
                        </a:rPr>
                        <a:t>#</a:t>
                      </a:r>
                      <a:endParaRPr lang="en-US" sz="1100" b="0" i="0" u="none" strike="noStrike" dirty="0">
                        <a:effectLst/>
                        <a:latin typeface="Arial" panose="020B060402020202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l" fontAlgn="t">
                        <a:lnSpc>
                          <a:spcPct val="115000"/>
                        </a:lnSpc>
                        <a:spcBef>
                          <a:spcPts val="0"/>
                        </a:spcBef>
                        <a:spcAft>
                          <a:spcPts val="0"/>
                        </a:spcAft>
                      </a:pPr>
                      <a:r>
                        <a:rPr lang="en-US" sz="1100" b="1" i="0" u="none" strike="noStrike" dirty="0">
                          <a:solidFill>
                            <a:srgbClr val="000000"/>
                          </a:solidFill>
                          <a:effectLst/>
                          <a:latin typeface="Arial" panose="020B0604020202020204" pitchFamily="34" charset="0"/>
                          <a:ea typeface="Times New Roman" panose="02020603050405020304" pitchFamily="18" charset="0"/>
                        </a:rPr>
                        <a:t>Name of Employees</a:t>
                      </a:r>
                      <a:endParaRPr lang="en-US" sz="1100" b="0" i="0" u="none" strike="noStrike" dirty="0">
                        <a:effectLst/>
                        <a:latin typeface="Arial" panose="020B060402020202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l" fontAlgn="t">
                        <a:lnSpc>
                          <a:spcPct val="115000"/>
                        </a:lnSpc>
                        <a:spcBef>
                          <a:spcPts val="0"/>
                        </a:spcBef>
                        <a:spcAft>
                          <a:spcPts val="0"/>
                        </a:spcAft>
                      </a:pPr>
                      <a:r>
                        <a:rPr lang="en-US" sz="1100" b="1" i="0" u="none" strike="noStrike" dirty="0">
                          <a:solidFill>
                            <a:srgbClr val="000000"/>
                          </a:solidFill>
                          <a:effectLst/>
                          <a:latin typeface="Arial" panose="020B0604020202020204" pitchFamily="34" charset="0"/>
                          <a:ea typeface="Times New Roman" panose="02020603050405020304" pitchFamily="18" charset="0"/>
                        </a:rPr>
                        <a:t>Working Experience </a:t>
                      </a:r>
                      <a:endParaRPr lang="en-US" sz="1100" b="0" i="0" u="none" strike="noStrike" dirty="0">
                        <a:effectLst/>
                        <a:latin typeface="Arial" panose="020B060402020202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555272378"/>
                  </a:ext>
                </a:extLst>
              </a:tr>
              <a:tr h="321685">
                <a:tc>
                  <a:txBody>
                    <a:bodyPr/>
                    <a:lstStyle/>
                    <a:p>
                      <a:pPr marL="0" marR="0" algn="l" fontAlgn="t">
                        <a:lnSpc>
                          <a:spcPct val="115000"/>
                        </a:lnSpc>
                        <a:spcBef>
                          <a:spcPts val="0"/>
                        </a:spcBef>
                        <a:spcAft>
                          <a:spcPts val="0"/>
                        </a:spcAft>
                      </a:pPr>
                      <a:r>
                        <a:rPr lang="en-US" sz="450" b="0" i="1" u="none" strike="noStrike" dirty="0">
                          <a:effectLst/>
                          <a:latin typeface="Calibri" panose="020F0502020204030204" pitchFamily="34" charset="0"/>
                          <a:ea typeface="Times New Roman" panose="02020603050405020304" pitchFamily="18" charset="0"/>
                        </a:rPr>
                        <a:t>01</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Aktar Hossain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 </a:t>
                      </a:r>
                      <a:r>
                        <a:rPr lang="en-US" sz="450" b="0" i="0" u="none" strike="noStrike" dirty="0" err="1">
                          <a:effectLst/>
                          <a:latin typeface="Calibri" panose="020F0502020204030204" pitchFamily="34" charset="0"/>
                          <a:ea typeface="Times New Roman" panose="02020603050405020304" pitchFamily="18" charset="0"/>
                        </a:rPr>
                        <a:t>B.Sc</a:t>
                      </a:r>
                      <a:r>
                        <a:rPr lang="en-US" sz="450" b="0" i="0" u="none" strike="noStrike" dirty="0">
                          <a:effectLst/>
                          <a:latin typeface="Calibri" panose="020F0502020204030204" pitchFamily="34" charset="0"/>
                          <a:ea typeface="Times New Roman" panose="02020603050405020304" pitchFamily="18" charset="0"/>
                        </a:rPr>
                        <a:t> Engineer in Electrical &amp; Electronics.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Director &amp; Head of Technical.</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 01730717345</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25 years in the field of digital electronics products like On-Line UPS, Off-Line UPS, Inverter, Voltage Stabilizer, Industrial Voltage Stabilizer(IVS), Sub-Station Equipment in design, production, installation, service and customer communication.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1" i="0" u="none" strike="noStrike" dirty="0">
                          <a:effectLst/>
                          <a:latin typeface="Calibri" panose="020F0502020204030204" pitchFamily="34" charset="0"/>
                          <a:ea typeface="Times New Roman" panose="02020603050405020304" pitchFamily="18" charset="0"/>
                        </a:rPr>
                        <a:t>Certified Engineer of various On Line UPS Like </a:t>
                      </a:r>
                      <a:r>
                        <a:rPr lang="en-US" sz="450" b="1" i="0" u="none" strike="noStrike" dirty="0" err="1">
                          <a:effectLst/>
                          <a:latin typeface="Calibri" panose="020F0502020204030204" pitchFamily="34" charset="0"/>
                          <a:ea typeface="Times New Roman" panose="02020603050405020304" pitchFamily="18" charset="0"/>
                        </a:rPr>
                        <a:t>Socomec</a:t>
                      </a:r>
                      <a:r>
                        <a:rPr lang="en-US" sz="450" b="1" i="0" u="none" strike="noStrike" dirty="0">
                          <a:effectLst/>
                          <a:latin typeface="Calibri" panose="020F0502020204030204" pitchFamily="34" charset="0"/>
                          <a:ea typeface="Times New Roman" panose="02020603050405020304" pitchFamily="18" charset="0"/>
                        </a:rPr>
                        <a:t>, Legrand, Emerson, Delta, </a:t>
                      </a:r>
                      <a:r>
                        <a:rPr lang="en-US" sz="450" b="1" i="0" u="none" strike="noStrike" dirty="0" err="1">
                          <a:effectLst/>
                          <a:latin typeface="Calibri" panose="020F0502020204030204" pitchFamily="34" charset="0"/>
                          <a:ea typeface="Times New Roman" panose="02020603050405020304" pitchFamily="18" charset="0"/>
                        </a:rPr>
                        <a:t>Elen</a:t>
                      </a:r>
                      <a:r>
                        <a:rPr lang="en-US" sz="450" b="1" i="0" u="none" strike="noStrike" dirty="0">
                          <a:effectLst/>
                          <a:latin typeface="Calibri" panose="020F0502020204030204" pitchFamily="34" charset="0"/>
                          <a:ea typeface="Times New Roman" panose="02020603050405020304" pitchFamily="18" charset="0"/>
                        </a:rPr>
                        <a:t>, G-tec and others)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484877"/>
                  </a:ext>
                </a:extLst>
              </a:tr>
              <a:tr h="241876">
                <a:tc>
                  <a:txBody>
                    <a:bodyPr/>
                    <a:lstStyle/>
                    <a:p>
                      <a:pPr marL="0" marR="0" algn="l" fontAlgn="t">
                        <a:lnSpc>
                          <a:spcPct val="115000"/>
                        </a:lnSpc>
                        <a:spcBef>
                          <a:spcPts val="0"/>
                        </a:spcBef>
                        <a:spcAft>
                          <a:spcPts val="0"/>
                        </a:spcAft>
                      </a:pPr>
                      <a:r>
                        <a:rPr lang="en-US" sz="450" b="0" i="1" u="none" strike="noStrike" dirty="0">
                          <a:effectLst/>
                          <a:latin typeface="Calibri" panose="020F0502020204030204" pitchFamily="34" charset="0"/>
                          <a:ea typeface="Times New Roman" panose="02020603050405020304" pitchFamily="18" charset="0"/>
                        </a:rPr>
                        <a:t>02</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Mr. Pankaj Kumar Paul</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M.Sc. Engineer in Electrical &amp; Mechanical , Technical Advisor.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 01780005511</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40 years in the Technical field especially Electronic products &amp; Medical sector. Electrical products like On Line UPS, Voltage Stabilizer, Inverter </a:t>
                      </a:r>
                      <a:r>
                        <a:rPr lang="en-US" sz="450" b="0" i="0" u="none" strike="noStrike" dirty="0" err="1">
                          <a:effectLst/>
                          <a:latin typeface="Calibri" panose="020F0502020204030204" pitchFamily="34" charset="0"/>
                          <a:ea typeface="Times New Roman" panose="02020603050405020304" pitchFamily="18" charset="0"/>
                        </a:rPr>
                        <a:t>etc</a:t>
                      </a:r>
                      <a:r>
                        <a:rPr lang="en-US" sz="450" b="0" i="0" u="none" strike="noStrike" dirty="0">
                          <a:effectLst/>
                          <a:latin typeface="Calibri" panose="020F0502020204030204" pitchFamily="34" charset="0"/>
                          <a:ea typeface="Times New Roman" panose="02020603050405020304" pitchFamily="18" charset="0"/>
                        </a:rPr>
                        <a:t> installation, Trouble shooting, Service and others.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1" i="0" u="none" strike="noStrike" dirty="0">
                          <a:effectLst/>
                          <a:latin typeface="Calibri" panose="020F0502020204030204" pitchFamily="34" charset="0"/>
                          <a:ea typeface="Times New Roman" panose="02020603050405020304" pitchFamily="18" charset="0"/>
                        </a:rPr>
                        <a:t>Certified Engineer of SIEL, </a:t>
                      </a:r>
                      <a:r>
                        <a:rPr lang="en-US" sz="450" b="1" i="0" u="none" strike="noStrike" dirty="0" err="1">
                          <a:effectLst/>
                          <a:latin typeface="Calibri" panose="020F0502020204030204" pitchFamily="34" charset="0"/>
                          <a:ea typeface="Times New Roman" panose="02020603050405020304" pitchFamily="18" charset="0"/>
                        </a:rPr>
                        <a:t>Socomec</a:t>
                      </a:r>
                      <a:r>
                        <a:rPr lang="en-US" sz="450" b="1" i="0" u="none" strike="noStrike" dirty="0">
                          <a:effectLst/>
                          <a:latin typeface="Calibri" panose="020F0502020204030204" pitchFamily="34" charset="0"/>
                          <a:ea typeface="Times New Roman" panose="02020603050405020304" pitchFamily="18" charset="0"/>
                        </a:rPr>
                        <a:t>  &amp; Emerson UPS.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4164542"/>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03</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 Md. Mohsin </a:t>
                      </a:r>
                      <a:r>
                        <a:rPr lang="en-US" sz="450" b="0" i="0" u="none" strike="noStrike" dirty="0" err="1">
                          <a:effectLst/>
                          <a:latin typeface="Calibri" panose="020F0502020204030204" pitchFamily="34" charset="0"/>
                          <a:ea typeface="Times New Roman" panose="02020603050405020304" pitchFamily="18" charset="0"/>
                        </a:rPr>
                        <a:t>Muktadir</a:t>
                      </a:r>
                      <a:r>
                        <a:rPr lang="en-US" sz="450" b="0" i="0" u="none" strike="noStrike" dirty="0">
                          <a:effectLst/>
                          <a:latin typeface="Calibri" panose="020F0502020204030204" pitchFamily="34" charset="0"/>
                          <a:ea typeface="Times New Roman" panose="02020603050405020304" pitchFamily="18" charset="0"/>
                        </a:rPr>
                        <a:t>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B.Sc. Engr. In EEE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Senior Manager (Service &amp; Support)</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 01911734009</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15 years in the field of digital electronics products like On-Line UPS, Off-Line UPS, Inverter, Voltage Stabilizer, Industrial Voltage Stabilizer(IVS), maintenance free battery, Electrical Sub-station Equipment in design, production, installation, service and customer communication.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1" i="0" u="none" strike="noStrike" dirty="0">
                          <a:effectLst/>
                          <a:latin typeface="Calibri" panose="020F0502020204030204" pitchFamily="34" charset="0"/>
                          <a:ea typeface="Times New Roman" panose="02020603050405020304" pitchFamily="18" charset="0"/>
                        </a:rPr>
                        <a:t>Certified Engineer of </a:t>
                      </a:r>
                      <a:r>
                        <a:rPr lang="en-US" sz="450" b="1" i="0" u="none" strike="noStrike" dirty="0" err="1">
                          <a:effectLst/>
                          <a:latin typeface="Calibri" panose="020F0502020204030204" pitchFamily="34" charset="0"/>
                          <a:ea typeface="Times New Roman" panose="02020603050405020304" pitchFamily="18" charset="0"/>
                        </a:rPr>
                        <a:t>Socomec</a:t>
                      </a:r>
                      <a:r>
                        <a:rPr lang="en-US" sz="450" b="1" i="0" u="none" strike="noStrike" dirty="0">
                          <a:effectLst/>
                          <a:latin typeface="Calibri" panose="020F0502020204030204" pitchFamily="34" charset="0"/>
                          <a:ea typeface="Times New Roman" panose="02020603050405020304" pitchFamily="18" charset="0"/>
                        </a:rPr>
                        <a:t>, Emerson, </a:t>
                      </a:r>
                      <a:r>
                        <a:rPr lang="en-US" sz="450" b="1" i="0" u="none" strike="noStrike" dirty="0" err="1">
                          <a:effectLst/>
                          <a:latin typeface="Calibri" panose="020F0502020204030204" pitchFamily="34" charset="0"/>
                          <a:ea typeface="Times New Roman" panose="02020603050405020304" pitchFamily="18" charset="0"/>
                        </a:rPr>
                        <a:t>Riello</a:t>
                      </a:r>
                      <a:r>
                        <a:rPr lang="en-US" sz="450" b="1" i="0" u="none" strike="noStrike" dirty="0">
                          <a:effectLst/>
                          <a:latin typeface="Calibri" panose="020F0502020204030204" pitchFamily="34" charset="0"/>
                          <a:ea typeface="Times New Roman" panose="02020603050405020304" pitchFamily="18" charset="0"/>
                        </a:rPr>
                        <a:t> UPS.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008907"/>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04</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err="1">
                          <a:effectLst/>
                          <a:latin typeface="Calibri" panose="020F0502020204030204" pitchFamily="34" charset="0"/>
                          <a:ea typeface="Times New Roman" panose="02020603050405020304" pitchFamily="18" charset="0"/>
                        </a:rPr>
                        <a:t>Mezbaul</a:t>
                      </a:r>
                      <a:r>
                        <a:rPr lang="en-US" sz="450" b="0" i="0" u="none" strike="noStrike" dirty="0">
                          <a:effectLst/>
                          <a:latin typeface="Calibri" panose="020F0502020204030204" pitchFamily="34" charset="0"/>
                          <a:ea typeface="Times New Roman" panose="02020603050405020304" pitchFamily="18" charset="0"/>
                        </a:rPr>
                        <a:t> Hasan </a:t>
                      </a:r>
                      <a:r>
                        <a:rPr lang="en-US" sz="450" b="0" i="0" u="none" strike="noStrike" dirty="0" err="1">
                          <a:effectLst/>
                          <a:latin typeface="Calibri" panose="020F0502020204030204" pitchFamily="34" charset="0"/>
                          <a:ea typeface="Times New Roman" panose="02020603050405020304" pitchFamily="18" charset="0"/>
                        </a:rPr>
                        <a:t>Sowrob</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B.Sc. Engr. in EEE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Manager(Service &amp; Support)</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Mob:01714066375</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12 years in the field of digital electronics products like On-Line UPS, Off-Line UPS, Inverter, Voltage Stabilizer, Industrial Voltage Stabilizer(IVS), maintenance free battery, Electrical Sub-station Equipment in design, production, installation, service and customer communication.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He is well known of </a:t>
                      </a:r>
                      <a:r>
                        <a:rPr lang="en-US" sz="450" b="0" i="0" u="none" strike="noStrike" dirty="0" err="1">
                          <a:effectLst/>
                          <a:latin typeface="Calibri" panose="020F0502020204030204" pitchFamily="34" charset="0"/>
                          <a:ea typeface="Times New Roman" panose="02020603050405020304" pitchFamily="18" charset="0"/>
                        </a:rPr>
                        <a:t>Socomec</a:t>
                      </a:r>
                      <a:r>
                        <a:rPr lang="en-US" sz="450" b="0" i="0" u="none" strike="noStrike" dirty="0">
                          <a:effectLst/>
                          <a:latin typeface="Calibri" panose="020F0502020204030204" pitchFamily="34" charset="0"/>
                          <a:ea typeface="Times New Roman" panose="02020603050405020304" pitchFamily="18" charset="0"/>
                        </a:rPr>
                        <a:t>, Emerson, Delta, Legrand UPS.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216399"/>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05</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Gulam Mostafa</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B.Sc. Engineer in Electrical &amp;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Manager(Service &amp; Support)</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Mob:01769914462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10 years in the field of digital electronics products like On-Line UPS, Off-Line UPS, Inverter, Voltage Stabilizer, Industrial Voltage Stabilizer(IVS), maintenance free battery, Electrical Sub-station Equipment in design, production, installation, service and customer communication.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He is well known of </a:t>
                      </a:r>
                      <a:r>
                        <a:rPr lang="en-US" sz="450" b="0" i="0" u="none" strike="noStrike" dirty="0" err="1">
                          <a:effectLst/>
                          <a:latin typeface="Calibri" panose="020F0502020204030204" pitchFamily="34" charset="0"/>
                          <a:ea typeface="Times New Roman" panose="02020603050405020304" pitchFamily="18" charset="0"/>
                        </a:rPr>
                        <a:t>Socomec</a:t>
                      </a:r>
                      <a:r>
                        <a:rPr lang="en-US" sz="450" b="0" i="0" u="none" strike="noStrike" dirty="0">
                          <a:effectLst/>
                          <a:latin typeface="Calibri" panose="020F0502020204030204" pitchFamily="34" charset="0"/>
                          <a:ea typeface="Times New Roman" panose="02020603050405020304" pitchFamily="18" charset="0"/>
                        </a:rPr>
                        <a:t>, Emerson, Delta, Legrand UPS</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524881"/>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06</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 Md. </a:t>
                      </a:r>
                      <a:r>
                        <a:rPr lang="en-US" sz="450" b="0" i="0" u="none" strike="noStrike" dirty="0" err="1">
                          <a:effectLst/>
                          <a:latin typeface="Calibri" panose="020F0502020204030204" pitchFamily="34" charset="0"/>
                          <a:ea typeface="Times New Roman" panose="02020603050405020304" pitchFamily="18" charset="0"/>
                        </a:rPr>
                        <a:t>Mahbubur</a:t>
                      </a:r>
                      <a:r>
                        <a:rPr lang="en-US" sz="450" b="0" i="0" u="none" strike="noStrike" dirty="0">
                          <a:effectLst/>
                          <a:latin typeface="Calibri" panose="020F0502020204030204" pitchFamily="34" charset="0"/>
                          <a:ea typeface="Times New Roman" panose="02020603050405020304" pitchFamily="18" charset="0"/>
                        </a:rPr>
                        <a:t> Rahman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Executive</a:t>
                      </a:r>
                      <a:r>
                        <a:rPr lang="en-US" sz="450" b="0" i="0" u="none" strike="noStrike" dirty="0">
                          <a:effectLst/>
                          <a:latin typeface="Calibri" panose="020F0502020204030204" pitchFamily="34" charset="0"/>
                          <a:ea typeface="Times New Roman" panose="02020603050405020304" pitchFamily="18" charset="0"/>
                        </a:rPr>
                        <a:t>(Service &amp; Support)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 01714066379</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10 years in the field of digital electronics products like On-Line UPS, Off-Line UPS, Inverter, Voltage Stabilizer, Industrial Voltage Stabilizer(IVS), maintenance free battery, Electrical Sub-station Equipment in design, production, installation, service and customer communication.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8690485"/>
                  </a:ext>
                </a:extLst>
              </a:tr>
              <a:tr h="321685">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07</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Masum Parvez</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B.Sc. Engineer in EEE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Asst. manager(Support)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Mob:01714066374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Working experience in 7 years in the field of digital electronics products like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On-Line UPS, Off-Line UPS, Inverter, Voltage Stabilizer, Industrial Voltage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Stabilizer(IVS), maintenance free battery, Electrical Sub-station Equipment in</a:t>
                      </a:r>
                      <a:endParaRPr lang="en-US" sz="450" b="0" i="0" u="none" strike="noStrike" dirty="0">
                        <a:effectLst/>
                        <a:latin typeface="Calibri" panose="020F0502020204030204" pitchFamily="34" charset="0"/>
                      </a:endParaRPr>
                    </a:p>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Design, production, installation, service and customer communication.</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974975"/>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08</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err="1">
                          <a:effectLst/>
                          <a:latin typeface="Calibri" panose="020F0502020204030204" pitchFamily="34" charset="0"/>
                          <a:ea typeface="Calibri" panose="020F0502020204030204" pitchFamily="34" charset="0"/>
                        </a:rPr>
                        <a:t>Md.Monir</a:t>
                      </a:r>
                      <a:r>
                        <a:rPr lang="en-US" sz="450" b="0" i="0" u="none" strike="noStrike" dirty="0">
                          <a:effectLst/>
                          <a:latin typeface="Calibri" panose="020F0502020204030204" pitchFamily="34" charset="0"/>
                          <a:ea typeface="Calibri" panose="020F0502020204030204" pitchFamily="34" charset="0"/>
                        </a:rPr>
                        <a:t> Hossain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Executive</a:t>
                      </a:r>
                      <a:r>
                        <a:rPr lang="en-US" sz="450" b="0" i="0" u="none" strike="noStrike" dirty="0">
                          <a:effectLst/>
                          <a:latin typeface="Calibri" panose="020F0502020204030204" pitchFamily="34" charset="0"/>
                          <a:ea typeface="Times New Roman" panose="02020603050405020304" pitchFamily="18" charset="0"/>
                        </a:rPr>
                        <a:t>(Service &amp; Support)</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Mob:01714066376</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Working experience in 08 years in the field of digital electronics products like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On-Line UPS, Off-Line UPS, Inverter, Voltage Stabilizer, Industrial Voltage</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Stabilizer(IVS), maintenance free battery, Electrical Sub-station Equipment in</a:t>
                      </a:r>
                      <a:endParaRPr lang="en-US" sz="450" b="0" i="0" u="none" strike="noStrike" dirty="0">
                        <a:effectLst/>
                        <a:latin typeface="Calibri" panose="020F0502020204030204" pitchFamily="34" charset="0"/>
                      </a:endParaRPr>
                    </a:p>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Calibri" panose="020F0502020204030204" pitchFamily="34" charset="0"/>
                        </a:rPr>
                        <a:t>Design, production, installation, service and customer communication.</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512530"/>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09</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Calibri" panose="020F0502020204030204" pitchFamily="34" charset="0"/>
                        </a:rPr>
                        <a:t>Md. Maznur Rahman</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Calibri" panose="020F0502020204030204" pitchFamily="34" charset="0"/>
                        </a:rPr>
                        <a:t>B.Sc. in Electrical </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Calibri" panose="020F0502020204030204" pitchFamily="34" charset="0"/>
                        </a:rPr>
                        <a:t>Asst. Manager(Service &amp; Support)</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Calibri" panose="020F0502020204030204" pitchFamily="34" charset="0"/>
                        </a:rPr>
                        <a:t>Mob:01741930101</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12 years in the field of digital electronics products like On-Line UPS, Off-Line UPS, Inverter, Voltage Stabilizer, Industrial Voltage Stabilizer(IVS), maintenance free battery, Electrical Sub-station Equipment in design, production, installation, service and customer communication.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He is well known of </a:t>
                      </a:r>
                      <a:r>
                        <a:rPr lang="en-US" sz="450" b="0" i="0" u="none" strike="noStrike" dirty="0" err="1">
                          <a:effectLst/>
                          <a:latin typeface="Calibri" panose="020F0502020204030204" pitchFamily="34" charset="0"/>
                          <a:ea typeface="Times New Roman" panose="02020603050405020304" pitchFamily="18" charset="0"/>
                        </a:rPr>
                        <a:t>Socomec</a:t>
                      </a:r>
                      <a:r>
                        <a:rPr lang="en-US" sz="450" b="0" i="0" u="none" strike="noStrike" dirty="0">
                          <a:effectLst/>
                          <a:latin typeface="Calibri" panose="020F0502020204030204" pitchFamily="34" charset="0"/>
                          <a:ea typeface="Times New Roman" panose="02020603050405020304" pitchFamily="18" charset="0"/>
                        </a:rPr>
                        <a:t>, Emerson, Delta, Legrand UPS.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83696"/>
                  </a:ext>
                </a:extLst>
              </a:tr>
              <a:tr h="241876">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10</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Alamgir Hossain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 </a:t>
                      </a:r>
                      <a:r>
                        <a:rPr lang="en-US" sz="450" b="0" i="0" u="none" strike="noStrike" dirty="0">
                          <a:effectLst/>
                          <a:latin typeface="Calibri" panose="020F0502020204030204" pitchFamily="34" charset="0"/>
                          <a:ea typeface="Calibri" panose="020F0502020204030204" pitchFamily="34" charset="0"/>
                        </a:rPr>
                        <a:t>Executive</a:t>
                      </a:r>
                      <a:r>
                        <a:rPr lang="en-US" sz="450" b="0" i="0" u="none" strike="noStrike" dirty="0">
                          <a:effectLst/>
                          <a:latin typeface="Calibri" panose="020F0502020204030204" pitchFamily="34" charset="0"/>
                          <a:ea typeface="Times New Roman" panose="02020603050405020304" pitchFamily="18" charset="0"/>
                        </a:rPr>
                        <a:t>(Service &amp; Support)</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Mob:01714066378</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08 years in the official experience in Power Station Equipment &amp; large Industrial sector as the operation of project. Now directly involved in consulting work in the power sector and private industries as an installer, operation and commissioning with training to the employees or industrial training of respected persons.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2368715"/>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11.</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Md. Mohidul Hossain</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Diploma in Electrical</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Senior Executive (Service &amp; Support)</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Mob:01764203314</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15 years in the official experience in Power Station Equipment &amp; large Industrial sector as the operation of project. Now directly involved in consulting work in the power sector and private industries as an installer, operation and commissioning with training to the employees or industrial training of respected persons.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274421"/>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12.</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Shahadat Hossain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in Electrical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Senior Support Engineer</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Mob:01740581207</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15 years in the industrial &amp; machineries experience with sub-station &amp; Power Station Equipment like the operation of project. He is capable of the industrial sector as an installer, operation and commissioning of any types of machineries and micro-processor based electronics equipment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832753"/>
                  </a:ext>
                </a:extLst>
              </a:tr>
              <a:tr h="321685">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13.</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Md. Ruhul Amin.</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Diploma in Electronics .  </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Executive(Service &amp; Support)</a:t>
                      </a:r>
                      <a:endParaRPr lang="en-US" sz="450" b="0" i="0" u="none" strike="noStrike">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Mob:013 17202123</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4 years in the field of production and service of electronics products like On-Line UPS, Off-Line UPS, Inverter, Voltage Stabilizer, Industrial Voltage Stabilizer(IVS) etc. and Electrical Sub-station Equipment.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2982619"/>
                  </a:ext>
                </a:extLst>
              </a:tr>
              <a:tr h="321685">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14.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 Md. Tushar Ali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in Electrical </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Service Engineer</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Mob:01712215103</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5 years in the field of service of electronics products like On-Line UPS, Off-Line UPS, Inverter, Voltage Stabilizer, Industrial Voltage Stabilizer(IVS) etc. as He supervised a small team of service department for home service, office service, industries as per customer’s call and as per annual agreement contact with the clients.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799116"/>
                  </a:ext>
                </a:extLst>
              </a:tr>
              <a:tr h="241876">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15.</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err="1">
                          <a:effectLst/>
                          <a:latin typeface="Calibri" panose="020F0502020204030204" pitchFamily="34" charset="0"/>
                          <a:ea typeface="Times New Roman" panose="02020603050405020304" pitchFamily="18" charset="0"/>
                        </a:rPr>
                        <a:t>Md.Shaidul</a:t>
                      </a:r>
                      <a:r>
                        <a:rPr lang="en-US" sz="450" b="0" i="0" u="none" strike="noStrike" dirty="0">
                          <a:effectLst/>
                          <a:latin typeface="Calibri" panose="020F0502020204030204" pitchFamily="34" charset="0"/>
                          <a:ea typeface="Times New Roman" panose="02020603050405020304" pitchFamily="18" charset="0"/>
                        </a:rPr>
                        <a:t> Islam</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Executive(Service &amp; Support)</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5 years in the field of Technical Service of electronics products like On-Line UPS, Off-Line UPS, Inverter, Voltage Stabilizer, Industrial Voltage Stabilizer(IVS) etc. as a Jr. Executive Service. Completed the Vocational Trade Course, 3-yaers.</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30107"/>
                  </a:ext>
                </a:extLst>
              </a:tr>
              <a:tr h="241876">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16.</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a:t>
                      </a:r>
                      <a:r>
                        <a:rPr lang="en-US" sz="450" b="0" i="0" u="none" strike="noStrike" dirty="0" err="1">
                          <a:effectLst/>
                          <a:latin typeface="Calibri" panose="020F0502020204030204" pitchFamily="34" charset="0"/>
                          <a:ea typeface="Times New Roman" panose="02020603050405020304" pitchFamily="18" charset="0"/>
                        </a:rPr>
                        <a:t>Taimur</a:t>
                      </a:r>
                      <a:r>
                        <a:rPr lang="en-US" sz="450" b="0" i="0" u="none" strike="noStrike" dirty="0">
                          <a:effectLst/>
                          <a:latin typeface="Calibri" panose="020F0502020204030204" pitchFamily="34" charset="0"/>
                          <a:ea typeface="Times New Roman" panose="02020603050405020304" pitchFamily="18" charset="0"/>
                        </a:rPr>
                        <a:t> Hassan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Senior Executive(Service &amp; Support)</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14 years in the electronics &amp; electrical sub-station Equipment like the operation of project. Now directly involved as a consultant with LID POWER SOLUTIONS Ltd. He is capable of service micro-processor based electronics equipment with soft wear and train-up the employees as per agreement &amp; condition of industries.</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328231"/>
                  </a:ext>
                </a:extLst>
              </a:tr>
              <a:tr h="241876">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17.</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Masum Hossain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Technician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02 years in the electronics &amp; electrical sub-station Equipment like the operation of project. Now directly involved as a consultant with LID POWER SOLUTIONS Ltd. He is the service micro-processor based electronics equipment with soft wear and train-up the employees as per agreement &amp; condition of industries.</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5637346"/>
                  </a:ext>
                </a:extLst>
              </a:tr>
              <a:tr h="241876">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18.</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err="1">
                          <a:effectLst/>
                          <a:latin typeface="Calibri" panose="020F0502020204030204" pitchFamily="34" charset="0"/>
                          <a:ea typeface="Times New Roman" panose="02020603050405020304" pitchFamily="18" charset="0"/>
                        </a:rPr>
                        <a:t>Md.Rakibul</a:t>
                      </a:r>
                      <a:r>
                        <a:rPr lang="en-US" sz="450" b="0" i="0" u="none" strike="noStrike" dirty="0">
                          <a:effectLst/>
                          <a:latin typeface="Calibri" panose="020F0502020204030204" pitchFamily="34" charset="0"/>
                          <a:ea typeface="Times New Roman" panose="02020603050405020304" pitchFamily="18" charset="0"/>
                        </a:rPr>
                        <a:t> Hassan</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Technician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02 years in the electronics &amp; electrical sub-station Equipment like the operation of project. Now directly involved as a consultant with LID POWER SOLUTIONS Ltd.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914976"/>
                  </a:ext>
                </a:extLst>
              </a:tr>
              <a:tr h="241876">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19.</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Masum </a:t>
                      </a:r>
                      <a:r>
                        <a:rPr lang="en-US" sz="450" b="0" i="0" u="none" strike="noStrike" dirty="0" err="1">
                          <a:effectLst/>
                          <a:latin typeface="Calibri" panose="020F0502020204030204" pitchFamily="34" charset="0"/>
                          <a:ea typeface="Times New Roman" panose="02020603050405020304" pitchFamily="18" charset="0"/>
                        </a:rPr>
                        <a:t>Billah</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Diploma Engineer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Technician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01 years in the electronics &amp; electrical sub-station Equipment like the operation of project. Now directly involved as a consultant with LID POWER SOLUTIONS Ltd.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164489"/>
                  </a:ext>
                </a:extLst>
              </a:tr>
              <a:tr h="241876">
                <a:tc>
                  <a:txBody>
                    <a:bodyPr/>
                    <a:lstStyle/>
                    <a:p>
                      <a:pPr marL="0" marR="0" algn="l" fontAlgn="t">
                        <a:lnSpc>
                          <a:spcPct val="115000"/>
                        </a:lnSpc>
                        <a:spcBef>
                          <a:spcPts val="0"/>
                        </a:spcBef>
                        <a:spcAft>
                          <a:spcPts val="0"/>
                        </a:spcAft>
                      </a:pPr>
                      <a:r>
                        <a:rPr lang="en-US" sz="450" b="0" i="0" u="none" strike="noStrike">
                          <a:effectLst/>
                          <a:latin typeface="Calibri" panose="020F0502020204030204" pitchFamily="34" charset="0"/>
                          <a:ea typeface="Times New Roman" panose="02020603050405020304" pitchFamily="18" charset="0"/>
                        </a:rPr>
                        <a:t>20.</a:t>
                      </a:r>
                      <a:endParaRPr lang="en-US" sz="450" b="0" i="0" u="none" strike="noStrike">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Md </a:t>
                      </a:r>
                      <a:r>
                        <a:rPr lang="en-US" sz="450" b="0" i="0" u="none" strike="noStrike" dirty="0" err="1">
                          <a:effectLst/>
                          <a:latin typeface="Calibri" panose="020F0502020204030204" pitchFamily="34" charset="0"/>
                          <a:ea typeface="Times New Roman" panose="02020603050405020304" pitchFamily="18" charset="0"/>
                        </a:rPr>
                        <a:t>Zahidul</a:t>
                      </a:r>
                      <a:r>
                        <a:rPr lang="en-US" sz="450" b="0" i="0" u="none" strike="noStrike" dirty="0">
                          <a:effectLst/>
                          <a:latin typeface="Calibri" panose="020F0502020204030204" pitchFamily="34" charset="0"/>
                          <a:ea typeface="Times New Roman" panose="02020603050405020304" pitchFamily="18" charset="0"/>
                        </a:rPr>
                        <a:t> Islam</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Vocational In Electronics</a:t>
                      </a:r>
                      <a:endParaRPr lang="en-US" sz="450" b="0" i="0" u="none" strike="noStrike" dirty="0">
                        <a:effectLst/>
                        <a:latin typeface="Calibri" panose="020F0502020204030204" pitchFamily="34" charset="0"/>
                      </a:endParaRPr>
                    </a:p>
                    <a:p>
                      <a:pPr marL="0" marR="0" algn="l"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Executive(Service &amp; Support) </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450" b="0" i="0" u="none" strike="noStrike" dirty="0">
                          <a:effectLst/>
                          <a:latin typeface="Calibri" panose="020F0502020204030204" pitchFamily="34" charset="0"/>
                          <a:ea typeface="Times New Roman" panose="02020603050405020304" pitchFamily="18" charset="0"/>
                        </a:rPr>
                        <a:t>Working experience in 6 years in the field of customer service of electronics products like On-Line UPS, Off-Line UPS, Inverter, Voltage Stabilizer, Industrial Voltage Stabilizer(IVS) etc. Completed the Vocational Trade Course, 3-yaers.</a:t>
                      </a:r>
                      <a:endParaRPr lang="en-US" sz="450" b="0" i="0" u="none" strike="noStrike" dirty="0">
                        <a:effectLst/>
                        <a:latin typeface="Calibri" panose="020F0502020204030204" pitchFamily="34" charset="0"/>
                      </a:endParaRPr>
                    </a:p>
                  </a:txBody>
                  <a:tcPr marL="19374" marR="19374" marT="269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1758682"/>
                  </a:ext>
                </a:extLst>
              </a:tr>
            </a:tbl>
          </a:graphicData>
        </a:graphic>
      </p:graphicFrame>
      <p:pic>
        <p:nvPicPr>
          <p:cNvPr id="5" name="Picture 2" descr="E:\Lid Power Offer\Young Optics\Image\26166946_1832427103715977_3868577082892168633_n.jpg">
            <a:extLst>
              <a:ext uri="{FF2B5EF4-FFF2-40B4-BE49-F238E27FC236}">
                <a16:creationId xmlns:a16="http://schemas.microsoft.com/office/drawing/2014/main" id="{4901E388-CCF9-4CE7-B8CD-10AADC9EA688}"/>
              </a:ext>
            </a:extLst>
          </p:cNvPr>
          <p:cNvPicPr>
            <a:picLocks noChangeAspect="1" noChangeArrowheads="1"/>
          </p:cNvPicPr>
          <p:nvPr/>
        </p:nvPicPr>
        <p:blipFill>
          <a:blip r:embed="rId2" cstate="print"/>
          <a:srcRect/>
          <a:stretch>
            <a:fillRect/>
          </a:stretch>
        </p:blipFill>
        <p:spPr bwMode="auto">
          <a:xfrm>
            <a:off x="76201" y="76200"/>
            <a:ext cx="609599" cy="466579"/>
          </a:xfrm>
          <a:prstGeom prst="rect">
            <a:avLst/>
          </a:prstGeom>
          <a:noFill/>
        </p:spPr>
      </p:pic>
      <p:sp>
        <p:nvSpPr>
          <p:cNvPr id="6" name="TextBox 5">
            <a:extLst>
              <a:ext uri="{FF2B5EF4-FFF2-40B4-BE49-F238E27FC236}">
                <a16:creationId xmlns:a16="http://schemas.microsoft.com/office/drawing/2014/main" id="{30FAC716-93EA-401D-97BA-2BCDFB8509F7}"/>
              </a:ext>
            </a:extLst>
          </p:cNvPr>
          <p:cNvSpPr txBox="1"/>
          <p:nvPr/>
        </p:nvSpPr>
        <p:spPr>
          <a:xfrm>
            <a:off x="5279217" y="6488668"/>
            <a:ext cx="3762790" cy="369332"/>
          </a:xfrm>
          <a:prstGeom prst="rect">
            <a:avLst/>
          </a:prstGeom>
          <a:noFill/>
        </p:spPr>
        <p:txBody>
          <a:bodyPr wrap="square">
            <a:spAutoFit/>
          </a:bodyPr>
          <a:lstStyle/>
          <a:p>
            <a:r>
              <a:rPr lang="en-US" b="1" dirty="0"/>
              <a:t>LID POWER SOLUTIONS LIMITED</a:t>
            </a:r>
            <a:endParaRPr lang="en-US" dirty="0"/>
          </a:p>
        </p:txBody>
      </p:sp>
    </p:spTree>
    <p:extLst>
      <p:ext uri="{BB962C8B-B14F-4D97-AF65-F5344CB8AC3E}">
        <p14:creationId xmlns:p14="http://schemas.microsoft.com/office/powerpoint/2010/main" val="39785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973"/>
            <a:ext cx="7772400" cy="672028"/>
          </a:xfrm>
        </p:spPr>
        <p:txBody>
          <a:bodyPr>
            <a:normAutofit fontScale="90000"/>
          </a:bodyPr>
          <a:lstStyle/>
          <a:p>
            <a:pPr algn="ctr"/>
            <a:r>
              <a:rPr lang="en-US" dirty="0"/>
              <a:t>Some successful Projects</a:t>
            </a:r>
          </a:p>
        </p:txBody>
      </p:sp>
      <p:pic>
        <p:nvPicPr>
          <p:cNvPr id="16"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2" y="0"/>
            <a:ext cx="876887" cy="914400"/>
          </a:xfrm>
          <a:prstGeom prst="rect">
            <a:avLst/>
          </a:prstGeom>
          <a:noFill/>
        </p:spPr>
      </p:pic>
      <p:pic>
        <p:nvPicPr>
          <p:cNvPr id="21" name="Content Placeholder 20">
            <a:extLst>
              <a:ext uri="{FF2B5EF4-FFF2-40B4-BE49-F238E27FC236}">
                <a16:creationId xmlns:a16="http://schemas.microsoft.com/office/drawing/2014/main" id="{45FC0BAD-6FAF-44DD-81A9-56792167701D}"/>
              </a:ext>
            </a:extLst>
          </p:cNvPr>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18456" y="914400"/>
            <a:ext cx="1591887" cy="1795549"/>
          </a:xfrm>
          <a:prstGeom prst="rect">
            <a:avLst/>
          </a:prstGeom>
        </p:spPr>
      </p:pic>
      <p:pic>
        <p:nvPicPr>
          <p:cNvPr id="22" name="Picture 21">
            <a:extLst>
              <a:ext uri="{FF2B5EF4-FFF2-40B4-BE49-F238E27FC236}">
                <a16:creationId xmlns:a16="http://schemas.microsoft.com/office/drawing/2014/main" id="{6AC1A4E6-3AC1-4175-8122-0AB9356C29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0913" y="914514"/>
            <a:ext cx="1500605" cy="1795435"/>
          </a:xfrm>
          <a:prstGeom prst="rect">
            <a:avLst/>
          </a:prstGeom>
        </p:spPr>
      </p:pic>
      <p:pic>
        <p:nvPicPr>
          <p:cNvPr id="23" name="Picture 22">
            <a:extLst>
              <a:ext uri="{FF2B5EF4-FFF2-40B4-BE49-F238E27FC236}">
                <a16:creationId xmlns:a16="http://schemas.microsoft.com/office/drawing/2014/main" id="{7DA89B66-4DCB-41D8-88AC-2D7554F0BE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518" y="914400"/>
            <a:ext cx="2560881" cy="1805204"/>
          </a:xfrm>
          <a:prstGeom prst="rect">
            <a:avLst/>
          </a:prstGeom>
        </p:spPr>
      </p:pic>
      <p:pic>
        <p:nvPicPr>
          <p:cNvPr id="24" name="Picture 23">
            <a:extLst>
              <a:ext uri="{FF2B5EF4-FFF2-40B4-BE49-F238E27FC236}">
                <a16:creationId xmlns:a16="http://schemas.microsoft.com/office/drawing/2014/main" id="{8745D888-9BA3-4A94-A5B6-136DC2E2DE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4234" y="904888"/>
            <a:ext cx="1530747" cy="1805203"/>
          </a:xfrm>
          <a:prstGeom prst="rect">
            <a:avLst/>
          </a:prstGeom>
        </p:spPr>
      </p:pic>
      <p:pic>
        <p:nvPicPr>
          <p:cNvPr id="26" name="Picture 25">
            <a:extLst>
              <a:ext uri="{FF2B5EF4-FFF2-40B4-BE49-F238E27FC236}">
                <a16:creationId xmlns:a16="http://schemas.microsoft.com/office/drawing/2014/main" id="{301EF860-CBA8-4B01-A16A-9C4575B643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8210" y="904746"/>
            <a:ext cx="1681313" cy="1805203"/>
          </a:xfrm>
          <a:prstGeom prst="rect">
            <a:avLst/>
          </a:prstGeom>
        </p:spPr>
      </p:pic>
      <p:pic>
        <p:nvPicPr>
          <p:cNvPr id="28" name="Picture 27">
            <a:extLst>
              <a:ext uri="{FF2B5EF4-FFF2-40B4-BE49-F238E27FC236}">
                <a16:creationId xmlns:a16="http://schemas.microsoft.com/office/drawing/2014/main" id="{EA962574-F3E1-4F42-BA21-A9DC6ACD1A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325" y="2891656"/>
            <a:ext cx="2099678" cy="1655586"/>
          </a:xfrm>
          <a:prstGeom prst="rect">
            <a:avLst/>
          </a:prstGeom>
        </p:spPr>
      </p:pic>
      <p:pic>
        <p:nvPicPr>
          <p:cNvPr id="30" name="Picture 29">
            <a:extLst>
              <a:ext uri="{FF2B5EF4-FFF2-40B4-BE49-F238E27FC236}">
                <a16:creationId xmlns:a16="http://schemas.microsoft.com/office/drawing/2014/main" id="{AB56BDB6-E7D1-42AD-BD7F-44D12C9D85B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24569" y="2883329"/>
            <a:ext cx="1371958" cy="1664237"/>
          </a:xfrm>
          <a:prstGeom prst="rect">
            <a:avLst/>
          </a:prstGeom>
        </p:spPr>
      </p:pic>
      <p:pic>
        <p:nvPicPr>
          <p:cNvPr id="32" name="Picture 31">
            <a:extLst>
              <a:ext uri="{FF2B5EF4-FFF2-40B4-BE49-F238E27FC236}">
                <a16:creationId xmlns:a16="http://schemas.microsoft.com/office/drawing/2014/main" id="{6D703431-753B-4FA4-826D-5553A8C0C02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21771" y="2891656"/>
            <a:ext cx="1338150" cy="1644394"/>
          </a:xfrm>
          <a:prstGeom prst="rect">
            <a:avLst/>
          </a:prstGeom>
        </p:spPr>
      </p:pic>
      <p:pic>
        <p:nvPicPr>
          <p:cNvPr id="34" name="Picture 33">
            <a:extLst>
              <a:ext uri="{FF2B5EF4-FFF2-40B4-BE49-F238E27FC236}">
                <a16:creationId xmlns:a16="http://schemas.microsoft.com/office/drawing/2014/main" id="{117CCDE9-16F3-449B-B755-BDEF71A6CBC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4212" y="2889461"/>
            <a:ext cx="1386526" cy="1667691"/>
          </a:xfrm>
          <a:prstGeom prst="rect">
            <a:avLst/>
          </a:prstGeom>
        </p:spPr>
      </p:pic>
      <p:pic>
        <p:nvPicPr>
          <p:cNvPr id="36" name="Picture 35">
            <a:extLst>
              <a:ext uri="{FF2B5EF4-FFF2-40B4-BE49-F238E27FC236}">
                <a16:creationId xmlns:a16="http://schemas.microsoft.com/office/drawing/2014/main" id="{31C32411-3048-4DFF-A6D6-2AC28A4FE25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15904" y="2873334"/>
            <a:ext cx="1507747" cy="1682088"/>
          </a:xfrm>
          <a:prstGeom prst="rect">
            <a:avLst/>
          </a:prstGeom>
        </p:spPr>
      </p:pic>
      <p:pic>
        <p:nvPicPr>
          <p:cNvPr id="38" name="Picture 37">
            <a:extLst>
              <a:ext uri="{FF2B5EF4-FFF2-40B4-BE49-F238E27FC236}">
                <a16:creationId xmlns:a16="http://schemas.microsoft.com/office/drawing/2014/main" id="{A226DE37-34F2-402D-8543-EEC1D1C5D1E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62442" y="2857758"/>
            <a:ext cx="1386527" cy="1712190"/>
          </a:xfrm>
          <a:prstGeom prst="rect">
            <a:avLst/>
          </a:prstGeom>
        </p:spPr>
      </p:pic>
      <p:pic>
        <p:nvPicPr>
          <p:cNvPr id="40" name="Picture 39">
            <a:extLst>
              <a:ext uri="{FF2B5EF4-FFF2-40B4-BE49-F238E27FC236}">
                <a16:creationId xmlns:a16="http://schemas.microsoft.com/office/drawing/2014/main" id="{3F67C369-E549-40F0-8CF0-BB4D4487C09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8456" y="4759302"/>
            <a:ext cx="1669367" cy="1712190"/>
          </a:xfrm>
          <a:prstGeom prst="rect">
            <a:avLst/>
          </a:prstGeom>
        </p:spPr>
      </p:pic>
      <p:pic>
        <p:nvPicPr>
          <p:cNvPr id="42" name="Picture 41">
            <a:extLst>
              <a:ext uri="{FF2B5EF4-FFF2-40B4-BE49-F238E27FC236}">
                <a16:creationId xmlns:a16="http://schemas.microsoft.com/office/drawing/2014/main" id="{7414AC74-63E8-4A90-9CCF-1D38B439C84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804235" y="4756715"/>
            <a:ext cx="1901293" cy="1708508"/>
          </a:xfrm>
          <a:prstGeom prst="rect">
            <a:avLst/>
          </a:prstGeom>
        </p:spPr>
      </p:pic>
      <p:pic>
        <p:nvPicPr>
          <p:cNvPr id="44" name="Picture 43">
            <a:extLst>
              <a:ext uri="{FF2B5EF4-FFF2-40B4-BE49-F238E27FC236}">
                <a16:creationId xmlns:a16="http://schemas.microsoft.com/office/drawing/2014/main" id="{55508AA5-E373-4335-B975-85EE6CACDA8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05527" y="4777817"/>
            <a:ext cx="2057215" cy="1682088"/>
          </a:xfrm>
          <a:prstGeom prst="rect">
            <a:avLst/>
          </a:prstGeom>
        </p:spPr>
      </p:pic>
      <p:pic>
        <p:nvPicPr>
          <p:cNvPr id="46" name="Picture 45">
            <a:extLst>
              <a:ext uri="{FF2B5EF4-FFF2-40B4-BE49-F238E27FC236}">
                <a16:creationId xmlns:a16="http://schemas.microsoft.com/office/drawing/2014/main" id="{DF72F524-A9EA-4777-83FF-5C1118EC04D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790622" y="4785019"/>
            <a:ext cx="1424986" cy="1656948"/>
          </a:xfrm>
          <a:prstGeom prst="rect">
            <a:avLst/>
          </a:prstGeom>
        </p:spPr>
      </p:pic>
      <p:pic>
        <p:nvPicPr>
          <p:cNvPr id="48" name="Picture 47">
            <a:extLst>
              <a:ext uri="{FF2B5EF4-FFF2-40B4-BE49-F238E27FC236}">
                <a16:creationId xmlns:a16="http://schemas.microsoft.com/office/drawing/2014/main" id="{E1C0A111-E583-4E64-924E-FF7F5914786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215608" y="4776072"/>
            <a:ext cx="1848634" cy="1656383"/>
          </a:xfrm>
          <a:prstGeom prst="rect">
            <a:avLst/>
          </a:prstGeom>
        </p:spPr>
      </p:pic>
      <p:sp>
        <p:nvSpPr>
          <p:cNvPr id="58" name="TextBox 57">
            <a:extLst>
              <a:ext uri="{FF2B5EF4-FFF2-40B4-BE49-F238E27FC236}">
                <a16:creationId xmlns:a16="http://schemas.microsoft.com/office/drawing/2014/main" id="{4FF5A4B2-B6F5-43ED-B6EF-7B40F349ADFB}"/>
              </a:ext>
            </a:extLst>
          </p:cNvPr>
          <p:cNvSpPr txBox="1"/>
          <p:nvPr/>
        </p:nvSpPr>
        <p:spPr>
          <a:xfrm>
            <a:off x="79759" y="2653242"/>
            <a:ext cx="8984482" cy="261610"/>
          </a:xfrm>
          <a:prstGeom prst="rect">
            <a:avLst/>
          </a:prstGeom>
          <a:noFill/>
        </p:spPr>
        <p:txBody>
          <a:bodyPr wrap="square">
            <a:spAutoFit/>
          </a:bodyPr>
          <a:lstStyle/>
          <a:p>
            <a:pPr marL="0" indent="0">
              <a:buNone/>
            </a:pPr>
            <a:r>
              <a:rPr lang="en-US" sz="1100" b="1" dirty="0">
                <a:solidFill>
                  <a:schemeClr val="tx1"/>
                </a:solidFill>
                <a:cs typeface="Arial" charset="0"/>
              </a:rPr>
              <a:t>Color Oven Bag-250KVA     Meghna Febrics-200KVA       Bags &amp; Packs Ind.-250KVA                          </a:t>
            </a:r>
            <a:r>
              <a:rPr lang="en-US" sz="1100" b="1" dirty="0" err="1">
                <a:solidFill>
                  <a:schemeClr val="tx1"/>
                </a:solidFill>
                <a:cs typeface="Arial" charset="0"/>
              </a:rPr>
              <a:t>Shasha</a:t>
            </a:r>
            <a:r>
              <a:rPr lang="en-US" sz="1100" b="1" dirty="0">
                <a:solidFill>
                  <a:schemeClr val="tx1"/>
                </a:solidFill>
                <a:cs typeface="Arial" charset="0"/>
              </a:rPr>
              <a:t> Denims-160KVA           </a:t>
            </a:r>
            <a:r>
              <a:rPr lang="en-US" sz="1100" b="1" dirty="0" err="1">
                <a:solidFill>
                  <a:schemeClr val="tx1"/>
                </a:solidFill>
                <a:cs typeface="Arial" charset="0"/>
              </a:rPr>
              <a:t>Perfetti</a:t>
            </a:r>
            <a:r>
              <a:rPr lang="en-US" sz="1100" b="1" dirty="0">
                <a:solidFill>
                  <a:schemeClr val="tx1"/>
                </a:solidFill>
                <a:cs typeface="Arial" charset="0"/>
              </a:rPr>
              <a:t> Ven-250KVA</a:t>
            </a:r>
            <a:r>
              <a:rPr lang="en-US" sz="1100" dirty="0">
                <a:cs typeface="Arial" charset="0"/>
              </a:rPr>
              <a:t>  </a:t>
            </a:r>
          </a:p>
        </p:txBody>
      </p:sp>
      <p:sp>
        <p:nvSpPr>
          <p:cNvPr id="52" name="Rectangle 51">
            <a:extLst>
              <a:ext uri="{FF2B5EF4-FFF2-40B4-BE49-F238E27FC236}">
                <a16:creationId xmlns:a16="http://schemas.microsoft.com/office/drawing/2014/main" id="{09F8E596-6940-453E-A928-3506A766150B}"/>
              </a:ext>
            </a:extLst>
          </p:cNvPr>
          <p:cNvSpPr/>
          <p:nvPr/>
        </p:nvSpPr>
        <p:spPr>
          <a:xfrm>
            <a:off x="88772" y="4529671"/>
            <a:ext cx="2120525" cy="1992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n w="0"/>
                <a:solidFill>
                  <a:schemeClr val="tx1"/>
                </a:solidFill>
                <a:effectLst>
                  <a:outerShdw blurRad="38100" dist="19050" dir="2700000" algn="tl" rotWithShape="0">
                    <a:schemeClr val="dk1">
                      <a:alpha val="40000"/>
                    </a:schemeClr>
                  </a:outerShdw>
                </a:effectLst>
              </a:rPr>
              <a:t>Citi Bank N.A-80KVA</a:t>
            </a:r>
          </a:p>
        </p:txBody>
      </p:sp>
      <p:sp>
        <p:nvSpPr>
          <p:cNvPr id="54" name="Rectangle 53">
            <a:extLst>
              <a:ext uri="{FF2B5EF4-FFF2-40B4-BE49-F238E27FC236}">
                <a16:creationId xmlns:a16="http://schemas.microsoft.com/office/drawing/2014/main" id="{EA6422EC-0BF5-4E7A-8F38-BD292EA142EB}"/>
              </a:ext>
            </a:extLst>
          </p:cNvPr>
          <p:cNvSpPr/>
          <p:nvPr/>
        </p:nvSpPr>
        <p:spPr>
          <a:xfrm>
            <a:off x="2245733" y="4517787"/>
            <a:ext cx="2487197" cy="2111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SQ knitting &amp; Dying 200KVA  </a:t>
            </a:r>
          </a:p>
        </p:txBody>
      </p:sp>
      <p:sp>
        <p:nvSpPr>
          <p:cNvPr id="56" name="Rectangle 55">
            <a:extLst>
              <a:ext uri="{FF2B5EF4-FFF2-40B4-BE49-F238E27FC236}">
                <a16:creationId xmlns:a16="http://schemas.microsoft.com/office/drawing/2014/main" id="{6F3036D5-2C73-43DD-9517-BE85C667DC68}"/>
              </a:ext>
            </a:extLst>
          </p:cNvPr>
          <p:cNvSpPr/>
          <p:nvPr/>
        </p:nvSpPr>
        <p:spPr>
          <a:xfrm>
            <a:off x="4468060" y="4574659"/>
            <a:ext cx="1839309" cy="196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SQ </a:t>
            </a:r>
            <a:r>
              <a:rPr lang="en-US" sz="1050" b="1" dirty="0" err="1">
                <a:solidFill>
                  <a:schemeClr val="tx1"/>
                </a:solidFill>
              </a:rPr>
              <a:t>Huges</a:t>
            </a:r>
            <a:r>
              <a:rPr lang="en-US" sz="1050" b="1" dirty="0">
                <a:solidFill>
                  <a:schemeClr val="tx1"/>
                </a:solidFill>
              </a:rPr>
              <a:t> Industries-250KVA</a:t>
            </a:r>
          </a:p>
        </p:txBody>
      </p:sp>
      <p:sp>
        <p:nvSpPr>
          <p:cNvPr id="57" name="Rectangle 56">
            <a:extLst>
              <a:ext uri="{FF2B5EF4-FFF2-40B4-BE49-F238E27FC236}">
                <a16:creationId xmlns:a16="http://schemas.microsoft.com/office/drawing/2014/main" id="{61A9B362-29D2-4CD7-A41A-6BBFD7BC124A}"/>
              </a:ext>
            </a:extLst>
          </p:cNvPr>
          <p:cNvSpPr/>
          <p:nvPr/>
        </p:nvSpPr>
        <p:spPr>
          <a:xfrm>
            <a:off x="7723651" y="4601190"/>
            <a:ext cx="1420350" cy="183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err="1">
                <a:ln w="0"/>
                <a:solidFill>
                  <a:schemeClr val="tx1"/>
                </a:solidFill>
                <a:effectLst>
                  <a:outerShdw blurRad="38100" dist="19050" dir="2700000" algn="tl" rotWithShape="0">
                    <a:schemeClr val="dk1">
                      <a:alpha val="40000"/>
                    </a:schemeClr>
                  </a:outerShdw>
                </a:effectLst>
              </a:rPr>
              <a:t>Asiya</a:t>
            </a:r>
            <a:r>
              <a:rPr lang="en-US" sz="1050" dirty="0">
                <a:ln w="0"/>
                <a:solidFill>
                  <a:schemeClr val="tx1"/>
                </a:solidFill>
                <a:effectLst>
                  <a:outerShdw blurRad="38100" dist="19050" dir="2700000" algn="tl" rotWithShape="0">
                    <a:schemeClr val="dk1">
                      <a:alpha val="40000"/>
                    </a:schemeClr>
                  </a:outerShdw>
                </a:effectLst>
              </a:rPr>
              <a:t> Poly Bag-200KVA </a:t>
            </a:r>
          </a:p>
        </p:txBody>
      </p:sp>
      <p:sp>
        <p:nvSpPr>
          <p:cNvPr id="60" name="Rectangle 59">
            <a:extLst>
              <a:ext uri="{FF2B5EF4-FFF2-40B4-BE49-F238E27FC236}">
                <a16:creationId xmlns:a16="http://schemas.microsoft.com/office/drawing/2014/main" id="{385E0764-9E52-4134-9946-45CB4E463446}"/>
              </a:ext>
            </a:extLst>
          </p:cNvPr>
          <p:cNvSpPr/>
          <p:nvPr/>
        </p:nvSpPr>
        <p:spPr>
          <a:xfrm>
            <a:off x="6307369" y="4591928"/>
            <a:ext cx="1507747" cy="151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Young Optics-160KVA </a:t>
            </a:r>
          </a:p>
        </p:txBody>
      </p:sp>
      <p:sp>
        <p:nvSpPr>
          <p:cNvPr id="64" name="Rectangle 63">
            <a:extLst>
              <a:ext uri="{FF2B5EF4-FFF2-40B4-BE49-F238E27FC236}">
                <a16:creationId xmlns:a16="http://schemas.microsoft.com/office/drawing/2014/main" id="{FC0CE891-A33C-49FF-8F42-F535AB1547BC}"/>
              </a:ext>
            </a:extLst>
          </p:cNvPr>
          <p:cNvSpPr/>
          <p:nvPr/>
        </p:nvSpPr>
        <p:spPr>
          <a:xfrm>
            <a:off x="180260" y="6488373"/>
            <a:ext cx="1528724" cy="217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err="1">
                <a:ln w="0"/>
                <a:solidFill>
                  <a:schemeClr val="tx1"/>
                </a:solidFill>
                <a:effectLst>
                  <a:outerShdw blurRad="38100" dist="19050" dir="2700000" algn="tl" rotWithShape="0">
                    <a:schemeClr val="dk1">
                      <a:alpha val="40000"/>
                    </a:schemeClr>
                  </a:outerShdw>
                </a:effectLst>
              </a:rPr>
              <a:t>Badsha</a:t>
            </a:r>
            <a:r>
              <a:rPr lang="en-US" sz="1050" dirty="0">
                <a:ln w="0"/>
                <a:solidFill>
                  <a:schemeClr val="tx1"/>
                </a:solidFill>
                <a:effectLst>
                  <a:outerShdw blurRad="38100" dist="19050" dir="2700000" algn="tl" rotWithShape="0">
                    <a:schemeClr val="dk1">
                      <a:alpha val="40000"/>
                    </a:schemeClr>
                  </a:outerShdw>
                </a:effectLst>
              </a:rPr>
              <a:t> FishNet-200KVA</a:t>
            </a:r>
          </a:p>
        </p:txBody>
      </p:sp>
      <p:sp>
        <p:nvSpPr>
          <p:cNvPr id="66" name="Rectangle 65">
            <a:extLst>
              <a:ext uri="{FF2B5EF4-FFF2-40B4-BE49-F238E27FC236}">
                <a16:creationId xmlns:a16="http://schemas.microsoft.com/office/drawing/2014/main" id="{C7D9DBA8-2CD1-4435-A95E-F02E5D3E0DD7}"/>
              </a:ext>
            </a:extLst>
          </p:cNvPr>
          <p:cNvSpPr/>
          <p:nvPr/>
        </p:nvSpPr>
        <p:spPr>
          <a:xfrm>
            <a:off x="1737663" y="6488373"/>
            <a:ext cx="1901293" cy="253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Jalal Accessories-500KVA </a:t>
            </a:r>
          </a:p>
        </p:txBody>
      </p:sp>
      <p:sp>
        <p:nvSpPr>
          <p:cNvPr id="68" name="Rectangle 67">
            <a:extLst>
              <a:ext uri="{FF2B5EF4-FFF2-40B4-BE49-F238E27FC236}">
                <a16:creationId xmlns:a16="http://schemas.microsoft.com/office/drawing/2014/main" id="{35907924-9478-4710-A65A-D39F6D86BF11}"/>
              </a:ext>
            </a:extLst>
          </p:cNvPr>
          <p:cNvSpPr/>
          <p:nvPr/>
        </p:nvSpPr>
        <p:spPr>
          <a:xfrm>
            <a:off x="3683493" y="6461292"/>
            <a:ext cx="1905488" cy="253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Baraka </a:t>
            </a:r>
            <a:r>
              <a:rPr lang="en-US" sz="1050" dirty="0" err="1">
                <a:solidFill>
                  <a:schemeClr val="tx1"/>
                </a:solidFill>
              </a:rPr>
              <a:t>Potenga</a:t>
            </a:r>
            <a:r>
              <a:rPr lang="en-US" sz="1050" dirty="0">
                <a:solidFill>
                  <a:schemeClr val="tx1"/>
                </a:solidFill>
              </a:rPr>
              <a:t> Ltd.-800KVA </a:t>
            </a:r>
          </a:p>
        </p:txBody>
      </p:sp>
      <p:sp>
        <p:nvSpPr>
          <p:cNvPr id="70" name="Rectangle 69">
            <a:extLst>
              <a:ext uri="{FF2B5EF4-FFF2-40B4-BE49-F238E27FC236}">
                <a16:creationId xmlns:a16="http://schemas.microsoft.com/office/drawing/2014/main" id="{CD2E5C1B-5AEA-463F-9F2A-AEB7B7B6E726}"/>
              </a:ext>
            </a:extLst>
          </p:cNvPr>
          <p:cNvSpPr/>
          <p:nvPr/>
        </p:nvSpPr>
        <p:spPr>
          <a:xfrm>
            <a:off x="5768756" y="6449620"/>
            <a:ext cx="1625031" cy="196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ln w="0"/>
                <a:solidFill>
                  <a:schemeClr val="tx1"/>
                </a:solidFill>
                <a:effectLst>
                  <a:outerShdw blurRad="38100" dist="19050" dir="2700000" algn="tl" rotWithShape="0">
                    <a:schemeClr val="dk1">
                      <a:alpha val="40000"/>
                    </a:schemeClr>
                  </a:outerShdw>
                </a:effectLst>
              </a:rPr>
              <a:t>Salma Filament-200KVA </a:t>
            </a:r>
          </a:p>
        </p:txBody>
      </p:sp>
      <p:sp>
        <p:nvSpPr>
          <p:cNvPr id="72" name="Rectangle 71">
            <a:extLst>
              <a:ext uri="{FF2B5EF4-FFF2-40B4-BE49-F238E27FC236}">
                <a16:creationId xmlns:a16="http://schemas.microsoft.com/office/drawing/2014/main" id="{93D73B76-D67D-48ED-95B7-9253467BC5CD}"/>
              </a:ext>
            </a:extLst>
          </p:cNvPr>
          <p:cNvSpPr/>
          <p:nvPr/>
        </p:nvSpPr>
        <p:spPr>
          <a:xfrm>
            <a:off x="7380037" y="6440108"/>
            <a:ext cx="1613011" cy="2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ln w="0"/>
                <a:solidFill>
                  <a:schemeClr val="tx1"/>
                </a:solidFill>
                <a:effectLst>
                  <a:outerShdw blurRad="38100" dist="19050" dir="2700000" algn="tl" rotWithShape="0">
                    <a:schemeClr val="dk1">
                      <a:alpha val="40000"/>
                    </a:schemeClr>
                  </a:outerShdw>
                </a:effectLst>
              </a:rPr>
              <a:t>Fine Sweaters-300KVA </a:t>
            </a:r>
          </a:p>
        </p:txBody>
      </p:sp>
      <p:sp>
        <p:nvSpPr>
          <p:cNvPr id="74" name="TextBox 73">
            <a:extLst>
              <a:ext uri="{FF2B5EF4-FFF2-40B4-BE49-F238E27FC236}">
                <a16:creationId xmlns:a16="http://schemas.microsoft.com/office/drawing/2014/main" id="{7293EC17-CDC7-4418-9945-B53BB8621629}"/>
              </a:ext>
            </a:extLst>
          </p:cNvPr>
          <p:cNvSpPr txBox="1"/>
          <p:nvPr/>
        </p:nvSpPr>
        <p:spPr>
          <a:xfrm>
            <a:off x="5547475" y="6535150"/>
            <a:ext cx="3762790" cy="369332"/>
          </a:xfrm>
          <a:prstGeom prst="rect">
            <a:avLst/>
          </a:prstGeom>
          <a:noFill/>
        </p:spPr>
        <p:txBody>
          <a:bodyPr wrap="square">
            <a:spAutoFit/>
          </a:bodyPr>
          <a:lstStyle/>
          <a:p>
            <a:r>
              <a:rPr lang="en-US" b="1" dirty="0"/>
              <a:t>LID POWER SOLUTIONS LIMITED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B09A-926B-4680-A4D4-C154434F4B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D5E63-C754-4808-9671-D13EE94C07E3}"/>
              </a:ext>
            </a:extLst>
          </p:cNvPr>
          <p:cNvSpPr>
            <a:spLocks noGrp="1"/>
          </p:cNvSpPr>
          <p:nvPr>
            <p:ph sz="quarter" idx="1"/>
          </p:nvPr>
        </p:nvSpPr>
        <p:spPr/>
        <p:txBody>
          <a:bodyPr/>
          <a:lstStyle/>
          <a:p>
            <a:endParaRPr lang="en-US" dirty="0"/>
          </a:p>
        </p:txBody>
      </p:sp>
      <p:pic>
        <p:nvPicPr>
          <p:cNvPr id="4" name="Picture 13">
            <a:extLst>
              <a:ext uri="{FF2B5EF4-FFF2-40B4-BE49-F238E27FC236}">
                <a16:creationId xmlns:a16="http://schemas.microsoft.com/office/drawing/2014/main" id="{B55331B9-5927-4D35-B3ED-991211364A61}"/>
              </a:ext>
            </a:extLst>
          </p:cNvPr>
          <p:cNvPicPr>
            <a:picLocks noChangeAspect="1" noChangeArrowheads="1"/>
          </p:cNvPicPr>
          <p:nvPr/>
        </p:nvPicPr>
        <p:blipFill>
          <a:blip r:embed="rId2" cstate="print"/>
          <a:srcRect/>
          <a:stretch>
            <a:fillRect/>
          </a:stretch>
        </p:blipFill>
        <p:spPr bwMode="auto">
          <a:xfrm>
            <a:off x="914400" y="211014"/>
            <a:ext cx="7924800" cy="5943600"/>
          </a:xfrm>
          <a:prstGeom prst="rect">
            <a:avLst/>
          </a:prstGeom>
          <a:noFill/>
          <a:ln w="9525" algn="ctr">
            <a:noFill/>
            <a:miter lim="800000"/>
            <a:headEnd/>
            <a:tailEnd/>
          </a:ln>
        </p:spPr>
      </p:pic>
      <p:pic>
        <p:nvPicPr>
          <p:cNvPr id="6" name="Picture 2" descr="E:\Lid Power Offer\Young Optics\Image\26166946_1832427103715977_3868577082892168633_n.jpg">
            <a:extLst>
              <a:ext uri="{FF2B5EF4-FFF2-40B4-BE49-F238E27FC236}">
                <a16:creationId xmlns:a16="http://schemas.microsoft.com/office/drawing/2014/main" id="{93DB09B6-DC57-4B16-AE2D-E2DEC3C78237}"/>
              </a:ext>
            </a:extLst>
          </p:cNvPr>
          <p:cNvPicPr>
            <a:picLocks noChangeAspect="1" noChangeArrowheads="1"/>
          </p:cNvPicPr>
          <p:nvPr/>
        </p:nvPicPr>
        <p:blipFill>
          <a:blip r:embed="rId3" cstate="print"/>
          <a:srcRect/>
          <a:stretch>
            <a:fillRect/>
          </a:stretch>
        </p:blipFill>
        <p:spPr bwMode="auto">
          <a:xfrm>
            <a:off x="-2" y="0"/>
            <a:ext cx="876887" cy="914400"/>
          </a:xfrm>
          <a:prstGeom prst="rect">
            <a:avLst/>
          </a:prstGeom>
          <a:noFill/>
        </p:spPr>
      </p:pic>
      <p:sp>
        <p:nvSpPr>
          <p:cNvPr id="8" name="Rectangle 7">
            <a:extLst>
              <a:ext uri="{FF2B5EF4-FFF2-40B4-BE49-F238E27FC236}">
                <a16:creationId xmlns:a16="http://schemas.microsoft.com/office/drawing/2014/main" id="{CC3EBC06-EB82-447D-B0B1-6C1F90FC5AB3}"/>
              </a:ext>
            </a:extLst>
          </p:cNvPr>
          <p:cNvSpPr/>
          <p:nvPr/>
        </p:nvSpPr>
        <p:spPr>
          <a:xfrm>
            <a:off x="5334000" y="6248400"/>
            <a:ext cx="3573479" cy="369332"/>
          </a:xfrm>
          <a:prstGeom prst="rect">
            <a:avLst/>
          </a:prstGeom>
        </p:spPr>
        <p:txBody>
          <a:bodyPr wrap="none">
            <a:spAutoFit/>
          </a:bodyPr>
          <a:lstStyle/>
          <a:p>
            <a:r>
              <a:rPr lang="en-US" b="1" dirty="0"/>
              <a:t>LID POWER SOLUTIONS LIMITED</a:t>
            </a:r>
            <a:endParaRPr lang="en-US" dirty="0"/>
          </a:p>
        </p:txBody>
      </p:sp>
    </p:spTree>
    <p:extLst>
      <p:ext uri="{BB962C8B-B14F-4D97-AF65-F5344CB8AC3E}">
        <p14:creationId xmlns:p14="http://schemas.microsoft.com/office/powerpoint/2010/main" val="159078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990600"/>
            <a:ext cx="8001000" cy="5029200"/>
          </a:xfrm>
        </p:spPr>
        <p:txBody>
          <a:bodyPr>
            <a:normAutofit fontScale="25000" lnSpcReduction="20000"/>
          </a:bodyPr>
          <a:lstStyle/>
          <a:p>
            <a:pPr>
              <a:buNone/>
            </a:pPr>
            <a:r>
              <a:rPr lang="en-US" dirty="0"/>
              <a:t> </a:t>
            </a:r>
          </a:p>
          <a:p>
            <a:pPr>
              <a:buNone/>
            </a:pPr>
            <a:r>
              <a:rPr lang="en-US" b="1" dirty="0"/>
              <a:t>				</a:t>
            </a:r>
            <a:r>
              <a:rPr lang="en-US" sz="8000" b="1" dirty="0"/>
              <a:t>    VISION</a:t>
            </a:r>
            <a:endParaRPr lang="en-US" sz="8000" dirty="0"/>
          </a:p>
          <a:p>
            <a:pPr>
              <a:buNone/>
            </a:pPr>
            <a:r>
              <a:rPr lang="en-US" sz="8000" dirty="0"/>
              <a:t> </a:t>
            </a:r>
          </a:p>
          <a:p>
            <a:pPr algn="just">
              <a:buNone/>
            </a:pPr>
            <a:r>
              <a:rPr lang="en-US" sz="8000" dirty="0"/>
              <a:t>To be providing END to END solutions throw International &amp; Local brand by in</a:t>
            </a:r>
          </a:p>
          <a:p>
            <a:pPr algn="just">
              <a:buNone/>
            </a:pPr>
            <a:r>
              <a:rPr lang="en-US" sz="8000" dirty="0"/>
              <a:t> house expert for cost effective ways.   </a:t>
            </a:r>
          </a:p>
          <a:p>
            <a:endParaRPr lang="en-US" sz="8000" dirty="0"/>
          </a:p>
          <a:p>
            <a:pPr>
              <a:buNone/>
            </a:pPr>
            <a:r>
              <a:rPr lang="en-US" sz="8000" b="1" dirty="0"/>
              <a:t>				  MISSION </a:t>
            </a:r>
            <a:endParaRPr lang="en-US" sz="8000" dirty="0"/>
          </a:p>
          <a:p>
            <a:pPr>
              <a:buNone/>
            </a:pPr>
            <a:r>
              <a:rPr lang="en-US" sz="8000" dirty="0"/>
              <a:t> </a:t>
            </a:r>
          </a:p>
          <a:p>
            <a:pPr algn="just">
              <a:buNone/>
            </a:pPr>
            <a:r>
              <a:rPr lang="en-US" sz="8000" dirty="0"/>
              <a:t>To assist valued clients with always latest technologies and experiences in power, DC</a:t>
            </a:r>
          </a:p>
          <a:p>
            <a:pPr algn="just">
              <a:buNone/>
            </a:pPr>
            <a:r>
              <a:rPr lang="en-US" sz="8000" dirty="0"/>
              <a:t> and ICT for improve productivity and achieving the business goals as well as society. </a:t>
            </a:r>
          </a:p>
          <a:p>
            <a:pPr>
              <a:buNone/>
            </a:pPr>
            <a:r>
              <a:rPr lang="en-US" sz="8000" dirty="0"/>
              <a:t> </a:t>
            </a:r>
          </a:p>
          <a:p>
            <a:pPr>
              <a:buNone/>
            </a:pPr>
            <a:r>
              <a:rPr lang="en-US" sz="8000" b="1" dirty="0"/>
              <a:t>				OUR POLICY</a:t>
            </a:r>
            <a:endParaRPr lang="en-US" sz="8000" dirty="0"/>
          </a:p>
          <a:p>
            <a:pPr>
              <a:buNone/>
            </a:pPr>
            <a:r>
              <a:rPr lang="en-US" sz="8000" dirty="0"/>
              <a:t> </a:t>
            </a:r>
          </a:p>
          <a:p>
            <a:pPr>
              <a:buNone/>
            </a:pPr>
            <a:r>
              <a:rPr lang="en-US" sz="8000" dirty="0"/>
              <a:t>To providing defect free products &amp; service to our customers and ensure required</a:t>
            </a:r>
          </a:p>
          <a:p>
            <a:pPr>
              <a:buNone/>
            </a:pPr>
            <a:r>
              <a:rPr lang="en-US" sz="8000" dirty="0"/>
              <a:t> delivery and post  delivery services</a:t>
            </a:r>
          </a:p>
          <a:p>
            <a:pPr>
              <a:buNone/>
            </a:pPr>
            <a:r>
              <a:rPr lang="en-US" dirty="0"/>
              <a:t> </a:t>
            </a:r>
            <a:r>
              <a:rPr lang="en-US" sz="2800" b="1" dirty="0"/>
              <a:t> 					                   </a:t>
            </a:r>
          </a:p>
          <a:p>
            <a:pPr>
              <a:buNone/>
            </a:pPr>
            <a:endParaRPr lang="en-US" sz="2800" b="1" dirty="0"/>
          </a:p>
          <a:p>
            <a:pPr>
              <a:buNone/>
            </a:pPr>
            <a:endParaRPr lang="en-US" sz="2800" b="1" dirty="0"/>
          </a:p>
          <a:p>
            <a:pPr>
              <a:buNone/>
            </a:pPr>
            <a:r>
              <a:rPr lang="en-US" sz="2800" b="1" dirty="0"/>
              <a:t>					 </a:t>
            </a:r>
            <a:r>
              <a:rPr lang="en-US" sz="8000" b="1" dirty="0"/>
              <a:t>LID POWER SOLUTIONS LIMITED</a:t>
            </a:r>
            <a:endParaRPr lang="en-US" sz="8000" dirty="0"/>
          </a:p>
          <a:p>
            <a:endParaRPr lang="en-US" dirty="0"/>
          </a:p>
        </p:txBody>
      </p:sp>
      <p:pic>
        <p:nvPicPr>
          <p:cNvPr id="4" name="Picture 2" descr="E:\Lid Power Offer\Young Optics\Image\26166946_1832427103715977_3868577082892168633_n.jpg"/>
          <p:cNvPicPr>
            <a:picLocks noChangeAspect="1" noChangeArrowheads="1"/>
          </p:cNvPicPr>
          <p:nvPr/>
        </p:nvPicPr>
        <p:blipFill>
          <a:blip r:embed="rId2"/>
          <a:srcRect/>
          <a:stretch>
            <a:fillRect/>
          </a:stretch>
        </p:blipFill>
        <p:spPr bwMode="auto">
          <a:xfrm>
            <a:off x="152400" y="152400"/>
            <a:ext cx="1295400" cy="1143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Lid Power Offer\Young Optics\Image\26166946_1832427103715977_3868577082892168633_n.jpg"/>
          <p:cNvPicPr>
            <a:picLocks noChangeAspect="1" noChangeArrowheads="1"/>
          </p:cNvPicPr>
          <p:nvPr/>
        </p:nvPicPr>
        <p:blipFill>
          <a:blip r:embed="rId2"/>
          <a:srcRect/>
          <a:stretch>
            <a:fillRect/>
          </a:stretch>
        </p:blipFill>
        <p:spPr bwMode="auto">
          <a:xfrm>
            <a:off x="152400" y="152400"/>
            <a:ext cx="1143000" cy="1008529"/>
          </a:xfrm>
          <a:prstGeom prst="rect">
            <a:avLst/>
          </a:prstGeom>
          <a:noFill/>
        </p:spPr>
      </p:pic>
      <p:sp>
        <p:nvSpPr>
          <p:cNvPr id="7" name="Rectangle 6"/>
          <p:cNvSpPr/>
          <p:nvPr/>
        </p:nvSpPr>
        <p:spPr>
          <a:xfrm>
            <a:off x="609600" y="838200"/>
            <a:ext cx="8305800" cy="5693866"/>
          </a:xfrm>
          <a:prstGeom prst="rect">
            <a:avLst/>
          </a:prstGeom>
        </p:spPr>
        <p:txBody>
          <a:bodyPr wrap="square">
            <a:spAutoFit/>
          </a:bodyPr>
          <a:lstStyle/>
          <a:p>
            <a:r>
              <a:rPr lang="en-US" sz="800" b="1" dirty="0"/>
              <a:t> </a:t>
            </a:r>
          </a:p>
          <a:p>
            <a:pPr algn="ctr"/>
            <a:r>
              <a:rPr lang="en-US" sz="3200" b="1" dirty="0"/>
              <a:t>OFFICE LOCATION</a:t>
            </a:r>
          </a:p>
          <a:p>
            <a:r>
              <a:rPr lang="en-US" sz="1600" b="1" dirty="0"/>
              <a:t>Reg. Office              : </a:t>
            </a:r>
            <a:r>
              <a:rPr lang="en-US" sz="1600" b="1" dirty="0" err="1"/>
              <a:t>Setu</a:t>
            </a:r>
            <a:r>
              <a:rPr lang="en-US" sz="1600" b="1" dirty="0"/>
              <a:t> Homes, Suite#5A-3, 55, Box Nagar, Zoo Road,Mirpur-01, Dhaka-1216</a:t>
            </a:r>
          </a:p>
          <a:p>
            <a:r>
              <a:rPr lang="en-US" sz="1600" b="1" dirty="0"/>
              <a:t>Space	              : 1250Sft</a:t>
            </a:r>
          </a:p>
          <a:p>
            <a:r>
              <a:rPr lang="en-US" sz="1600" b="1" dirty="0"/>
              <a:t>Phone	              : +88-01973480587</a:t>
            </a:r>
          </a:p>
          <a:p>
            <a:r>
              <a:rPr lang="en-US" sz="1600" b="1" dirty="0"/>
              <a:t>Email                        : russel@lidpowerbd.com</a:t>
            </a:r>
          </a:p>
          <a:p>
            <a:r>
              <a:rPr lang="en-US" sz="1600" b="1" dirty="0"/>
              <a:t>Corporate Office   :  House#1152, Road#9A,Avenue#11, DOHS, </a:t>
            </a:r>
            <a:r>
              <a:rPr lang="en-US" sz="1600" b="1" dirty="0" err="1"/>
              <a:t>Mirpur</a:t>
            </a:r>
            <a:r>
              <a:rPr lang="en-US" sz="1600" b="1" dirty="0"/>
              <a:t>, Dhaka.</a:t>
            </a:r>
          </a:p>
          <a:p>
            <a:r>
              <a:rPr lang="en-US" sz="1600" b="1" dirty="0"/>
              <a:t>Space	               :  2400Sft</a:t>
            </a:r>
          </a:p>
          <a:p>
            <a:r>
              <a:rPr lang="en-US" sz="1600" b="1" dirty="0"/>
              <a:t>Phone                       : +88-02-44801088</a:t>
            </a:r>
          </a:p>
          <a:p>
            <a:r>
              <a:rPr lang="en-US" sz="1600" b="1" dirty="0"/>
              <a:t>Email	               :  mkt@lidpowerbd.com</a:t>
            </a:r>
          </a:p>
          <a:p>
            <a:r>
              <a:rPr lang="en-US" sz="1600" b="1" dirty="0"/>
              <a:t>Web	               : www.lidpowerbd.com</a:t>
            </a:r>
          </a:p>
          <a:p>
            <a:r>
              <a:rPr lang="en-US" sz="1600" b="1" dirty="0"/>
              <a:t>Warehouse &amp; Service Center: House#13, Road#01, </a:t>
            </a:r>
            <a:r>
              <a:rPr lang="en-US" sz="1600" b="1" dirty="0" err="1"/>
              <a:t>Block#B</a:t>
            </a:r>
            <a:r>
              <a:rPr lang="en-US" sz="1600" b="1" dirty="0"/>
              <a:t>, Sector#06, </a:t>
            </a:r>
            <a:r>
              <a:rPr lang="en-US" sz="1600" b="1" dirty="0" err="1"/>
              <a:t>Mirpur</a:t>
            </a:r>
            <a:r>
              <a:rPr lang="en-US" sz="1600" b="1" dirty="0"/>
              <a:t>, Dhaka-1216</a:t>
            </a:r>
          </a:p>
          <a:p>
            <a:r>
              <a:rPr lang="en-US" sz="1600" b="1" dirty="0"/>
              <a:t>Space                        : (850+350)</a:t>
            </a:r>
            <a:r>
              <a:rPr lang="en-US" sz="1600" b="1" dirty="0" err="1"/>
              <a:t>Sft</a:t>
            </a:r>
            <a:r>
              <a:rPr lang="en-US" sz="1600" b="1" dirty="0"/>
              <a:t>.</a:t>
            </a:r>
          </a:p>
          <a:p>
            <a:r>
              <a:rPr lang="en-US" sz="1600" b="1" dirty="0"/>
              <a:t>Phone                       : +88-01711924647</a:t>
            </a:r>
          </a:p>
          <a:p>
            <a:r>
              <a:rPr lang="en-US" sz="1600" b="1" dirty="0"/>
              <a:t>Chittagong Office(01):  </a:t>
            </a:r>
            <a:r>
              <a:rPr lang="en-US" sz="1600" dirty="0"/>
              <a:t>3,Khulshi Road, Chittagong. </a:t>
            </a:r>
            <a:r>
              <a:rPr lang="en-US" sz="1600" b="1" dirty="0"/>
              <a:t>; </a:t>
            </a:r>
            <a:r>
              <a:rPr lang="en-US" sz="1600" dirty="0"/>
              <a:t>Mob: +88-01795094891</a:t>
            </a:r>
            <a:endParaRPr lang="en-US" sz="1600" b="1" dirty="0"/>
          </a:p>
          <a:p>
            <a:r>
              <a:rPr lang="en-US" sz="1600" b="1" dirty="0"/>
              <a:t>Chittagong Office(02):  </a:t>
            </a:r>
            <a:r>
              <a:rPr lang="en-US" sz="1600" dirty="0"/>
              <a:t>56-57, </a:t>
            </a:r>
            <a:r>
              <a:rPr lang="en-US" sz="1600" dirty="0" err="1"/>
              <a:t>Agrabad</a:t>
            </a:r>
            <a:r>
              <a:rPr lang="en-US" sz="1600" dirty="0"/>
              <a:t> C/A, Chittagong. ; Mob: +88-01708515924</a:t>
            </a:r>
          </a:p>
          <a:p>
            <a:endParaRPr lang="en-US" sz="1600" dirty="0"/>
          </a:p>
          <a:p>
            <a:r>
              <a:rPr lang="en-US" sz="1600" b="1" dirty="0"/>
              <a:t>Singapore Liaison Office:  </a:t>
            </a:r>
            <a:r>
              <a:rPr lang="en-US" sz="1600" dirty="0"/>
              <a:t>111 North Bridge Road,21-01, </a:t>
            </a:r>
            <a:r>
              <a:rPr lang="en-US" sz="1600" dirty="0" err="1"/>
              <a:t>Peninusla</a:t>
            </a:r>
            <a:r>
              <a:rPr lang="en-US" sz="1600" dirty="0"/>
              <a:t> Plaza, Singapore 179098</a:t>
            </a:r>
            <a:endParaRPr lang="en-US" sz="1600" b="1" dirty="0"/>
          </a:p>
          <a:p>
            <a:r>
              <a:rPr lang="en-US" sz="1600" dirty="0"/>
              <a:t>                                                  </a:t>
            </a:r>
            <a:r>
              <a:rPr lang="en-US" sz="1600" dirty="0" err="1"/>
              <a:t>Email:sg@lidpowerbd.com</a:t>
            </a:r>
            <a:endParaRPr lang="en-US" sz="1600" b="1" dirty="0"/>
          </a:p>
          <a:p>
            <a:endParaRPr lang="en-US" sz="1600" b="1" dirty="0"/>
          </a:p>
          <a:p>
            <a:endParaRPr lang="en-US" b="1" dirty="0"/>
          </a:p>
          <a:p>
            <a:r>
              <a:rPr lang="en-US" b="1" dirty="0"/>
              <a:t>					LID POWER SOLUTIONS LIMITED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5410200"/>
            <a:ext cx="4114800" cy="685800"/>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br>
              <a:rPr lang="en-US" b="1" dirty="0"/>
            </a:br>
            <a:br>
              <a:rPr lang="en-US" b="1" dirty="0"/>
            </a:br>
            <a:br>
              <a:rPr lang="en-US" b="1" dirty="0"/>
            </a:br>
            <a:br>
              <a:rPr lang="en-US" b="1" dirty="0"/>
            </a:br>
            <a:r>
              <a:rPr lang="en-US" b="1" dirty="0"/>
              <a:t>   </a:t>
            </a:r>
            <a:r>
              <a:rPr lang="en-US" sz="2200" b="1" dirty="0"/>
              <a:t>LID POWER SOLUTIONS LIMITED</a:t>
            </a:r>
            <a:endParaRPr lang="en-US" sz="2200" dirty="0"/>
          </a:p>
        </p:txBody>
      </p:sp>
      <p:graphicFrame>
        <p:nvGraphicFramePr>
          <p:cNvPr id="6" name="Content Placeholder 5"/>
          <p:cNvGraphicFramePr>
            <a:graphicFrameLocks noGrp="1"/>
          </p:cNvGraphicFramePr>
          <p:nvPr>
            <p:ph sz="quarter" idx="1"/>
          </p:nvPr>
        </p:nvGraphicFramePr>
        <p:xfrm>
          <a:off x="914400" y="838200"/>
          <a:ext cx="7772400" cy="4576851"/>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462280">
                <a:tc>
                  <a:txBody>
                    <a:bodyPr/>
                    <a:lstStyle/>
                    <a:p>
                      <a:endParaRPr lang="en-US" dirty="0"/>
                    </a:p>
                  </a:txBody>
                  <a:tcPr/>
                </a:tc>
                <a:tc>
                  <a:txBody>
                    <a:bodyPr/>
                    <a:lstStyle/>
                    <a:p>
                      <a:r>
                        <a:rPr lang="en-US" sz="2400" dirty="0"/>
                        <a:t>Service Point</a:t>
                      </a:r>
                      <a:r>
                        <a:rPr lang="en-US" sz="2400" baseline="0" dirty="0"/>
                        <a:t> for All Over Bangladesh</a:t>
                      </a:r>
                      <a:endParaRPr lang="en-US" sz="2400" dirty="0"/>
                    </a:p>
                  </a:txBody>
                  <a:tcPr/>
                </a:tc>
                <a:extLst>
                  <a:ext uri="{0D108BD9-81ED-4DB2-BD59-A6C34878D82A}">
                    <a16:rowId xmlns:a16="http://schemas.microsoft.com/office/drawing/2014/main" val="10000"/>
                  </a:ext>
                </a:extLst>
              </a:tr>
              <a:tr h="481907">
                <a:tc>
                  <a:txBody>
                    <a:bodyPr/>
                    <a:lstStyle/>
                    <a:p>
                      <a:r>
                        <a:rPr lang="en-US" dirty="0"/>
                        <a:t>01</a:t>
                      </a:r>
                    </a:p>
                  </a:txBody>
                  <a:tcPr/>
                </a:tc>
                <a:tc>
                  <a:txBody>
                    <a:bodyPr/>
                    <a:lstStyle/>
                    <a:p>
                      <a:pPr marL="0" marR="0" algn="l">
                        <a:spcBef>
                          <a:spcPts val="0"/>
                        </a:spcBef>
                        <a:spcAft>
                          <a:spcPts val="0"/>
                        </a:spcAft>
                      </a:pPr>
                      <a:r>
                        <a:rPr lang="en-US" sz="1800" b="1" dirty="0">
                          <a:latin typeface="+mn-lt"/>
                          <a:ea typeface="Times New Roman"/>
                          <a:cs typeface="Calibri"/>
                        </a:rPr>
                        <a:t>Service Center Dhaka Zone:</a:t>
                      </a:r>
                      <a:endParaRPr lang="en-US" sz="1800" dirty="0">
                        <a:latin typeface="+mn-lt"/>
                        <a:ea typeface="Times New Roman"/>
                      </a:endParaRPr>
                    </a:p>
                    <a:p>
                      <a:pPr marL="0" marR="0" algn="l">
                        <a:spcBef>
                          <a:spcPts val="0"/>
                        </a:spcBef>
                        <a:spcAft>
                          <a:spcPts val="0"/>
                        </a:spcAft>
                      </a:pPr>
                      <a:r>
                        <a:rPr lang="en-US" sz="1800" dirty="0">
                          <a:latin typeface="+mn-lt"/>
                          <a:ea typeface="Times New Roman"/>
                          <a:cs typeface="Calibri"/>
                        </a:rPr>
                        <a:t>House#13, Road#01, Block#B,Mirpur-02, Dhaka</a:t>
                      </a:r>
                      <a:endParaRPr lang="en-US" sz="1800" dirty="0">
                        <a:latin typeface="+mn-lt"/>
                        <a:ea typeface="Times New Roman"/>
                      </a:endParaRPr>
                    </a:p>
                  </a:txBody>
                  <a:tcPr marL="114300" marR="114300" marT="0" marB="0"/>
                </a:tc>
                <a:extLst>
                  <a:ext uri="{0D108BD9-81ED-4DB2-BD59-A6C34878D82A}">
                    <a16:rowId xmlns:a16="http://schemas.microsoft.com/office/drawing/2014/main" val="10001"/>
                  </a:ext>
                </a:extLst>
              </a:tr>
              <a:tr h="481907">
                <a:tc>
                  <a:txBody>
                    <a:bodyPr/>
                    <a:lstStyle/>
                    <a:p>
                      <a:r>
                        <a:rPr lang="en-US" dirty="0"/>
                        <a:t>02</a:t>
                      </a:r>
                    </a:p>
                  </a:txBody>
                  <a:tcPr/>
                </a:tc>
                <a:tc>
                  <a:txBody>
                    <a:bodyPr/>
                    <a:lstStyle/>
                    <a:p>
                      <a:pPr marL="0" marR="0" algn="l">
                        <a:spcBef>
                          <a:spcPts val="0"/>
                        </a:spcBef>
                        <a:spcAft>
                          <a:spcPts val="0"/>
                        </a:spcAft>
                      </a:pPr>
                      <a:r>
                        <a:rPr lang="en-US" sz="1800" b="1" dirty="0">
                          <a:latin typeface="+mn-lt"/>
                          <a:ea typeface="Times New Roman"/>
                          <a:cs typeface="Calibri"/>
                        </a:rPr>
                        <a:t>Service Center CTG Zone:</a:t>
                      </a:r>
                      <a:endParaRPr lang="en-US" sz="1800" dirty="0">
                        <a:latin typeface="+mn-lt"/>
                        <a:ea typeface="Times New Roman"/>
                      </a:endParaRPr>
                    </a:p>
                    <a:p>
                      <a:pPr marL="0" marR="0" algn="l">
                        <a:spcBef>
                          <a:spcPts val="0"/>
                        </a:spcBef>
                        <a:spcAft>
                          <a:spcPts val="0"/>
                        </a:spcAft>
                      </a:pPr>
                      <a:r>
                        <a:rPr lang="en-US" sz="1800" dirty="0">
                          <a:latin typeface="+mn-lt"/>
                          <a:ea typeface="Times New Roman"/>
                          <a:cs typeface="Calibri"/>
                        </a:rPr>
                        <a:t>MF Tower, 57/60, </a:t>
                      </a:r>
                      <a:r>
                        <a:rPr lang="en-US" sz="1800" dirty="0" err="1">
                          <a:latin typeface="+mn-lt"/>
                          <a:ea typeface="Times New Roman"/>
                          <a:cs typeface="Calibri"/>
                        </a:rPr>
                        <a:t>Badamtoli</a:t>
                      </a:r>
                      <a:r>
                        <a:rPr lang="en-US" sz="1800" dirty="0">
                          <a:latin typeface="+mn-lt"/>
                          <a:ea typeface="Times New Roman"/>
                          <a:cs typeface="Calibri"/>
                        </a:rPr>
                        <a:t>, </a:t>
                      </a:r>
                      <a:r>
                        <a:rPr lang="en-US" sz="1800" dirty="0" err="1">
                          <a:latin typeface="+mn-lt"/>
                          <a:ea typeface="Times New Roman"/>
                          <a:cs typeface="Calibri"/>
                        </a:rPr>
                        <a:t>Agrabad</a:t>
                      </a:r>
                      <a:r>
                        <a:rPr lang="en-US" sz="1800" dirty="0">
                          <a:latin typeface="+mn-lt"/>
                          <a:ea typeface="Times New Roman"/>
                          <a:cs typeface="Calibri"/>
                        </a:rPr>
                        <a:t> C/A,  Chittagong.</a:t>
                      </a:r>
                      <a:endParaRPr lang="en-US" sz="1800" dirty="0">
                        <a:latin typeface="+mn-lt"/>
                        <a:ea typeface="Times New Roman"/>
                      </a:endParaRPr>
                    </a:p>
                  </a:txBody>
                  <a:tcPr marL="114300" marR="114300" marT="0" marB="0"/>
                </a:tc>
                <a:extLst>
                  <a:ext uri="{0D108BD9-81ED-4DB2-BD59-A6C34878D82A}">
                    <a16:rowId xmlns:a16="http://schemas.microsoft.com/office/drawing/2014/main" val="10002"/>
                  </a:ext>
                </a:extLst>
              </a:tr>
              <a:tr h="481907">
                <a:tc>
                  <a:txBody>
                    <a:bodyPr/>
                    <a:lstStyle/>
                    <a:p>
                      <a:r>
                        <a:rPr lang="en-US" dirty="0"/>
                        <a:t>03</a:t>
                      </a:r>
                    </a:p>
                  </a:txBody>
                  <a:tcPr/>
                </a:tc>
                <a:tc>
                  <a:txBody>
                    <a:bodyPr/>
                    <a:lstStyle/>
                    <a:p>
                      <a:pPr marL="0" marR="0" algn="l">
                        <a:spcBef>
                          <a:spcPts val="0"/>
                        </a:spcBef>
                        <a:spcAft>
                          <a:spcPts val="0"/>
                        </a:spcAft>
                      </a:pPr>
                      <a:r>
                        <a:rPr lang="en-US" sz="1800" b="1" dirty="0">
                          <a:latin typeface="+mn-lt"/>
                          <a:ea typeface="Times New Roman"/>
                          <a:cs typeface="Calibri"/>
                        </a:rPr>
                        <a:t>Service Center </a:t>
                      </a:r>
                      <a:r>
                        <a:rPr lang="en-US" sz="1800" b="1" dirty="0" err="1">
                          <a:latin typeface="+mn-lt"/>
                          <a:ea typeface="Times New Roman"/>
                          <a:cs typeface="Calibri"/>
                        </a:rPr>
                        <a:t>Rajshahi</a:t>
                      </a:r>
                      <a:r>
                        <a:rPr lang="en-US" sz="1800" b="1" dirty="0">
                          <a:latin typeface="+mn-lt"/>
                          <a:ea typeface="Times New Roman"/>
                          <a:cs typeface="Calibri"/>
                        </a:rPr>
                        <a:t> Zone:</a:t>
                      </a:r>
                      <a:endParaRPr lang="en-US" sz="1800" dirty="0">
                        <a:latin typeface="+mn-lt"/>
                        <a:ea typeface="Times New Roman"/>
                      </a:endParaRPr>
                    </a:p>
                    <a:p>
                      <a:pPr marL="0" marR="0" algn="l">
                        <a:spcBef>
                          <a:spcPts val="0"/>
                        </a:spcBef>
                        <a:spcAft>
                          <a:spcPts val="0"/>
                        </a:spcAft>
                      </a:pPr>
                      <a:r>
                        <a:rPr lang="en-US" sz="1800" dirty="0">
                          <a:latin typeface="+mn-lt"/>
                          <a:ea typeface="Times New Roman"/>
                          <a:cs typeface="Calibri"/>
                        </a:rPr>
                        <a:t>G-175 </a:t>
                      </a:r>
                      <a:r>
                        <a:rPr lang="en-US" sz="1800" dirty="0" err="1">
                          <a:latin typeface="+mn-lt"/>
                          <a:ea typeface="Times New Roman"/>
                          <a:cs typeface="Calibri"/>
                        </a:rPr>
                        <a:t>Sostitola</a:t>
                      </a:r>
                      <a:r>
                        <a:rPr lang="en-US" sz="1800" dirty="0">
                          <a:latin typeface="+mn-lt"/>
                          <a:ea typeface="Times New Roman"/>
                          <a:cs typeface="Calibri"/>
                        </a:rPr>
                        <a:t>, </a:t>
                      </a:r>
                      <a:r>
                        <a:rPr lang="en-US" sz="1800" dirty="0" err="1">
                          <a:latin typeface="+mn-lt"/>
                          <a:ea typeface="Times New Roman"/>
                          <a:cs typeface="Calibri"/>
                        </a:rPr>
                        <a:t>Rajshahi</a:t>
                      </a:r>
                      <a:endParaRPr lang="en-US" sz="1800" dirty="0">
                        <a:latin typeface="+mn-lt"/>
                        <a:ea typeface="Times New Roman"/>
                      </a:endParaRPr>
                    </a:p>
                  </a:txBody>
                  <a:tcPr marL="114300" marR="114300" marT="0" marB="0"/>
                </a:tc>
                <a:extLst>
                  <a:ext uri="{0D108BD9-81ED-4DB2-BD59-A6C34878D82A}">
                    <a16:rowId xmlns:a16="http://schemas.microsoft.com/office/drawing/2014/main" val="10003"/>
                  </a:ext>
                </a:extLst>
              </a:tr>
              <a:tr h="481907">
                <a:tc>
                  <a:txBody>
                    <a:bodyPr/>
                    <a:lstStyle/>
                    <a:p>
                      <a:r>
                        <a:rPr lang="en-US" dirty="0"/>
                        <a:t>04</a:t>
                      </a:r>
                    </a:p>
                  </a:txBody>
                  <a:tcPr/>
                </a:tc>
                <a:tc>
                  <a:txBody>
                    <a:bodyPr/>
                    <a:lstStyle/>
                    <a:p>
                      <a:pPr marL="0" marR="0" algn="l">
                        <a:spcBef>
                          <a:spcPts val="0"/>
                        </a:spcBef>
                        <a:spcAft>
                          <a:spcPts val="0"/>
                        </a:spcAft>
                      </a:pPr>
                      <a:r>
                        <a:rPr lang="en-US" sz="1800" b="1" dirty="0">
                          <a:latin typeface="+mn-lt"/>
                          <a:ea typeface="Times New Roman"/>
                          <a:cs typeface="Calibri"/>
                        </a:rPr>
                        <a:t>Service Center </a:t>
                      </a:r>
                      <a:r>
                        <a:rPr lang="en-US" sz="1800" b="1" dirty="0" err="1">
                          <a:latin typeface="+mn-lt"/>
                          <a:ea typeface="Times New Roman"/>
                          <a:cs typeface="Calibri"/>
                        </a:rPr>
                        <a:t>Sylhet</a:t>
                      </a:r>
                      <a:r>
                        <a:rPr lang="en-US" sz="1800" b="1" dirty="0">
                          <a:latin typeface="+mn-lt"/>
                          <a:ea typeface="Times New Roman"/>
                          <a:cs typeface="Calibri"/>
                        </a:rPr>
                        <a:t> Zone:</a:t>
                      </a:r>
                      <a:endParaRPr lang="en-US" sz="1800" dirty="0">
                        <a:latin typeface="+mn-lt"/>
                        <a:ea typeface="Times New Roman"/>
                      </a:endParaRPr>
                    </a:p>
                    <a:p>
                      <a:pPr marL="0" marR="0" algn="l">
                        <a:spcBef>
                          <a:spcPts val="0"/>
                        </a:spcBef>
                        <a:spcAft>
                          <a:spcPts val="0"/>
                        </a:spcAft>
                      </a:pPr>
                      <a:r>
                        <a:rPr lang="en-US" sz="1800" dirty="0">
                          <a:latin typeface="+mn-lt"/>
                          <a:ea typeface="Times New Roman"/>
                          <a:cs typeface="Calibri"/>
                        </a:rPr>
                        <a:t>6-7 </a:t>
                      </a:r>
                      <a:r>
                        <a:rPr lang="en-US" sz="1800" dirty="0" err="1">
                          <a:latin typeface="+mn-lt"/>
                          <a:ea typeface="Times New Roman"/>
                          <a:cs typeface="Calibri"/>
                        </a:rPr>
                        <a:t>SairtiBhaban</a:t>
                      </a:r>
                      <a:r>
                        <a:rPr lang="en-US" sz="1800" dirty="0">
                          <a:latin typeface="+mn-lt"/>
                          <a:ea typeface="Times New Roman"/>
                          <a:cs typeface="Calibri"/>
                        </a:rPr>
                        <a:t> 1</a:t>
                      </a:r>
                      <a:r>
                        <a:rPr lang="en-US" sz="1800" baseline="30000" dirty="0">
                          <a:latin typeface="+mn-lt"/>
                          <a:ea typeface="Times New Roman"/>
                          <a:cs typeface="Calibri"/>
                        </a:rPr>
                        <a:t>St</a:t>
                      </a:r>
                      <a:r>
                        <a:rPr lang="en-US" sz="1800" dirty="0">
                          <a:latin typeface="+mn-lt"/>
                          <a:ea typeface="Times New Roman"/>
                          <a:cs typeface="Calibri"/>
                        </a:rPr>
                        <a:t> Floor</a:t>
                      </a:r>
                      <a:r>
                        <a:rPr lang="en-US" sz="1800" b="1" dirty="0">
                          <a:latin typeface="+mn-lt"/>
                          <a:ea typeface="Times New Roman"/>
                          <a:cs typeface="Calibri"/>
                        </a:rPr>
                        <a:t>, </a:t>
                      </a:r>
                      <a:r>
                        <a:rPr lang="en-US" sz="1800" dirty="0" err="1">
                          <a:latin typeface="+mn-lt"/>
                          <a:ea typeface="Times New Roman"/>
                          <a:cs typeface="Calibri"/>
                        </a:rPr>
                        <a:t>Mirazajangal</a:t>
                      </a:r>
                      <a:r>
                        <a:rPr lang="en-US" sz="1800" dirty="0">
                          <a:latin typeface="+mn-lt"/>
                          <a:ea typeface="Times New Roman"/>
                          <a:cs typeface="Calibri"/>
                        </a:rPr>
                        <a:t>, </a:t>
                      </a:r>
                      <a:r>
                        <a:rPr lang="en-US" sz="1800" dirty="0" err="1">
                          <a:latin typeface="+mn-lt"/>
                          <a:ea typeface="Times New Roman"/>
                          <a:cs typeface="Calibri"/>
                        </a:rPr>
                        <a:t>Sylhet</a:t>
                      </a:r>
                      <a:r>
                        <a:rPr lang="en-US" sz="1800" dirty="0">
                          <a:latin typeface="+mn-lt"/>
                          <a:ea typeface="Times New Roman"/>
                          <a:cs typeface="Calibri"/>
                        </a:rPr>
                        <a:t>.</a:t>
                      </a:r>
                      <a:endParaRPr lang="en-US" sz="1800" dirty="0">
                        <a:latin typeface="+mn-lt"/>
                        <a:ea typeface="Times New Roman"/>
                      </a:endParaRPr>
                    </a:p>
                  </a:txBody>
                  <a:tcPr marL="114300" marR="114300" marT="0" marB="0"/>
                </a:tc>
                <a:extLst>
                  <a:ext uri="{0D108BD9-81ED-4DB2-BD59-A6C34878D82A}">
                    <a16:rowId xmlns:a16="http://schemas.microsoft.com/office/drawing/2014/main" val="10004"/>
                  </a:ext>
                </a:extLst>
              </a:tr>
              <a:tr h="481907">
                <a:tc>
                  <a:txBody>
                    <a:bodyPr/>
                    <a:lstStyle/>
                    <a:p>
                      <a:r>
                        <a:rPr lang="en-US" dirty="0"/>
                        <a:t>05</a:t>
                      </a:r>
                    </a:p>
                  </a:txBody>
                  <a:tcPr/>
                </a:tc>
                <a:tc>
                  <a:txBody>
                    <a:bodyPr/>
                    <a:lstStyle/>
                    <a:p>
                      <a:pPr marL="0" marR="0" algn="l">
                        <a:spcBef>
                          <a:spcPts val="0"/>
                        </a:spcBef>
                        <a:spcAft>
                          <a:spcPts val="0"/>
                        </a:spcAft>
                      </a:pPr>
                      <a:r>
                        <a:rPr lang="en-US" sz="1800" b="1" dirty="0">
                          <a:latin typeface="+mn-lt"/>
                          <a:ea typeface="Times New Roman"/>
                          <a:cs typeface="Calibri"/>
                        </a:rPr>
                        <a:t>Service Center Khulna Zone:</a:t>
                      </a:r>
                      <a:endParaRPr lang="en-US" sz="1800" dirty="0">
                        <a:latin typeface="+mn-lt"/>
                        <a:ea typeface="Times New Roman"/>
                      </a:endParaRPr>
                    </a:p>
                    <a:p>
                      <a:pPr marL="0" marR="0" algn="l">
                        <a:spcBef>
                          <a:spcPts val="0"/>
                        </a:spcBef>
                        <a:spcAft>
                          <a:spcPts val="0"/>
                        </a:spcAft>
                      </a:pPr>
                      <a:r>
                        <a:rPr lang="en-US" sz="1800" dirty="0">
                          <a:latin typeface="+mn-lt"/>
                          <a:ea typeface="Times New Roman"/>
                          <a:cs typeface="Calibri"/>
                        </a:rPr>
                        <a:t>House No 71 Road No 16 South Central Road, </a:t>
                      </a:r>
                      <a:r>
                        <a:rPr lang="en-US" sz="1800" dirty="0" err="1">
                          <a:latin typeface="+mn-lt"/>
                          <a:ea typeface="Times New Roman"/>
                          <a:cs typeface="Calibri"/>
                        </a:rPr>
                        <a:t>Khalispur</a:t>
                      </a:r>
                      <a:r>
                        <a:rPr lang="en-US" sz="1800" dirty="0">
                          <a:latin typeface="+mn-lt"/>
                          <a:ea typeface="Times New Roman"/>
                          <a:cs typeface="Calibri"/>
                        </a:rPr>
                        <a:t> Khulna</a:t>
                      </a:r>
                      <a:endParaRPr lang="en-US" sz="1800" dirty="0">
                        <a:latin typeface="+mn-lt"/>
                        <a:ea typeface="Times New Roman"/>
                      </a:endParaRPr>
                    </a:p>
                  </a:txBody>
                  <a:tcPr marL="114300" marR="114300" marT="0" marB="0"/>
                </a:tc>
                <a:extLst>
                  <a:ext uri="{0D108BD9-81ED-4DB2-BD59-A6C34878D82A}">
                    <a16:rowId xmlns:a16="http://schemas.microsoft.com/office/drawing/2014/main" val="10005"/>
                  </a:ext>
                </a:extLst>
              </a:tr>
              <a:tr h="481907">
                <a:tc>
                  <a:txBody>
                    <a:bodyPr/>
                    <a:lstStyle/>
                    <a:p>
                      <a:r>
                        <a:rPr lang="en-US" dirty="0"/>
                        <a:t>06</a:t>
                      </a:r>
                    </a:p>
                  </a:txBody>
                  <a:tcPr/>
                </a:tc>
                <a:tc>
                  <a:txBody>
                    <a:bodyPr/>
                    <a:lstStyle/>
                    <a:p>
                      <a:pPr marL="0" marR="0" algn="l">
                        <a:spcBef>
                          <a:spcPts val="0"/>
                        </a:spcBef>
                        <a:spcAft>
                          <a:spcPts val="0"/>
                        </a:spcAft>
                      </a:pPr>
                      <a:r>
                        <a:rPr lang="en-US" sz="1800" b="1" dirty="0">
                          <a:latin typeface="+mn-lt"/>
                          <a:ea typeface="Times New Roman"/>
                          <a:cs typeface="Calibri"/>
                        </a:rPr>
                        <a:t>Service Center Barisal </a:t>
                      </a:r>
                      <a:r>
                        <a:rPr lang="en-US" sz="1800" b="1" dirty="0" err="1">
                          <a:latin typeface="+mn-lt"/>
                          <a:ea typeface="Times New Roman"/>
                          <a:cs typeface="Calibri"/>
                        </a:rPr>
                        <a:t>Zone&amp;Faridpur</a:t>
                      </a:r>
                      <a:r>
                        <a:rPr lang="en-US" sz="1800" b="1" dirty="0">
                          <a:latin typeface="+mn-lt"/>
                          <a:ea typeface="Times New Roman"/>
                          <a:cs typeface="Calibri"/>
                        </a:rPr>
                        <a:t> Zone:</a:t>
                      </a:r>
                      <a:endParaRPr lang="en-US" sz="1800" dirty="0">
                        <a:latin typeface="+mn-lt"/>
                        <a:ea typeface="Times New Roman"/>
                      </a:endParaRPr>
                    </a:p>
                    <a:p>
                      <a:pPr marL="0" marR="0" algn="l">
                        <a:spcBef>
                          <a:spcPts val="0"/>
                        </a:spcBef>
                        <a:spcAft>
                          <a:spcPts val="0"/>
                        </a:spcAft>
                      </a:pPr>
                      <a:r>
                        <a:rPr lang="en-US" sz="1800" dirty="0" err="1">
                          <a:latin typeface="+mn-lt"/>
                          <a:ea typeface="Times New Roman"/>
                          <a:cs typeface="Calibri"/>
                        </a:rPr>
                        <a:t>Vanga</a:t>
                      </a:r>
                      <a:r>
                        <a:rPr lang="en-US" sz="1800" dirty="0">
                          <a:latin typeface="+mn-lt"/>
                          <a:ea typeface="Times New Roman"/>
                          <a:cs typeface="Calibri"/>
                        </a:rPr>
                        <a:t> More </a:t>
                      </a:r>
                      <a:r>
                        <a:rPr lang="en-US" sz="1800" dirty="0" err="1">
                          <a:latin typeface="+mn-lt"/>
                          <a:ea typeface="Times New Roman"/>
                          <a:cs typeface="Calibri"/>
                        </a:rPr>
                        <a:t>Faridpur</a:t>
                      </a:r>
                      <a:endParaRPr lang="en-US" sz="1800" dirty="0">
                        <a:latin typeface="+mn-lt"/>
                        <a:ea typeface="Times New Roman"/>
                      </a:endParaRPr>
                    </a:p>
                  </a:txBody>
                  <a:tcPr marL="114300" marR="114300" marT="0" marB="0"/>
                </a:tc>
                <a:extLst>
                  <a:ext uri="{0D108BD9-81ED-4DB2-BD59-A6C34878D82A}">
                    <a16:rowId xmlns:a16="http://schemas.microsoft.com/office/drawing/2014/main" val="10006"/>
                  </a:ext>
                </a:extLst>
              </a:tr>
              <a:tr h="822731">
                <a:tc>
                  <a:txBody>
                    <a:bodyPr/>
                    <a:lstStyle/>
                    <a:p>
                      <a:r>
                        <a:rPr lang="en-US" dirty="0"/>
                        <a:t>07</a:t>
                      </a:r>
                    </a:p>
                  </a:txBody>
                  <a:tcPr/>
                </a:tc>
                <a:tc>
                  <a:txBody>
                    <a:bodyPr/>
                    <a:lstStyle/>
                    <a:p>
                      <a:pPr marL="0" marR="0" algn="l">
                        <a:spcBef>
                          <a:spcPts val="0"/>
                        </a:spcBef>
                        <a:spcAft>
                          <a:spcPts val="0"/>
                        </a:spcAft>
                      </a:pPr>
                      <a:r>
                        <a:rPr lang="en-US" sz="1800" b="1" dirty="0">
                          <a:latin typeface="+mn-lt"/>
                          <a:ea typeface="Times New Roman"/>
                          <a:cs typeface="Calibri"/>
                        </a:rPr>
                        <a:t>Service Center </a:t>
                      </a:r>
                      <a:r>
                        <a:rPr lang="en-US" sz="1800" b="1" dirty="0" err="1">
                          <a:latin typeface="+mn-lt"/>
                          <a:ea typeface="Times New Roman"/>
                          <a:cs typeface="Calibri"/>
                        </a:rPr>
                        <a:t>Bogura&amp;Rangpur</a:t>
                      </a:r>
                      <a:r>
                        <a:rPr lang="en-US" sz="1800" b="1" dirty="0">
                          <a:latin typeface="+mn-lt"/>
                          <a:ea typeface="Times New Roman"/>
                          <a:cs typeface="Calibri"/>
                        </a:rPr>
                        <a:t> Zone:</a:t>
                      </a:r>
                      <a:endParaRPr lang="en-US" sz="1800" dirty="0">
                        <a:latin typeface="+mn-lt"/>
                        <a:ea typeface="Times New Roman"/>
                      </a:endParaRPr>
                    </a:p>
                    <a:p>
                      <a:pPr marL="0" marR="0" algn="l">
                        <a:spcBef>
                          <a:spcPts val="0"/>
                        </a:spcBef>
                        <a:spcAft>
                          <a:spcPts val="0"/>
                        </a:spcAft>
                      </a:pPr>
                      <a:r>
                        <a:rPr lang="en-US" sz="1800" dirty="0" err="1">
                          <a:latin typeface="+mn-lt"/>
                          <a:ea typeface="Times New Roman"/>
                          <a:cs typeface="Calibri"/>
                        </a:rPr>
                        <a:t>KornopurModdapara</a:t>
                      </a:r>
                      <a:r>
                        <a:rPr lang="en-US" sz="1800" dirty="0">
                          <a:latin typeface="+mn-lt"/>
                          <a:ea typeface="Times New Roman"/>
                          <a:cs typeface="Calibri"/>
                        </a:rPr>
                        <a:t>, Ward No-19 2</a:t>
                      </a:r>
                      <a:r>
                        <a:rPr lang="en-US" sz="1800" baseline="30000" dirty="0">
                          <a:latin typeface="+mn-lt"/>
                          <a:ea typeface="Times New Roman"/>
                          <a:cs typeface="Calibri"/>
                        </a:rPr>
                        <a:t>nd</a:t>
                      </a:r>
                      <a:r>
                        <a:rPr lang="en-US" sz="1800" dirty="0">
                          <a:latin typeface="+mn-lt"/>
                          <a:ea typeface="Times New Roman"/>
                          <a:cs typeface="Calibri"/>
                        </a:rPr>
                        <a:t> Bypass, </a:t>
                      </a:r>
                      <a:r>
                        <a:rPr lang="en-US" sz="1800" dirty="0" err="1">
                          <a:latin typeface="+mn-lt"/>
                          <a:ea typeface="Times New Roman"/>
                          <a:cs typeface="Calibri"/>
                        </a:rPr>
                        <a:t>Bogura</a:t>
                      </a:r>
                      <a:r>
                        <a:rPr lang="en-US" sz="1800" dirty="0">
                          <a:latin typeface="+mn-lt"/>
                          <a:ea typeface="Times New Roman"/>
                          <a:cs typeface="Calibri"/>
                        </a:rPr>
                        <a:t>.</a:t>
                      </a:r>
                    </a:p>
                  </a:txBody>
                  <a:tcPr marL="114300" marR="114300" marT="0" marB="0"/>
                </a:tc>
                <a:extLst>
                  <a:ext uri="{0D108BD9-81ED-4DB2-BD59-A6C34878D82A}">
                    <a16:rowId xmlns:a16="http://schemas.microsoft.com/office/drawing/2014/main" val="10007"/>
                  </a:ext>
                </a:extLst>
              </a:tr>
            </a:tbl>
          </a:graphicData>
        </a:graphic>
      </p:graphicFrame>
      <p:pic>
        <p:nvPicPr>
          <p:cNvPr id="7"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152400" y="152401"/>
            <a:ext cx="914400" cy="80682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81000"/>
            <a:ext cx="8458200" cy="6080664"/>
          </a:xfrm>
        </p:spPr>
        <p:txBody>
          <a:bodyPr>
            <a:normAutofit fontScale="25000" lnSpcReduction="20000"/>
          </a:bodyPr>
          <a:lstStyle/>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r>
              <a:rPr lang="en-US" sz="6400" b="1" dirty="0"/>
              <a:t>                                                                                                           </a:t>
            </a:r>
          </a:p>
          <a:p>
            <a:pPr>
              <a:buNone/>
            </a:pPr>
            <a:endParaRPr lang="en-US" sz="6400" b="1" dirty="0"/>
          </a:p>
          <a:p>
            <a:pPr>
              <a:buNone/>
            </a:pPr>
            <a:r>
              <a:rPr lang="en-US" sz="6400" b="1" dirty="0"/>
              <a:t>						</a:t>
            </a:r>
          </a:p>
          <a:p>
            <a:pPr>
              <a:buNone/>
            </a:pPr>
            <a:endParaRPr lang="en-US" sz="6400" b="1" dirty="0"/>
          </a:p>
          <a:p>
            <a:pPr>
              <a:buNone/>
            </a:pPr>
            <a:endParaRPr lang="en-US" sz="6400" b="1" dirty="0"/>
          </a:p>
          <a:p>
            <a:pPr>
              <a:buNone/>
            </a:pPr>
            <a:r>
              <a:rPr lang="en-US" sz="6400" b="1" dirty="0"/>
              <a:t>						</a:t>
            </a:r>
          </a:p>
          <a:p>
            <a:pPr>
              <a:buNone/>
            </a:pPr>
            <a:endParaRPr lang="en-US" sz="6400" b="1" dirty="0"/>
          </a:p>
          <a:p>
            <a:pPr>
              <a:buNone/>
            </a:pPr>
            <a:r>
              <a:rPr lang="en-US" sz="6400" b="1" dirty="0"/>
              <a:t>						 LID POWER SOLUTIONS LIMITED</a:t>
            </a:r>
            <a:endParaRPr lang="en-US" sz="6400" dirty="0"/>
          </a:p>
          <a:p>
            <a:pPr>
              <a:buNone/>
            </a:pPr>
            <a:endParaRPr lang="en-US" b="1" dirty="0"/>
          </a:p>
        </p:txBody>
      </p:sp>
      <p:pic>
        <p:nvPicPr>
          <p:cNvPr id="4"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152399" y="152400"/>
            <a:ext cx="949959" cy="838199"/>
          </a:xfrm>
          <a:prstGeom prst="rect">
            <a:avLst/>
          </a:prstGeom>
          <a:noFill/>
        </p:spPr>
      </p:pic>
      <p:sp>
        <p:nvSpPr>
          <p:cNvPr id="1025" name="Rectangle 1"/>
          <p:cNvSpPr>
            <a:spLocks noChangeArrowheads="1"/>
          </p:cNvSpPr>
          <p:nvPr/>
        </p:nvSpPr>
        <p:spPr bwMode="auto">
          <a:xfrm>
            <a:off x="152399" y="-1804203"/>
            <a:ext cx="8839202" cy="96026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0" algn="l"/>
              </a:tabLst>
            </a:pPr>
            <a:endParaRPr lang="en-US" sz="2800" b="1" dirty="0">
              <a:solidFill>
                <a:srgbClr val="000000"/>
              </a:solidFill>
              <a:ea typeface="Times New Roman"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0" algn="l"/>
              </a:tabLst>
            </a:pPr>
            <a:endParaRPr lang="en-US" sz="2800" b="1" dirty="0">
              <a:solidFill>
                <a:srgbClr val="000000"/>
              </a:solidFill>
              <a:ea typeface="Times New Roman"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0" algn="l"/>
              </a:tabLst>
            </a:pPr>
            <a:endParaRPr lang="en-US" sz="2800" b="1" dirty="0">
              <a:solidFill>
                <a:srgbClr val="000000"/>
              </a:solidFill>
              <a:ea typeface="Times New Roman"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0" algn="l"/>
              </a:tabLst>
            </a:pPr>
            <a:endParaRPr lang="en-US" sz="2800" b="1" dirty="0">
              <a:solidFill>
                <a:srgbClr val="000000"/>
              </a:solidFill>
              <a:ea typeface="Times New Roman" pitchFamily="18" charset="0"/>
              <a:cs typeface="Tahom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0" algn="l"/>
              </a:tabLst>
            </a:pPr>
            <a:r>
              <a:rPr lang="en-US" sz="2800" b="1" dirty="0">
                <a:solidFill>
                  <a:srgbClr val="000000"/>
                </a:solidFill>
                <a:ea typeface="Times New Roman" pitchFamily="18" charset="0"/>
                <a:cs typeface="Tahoma" pitchFamily="34" charset="0"/>
              </a:rPr>
              <a:t>Management</a:t>
            </a:r>
          </a:p>
          <a:p>
            <a:pPr marL="0" marR="0" lvl="0" indent="0" algn="just" defTabSz="914400" rtl="0" eaLnBrk="1" fontAlgn="base" latinLnBrk="0" hangingPunct="1">
              <a:lnSpc>
                <a:spcPct val="100000"/>
              </a:lnSpc>
              <a:spcBef>
                <a:spcPct val="0"/>
              </a:spcBef>
              <a:spcAft>
                <a:spcPct val="0"/>
              </a:spcAft>
              <a:buClrTx/>
              <a:buSzTx/>
              <a:buFontTx/>
              <a:buNone/>
              <a:tabLst>
                <a:tab pos="0" algn="l"/>
              </a:tabLst>
            </a:pPr>
            <a:r>
              <a:rPr kumimoji="0" lang="en-US" b="0" i="0" u="none" strike="noStrike" cap="none" normalizeH="0" baseline="0" dirty="0">
                <a:ln>
                  <a:noFill/>
                </a:ln>
                <a:solidFill>
                  <a:srgbClr val="000000"/>
                </a:solidFill>
                <a:effectLst/>
                <a:ea typeface="Times New Roman" pitchFamily="18" charset="0"/>
                <a:cs typeface="Tahoma" pitchFamily="34" charset="0"/>
              </a:rPr>
              <a:t>The management is comprised of professionals, who are well-connected with local ICT and Power Industry and the local business world having wide experience in managing such business concern. Their relentless effort and endeavor has put LID POWER SOLUTIONS LTD. to a respectable stand from where it can take any future venture in this sector.</a:t>
            </a:r>
            <a:endParaRPr kumimoji="0" lang="en-US"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0" algn="l"/>
              </a:tabLst>
            </a:pPr>
            <a:r>
              <a:rPr kumimoji="0" lang="en-US" b="0" i="0" u="none" strike="noStrike" cap="none" normalizeH="0" baseline="0" dirty="0">
                <a:ln>
                  <a:noFill/>
                </a:ln>
                <a:solidFill>
                  <a:srgbClr val="000000"/>
                </a:solidFill>
                <a:effectLst/>
                <a:ea typeface="Times New Roman" pitchFamily="18" charset="0"/>
                <a:cs typeface="Tahoma" pitchFamily="34" charset="0"/>
              </a:rPr>
              <a:t>The Managing Director &amp; all Directors are most experience more over 18 to 22 years in this field for service &amp; marketing sector. </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dirty="0">
              <a:solidFill>
                <a:srgbClr val="000000"/>
              </a:solidFill>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b="0" i="0" u="none" strike="noStrike" cap="none" normalizeH="0" baseline="0" dirty="0">
              <a:ln>
                <a:noFill/>
              </a:ln>
              <a:solidFill>
                <a:srgbClr val="000000"/>
              </a:solidFill>
              <a:effectLst/>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dirty="0">
              <a:solidFill>
                <a:srgbClr val="000000"/>
              </a:solidFill>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sz="800" dirty="0">
              <a:solidFill>
                <a:srgbClr val="000000"/>
              </a:solidFill>
              <a:latin typeface="Calibri" panose="020F0502020204030204" pitchFamily="34"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Name: </a:t>
            </a:r>
            <a:r>
              <a:rPr lang="en-US" sz="800" dirty="0" err="1">
                <a:solidFill>
                  <a:srgbClr val="000000"/>
                </a:solidFill>
                <a:latin typeface="Calibri" panose="020F0502020204030204" pitchFamily="34" charset="0"/>
                <a:cs typeface="Tahoma" pitchFamily="34" charset="0"/>
              </a:rPr>
              <a:t>Rokshima</a:t>
            </a:r>
            <a:r>
              <a:rPr lang="en-US" sz="800" dirty="0">
                <a:solidFill>
                  <a:srgbClr val="000000"/>
                </a:solidFill>
                <a:latin typeface="Calibri" panose="020F0502020204030204" pitchFamily="34" charset="0"/>
                <a:cs typeface="Tahoma" pitchFamily="34" charset="0"/>
              </a:rPr>
              <a:t> </a:t>
            </a:r>
            <a:r>
              <a:rPr lang="en-US" sz="800" dirty="0" err="1">
                <a:solidFill>
                  <a:srgbClr val="000000"/>
                </a:solidFill>
                <a:latin typeface="Calibri" panose="020F0502020204030204" pitchFamily="34" charset="0"/>
                <a:cs typeface="Tahoma" pitchFamily="34" charset="0"/>
              </a:rPr>
              <a:t>Rowshanara</a:t>
            </a:r>
            <a:r>
              <a:rPr lang="en-US" sz="800" dirty="0">
                <a:solidFill>
                  <a:srgbClr val="000000"/>
                </a:solidFill>
                <a:latin typeface="Calibri" panose="020F0502020204030204" pitchFamily="34" charset="0"/>
                <a:cs typeface="Tahoma" pitchFamily="34" charset="0"/>
              </a:rPr>
              <a:t> Mun                                 Name: Md. </a:t>
            </a:r>
            <a:r>
              <a:rPr lang="en-US" sz="800" dirty="0" err="1">
                <a:solidFill>
                  <a:srgbClr val="000000"/>
                </a:solidFill>
                <a:latin typeface="Calibri" panose="020F0502020204030204" pitchFamily="34" charset="0"/>
                <a:cs typeface="Tahoma" pitchFamily="34" charset="0"/>
              </a:rPr>
              <a:t>Mahfuzul</a:t>
            </a:r>
            <a:r>
              <a:rPr lang="en-US" sz="800" dirty="0">
                <a:solidFill>
                  <a:srgbClr val="000000"/>
                </a:solidFill>
                <a:latin typeface="Calibri" panose="020F0502020204030204" pitchFamily="34" charset="0"/>
                <a:cs typeface="Tahoma" pitchFamily="34" charset="0"/>
              </a:rPr>
              <a:t> Hasan Russel</a:t>
            </a: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Designation: Chairman                                                      Designation: </a:t>
            </a:r>
            <a:r>
              <a:rPr lang="en-US" sz="800" dirty="0" err="1">
                <a:solidFill>
                  <a:srgbClr val="000000"/>
                </a:solidFill>
                <a:latin typeface="Calibri" panose="020F0502020204030204" pitchFamily="34" charset="0"/>
                <a:cs typeface="Tahoma" pitchFamily="34" charset="0"/>
              </a:rPr>
              <a:t>Mamaging</a:t>
            </a:r>
            <a:r>
              <a:rPr lang="en-US" sz="800" dirty="0">
                <a:solidFill>
                  <a:srgbClr val="000000"/>
                </a:solidFill>
                <a:latin typeface="Calibri" panose="020F0502020204030204" pitchFamily="34" charset="0"/>
                <a:cs typeface="Tahoma" pitchFamily="34" charset="0"/>
              </a:rPr>
              <a:t> Direct</a:t>
            </a: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lang="en-US" sz="800" dirty="0">
                <a:solidFill>
                  <a:srgbClr val="000000"/>
                </a:solidFill>
                <a:latin typeface="Calibri" panose="020F0502020204030204" pitchFamily="34" charset="0"/>
                <a:cs typeface="Tahoma" pitchFamily="34" charset="0"/>
              </a:rPr>
              <a:t>		                                                 </a:t>
            </a:r>
          </a:p>
          <a:p>
            <a:pPr eaLnBrk="0" fontAlgn="base" hangingPunct="0">
              <a:spcBef>
                <a:spcPct val="0"/>
              </a:spcBef>
              <a:spcAft>
                <a:spcPct val="0"/>
              </a:spcAft>
              <a:tabLst>
                <a:tab pos="0" algn="l"/>
              </a:tabLst>
            </a:pPr>
            <a:r>
              <a:rPr lang="en-US" sz="800" dirty="0">
                <a:solidFill>
                  <a:srgbClr val="000000"/>
                </a:solidFill>
                <a:latin typeface="Calibri" panose="020F0502020204030204" pitchFamily="34" charset="0"/>
                <a:cs typeface="Tahoma" pitchFamily="34" charset="0"/>
              </a:rPr>
              <a:t>   E. Qualification: MA.                                                          E. Qualification: MBA(Marketing)</a:t>
            </a:r>
          </a:p>
          <a:p>
            <a:pPr eaLnBrk="0" fontAlgn="base" hangingPunct="0">
              <a:spcBef>
                <a:spcPct val="0"/>
              </a:spcBef>
              <a:spcAft>
                <a:spcPct val="0"/>
              </a:spcAft>
              <a:tabLst>
                <a:tab pos="0" algn="l"/>
              </a:tabLst>
            </a:pPr>
            <a:r>
              <a:rPr lang="en-US" sz="800" dirty="0">
                <a:latin typeface="Calibri" panose="020F0502020204030204" pitchFamily="34" charset="0"/>
              </a:rPr>
              <a:t>		                                                          Experienced : 20 Years Experience in Marketing                                                                                                                                                                                                                                                                                    Experience: 10 Years Experience in Management         or Power Products, Data Center, ICT etc. </a:t>
            </a:r>
          </a:p>
          <a:p>
            <a:pPr eaLnBrk="0" fontAlgn="base" hangingPunct="0">
              <a:spcBef>
                <a:spcPct val="0"/>
              </a:spcBef>
              <a:spcAft>
                <a:spcPct val="0"/>
              </a:spcAft>
              <a:tabLst>
                <a:tab pos="0" algn="l"/>
              </a:tabLst>
            </a:pPr>
            <a:r>
              <a:rPr lang="en-US" sz="800" dirty="0">
                <a:latin typeface="Calibri" panose="020F0502020204030204" pitchFamily="34" charset="0"/>
              </a:rPr>
              <a:t>and Operational activates. 	  </a:t>
            </a:r>
          </a:p>
          <a:p>
            <a:pPr eaLnBrk="0" fontAlgn="base" hangingPunct="0">
              <a:spcBef>
                <a:spcPct val="0"/>
              </a:spcBef>
              <a:spcAft>
                <a:spcPct val="0"/>
              </a:spcAft>
              <a:tabLst>
                <a:tab pos="0" algn="l"/>
              </a:tabLst>
            </a:pPr>
            <a:r>
              <a:rPr lang="en-US" sz="800" dirty="0">
                <a:latin typeface="Calibri" panose="020F0502020204030204" pitchFamily="34" charset="0"/>
              </a:rPr>
              <a:t>		                                                           Certification: Business English in British Council,                                                                                                                                                                                                                                                               		                                                            Negotiation Skills in DCCI, Marketing is   Everything in DCCI,</a:t>
            </a: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sz="800" dirty="0">
              <a:solidFill>
                <a:srgbClr val="000000"/>
              </a:solidFill>
              <a:latin typeface="Calibri" panose="020F0502020204030204" pitchFamily="34" charset="0"/>
              <a:cs typeface="Tahoma" pitchFamily="34" charset="0"/>
            </a:endParaRPr>
          </a:p>
          <a:p>
            <a:pPr eaLnBrk="0" fontAlgn="base" hangingPunct="0">
              <a:spcBef>
                <a:spcPct val="0"/>
              </a:spcBef>
              <a:spcAft>
                <a:spcPct val="0"/>
              </a:spcAft>
              <a:tabLst>
                <a:tab pos="0" algn="l"/>
              </a:tabLst>
            </a:pPr>
            <a:r>
              <a:rPr lang="en-US" sz="800" dirty="0">
                <a:latin typeface="Calibri" panose="020F0502020204030204" pitchFamily="34" charset="0"/>
              </a:rPr>
              <a:t>		                                                            Professional Training: </a:t>
            </a:r>
            <a:r>
              <a:rPr lang="en-US" sz="800" dirty="0" err="1">
                <a:latin typeface="Calibri" panose="020F0502020204030204" pitchFamily="34" charset="0"/>
              </a:rPr>
              <a:t>Socomec</a:t>
            </a:r>
            <a:r>
              <a:rPr lang="en-US" sz="800" dirty="0">
                <a:latin typeface="Calibri" panose="020F0502020204030204" pitchFamily="34" charset="0"/>
              </a:rPr>
              <a:t> UPS Training in                                                                                                                                                                                                                                                                                                                                		                                                            Singapore, Legrand UPS Training in India. E-Commerce                                                                                                                                                                                       	                                                                                                     Business in BCS.   </a:t>
            </a:r>
          </a:p>
          <a:p>
            <a:pPr eaLnBrk="0" fontAlgn="base" hangingPunct="0">
              <a:spcBef>
                <a:spcPct val="0"/>
              </a:spcBef>
              <a:spcAft>
                <a:spcPct val="0"/>
              </a:spcAft>
              <a:tabLst>
                <a:tab pos="0" algn="l"/>
              </a:tabLst>
            </a:pPr>
            <a:r>
              <a:rPr lang="en-US" sz="800" dirty="0">
                <a:latin typeface="Calibri" panose="020F0502020204030204" pitchFamily="34" charset="0"/>
              </a:rPr>
              <a:t>                                                                                          </a:t>
            </a:r>
          </a:p>
          <a:p>
            <a:pPr eaLnBrk="0" fontAlgn="base" hangingPunct="0">
              <a:spcBef>
                <a:spcPct val="0"/>
              </a:spcBef>
              <a:spcAft>
                <a:spcPct val="0"/>
              </a:spcAft>
              <a:tabLst>
                <a:tab pos="0" algn="l"/>
              </a:tabLst>
            </a:pPr>
            <a:r>
              <a:rPr lang="en-US" sz="800" dirty="0">
                <a:latin typeface="Calibri" panose="020F0502020204030204" pitchFamily="34" charset="0"/>
              </a:rPr>
              <a:t>                                                                                                     Experience On: T</a:t>
            </a:r>
            <a:r>
              <a:rPr lang="en-US" sz="800" dirty="0">
                <a:latin typeface="Calibri" panose="020F0502020204030204" pitchFamily="34" charset="0"/>
                <a:ea typeface="Times New Roman" panose="02020603050405020304" pitchFamily="18" charset="0"/>
                <a:cs typeface="Tahoma" panose="020B0604030504040204" pitchFamily="34" charset="0"/>
              </a:rPr>
              <a:t>o promoted the Branding,                                                                                                                                                                                                                                                                                                            		                                                            provide the project forecast to the principal,                                                                                                                                                                                                                                                                                           		                                                            pricing the products, yearly market planning,                                                                                                                                                                                                                                                                                         		                                                            team lead, negotiation to the principal and the client,                                                                                                                                                                                                                                                                                                                                                                                                 		                                                            Fixing the target and  achieving the </a:t>
            </a:r>
            <a:r>
              <a:rPr lang="en-US" sz="800" dirty="0" err="1">
                <a:latin typeface="Calibri" panose="020F0502020204030204" pitchFamily="34" charset="0"/>
                <a:ea typeface="Times New Roman" panose="02020603050405020304" pitchFamily="18" charset="0"/>
                <a:cs typeface="Tahoma" panose="020B0604030504040204" pitchFamily="34" charset="0"/>
              </a:rPr>
              <a:t>Target,Take</a:t>
            </a:r>
            <a:r>
              <a:rPr lang="en-US" sz="800" dirty="0">
                <a:latin typeface="Calibri" panose="020F0502020204030204" pitchFamily="34" charset="0"/>
                <a:ea typeface="Times New Roman" panose="02020603050405020304" pitchFamily="18" charset="0"/>
                <a:cs typeface="Tahoma" panose="020B0604030504040204" pitchFamily="34" charset="0"/>
              </a:rPr>
              <a:t> care                                                                                                                                                                                                                                                                                                                                                                    	                                                                                                     the internal operations of the    Company and                                                                                                                                                                       		                                                                                                     develop the total group business by increase the market                                                                                                                                                                                   		                                                            share via sales &amp; marketing. </a:t>
            </a:r>
            <a:endParaRPr lang="en-US" sz="800" dirty="0">
              <a:latin typeface="Calibri" panose="020F050202020403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b="0" i="0" u="none" strike="noStrike" cap="none" normalizeH="0" baseline="0" dirty="0">
              <a:ln>
                <a:noFill/>
              </a:ln>
              <a:solidFill>
                <a:srgbClr val="000000"/>
              </a:solidFill>
              <a:effectLs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dirty="0">
              <a:solidFill>
                <a:srgbClr val="000000"/>
              </a:solidFill>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b="0" i="0" u="none" strike="noStrike" cap="none" normalizeH="0" baseline="0" dirty="0">
              <a:ln>
                <a:noFill/>
              </a:ln>
              <a:solidFill>
                <a:srgbClr val="000000"/>
              </a:solidFill>
              <a:effectLs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lang="en-US" dirty="0">
              <a:solidFill>
                <a:srgbClr val="000000"/>
              </a:solidFill>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endParaRPr kumimoji="0" lang="en-US"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sz="1800" b="0" i="0" u="none" strike="noStrike" cap="none" normalizeH="0" baseline="0" dirty="0">
                <a:ln>
                  <a:noFill/>
                </a:ln>
                <a:solidFill>
                  <a:schemeClr val="tx1"/>
                </a:solidFill>
                <a:effectLst/>
                <a:latin typeface="Arial" pitchFamily="34" charset="0"/>
                <a:cs typeface="Arial" pitchFamily="34" charset="0"/>
              </a:rPr>
              <a:t>  </a:t>
            </a:r>
          </a:p>
        </p:txBody>
      </p:sp>
      <p:pic>
        <p:nvPicPr>
          <p:cNvPr id="2" name="Picture 1">
            <a:extLst>
              <a:ext uri="{FF2B5EF4-FFF2-40B4-BE49-F238E27FC236}">
                <a16:creationId xmlns:a16="http://schemas.microsoft.com/office/drawing/2014/main" id="{DE9752AC-279A-4978-A3EA-3F069ED93F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3072" y="2128149"/>
            <a:ext cx="1103142" cy="1128522"/>
          </a:xfrm>
          <a:prstGeom prst="rect">
            <a:avLst/>
          </a:prstGeom>
        </p:spPr>
      </p:pic>
      <p:sp>
        <p:nvSpPr>
          <p:cNvPr id="7" name="Content Placeholder 2">
            <a:extLst>
              <a:ext uri="{FF2B5EF4-FFF2-40B4-BE49-F238E27FC236}">
                <a16:creationId xmlns:a16="http://schemas.microsoft.com/office/drawing/2014/main" id="{1A2EFFF6-5796-4D36-B265-1DBDD4A26566}"/>
              </a:ext>
            </a:extLst>
          </p:cNvPr>
          <p:cNvSpPr txBox="1">
            <a:spLocks/>
          </p:cNvSpPr>
          <p:nvPr/>
        </p:nvSpPr>
        <p:spPr>
          <a:xfrm>
            <a:off x="4876799" y="3327548"/>
            <a:ext cx="2133599" cy="2946103"/>
          </a:xfrm>
          <a:prstGeom prst="rect">
            <a:avLst/>
          </a:prstGeom>
        </p:spPr>
        <p:txBody>
          <a:bodyPr vert="horz">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3100" dirty="0" err="1">
                <a:latin typeface="Calibri" panose="020F0502020204030204" pitchFamily="34" charset="0"/>
              </a:rPr>
              <a:t>Name:Md</a:t>
            </a:r>
            <a:r>
              <a:rPr lang="en-US" sz="3100" dirty="0">
                <a:latin typeface="Calibri" panose="020F0502020204030204" pitchFamily="34" charset="0"/>
              </a:rPr>
              <a:t>. </a:t>
            </a:r>
            <a:r>
              <a:rPr lang="en-US" sz="3100" dirty="0" err="1">
                <a:latin typeface="Calibri" panose="020F0502020204030204" pitchFamily="34" charset="0"/>
              </a:rPr>
              <a:t>Rezaul</a:t>
            </a:r>
            <a:r>
              <a:rPr lang="en-US" sz="3100" dirty="0">
                <a:latin typeface="Calibri" panose="020F0502020204030204" pitchFamily="34" charset="0"/>
              </a:rPr>
              <a:t> Karim Reza</a:t>
            </a:r>
          </a:p>
          <a:p>
            <a:pPr marL="0" indent="0">
              <a:buFont typeface="Wingdings 2"/>
              <a:buNone/>
            </a:pPr>
            <a:r>
              <a:rPr lang="en-US" sz="3100" dirty="0">
                <a:latin typeface="Calibri" panose="020F0502020204030204" pitchFamily="34" charset="0"/>
              </a:rPr>
              <a:t>Designation: Director</a:t>
            </a:r>
          </a:p>
          <a:p>
            <a:pPr marL="0" indent="0">
              <a:buFont typeface="Wingdings 2"/>
              <a:buNone/>
            </a:pPr>
            <a:r>
              <a:rPr lang="en-US" sz="3100" dirty="0">
                <a:latin typeface="Calibri" panose="020F0502020204030204" pitchFamily="34" charset="0"/>
              </a:rPr>
              <a:t>E. Qualification: </a:t>
            </a:r>
            <a:r>
              <a:rPr lang="en-US" sz="3100" dirty="0" err="1">
                <a:latin typeface="Calibri" panose="020F0502020204030204" pitchFamily="34" charset="0"/>
              </a:rPr>
              <a:t>M.Com</a:t>
            </a:r>
            <a:r>
              <a:rPr lang="en-US" sz="3100" dirty="0">
                <a:latin typeface="Calibri" panose="020F0502020204030204" pitchFamily="34" charset="0"/>
              </a:rPr>
              <a:t>(Management), MBA(Marketing) </a:t>
            </a:r>
          </a:p>
          <a:p>
            <a:pPr marL="0" indent="0">
              <a:buFont typeface="Wingdings 2"/>
              <a:buNone/>
            </a:pPr>
            <a:r>
              <a:rPr lang="en-US" sz="3100" dirty="0">
                <a:latin typeface="Calibri" panose="020F0502020204030204" pitchFamily="34" charset="0"/>
              </a:rPr>
              <a:t>Experienced : 21 Years Experience in Marketing for Power Products, Data Center, ICT etc. </a:t>
            </a:r>
          </a:p>
          <a:p>
            <a:pPr marL="0" indent="0" algn="just">
              <a:buFont typeface="Wingdings 2"/>
              <a:buNone/>
            </a:pPr>
            <a:r>
              <a:rPr lang="en-US" sz="3100" dirty="0">
                <a:latin typeface="Calibri" panose="020F0502020204030204" pitchFamily="34" charset="0"/>
              </a:rPr>
              <a:t>Certification: Business English in British Council, Computer Course in BGS, Leadership in BRIDDHI, Supply Chain Management in BUET, Negotiation Skills in DCCI, Marketing is Everything in DCCI,</a:t>
            </a:r>
          </a:p>
          <a:p>
            <a:pPr marL="0" indent="0" algn="just">
              <a:buFont typeface="Wingdings 2"/>
              <a:buNone/>
            </a:pPr>
            <a:r>
              <a:rPr lang="en-US" sz="3100" dirty="0">
                <a:latin typeface="Calibri" panose="020F0502020204030204" pitchFamily="34" charset="0"/>
              </a:rPr>
              <a:t>Professional Training: </a:t>
            </a:r>
            <a:r>
              <a:rPr lang="en-US" sz="3100" dirty="0" err="1">
                <a:latin typeface="Calibri" panose="020F0502020204030204" pitchFamily="34" charset="0"/>
              </a:rPr>
              <a:t>Socomec</a:t>
            </a:r>
            <a:r>
              <a:rPr lang="en-US" sz="3100" dirty="0">
                <a:latin typeface="Calibri" panose="020F0502020204030204" pitchFamily="34" charset="0"/>
              </a:rPr>
              <a:t> UPS Training in Singapore, Legrand UPS Training in India. E-Commerce Business in BCS, Project Management in </a:t>
            </a:r>
            <a:r>
              <a:rPr lang="en-US" sz="3100" dirty="0" err="1">
                <a:latin typeface="Calibri" panose="020F0502020204030204" pitchFamily="34" charset="0"/>
              </a:rPr>
              <a:t>BDJobs</a:t>
            </a:r>
            <a:r>
              <a:rPr lang="en-US" sz="3100" dirty="0">
                <a:latin typeface="Calibri" panose="020F0502020204030204" pitchFamily="34" charset="0"/>
              </a:rPr>
              <a:t>.   </a:t>
            </a:r>
          </a:p>
          <a:p>
            <a:pPr marL="0" indent="0">
              <a:spcBef>
                <a:spcPts val="0"/>
              </a:spcBef>
              <a:buFont typeface="Wingdings 2"/>
              <a:buNone/>
            </a:pPr>
            <a:endParaRPr lang="en-US" sz="3100" dirty="0">
              <a:latin typeface="Calibri" panose="020F0502020204030204" pitchFamily="34" charset="0"/>
            </a:endParaRPr>
          </a:p>
          <a:p>
            <a:pPr marL="0" indent="0" algn="just">
              <a:spcBef>
                <a:spcPts val="0"/>
              </a:spcBef>
              <a:buFont typeface="Wingdings 2"/>
              <a:buNone/>
            </a:pPr>
            <a:r>
              <a:rPr lang="en-US" sz="3100" dirty="0">
                <a:latin typeface="Calibri" panose="020F0502020204030204" pitchFamily="34" charset="0"/>
              </a:rPr>
              <a:t>Experience On: T</a:t>
            </a:r>
            <a:r>
              <a:rPr lang="en-US" sz="3100" dirty="0">
                <a:latin typeface="Calibri" panose="020F0502020204030204" pitchFamily="34" charset="0"/>
                <a:ea typeface="Times New Roman" panose="02020603050405020304" pitchFamily="18" charset="0"/>
                <a:cs typeface="Tahoma" panose="020B0604030504040204" pitchFamily="34" charset="0"/>
              </a:rPr>
              <a:t>o promoted the Branding, provide the project forecast to the principal, pricing the products, yearly market planning, team lead, negotiation to the principal and the client, Fixing the target and achieving the target, take care the internal operations of the company and to develop the total group business by increase the market share via sales &amp; marketing. </a:t>
            </a:r>
            <a:endParaRPr lang="en-US" sz="3100" dirty="0">
              <a:latin typeface="Calibri" panose="020F0502020204030204" pitchFamily="34" charset="0"/>
              <a:ea typeface="Times New Roman" panose="02020603050405020304" pitchFamily="18" charset="0"/>
            </a:endParaRPr>
          </a:p>
          <a:p>
            <a:pPr marL="0" indent="0">
              <a:spcBef>
                <a:spcPts val="0"/>
              </a:spcBef>
              <a:buFont typeface="Wingdings 2"/>
              <a:buNone/>
            </a:pPr>
            <a:r>
              <a:rPr lang="en-US" sz="3100" b="1" dirty="0">
                <a:latin typeface="Calibri" panose="020F0502020204030204" pitchFamily="34" charset="0"/>
                <a:ea typeface="Times New Roman" panose="02020603050405020304" pitchFamily="18" charset="0"/>
                <a:cs typeface="Tahoma" panose="020B0604030504040204" pitchFamily="34" charset="0"/>
              </a:rPr>
              <a:t> </a:t>
            </a:r>
            <a:endParaRPr lang="en-US" sz="3100" dirty="0">
              <a:latin typeface="Calibri" panose="020F0502020204030204" pitchFamily="34"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E8727F73-2C34-4485-A846-F2E8ACF87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9002" y="2222788"/>
            <a:ext cx="1091419" cy="1053811"/>
          </a:xfrm>
          <a:prstGeom prst="rect">
            <a:avLst/>
          </a:prstGeom>
        </p:spPr>
      </p:pic>
      <p:sp>
        <p:nvSpPr>
          <p:cNvPr id="9" name="Content Placeholder 2">
            <a:extLst>
              <a:ext uri="{FF2B5EF4-FFF2-40B4-BE49-F238E27FC236}">
                <a16:creationId xmlns:a16="http://schemas.microsoft.com/office/drawing/2014/main" id="{05C064CF-C945-4157-9503-7A6AC053F221}"/>
              </a:ext>
            </a:extLst>
          </p:cNvPr>
          <p:cNvSpPr txBox="1">
            <a:spLocks/>
          </p:cNvSpPr>
          <p:nvPr/>
        </p:nvSpPr>
        <p:spPr>
          <a:xfrm>
            <a:off x="7010399" y="3276599"/>
            <a:ext cx="1981201" cy="3185065"/>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4000" dirty="0" err="1">
                <a:latin typeface="Calibri" panose="020F0502020204030204" pitchFamily="34" charset="0"/>
              </a:rPr>
              <a:t>Name:Md</a:t>
            </a:r>
            <a:r>
              <a:rPr lang="en-US" sz="4000" dirty="0">
                <a:latin typeface="Calibri" panose="020F0502020204030204" pitchFamily="34" charset="0"/>
              </a:rPr>
              <a:t>. Aktar Hossain</a:t>
            </a:r>
          </a:p>
          <a:p>
            <a:pPr marL="0" indent="0">
              <a:buFont typeface="Wingdings 3" charset="2"/>
              <a:buNone/>
            </a:pPr>
            <a:r>
              <a:rPr lang="en-US" sz="4000" dirty="0">
                <a:latin typeface="Calibri" panose="020F0502020204030204" pitchFamily="34" charset="0"/>
              </a:rPr>
              <a:t>Designation: Director &amp;Head of Tech</a:t>
            </a:r>
          </a:p>
          <a:p>
            <a:pPr marL="0" indent="0">
              <a:buFont typeface="Wingdings 3" charset="2"/>
              <a:buNone/>
            </a:pPr>
            <a:r>
              <a:rPr lang="en-US" sz="4000" dirty="0">
                <a:latin typeface="Calibri" panose="020F0502020204030204" pitchFamily="34" charset="0"/>
              </a:rPr>
              <a:t>E. Qualification: BSC in EEE</a:t>
            </a:r>
          </a:p>
          <a:p>
            <a:pPr marL="0" indent="0">
              <a:buFont typeface="Wingdings 3" charset="2"/>
              <a:buNone/>
            </a:pPr>
            <a:r>
              <a:rPr lang="en-US" sz="4000" dirty="0">
                <a:latin typeface="Calibri" panose="020F0502020204030204" pitchFamily="34" charset="0"/>
              </a:rPr>
              <a:t>Experienced : 22 Years Experience in Engineering for Power Products, Data Center. </a:t>
            </a:r>
          </a:p>
          <a:p>
            <a:pPr marL="0" indent="0">
              <a:buFont typeface="Wingdings 3" charset="2"/>
              <a:buNone/>
            </a:pPr>
            <a:r>
              <a:rPr lang="en-US" sz="4000" dirty="0">
                <a:latin typeface="Calibri" panose="020F0502020204030204" pitchFamily="34" charset="0"/>
              </a:rPr>
              <a:t>Professional Training: </a:t>
            </a:r>
            <a:r>
              <a:rPr lang="en-US" sz="4000" dirty="0" err="1">
                <a:latin typeface="Calibri" panose="020F0502020204030204" pitchFamily="34" charset="0"/>
              </a:rPr>
              <a:t>Socomec</a:t>
            </a:r>
            <a:r>
              <a:rPr lang="en-US" sz="4000" dirty="0">
                <a:latin typeface="Calibri" panose="020F0502020204030204" pitchFamily="34" charset="0"/>
              </a:rPr>
              <a:t> UPS Training in Singapore, Legrand UPS Training in India. </a:t>
            </a:r>
          </a:p>
          <a:p>
            <a:pPr marL="0" indent="0">
              <a:spcBef>
                <a:spcPts val="0"/>
              </a:spcBef>
              <a:buFont typeface="Wingdings 3" charset="2"/>
              <a:buNone/>
            </a:pPr>
            <a:r>
              <a:rPr lang="en-US" sz="4000" dirty="0">
                <a:latin typeface="Calibri" panose="020F0502020204030204" pitchFamily="34" charset="0"/>
              </a:rPr>
              <a:t>Experience On: 17 Years for </a:t>
            </a:r>
            <a:r>
              <a:rPr lang="en-US" sz="4000" dirty="0" err="1">
                <a:latin typeface="Calibri" panose="020F0502020204030204" pitchFamily="34" charset="0"/>
              </a:rPr>
              <a:t>Service,Support</a:t>
            </a:r>
            <a:r>
              <a:rPr lang="en-US" sz="4000" dirty="0">
                <a:latin typeface="Calibri" panose="020F0502020204030204" pitchFamily="34" charset="0"/>
              </a:rPr>
              <a:t>, Installation of </a:t>
            </a:r>
            <a:r>
              <a:rPr lang="en-US" sz="4000" dirty="0" err="1">
                <a:latin typeface="Calibri" panose="020F0502020204030204" pitchFamily="34" charset="0"/>
              </a:rPr>
              <a:t>Socomec</a:t>
            </a:r>
            <a:r>
              <a:rPr lang="en-US" sz="4000" dirty="0">
                <a:latin typeface="Calibri" panose="020F0502020204030204" pitchFamily="34" charset="0"/>
              </a:rPr>
              <a:t> UPS, 05 Years Legrand &amp; Vertiv UPS, Service Team Lead and Managerial activities. </a:t>
            </a:r>
            <a:endParaRPr lang="en-US" sz="4000" dirty="0">
              <a:latin typeface="Calibri" panose="020F0502020204030204" pitchFamily="34" charset="0"/>
              <a:ea typeface="Times New Roman" panose="02020603050405020304" pitchFamily="18" charset="0"/>
            </a:endParaRPr>
          </a:p>
          <a:p>
            <a:pPr marL="0" indent="0">
              <a:spcBef>
                <a:spcPts val="0"/>
              </a:spcBef>
              <a:buFont typeface="Wingdings 3" charset="2"/>
              <a:buNone/>
            </a:pPr>
            <a:r>
              <a:rPr lang="en-US" b="1" dirty="0">
                <a:latin typeface="Verdana" panose="020B0604030504040204" pitchFamily="34" charset="0"/>
                <a:ea typeface="Times New Roman" panose="02020603050405020304" pitchFamily="18" charset="0"/>
                <a:cs typeface="Tahoma" panose="020B0604030504040204" pitchFamily="34" charset="0"/>
              </a:rPr>
              <a:t> </a:t>
            </a:r>
            <a:endParaRPr lang="en-US" dirty="0">
              <a:latin typeface="Times New Roman" panose="02020603050405020304" pitchFamily="18" charset="0"/>
              <a:ea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B6000111-A37F-452A-8731-2EA887A297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67000" y="2037472"/>
            <a:ext cx="1119377" cy="1219199"/>
          </a:xfrm>
          <a:prstGeom prst="rect">
            <a:avLst/>
          </a:prstGeom>
        </p:spPr>
      </p:pic>
      <p:pic>
        <p:nvPicPr>
          <p:cNvPr id="11" name="Picture 10">
            <a:extLst>
              <a:ext uri="{FF2B5EF4-FFF2-40B4-BE49-F238E27FC236}">
                <a16:creationId xmlns:a16="http://schemas.microsoft.com/office/drawing/2014/main" id="{9BCDD039-9FB5-4AC8-B6EA-A92CCE6353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9574" y="2064639"/>
            <a:ext cx="1119378" cy="11648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a:bodyPr>
          <a:lstStyle/>
          <a:p>
            <a:pPr algn="ctr"/>
            <a:r>
              <a:rPr lang="en-US" sz="3200" dirty="0">
                <a:latin typeface="+mn-lt"/>
              </a:rPr>
              <a:t>Company </a:t>
            </a:r>
            <a:r>
              <a:rPr lang="en-US" sz="3200" dirty="0" err="1">
                <a:latin typeface="+mn-lt"/>
              </a:rPr>
              <a:t>Organogram</a:t>
            </a:r>
            <a:endParaRPr lang="en-US" sz="3200" dirty="0">
              <a:latin typeface="+mn-lt"/>
            </a:endParaRPr>
          </a:p>
        </p:txBody>
      </p:sp>
      <p:sp>
        <p:nvSpPr>
          <p:cNvPr id="3" name="Content Placeholder 2"/>
          <p:cNvSpPr>
            <a:spLocks noGrp="1"/>
          </p:cNvSpPr>
          <p:nvPr>
            <p:ph sz="quarter" idx="1"/>
          </p:nvPr>
        </p:nvSpPr>
        <p:spPr>
          <a:xfrm>
            <a:off x="381000" y="1676400"/>
            <a:ext cx="7772400" cy="4572000"/>
          </a:xfrm>
        </p:spPr>
        <p:txBody>
          <a:bodyPr/>
          <a:lstStyle/>
          <a:p>
            <a:endParaRPr lang="en-US" dirty="0"/>
          </a:p>
          <a:p>
            <a:endParaRPr lang="en-US" dirty="0"/>
          </a:p>
          <a:p>
            <a:pPr>
              <a:buNone/>
            </a:pPr>
            <a:endParaRPr lang="en-US" dirty="0"/>
          </a:p>
        </p:txBody>
      </p:sp>
      <p:sp>
        <p:nvSpPr>
          <p:cNvPr id="4" name="Rectangle 3"/>
          <p:cNvSpPr/>
          <p:nvPr/>
        </p:nvSpPr>
        <p:spPr>
          <a:xfrm>
            <a:off x="4191000" y="1066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CHAIRMAN</a:t>
            </a:r>
          </a:p>
        </p:txBody>
      </p:sp>
      <p:sp>
        <p:nvSpPr>
          <p:cNvPr id="14" name="Rectangle 13"/>
          <p:cNvSpPr/>
          <p:nvPr/>
        </p:nvSpPr>
        <p:spPr>
          <a:xfrm>
            <a:off x="3657600" y="16764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MANAGING DIRECTOR</a:t>
            </a:r>
          </a:p>
        </p:txBody>
      </p:sp>
      <p:sp>
        <p:nvSpPr>
          <p:cNvPr id="15" name="Rectangle 14"/>
          <p:cNvSpPr/>
          <p:nvPr/>
        </p:nvSpPr>
        <p:spPr>
          <a:xfrm>
            <a:off x="3657600" y="2209800"/>
            <a:ext cx="2514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 DIRECTOR</a:t>
            </a:r>
          </a:p>
        </p:txBody>
      </p:sp>
      <p:sp>
        <p:nvSpPr>
          <p:cNvPr id="16" name="Rectangle 15"/>
          <p:cNvSpPr/>
          <p:nvPr/>
        </p:nvSpPr>
        <p:spPr>
          <a:xfrm>
            <a:off x="3962400" y="26670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GM ,MARKETING</a:t>
            </a:r>
          </a:p>
        </p:txBody>
      </p:sp>
      <p:sp>
        <p:nvSpPr>
          <p:cNvPr id="17" name="Rectangle 16"/>
          <p:cNvSpPr/>
          <p:nvPr/>
        </p:nvSpPr>
        <p:spPr>
          <a:xfrm>
            <a:off x="6477000" y="2209800"/>
            <a:ext cx="220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FINANCE DIRECTOR</a:t>
            </a:r>
          </a:p>
        </p:txBody>
      </p:sp>
      <p:sp>
        <p:nvSpPr>
          <p:cNvPr id="18" name="Rectangle 17"/>
          <p:cNvSpPr/>
          <p:nvPr/>
        </p:nvSpPr>
        <p:spPr>
          <a:xfrm>
            <a:off x="914400" y="2209800"/>
            <a:ext cx="243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TECHNICAL DIRECTOR</a:t>
            </a:r>
          </a:p>
        </p:txBody>
      </p:sp>
      <p:sp>
        <p:nvSpPr>
          <p:cNvPr id="19" name="Rectangle 18"/>
          <p:cNvSpPr/>
          <p:nvPr/>
        </p:nvSpPr>
        <p:spPr>
          <a:xfrm>
            <a:off x="6400800" y="2667000"/>
            <a:ext cx="220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MANAGER,FINANCE</a:t>
            </a:r>
          </a:p>
        </p:txBody>
      </p:sp>
      <p:sp>
        <p:nvSpPr>
          <p:cNvPr id="20" name="Rectangle 19"/>
          <p:cNvSpPr/>
          <p:nvPr/>
        </p:nvSpPr>
        <p:spPr>
          <a:xfrm>
            <a:off x="1524000" y="26670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GM,TECHNICAL</a:t>
            </a:r>
          </a:p>
        </p:txBody>
      </p:sp>
      <p:sp>
        <p:nvSpPr>
          <p:cNvPr id="21" name="Rectangle 20"/>
          <p:cNvSpPr/>
          <p:nvPr/>
        </p:nvSpPr>
        <p:spPr>
          <a:xfrm>
            <a:off x="3733800" y="31242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Manager, Sales &amp; Marketing(1,2)</a:t>
            </a:r>
          </a:p>
        </p:txBody>
      </p:sp>
      <p:sp>
        <p:nvSpPr>
          <p:cNvPr id="22" name="Rectangle 21"/>
          <p:cNvSpPr/>
          <p:nvPr/>
        </p:nvSpPr>
        <p:spPr>
          <a:xfrm>
            <a:off x="3733800" y="37338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Asst. Manager, Sales &amp; Marketing(1,2)</a:t>
            </a:r>
          </a:p>
        </p:txBody>
      </p:sp>
      <p:sp>
        <p:nvSpPr>
          <p:cNvPr id="23" name="Rectangle 22"/>
          <p:cNvSpPr/>
          <p:nvPr/>
        </p:nvSpPr>
        <p:spPr>
          <a:xfrm>
            <a:off x="3733800" y="43434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 Executive, Sales &amp; Marketing(1,2)</a:t>
            </a:r>
          </a:p>
        </p:txBody>
      </p:sp>
      <p:sp>
        <p:nvSpPr>
          <p:cNvPr id="24" name="Rectangle 23"/>
          <p:cNvSpPr/>
          <p:nvPr/>
        </p:nvSpPr>
        <p:spPr>
          <a:xfrm>
            <a:off x="4038600" y="49530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Executive, Sales(1,2,3)</a:t>
            </a:r>
          </a:p>
        </p:txBody>
      </p:sp>
      <p:sp>
        <p:nvSpPr>
          <p:cNvPr id="25" name="Rectangle 24"/>
          <p:cNvSpPr/>
          <p:nvPr/>
        </p:nvSpPr>
        <p:spPr>
          <a:xfrm>
            <a:off x="838200" y="3810000"/>
            <a:ext cx="2743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Technical Support</a:t>
            </a:r>
          </a:p>
        </p:txBody>
      </p:sp>
      <p:sp>
        <p:nvSpPr>
          <p:cNvPr id="26" name="Rectangle 25"/>
          <p:cNvSpPr/>
          <p:nvPr/>
        </p:nvSpPr>
        <p:spPr>
          <a:xfrm>
            <a:off x="914400" y="4419600"/>
            <a:ext cx="2667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Asst. Manager, Support(1,2)</a:t>
            </a:r>
          </a:p>
        </p:txBody>
      </p:sp>
      <p:sp>
        <p:nvSpPr>
          <p:cNvPr id="27" name="Rectangle 26"/>
          <p:cNvSpPr/>
          <p:nvPr/>
        </p:nvSpPr>
        <p:spPr>
          <a:xfrm>
            <a:off x="685800" y="49530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 Executive, Service &amp; Support(1,2,3)</a:t>
            </a:r>
          </a:p>
        </p:txBody>
      </p:sp>
      <p:sp>
        <p:nvSpPr>
          <p:cNvPr id="28" name="Rectangle 27"/>
          <p:cNvSpPr/>
          <p:nvPr/>
        </p:nvSpPr>
        <p:spPr>
          <a:xfrm>
            <a:off x="685800" y="5562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Executive(Technician) </a:t>
            </a:r>
          </a:p>
          <a:p>
            <a:pPr algn="ctr"/>
            <a:r>
              <a:rPr lang="en-US" dirty="0"/>
              <a:t>Service &amp; Support(1-7)</a:t>
            </a:r>
          </a:p>
        </p:txBody>
      </p:sp>
      <p:sp>
        <p:nvSpPr>
          <p:cNvPr id="29" name="Rectangle 28"/>
          <p:cNvSpPr/>
          <p:nvPr/>
        </p:nvSpPr>
        <p:spPr>
          <a:xfrm>
            <a:off x="6477000" y="48768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Inventory &amp; Logistic </a:t>
            </a:r>
          </a:p>
        </p:txBody>
      </p:sp>
      <p:sp>
        <p:nvSpPr>
          <p:cNvPr id="30" name="Rectangle 29"/>
          <p:cNvSpPr/>
          <p:nvPr/>
        </p:nvSpPr>
        <p:spPr>
          <a:xfrm>
            <a:off x="6400800" y="43434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Admin.</a:t>
            </a:r>
          </a:p>
        </p:txBody>
      </p:sp>
      <p:sp>
        <p:nvSpPr>
          <p:cNvPr id="31" name="Rectangle 30"/>
          <p:cNvSpPr/>
          <p:nvPr/>
        </p:nvSpPr>
        <p:spPr>
          <a:xfrm>
            <a:off x="6400800" y="3733800"/>
            <a:ext cx="220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 Executive, Accounts</a:t>
            </a:r>
          </a:p>
        </p:txBody>
      </p:sp>
      <p:sp>
        <p:nvSpPr>
          <p:cNvPr id="32" name="Rectangle 31"/>
          <p:cNvSpPr/>
          <p:nvPr/>
        </p:nvSpPr>
        <p:spPr>
          <a:xfrm>
            <a:off x="6553200" y="31242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Accounts</a:t>
            </a:r>
          </a:p>
        </p:txBody>
      </p:sp>
      <p:sp>
        <p:nvSpPr>
          <p:cNvPr id="33" name="Rectangle 32"/>
          <p:cNvSpPr/>
          <p:nvPr/>
        </p:nvSpPr>
        <p:spPr>
          <a:xfrm>
            <a:off x="1524000" y="3124200"/>
            <a:ext cx="1981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Pre-Sales</a:t>
            </a:r>
          </a:p>
        </p:txBody>
      </p:sp>
      <p:sp>
        <p:nvSpPr>
          <p:cNvPr id="34" name="Rectangle 33"/>
          <p:cNvSpPr/>
          <p:nvPr/>
        </p:nvSpPr>
        <p:spPr>
          <a:xfrm>
            <a:off x="6324600" y="556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Executive, Logistic(1,2)</a:t>
            </a:r>
          </a:p>
        </p:txBody>
      </p:sp>
      <p:pic>
        <p:nvPicPr>
          <p:cNvPr id="35" name="Picture 2" descr="E:\Lid Power Offer\Young Optics\Image\26166946_1832427103715977_3868577082892168633_n.jpg"/>
          <p:cNvPicPr>
            <a:picLocks noChangeAspect="1" noChangeArrowheads="1"/>
          </p:cNvPicPr>
          <p:nvPr/>
        </p:nvPicPr>
        <p:blipFill>
          <a:blip r:embed="rId2" cstate="print"/>
          <a:srcRect/>
          <a:stretch>
            <a:fillRect/>
          </a:stretch>
        </p:blipFill>
        <p:spPr bwMode="auto">
          <a:xfrm>
            <a:off x="0" y="0"/>
            <a:ext cx="949959" cy="990599"/>
          </a:xfrm>
          <a:prstGeom prst="rect">
            <a:avLst/>
          </a:prstGeom>
          <a:noFill/>
        </p:spPr>
      </p:pic>
      <p:sp>
        <p:nvSpPr>
          <p:cNvPr id="36" name="Rectangle 35"/>
          <p:cNvSpPr/>
          <p:nvPr/>
        </p:nvSpPr>
        <p:spPr>
          <a:xfrm>
            <a:off x="5181600" y="6248400"/>
            <a:ext cx="3573479" cy="369332"/>
          </a:xfrm>
          <a:prstGeom prst="rect">
            <a:avLst/>
          </a:prstGeom>
        </p:spPr>
        <p:txBody>
          <a:bodyPr wrap="none">
            <a:spAutoFit/>
          </a:bodyPr>
          <a:lstStyle/>
          <a:p>
            <a:r>
              <a:rPr lang="en-US" b="1" dirty="0"/>
              <a:t>LID POWER SOLUTIONS LIMITED</a:t>
            </a:r>
            <a:endParaRPr lang="en-US" dirty="0"/>
          </a:p>
        </p:txBody>
      </p:sp>
      <p:cxnSp>
        <p:nvCxnSpPr>
          <p:cNvPr id="40" name="Straight Arrow Connector 39"/>
          <p:cNvCxnSpPr/>
          <p:nvPr/>
        </p:nvCxnSpPr>
        <p:spPr>
          <a:xfrm>
            <a:off x="2362200" y="12192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1866106" y="1714500"/>
            <a:ext cx="991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 idx="3"/>
          </p:cNvCxnSpPr>
          <p:nvPr/>
        </p:nvCxnSpPr>
        <p:spPr>
          <a:xfrm rot="10800000">
            <a:off x="5791200" y="12573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6896100" y="17145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Up-Down Arrow 67"/>
          <p:cNvSpPr/>
          <p:nvPr/>
        </p:nvSpPr>
        <p:spPr>
          <a:xfrm>
            <a:off x="4953000" y="1371600"/>
            <a:ext cx="152400"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Up-Down Arrow 75"/>
          <p:cNvSpPr/>
          <p:nvPr/>
        </p:nvSpPr>
        <p:spPr>
          <a:xfrm>
            <a:off x="4953000" y="1981200"/>
            <a:ext cx="152400" cy="304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flipH="1">
            <a:off x="4953000" y="2514600"/>
            <a:ext cx="1523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own Arrow 82"/>
          <p:cNvSpPr/>
          <p:nvPr/>
        </p:nvSpPr>
        <p:spPr>
          <a:xfrm>
            <a:off x="4953000" y="2971800"/>
            <a:ext cx="2286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Down Arrow 83"/>
          <p:cNvSpPr/>
          <p:nvPr/>
        </p:nvSpPr>
        <p:spPr>
          <a:xfrm>
            <a:off x="4953000" y="3581400"/>
            <a:ext cx="19811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own Arrow 84"/>
          <p:cNvSpPr/>
          <p:nvPr/>
        </p:nvSpPr>
        <p:spPr>
          <a:xfrm>
            <a:off x="4953000" y="4191000"/>
            <a:ext cx="2285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a:off x="4953000" y="4800600"/>
            <a:ext cx="2285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own Arrow 86"/>
          <p:cNvSpPr/>
          <p:nvPr/>
        </p:nvSpPr>
        <p:spPr>
          <a:xfrm flipH="1">
            <a:off x="2209800" y="2514600"/>
            <a:ext cx="1523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p:cNvSpPr/>
          <p:nvPr/>
        </p:nvSpPr>
        <p:spPr>
          <a:xfrm flipH="1">
            <a:off x="2209800" y="2971800"/>
            <a:ext cx="1523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Up-Down Arrow 88"/>
          <p:cNvSpPr/>
          <p:nvPr/>
        </p:nvSpPr>
        <p:spPr>
          <a:xfrm>
            <a:off x="2133600" y="34290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Down Arrow 89"/>
          <p:cNvSpPr/>
          <p:nvPr/>
        </p:nvSpPr>
        <p:spPr>
          <a:xfrm flipH="1">
            <a:off x="2133600" y="41148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Down Arrow 90"/>
          <p:cNvSpPr/>
          <p:nvPr/>
        </p:nvSpPr>
        <p:spPr>
          <a:xfrm flipH="1">
            <a:off x="2133600" y="4724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rot="5400000">
            <a:off x="-457994" y="4953000"/>
            <a:ext cx="18295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57200" y="5867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27" idx="1"/>
          </p:cNvCxnSpPr>
          <p:nvPr/>
        </p:nvCxnSpPr>
        <p:spPr>
          <a:xfrm>
            <a:off x="457200" y="51816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57200" y="4038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228600" y="3124200"/>
            <a:ext cx="1524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533400" y="3886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endCxn id="18" idx="1"/>
          </p:cNvCxnSpPr>
          <p:nvPr/>
        </p:nvCxnSpPr>
        <p:spPr>
          <a:xfrm>
            <a:off x="533400" y="23622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20" idx="1"/>
          </p:cNvCxnSpPr>
          <p:nvPr/>
        </p:nvCxnSpPr>
        <p:spPr>
          <a:xfrm>
            <a:off x="533400" y="28194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33" idx="1"/>
          </p:cNvCxnSpPr>
          <p:nvPr/>
        </p:nvCxnSpPr>
        <p:spPr>
          <a:xfrm>
            <a:off x="533400" y="3276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Down Arrow 160"/>
          <p:cNvSpPr/>
          <p:nvPr/>
        </p:nvSpPr>
        <p:spPr>
          <a:xfrm flipH="1">
            <a:off x="7239001" y="2514600"/>
            <a:ext cx="1523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Down Arrow 161"/>
          <p:cNvSpPr/>
          <p:nvPr/>
        </p:nvSpPr>
        <p:spPr>
          <a:xfrm>
            <a:off x="7315200" y="29718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Down Arrow 162"/>
          <p:cNvSpPr/>
          <p:nvPr/>
        </p:nvSpPr>
        <p:spPr>
          <a:xfrm flipH="1">
            <a:off x="7239001" y="34290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Down Arrow 163"/>
          <p:cNvSpPr/>
          <p:nvPr/>
        </p:nvSpPr>
        <p:spPr>
          <a:xfrm>
            <a:off x="7162801" y="46482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Down Arrow 164"/>
          <p:cNvSpPr/>
          <p:nvPr/>
        </p:nvSpPr>
        <p:spPr>
          <a:xfrm flipH="1">
            <a:off x="7162801" y="5410200"/>
            <a:ext cx="1524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rot="5400000">
            <a:off x="7468394" y="3733006"/>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endCxn id="30" idx="3"/>
          </p:cNvCxnSpPr>
          <p:nvPr/>
        </p:nvCxnSpPr>
        <p:spPr>
          <a:xfrm rot="10800000">
            <a:off x="8382000" y="4495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endCxn id="17" idx="3"/>
          </p:cNvCxnSpPr>
          <p:nvPr/>
        </p:nvCxnSpPr>
        <p:spPr>
          <a:xfrm rot="10800000">
            <a:off x="8686800" y="2362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a:off x="83820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5372100" y="42291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rot="10800000">
            <a:off x="6172200" y="51816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rot="10800000">
            <a:off x="60960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0800000">
            <a:off x="6096000" y="32766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20" idx="3"/>
            <a:endCxn id="16" idx="1"/>
          </p:cNvCxnSpPr>
          <p:nvPr/>
        </p:nvCxnSpPr>
        <p:spPr>
          <a:xfrm>
            <a:off x="3505200" y="28194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6" idx="3"/>
            <a:endCxn id="19" idx="1"/>
          </p:cNvCxnSpPr>
          <p:nvPr/>
        </p:nvCxnSpPr>
        <p:spPr>
          <a:xfrm>
            <a:off x="5867400" y="2819400"/>
            <a:ext cx="533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5" name="Left-Right Arrow 214"/>
          <p:cNvSpPr/>
          <p:nvPr/>
        </p:nvSpPr>
        <p:spPr>
          <a:xfrm flipV="1">
            <a:off x="3352800" y="2286000"/>
            <a:ext cx="3810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Left-Right Arrow 218"/>
          <p:cNvSpPr/>
          <p:nvPr/>
        </p:nvSpPr>
        <p:spPr>
          <a:xfrm>
            <a:off x="6172200" y="2286000"/>
            <a:ext cx="3048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2" name="Straight Arrow Connector 221"/>
          <p:cNvCxnSpPr/>
          <p:nvPr/>
        </p:nvCxnSpPr>
        <p:spPr>
          <a:xfrm>
            <a:off x="3429000" y="3276600"/>
            <a:ext cx="457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rot="5400000">
            <a:off x="5906294" y="1789906"/>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rot="10800000">
            <a:off x="5791200" y="13716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rot="10800000">
            <a:off x="6096000" y="2209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7869-7027-4C90-B731-3AAFC643F729}"/>
              </a:ext>
            </a:extLst>
          </p:cNvPr>
          <p:cNvSpPr>
            <a:spLocks noGrp="1"/>
          </p:cNvSpPr>
          <p:nvPr>
            <p:ph type="title"/>
          </p:nvPr>
        </p:nvSpPr>
        <p:spPr>
          <a:xfrm>
            <a:off x="914400" y="274638"/>
            <a:ext cx="7772400" cy="792162"/>
          </a:xfrm>
        </p:spPr>
        <p:txBody>
          <a:bodyPr/>
          <a:lstStyle/>
          <a:p>
            <a:pPr algn="ctr"/>
            <a:r>
              <a:rPr lang="en-US" dirty="0"/>
              <a:t>Our Strength </a:t>
            </a:r>
          </a:p>
        </p:txBody>
      </p:sp>
      <p:sp>
        <p:nvSpPr>
          <p:cNvPr id="4" name="Content Placeholder 2">
            <a:extLst>
              <a:ext uri="{FF2B5EF4-FFF2-40B4-BE49-F238E27FC236}">
                <a16:creationId xmlns:a16="http://schemas.microsoft.com/office/drawing/2014/main" id="{02332A4C-C8DF-4954-A6A6-98D727CC9832}"/>
              </a:ext>
            </a:extLst>
          </p:cNvPr>
          <p:cNvSpPr>
            <a:spLocks noGrp="1"/>
          </p:cNvSpPr>
          <p:nvPr>
            <p:ph sz="quarter" idx="1"/>
          </p:nvPr>
        </p:nvSpPr>
        <p:spPr>
          <a:xfrm>
            <a:off x="914400" y="1447800"/>
            <a:ext cx="7772400" cy="4572000"/>
          </a:xfrm>
        </p:spPr>
        <p:txBody>
          <a:bodyPr>
            <a:normAutofit/>
          </a:bodyPr>
          <a:lstStyle/>
          <a:p>
            <a:r>
              <a:rPr lang="en-US" dirty="0"/>
              <a:t>Work with World renowned Brand. </a:t>
            </a:r>
          </a:p>
          <a:p>
            <a:r>
              <a:rPr lang="en-US" dirty="0"/>
              <a:t>Engineers having more than 5 to 22 years of experience .</a:t>
            </a:r>
          </a:p>
          <a:p>
            <a:r>
              <a:rPr lang="en-US" dirty="0"/>
              <a:t>Certified Professional on Power &amp; Data Center(18) etc.</a:t>
            </a:r>
          </a:p>
          <a:p>
            <a:r>
              <a:rPr lang="en-US" dirty="0"/>
              <a:t>Engineers have Good knowledge on products &amp; Support.  </a:t>
            </a:r>
          </a:p>
          <a:p>
            <a:r>
              <a:rPr lang="en-US" dirty="0"/>
              <a:t>We maintain full level spare parts in our stock. </a:t>
            </a:r>
          </a:p>
          <a:p>
            <a:r>
              <a:rPr lang="en-US" dirty="0"/>
              <a:t>We have wide space wire house for product availability. </a:t>
            </a:r>
          </a:p>
          <a:p>
            <a:r>
              <a:rPr lang="en-US" dirty="0"/>
              <a:t>Experienced &amp; Knowledgeable Marketing Team. </a:t>
            </a:r>
          </a:p>
          <a:p>
            <a:r>
              <a:rPr lang="en-US" dirty="0"/>
              <a:t>We provide 24 X 7 support based on agreement </a:t>
            </a:r>
          </a:p>
        </p:txBody>
      </p:sp>
      <p:pic>
        <p:nvPicPr>
          <p:cNvPr id="6" name="Picture 2" descr="E:\Lid Power Offer\Young Optics\Image\26166946_1832427103715977_3868577082892168633_n.jpg">
            <a:extLst>
              <a:ext uri="{FF2B5EF4-FFF2-40B4-BE49-F238E27FC236}">
                <a16:creationId xmlns:a16="http://schemas.microsoft.com/office/drawing/2014/main" id="{DD6D56D2-CD83-40A4-9B85-CAE7CDEAA51D}"/>
              </a:ext>
            </a:extLst>
          </p:cNvPr>
          <p:cNvPicPr>
            <a:picLocks noChangeAspect="1" noChangeArrowheads="1"/>
          </p:cNvPicPr>
          <p:nvPr/>
        </p:nvPicPr>
        <p:blipFill>
          <a:blip r:embed="rId2" cstate="print"/>
          <a:srcRect/>
          <a:stretch>
            <a:fillRect/>
          </a:stretch>
        </p:blipFill>
        <p:spPr bwMode="auto">
          <a:xfrm>
            <a:off x="152400" y="170145"/>
            <a:ext cx="949959" cy="990599"/>
          </a:xfrm>
          <a:prstGeom prst="rect">
            <a:avLst/>
          </a:prstGeom>
          <a:noFill/>
        </p:spPr>
      </p:pic>
      <p:sp>
        <p:nvSpPr>
          <p:cNvPr id="10" name="Rectangle 9">
            <a:extLst>
              <a:ext uri="{FF2B5EF4-FFF2-40B4-BE49-F238E27FC236}">
                <a16:creationId xmlns:a16="http://schemas.microsoft.com/office/drawing/2014/main" id="{EF345FCF-7DC3-4D4F-A987-4EA74A7BA60A}"/>
              </a:ext>
            </a:extLst>
          </p:cNvPr>
          <p:cNvSpPr/>
          <p:nvPr/>
        </p:nvSpPr>
        <p:spPr>
          <a:xfrm>
            <a:off x="5181600" y="6248400"/>
            <a:ext cx="3573479" cy="369332"/>
          </a:xfrm>
          <a:prstGeom prst="rect">
            <a:avLst/>
          </a:prstGeom>
        </p:spPr>
        <p:txBody>
          <a:bodyPr wrap="none">
            <a:spAutoFit/>
          </a:bodyPr>
          <a:lstStyle/>
          <a:p>
            <a:r>
              <a:rPr lang="en-US" b="1" dirty="0"/>
              <a:t>LID POWER SOLUTIONS LIMITED</a:t>
            </a:r>
            <a:endParaRPr lang="en-US" dirty="0"/>
          </a:p>
        </p:txBody>
      </p:sp>
    </p:spTree>
    <p:extLst>
      <p:ext uri="{BB962C8B-B14F-4D97-AF65-F5344CB8AC3E}">
        <p14:creationId xmlns:p14="http://schemas.microsoft.com/office/powerpoint/2010/main" val="326474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3953527060"/>
              </p:ext>
            </p:extLst>
          </p:nvPr>
        </p:nvGraphicFramePr>
        <p:xfrm>
          <a:off x="439615" y="1228157"/>
          <a:ext cx="8341856" cy="494404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914400" y="274638"/>
            <a:ext cx="7772400" cy="678881"/>
          </a:xfrm>
        </p:spPr>
        <p:txBody>
          <a:bodyPr>
            <a:normAutofit fontScale="90000"/>
          </a:bodyPr>
          <a:lstStyle/>
          <a:p>
            <a:r>
              <a:rPr lang="en-US" dirty="0"/>
              <a:t>        Company Turn Over(</a:t>
            </a:r>
            <a:r>
              <a:rPr lang="en-US" dirty="0" err="1"/>
              <a:t>BDT,Crore</a:t>
            </a:r>
            <a:r>
              <a:rPr lang="en-US" dirty="0"/>
              <a:t>)</a:t>
            </a:r>
          </a:p>
        </p:txBody>
      </p:sp>
      <p:pic>
        <p:nvPicPr>
          <p:cNvPr id="18" name="Picture 2" descr="E:\Lid Power Offer\Young Optics\Image\26166946_1832427103715977_3868577082892168633_n.jpg"/>
          <p:cNvPicPr>
            <a:picLocks noChangeAspect="1" noChangeArrowheads="1"/>
          </p:cNvPicPr>
          <p:nvPr/>
        </p:nvPicPr>
        <p:blipFill>
          <a:blip r:embed="rId4" cstate="print"/>
          <a:srcRect/>
          <a:stretch>
            <a:fillRect/>
          </a:stretch>
        </p:blipFill>
        <p:spPr bwMode="auto">
          <a:xfrm>
            <a:off x="0" y="0"/>
            <a:ext cx="914400" cy="953519"/>
          </a:xfrm>
          <a:prstGeom prst="rect">
            <a:avLst/>
          </a:prstGeom>
          <a:noFill/>
        </p:spPr>
      </p:pic>
      <p:sp>
        <p:nvSpPr>
          <p:cNvPr id="19" name="Rectangle 18"/>
          <p:cNvSpPr/>
          <p:nvPr/>
        </p:nvSpPr>
        <p:spPr>
          <a:xfrm>
            <a:off x="5105400" y="6172200"/>
            <a:ext cx="3676071" cy="369332"/>
          </a:xfrm>
          <a:prstGeom prst="rect">
            <a:avLst/>
          </a:prstGeom>
        </p:spPr>
        <p:txBody>
          <a:bodyPr wrap="none">
            <a:spAutoFit/>
          </a:bodyPr>
          <a:lstStyle/>
          <a:p>
            <a:r>
              <a:rPr lang="en-US" b="1" dirty="0"/>
              <a:t>  LID POWER SOLUTIONS LIMITED</a:t>
            </a:r>
            <a:endParaRPr lang="en-US" dirty="0"/>
          </a:p>
        </p:txBody>
      </p:sp>
      <p:sp>
        <p:nvSpPr>
          <p:cNvPr id="6" name="Rectangle 5">
            <a:extLst>
              <a:ext uri="{FF2B5EF4-FFF2-40B4-BE49-F238E27FC236}">
                <a16:creationId xmlns:a16="http://schemas.microsoft.com/office/drawing/2014/main" id="{418D63AD-A3CA-4973-9A69-306B1CD4C19C}"/>
              </a:ext>
            </a:extLst>
          </p:cNvPr>
          <p:cNvSpPr/>
          <p:nvPr/>
        </p:nvSpPr>
        <p:spPr>
          <a:xfrm>
            <a:off x="6151546" y="1886149"/>
            <a:ext cx="791889" cy="3844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2000" b="1" dirty="0">
              <a:solidFill>
                <a:srgbClr val="FFFF00"/>
              </a:solidFill>
            </a:endParaRPr>
          </a:p>
          <a:p>
            <a:endParaRPr lang="en-US" sz="2000" b="1" dirty="0">
              <a:solidFill>
                <a:srgbClr val="FFFF00"/>
              </a:solidFill>
            </a:endParaRPr>
          </a:p>
          <a:p>
            <a:endParaRPr lang="en-US" sz="2000" b="1" dirty="0">
              <a:solidFill>
                <a:srgbClr val="FFFF00"/>
              </a:solidFill>
            </a:endParaRPr>
          </a:p>
          <a:p>
            <a:endParaRPr lang="en-US" sz="2000" b="1" dirty="0">
              <a:solidFill>
                <a:srgbClr val="FFFF00"/>
              </a:solidFill>
            </a:endParaRPr>
          </a:p>
          <a:p>
            <a:endParaRPr lang="en-US" sz="2000" b="1" dirty="0">
              <a:solidFill>
                <a:srgbClr val="FFFF00"/>
              </a:solidFill>
            </a:endParaRPr>
          </a:p>
          <a:p>
            <a:endParaRPr lang="en-US" sz="2000" b="1" dirty="0">
              <a:solidFill>
                <a:srgbClr val="FFFF00"/>
              </a:solidFill>
            </a:endParaRPr>
          </a:p>
          <a:p>
            <a:r>
              <a:rPr lang="en-US" sz="2000" b="1" dirty="0">
                <a:solidFill>
                  <a:srgbClr val="FFFF00"/>
                </a:solidFill>
              </a:rPr>
              <a:t>25.41</a:t>
            </a:r>
          </a:p>
        </p:txBody>
      </p:sp>
      <p:sp>
        <p:nvSpPr>
          <p:cNvPr id="3" name="TextBox 2">
            <a:extLst>
              <a:ext uri="{FF2B5EF4-FFF2-40B4-BE49-F238E27FC236}">
                <a16:creationId xmlns:a16="http://schemas.microsoft.com/office/drawing/2014/main" id="{252EAC75-74D7-46B6-88D8-8696B473B8C4}"/>
              </a:ext>
            </a:extLst>
          </p:cNvPr>
          <p:cNvSpPr txBox="1"/>
          <p:nvPr/>
        </p:nvSpPr>
        <p:spPr>
          <a:xfrm>
            <a:off x="597877" y="5673693"/>
            <a:ext cx="760259" cy="369332"/>
          </a:xfrm>
          <a:prstGeom prst="rect">
            <a:avLst/>
          </a:prstGeom>
          <a:noFill/>
        </p:spPr>
        <p:txBody>
          <a:bodyPr wrap="square" rtlCol="0">
            <a:spAutoFit/>
          </a:bodyPr>
          <a:lstStyle/>
          <a:p>
            <a:r>
              <a:rPr lang="en-US" dirty="0"/>
              <a:t>2014</a:t>
            </a:r>
          </a:p>
        </p:txBody>
      </p:sp>
      <p:sp>
        <p:nvSpPr>
          <p:cNvPr id="9" name="Arrow: Right 8">
            <a:extLst>
              <a:ext uri="{FF2B5EF4-FFF2-40B4-BE49-F238E27FC236}">
                <a16:creationId xmlns:a16="http://schemas.microsoft.com/office/drawing/2014/main" id="{306E3573-7A9F-4D3C-958A-DD0D8923BD68}"/>
              </a:ext>
            </a:extLst>
          </p:cNvPr>
          <p:cNvSpPr/>
          <p:nvPr/>
        </p:nvSpPr>
        <p:spPr>
          <a:xfrm rot="20234928">
            <a:off x="6825976" y="3049813"/>
            <a:ext cx="600072" cy="43474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cSld>
  <p:clrMapOvr>
    <a:masterClrMapping/>
  </p:clrMapOvr>
  <p:transition spd="slow">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1017</TotalTime>
  <Words>3190</Words>
  <Application>Microsoft Office PowerPoint</Application>
  <PresentationFormat>On-screen Show (4:3)</PresentationFormat>
  <Paragraphs>443</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Bodoni MT Black</vt:lpstr>
      <vt:lpstr>Calibri</vt:lpstr>
      <vt:lpstr>Century Gothic</vt:lpstr>
      <vt:lpstr>Franklin Gothic Book</vt:lpstr>
      <vt:lpstr>Perpetua</vt:lpstr>
      <vt:lpstr>Tahoma</vt:lpstr>
      <vt:lpstr>Times New Roman</vt:lpstr>
      <vt:lpstr>Verdana</vt:lpstr>
      <vt:lpstr>Wingdings 2</vt:lpstr>
      <vt:lpstr>Wingdings 3</vt:lpstr>
      <vt:lpstr>Equity</vt:lpstr>
      <vt:lpstr>PowerPoint Presentation</vt:lpstr>
      <vt:lpstr>PowerPoint Presentation</vt:lpstr>
      <vt:lpstr>PowerPoint Presentation</vt:lpstr>
      <vt:lpstr>PowerPoint Presentation</vt:lpstr>
      <vt:lpstr>                LID POWER SOLUTIONS LIMITED</vt:lpstr>
      <vt:lpstr>PowerPoint Presentation</vt:lpstr>
      <vt:lpstr>Company Organogram</vt:lpstr>
      <vt:lpstr>Our Strength </vt:lpstr>
      <vt:lpstr>        Company Turn Over(BDT,Crore)</vt:lpstr>
      <vt:lpstr>Resources Persons </vt:lpstr>
      <vt:lpstr>Our Service Method</vt:lpstr>
      <vt:lpstr>OUR PRODUCT SOLUTIONS</vt:lpstr>
      <vt:lpstr>OUR SOLUTIONS PARTNER</vt:lpstr>
      <vt:lpstr>TARGET MARKET</vt:lpstr>
      <vt:lpstr> </vt:lpstr>
      <vt:lpstr>PowerPoint Presentation</vt:lpstr>
      <vt:lpstr>PowerPoint Presentation</vt:lpstr>
      <vt:lpstr>PowerPoint Presentation</vt:lpstr>
      <vt:lpstr>PowerPoint Presentation</vt:lpstr>
      <vt:lpstr>SOME OF OUR MAJOR CLIENT</vt:lpstr>
      <vt:lpstr>PowerPoint Presentation</vt:lpstr>
      <vt:lpstr>Some successful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cp:lastModifiedBy>
  <cp:revision>209</cp:revision>
  <dcterms:created xsi:type="dcterms:W3CDTF">2019-05-06T09:46:36Z</dcterms:created>
  <dcterms:modified xsi:type="dcterms:W3CDTF">2020-11-28T06:07:56Z</dcterms:modified>
</cp:coreProperties>
</file>