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0" r:id="rId7"/>
    <p:sldId id="261" r:id="rId8"/>
    <p:sldId id="266" r:id="rId9"/>
    <p:sldId id="267" r:id="rId10"/>
    <p:sldId id="268" r:id="rId11"/>
    <p:sldId id="269" r:id="rId12"/>
    <p:sldId id="270"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3BE30C8-3D5A-4366-B1C5-8BD1CB905369}">
          <p14:sldIdLst>
            <p14:sldId id="256"/>
            <p14:sldId id="257"/>
            <p14:sldId id="258"/>
            <p14:sldId id="259"/>
            <p14:sldId id="265"/>
            <p14:sldId id="260"/>
            <p14:sldId id="261"/>
            <p14:sldId id="266"/>
            <p14:sldId id="267"/>
            <p14:sldId id="268"/>
            <p14:sldId id="269"/>
            <p14:sldId id="270"/>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60D3787-176F-4FFB-BB19-B925C8057BE3}" type="datetimeFigureOut">
              <a:rPr lang="en-US" smtClean="0"/>
              <a:t>14-Nov-18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07A87-8869-4509-855E-D03834F5EEF9}" type="slidenum">
              <a:rPr lang="en-US" smtClean="0"/>
              <a:t>‹#›</a:t>
            </a:fld>
            <a:endParaRPr lang="en-US"/>
          </a:p>
        </p:txBody>
      </p:sp>
    </p:spTree>
    <p:extLst>
      <p:ext uri="{BB962C8B-B14F-4D97-AF65-F5344CB8AC3E}">
        <p14:creationId xmlns:p14="http://schemas.microsoft.com/office/powerpoint/2010/main" val="1815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0D3787-176F-4FFB-BB19-B925C8057BE3}" type="datetimeFigureOut">
              <a:rPr lang="en-US" smtClean="0"/>
              <a:t>14-Nov-18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07A87-8869-4509-855E-D03834F5EEF9}" type="slidenum">
              <a:rPr lang="en-US" smtClean="0"/>
              <a:t>‹#›</a:t>
            </a:fld>
            <a:endParaRPr lang="en-US"/>
          </a:p>
        </p:txBody>
      </p:sp>
    </p:spTree>
    <p:extLst>
      <p:ext uri="{BB962C8B-B14F-4D97-AF65-F5344CB8AC3E}">
        <p14:creationId xmlns:p14="http://schemas.microsoft.com/office/powerpoint/2010/main" val="66220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0D3787-176F-4FFB-BB19-B925C8057BE3}" type="datetimeFigureOut">
              <a:rPr lang="en-US" smtClean="0"/>
              <a:t>14-Nov-18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07A87-8869-4509-855E-D03834F5EEF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19369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0D3787-176F-4FFB-BB19-B925C8057BE3}" type="datetimeFigureOut">
              <a:rPr lang="en-US" smtClean="0"/>
              <a:t>14-Nov-18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07A87-8869-4509-855E-D03834F5EEF9}" type="slidenum">
              <a:rPr lang="en-US" smtClean="0"/>
              <a:t>‹#›</a:t>
            </a:fld>
            <a:endParaRPr lang="en-US"/>
          </a:p>
        </p:txBody>
      </p:sp>
    </p:spTree>
    <p:extLst>
      <p:ext uri="{BB962C8B-B14F-4D97-AF65-F5344CB8AC3E}">
        <p14:creationId xmlns:p14="http://schemas.microsoft.com/office/powerpoint/2010/main" val="1503584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0D3787-176F-4FFB-BB19-B925C8057BE3}" type="datetimeFigureOut">
              <a:rPr lang="en-US" smtClean="0"/>
              <a:t>14-Nov-18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07A87-8869-4509-855E-D03834F5EEF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4842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0D3787-176F-4FFB-BB19-B925C8057BE3}" type="datetimeFigureOut">
              <a:rPr lang="en-US" smtClean="0"/>
              <a:t>14-Nov-18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07A87-8869-4509-855E-D03834F5EEF9}" type="slidenum">
              <a:rPr lang="en-US" smtClean="0"/>
              <a:t>‹#›</a:t>
            </a:fld>
            <a:endParaRPr lang="en-US"/>
          </a:p>
        </p:txBody>
      </p:sp>
    </p:spTree>
    <p:extLst>
      <p:ext uri="{BB962C8B-B14F-4D97-AF65-F5344CB8AC3E}">
        <p14:creationId xmlns:p14="http://schemas.microsoft.com/office/powerpoint/2010/main" val="3704663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0D3787-176F-4FFB-BB19-B925C8057BE3}" type="datetimeFigureOut">
              <a:rPr lang="en-US" smtClean="0"/>
              <a:t>14-Nov-18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07A87-8869-4509-855E-D03834F5EEF9}" type="slidenum">
              <a:rPr lang="en-US" smtClean="0"/>
              <a:t>‹#›</a:t>
            </a:fld>
            <a:endParaRPr lang="en-US"/>
          </a:p>
        </p:txBody>
      </p:sp>
    </p:spTree>
    <p:extLst>
      <p:ext uri="{BB962C8B-B14F-4D97-AF65-F5344CB8AC3E}">
        <p14:creationId xmlns:p14="http://schemas.microsoft.com/office/powerpoint/2010/main" val="2943048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0D3787-176F-4FFB-BB19-B925C8057BE3}" type="datetimeFigureOut">
              <a:rPr lang="en-US" smtClean="0"/>
              <a:t>14-Nov-18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07A87-8869-4509-855E-D03834F5EEF9}" type="slidenum">
              <a:rPr lang="en-US" smtClean="0"/>
              <a:t>‹#›</a:t>
            </a:fld>
            <a:endParaRPr lang="en-US"/>
          </a:p>
        </p:txBody>
      </p:sp>
    </p:spTree>
    <p:extLst>
      <p:ext uri="{BB962C8B-B14F-4D97-AF65-F5344CB8AC3E}">
        <p14:creationId xmlns:p14="http://schemas.microsoft.com/office/powerpoint/2010/main" val="2007806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0D3787-176F-4FFB-BB19-B925C8057BE3}" type="datetimeFigureOut">
              <a:rPr lang="en-US" smtClean="0"/>
              <a:t>14-Nov-18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07A87-8869-4509-855E-D03834F5EEF9}" type="slidenum">
              <a:rPr lang="en-US" smtClean="0"/>
              <a:t>‹#›</a:t>
            </a:fld>
            <a:endParaRPr lang="en-US"/>
          </a:p>
        </p:txBody>
      </p:sp>
    </p:spTree>
    <p:extLst>
      <p:ext uri="{BB962C8B-B14F-4D97-AF65-F5344CB8AC3E}">
        <p14:creationId xmlns:p14="http://schemas.microsoft.com/office/powerpoint/2010/main" val="3414784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0D3787-176F-4FFB-BB19-B925C8057BE3}" type="datetimeFigureOut">
              <a:rPr lang="en-US" smtClean="0"/>
              <a:t>14-Nov-18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07A87-8869-4509-855E-D03834F5EEF9}" type="slidenum">
              <a:rPr lang="en-US" smtClean="0"/>
              <a:t>‹#›</a:t>
            </a:fld>
            <a:endParaRPr lang="en-US"/>
          </a:p>
        </p:txBody>
      </p:sp>
    </p:spTree>
    <p:extLst>
      <p:ext uri="{BB962C8B-B14F-4D97-AF65-F5344CB8AC3E}">
        <p14:creationId xmlns:p14="http://schemas.microsoft.com/office/powerpoint/2010/main" val="1151102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60D3787-176F-4FFB-BB19-B925C8057BE3}" type="datetimeFigureOut">
              <a:rPr lang="en-US" smtClean="0"/>
              <a:t>14-Nov-18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807A87-8869-4509-855E-D03834F5EEF9}" type="slidenum">
              <a:rPr lang="en-US" smtClean="0"/>
              <a:t>‹#›</a:t>
            </a:fld>
            <a:endParaRPr lang="en-US"/>
          </a:p>
        </p:txBody>
      </p:sp>
    </p:spTree>
    <p:extLst>
      <p:ext uri="{BB962C8B-B14F-4D97-AF65-F5344CB8AC3E}">
        <p14:creationId xmlns:p14="http://schemas.microsoft.com/office/powerpoint/2010/main" val="4111284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60D3787-176F-4FFB-BB19-B925C8057BE3}" type="datetimeFigureOut">
              <a:rPr lang="en-US" smtClean="0"/>
              <a:t>14-Nov-18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807A87-8869-4509-855E-D03834F5EEF9}" type="slidenum">
              <a:rPr lang="en-US" smtClean="0"/>
              <a:t>‹#›</a:t>
            </a:fld>
            <a:endParaRPr lang="en-US"/>
          </a:p>
        </p:txBody>
      </p:sp>
    </p:spTree>
    <p:extLst>
      <p:ext uri="{BB962C8B-B14F-4D97-AF65-F5344CB8AC3E}">
        <p14:creationId xmlns:p14="http://schemas.microsoft.com/office/powerpoint/2010/main" val="343790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60D3787-176F-4FFB-BB19-B925C8057BE3}" type="datetimeFigureOut">
              <a:rPr lang="en-US" smtClean="0"/>
              <a:t>14-Nov-18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807A87-8869-4509-855E-D03834F5EEF9}" type="slidenum">
              <a:rPr lang="en-US" smtClean="0"/>
              <a:t>‹#›</a:t>
            </a:fld>
            <a:endParaRPr lang="en-US"/>
          </a:p>
        </p:txBody>
      </p:sp>
    </p:spTree>
    <p:extLst>
      <p:ext uri="{BB962C8B-B14F-4D97-AF65-F5344CB8AC3E}">
        <p14:creationId xmlns:p14="http://schemas.microsoft.com/office/powerpoint/2010/main" val="2274456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D3787-176F-4FFB-BB19-B925C8057BE3}" type="datetimeFigureOut">
              <a:rPr lang="en-US" smtClean="0"/>
              <a:t>14-Nov-18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807A87-8869-4509-855E-D03834F5EEF9}" type="slidenum">
              <a:rPr lang="en-US" smtClean="0"/>
              <a:t>‹#›</a:t>
            </a:fld>
            <a:endParaRPr lang="en-US"/>
          </a:p>
        </p:txBody>
      </p:sp>
    </p:spTree>
    <p:extLst>
      <p:ext uri="{BB962C8B-B14F-4D97-AF65-F5344CB8AC3E}">
        <p14:creationId xmlns:p14="http://schemas.microsoft.com/office/powerpoint/2010/main" val="806808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0D3787-176F-4FFB-BB19-B925C8057BE3}" type="datetimeFigureOut">
              <a:rPr lang="en-US" smtClean="0"/>
              <a:t>14-Nov-18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807A87-8869-4509-855E-D03834F5EEF9}" type="slidenum">
              <a:rPr lang="en-US" smtClean="0"/>
              <a:t>‹#›</a:t>
            </a:fld>
            <a:endParaRPr lang="en-US"/>
          </a:p>
        </p:txBody>
      </p:sp>
    </p:spTree>
    <p:extLst>
      <p:ext uri="{BB962C8B-B14F-4D97-AF65-F5344CB8AC3E}">
        <p14:creationId xmlns:p14="http://schemas.microsoft.com/office/powerpoint/2010/main" val="105495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60D3787-176F-4FFB-BB19-B925C8057BE3}" type="datetimeFigureOut">
              <a:rPr lang="en-US" smtClean="0"/>
              <a:t>14-Nov-18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807A87-8869-4509-855E-D03834F5EEF9}" type="slidenum">
              <a:rPr lang="en-US" smtClean="0"/>
              <a:t>‹#›</a:t>
            </a:fld>
            <a:endParaRPr lang="en-US"/>
          </a:p>
        </p:txBody>
      </p:sp>
    </p:spTree>
    <p:extLst>
      <p:ext uri="{BB962C8B-B14F-4D97-AF65-F5344CB8AC3E}">
        <p14:creationId xmlns:p14="http://schemas.microsoft.com/office/powerpoint/2010/main" val="4042393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0D3787-176F-4FFB-BB19-B925C8057BE3}" type="datetimeFigureOut">
              <a:rPr lang="en-US" smtClean="0"/>
              <a:t>14-Nov-18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6807A87-8869-4509-855E-D03834F5EEF9}" type="slidenum">
              <a:rPr lang="en-US" smtClean="0"/>
              <a:t>‹#›</a:t>
            </a:fld>
            <a:endParaRPr lang="en-US"/>
          </a:p>
        </p:txBody>
      </p:sp>
    </p:spTree>
    <p:extLst>
      <p:ext uri="{BB962C8B-B14F-4D97-AF65-F5344CB8AC3E}">
        <p14:creationId xmlns:p14="http://schemas.microsoft.com/office/powerpoint/2010/main" val="2719328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9826" y="301414"/>
            <a:ext cx="8337973" cy="4514426"/>
          </a:xfrm>
        </p:spPr>
        <p:txBody>
          <a:bodyPr/>
          <a:lstStyle/>
          <a:p>
            <a:pPr algn="ctr"/>
            <a:r>
              <a:rPr lang="en-US" dirty="0"/>
              <a:t>Restaurant’s Analysis using </a:t>
            </a:r>
            <a:r>
              <a:rPr lang="en-US" dirty="0" err="1"/>
              <a:t>Zomato</a:t>
            </a:r>
            <a:r>
              <a:rPr lang="en-US" dirty="0"/>
              <a:t> API</a:t>
            </a:r>
            <a:br>
              <a:rPr lang="en-US" dirty="0"/>
            </a:br>
            <a:r>
              <a:rPr lang="en-US" dirty="0"/>
              <a:t/>
            </a:r>
            <a:br>
              <a:rPr lang="en-US" dirty="0"/>
            </a:br>
            <a:r>
              <a:rPr lang="en-US" sz="4400" b="1" dirty="0">
                <a:solidFill>
                  <a:schemeClr val="tx2">
                    <a:lumMod val="60000"/>
                    <a:lumOff val="40000"/>
                  </a:schemeClr>
                </a:solidFill>
              </a:rPr>
              <a:t>Project </a:t>
            </a:r>
            <a:r>
              <a:rPr lang="en-US" sz="4400" b="1" dirty="0" smtClean="0">
                <a:solidFill>
                  <a:schemeClr val="tx2">
                    <a:lumMod val="60000"/>
                    <a:lumOff val="40000"/>
                  </a:schemeClr>
                </a:solidFill>
              </a:rPr>
              <a:t>Report</a:t>
            </a:r>
            <a:br>
              <a:rPr lang="en-US" sz="4400" b="1" dirty="0" smtClean="0">
                <a:solidFill>
                  <a:schemeClr val="tx2">
                    <a:lumMod val="60000"/>
                    <a:lumOff val="40000"/>
                  </a:schemeClr>
                </a:solidFill>
              </a:rPr>
            </a:br>
            <a:r>
              <a:rPr lang="en-US" sz="3200" b="1" dirty="0" smtClean="0">
                <a:solidFill>
                  <a:schemeClr val="tx2">
                    <a:lumMod val="60000"/>
                    <a:lumOff val="40000"/>
                  </a:schemeClr>
                </a:solidFill>
              </a:rPr>
              <a:t/>
            </a:r>
            <a:br>
              <a:rPr lang="en-US" sz="3200" b="1" dirty="0" smtClean="0">
                <a:solidFill>
                  <a:schemeClr val="tx2">
                    <a:lumMod val="60000"/>
                    <a:lumOff val="40000"/>
                  </a:schemeClr>
                </a:solidFill>
              </a:rPr>
            </a:br>
            <a:r>
              <a:rPr lang="en-US" sz="3200" b="1" dirty="0" smtClean="0">
                <a:solidFill>
                  <a:schemeClr val="tx2">
                    <a:lumMod val="60000"/>
                    <a:lumOff val="40000"/>
                  </a:schemeClr>
                </a:solidFill>
              </a:rPr>
              <a:t>Amit Maindola</a:t>
            </a:r>
            <a:endParaRPr lang="en-US" sz="4000" b="1" dirty="0">
              <a:solidFill>
                <a:schemeClr val="tx2">
                  <a:lumMod val="60000"/>
                  <a:lumOff val="40000"/>
                </a:schemeClr>
              </a:solidFill>
            </a:endParaRPr>
          </a:p>
        </p:txBody>
      </p:sp>
    </p:spTree>
    <p:extLst>
      <p:ext uri="{BB962C8B-B14F-4D97-AF65-F5344CB8AC3E}">
        <p14:creationId xmlns:p14="http://schemas.microsoft.com/office/powerpoint/2010/main" val="12044945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236" y="718126"/>
            <a:ext cx="8888558" cy="4740565"/>
          </a:xfrm>
          <a:prstGeom prst="rect">
            <a:avLst/>
          </a:prstGeom>
        </p:spPr>
      </p:pic>
    </p:spTree>
    <p:extLst>
      <p:ext uri="{BB962C8B-B14F-4D97-AF65-F5344CB8AC3E}">
        <p14:creationId xmlns:p14="http://schemas.microsoft.com/office/powerpoint/2010/main" val="3507974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78344"/>
            <a:ext cx="9174308" cy="4892965"/>
          </a:xfrm>
          <a:prstGeom prst="rect">
            <a:avLst/>
          </a:prstGeom>
        </p:spPr>
      </p:pic>
    </p:spTree>
    <p:extLst>
      <p:ext uri="{BB962C8B-B14F-4D97-AF65-F5344CB8AC3E}">
        <p14:creationId xmlns:p14="http://schemas.microsoft.com/office/powerpoint/2010/main" val="1266400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610" y="685795"/>
            <a:ext cx="7315215" cy="4572009"/>
          </a:xfrm>
          <a:prstGeom prst="rect">
            <a:avLst/>
          </a:prstGeom>
        </p:spPr>
      </p:pic>
    </p:spTree>
    <p:extLst>
      <p:ext uri="{BB962C8B-B14F-4D97-AF65-F5344CB8AC3E}">
        <p14:creationId xmlns:p14="http://schemas.microsoft.com/office/powerpoint/2010/main" val="3274077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a:t>
            </a:r>
            <a:endParaRPr lang="en-US"/>
          </a:p>
        </p:txBody>
      </p:sp>
      <p:sp>
        <p:nvSpPr>
          <p:cNvPr id="3" name="Content Placeholder 2"/>
          <p:cNvSpPr>
            <a:spLocks noGrp="1"/>
          </p:cNvSpPr>
          <p:nvPr>
            <p:ph idx="1"/>
          </p:nvPr>
        </p:nvSpPr>
        <p:spPr>
          <a:xfrm>
            <a:off x="677334" y="1537855"/>
            <a:ext cx="8596668" cy="4503507"/>
          </a:xfrm>
        </p:spPr>
        <p:txBody>
          <a:bodyPr>
            <a:normAutofit/>
          </a:bodyPr>
          <a:lstStyle/>
          <a:p>
            <a:pPr marL="0" indent="0">
              <a:buNone/>
            </a:pPr>
            <a:r>
              <a:rPr lang="en-US" dirty="0"/>
              <a:t>After analyzing all the available data and charts we can determine the below points.</a:t>
            </a:r>
          </a:p>
          <a:p>
            <a:pPr lvl="0"/>
            <a:r>
              <a:rPr lang="en-US" dirty="0"/>
              <a:t>If we are planning to open an Expensive Restaurant serving North Indian, Fast food and other Cuisines then Sector 15 and Sector 35 are our best options.</a:t>
            </a:r>
          </a:p>
          <a:p>
            <a:pPr lvl="0"/>
            <a:r>
              <a:rPr lang="en-US" dirty="0"/>
              <a:t>If we are planning to open a mid-Range Restaurant serving Beverages, Fast food, Chinese or Street Food then Sector 36, 23 and 40 are best options due to vicinity with other sectors.</a:t>
            </a:r>
          </a:p>
          <a:p>
            <a:pPr lvl="0"/>
            <a:r>
              <a:rPr lang="en-US" dirty="0"/>
              <a:t>If we are planning to open a low cost, mid-range Restaurant serving North India, Continental, Chinese, Cafe we can choose Sector 12,17,22 and nearby vicinity.</a:t>
            </a:r>
          </a:p>
          <a:p>
            <a:pPr lvl="0"/>
            <a:r>
              <a:rPr lang="en-US" dirty="0"/>
              <a:t>If we are planning to open a new bakery then possible choices are Sector 10,26,32,37,46</a:t>
            </a:r>
          </a:p>
          <a:p>
            <a:endParaRPr lang="en-US" dirty="0"/>
          </a:p>
        </p:txBody>
      </p:sp>
    </p:spTree>
    <p:extLst>
      <p:ext uri="{BB962C8B-B14F-4D97-AF65-F5344CB8AC3E}">
        <p14:creationId xmlns:p14="http://schemas.microsoft.com/office/powerpoint/2010/main" val="657615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2480"/>
          </a:xfrm>
        </p:spPr>
        <p:txBody>
          <a:bodyPr/>
          <a:lstStyle/>
          <a:p>
            <a:r>
              <a:rPr lang="en-US" dirty="0" smtClean="0"/>
              <a:t>Acknowledgements</a:t>
            </a:r>
            <a:endParaRPr lang="en-US" dirty="0"/>
          </a:p>
        </p:txBody>
      </p:sp>
      <p:sp>
        <p:nvSpPr>
          <p:cNvPr id="3" name="Content Placeholder 2"/>
          <p:cNvSpPr>
            <a:spLocks noGrp="1"/>
          </p:cNvSpPr>
          <p:nvPr>
            <p:ph idx="1"/>
          </p:nvPr>
        </p:nvSpPr>
        <p:spPr>
          <a:xfrm>
            <a:off x="677334" y="1584961"/>
            <a:ext cx="8596668" cy="4456402"/>
          </a:xfrm>
        </p:spPr>
        <p:txBody>
          <a:bodyPr>
            <a:normAutofit/>
          </a:bodyPr>
          <a:lstStyle/>
          <a:p>
            <a:r>
              <a:rPr lang="en-US" sz="2400" dirty="0" smtClean="0"/>
              <a:t>I would take this opportunity to thank </a:t>
            </a:r>
            <a:r>
              <a:rPr lang="en-US" sz="2400" dirty="0" err="1" smtClean="0"/>
              <a:t>CourseEra</a:t>
            </a:r>
            <a:r>
              <a:rPr lang="en-US" sz="2400" dirty="0" smtClean="0"/>
              <a:t> Team to give us opportunity to work on this Project of my choice and providing all the required knowledge, skills and Training for the Project.</a:t>
            </a:r>
          </a:p>
          <a:p>
            <a:endParaRPr lang="en-US" sz="2400" dirty="0"/>
          </a:p>
        </p:txBody>
      </p:sp>
    </p:spTree>
    <p:extLst>
      <p:ext uri="{BB962C8B-B14F-4D97-AF65-F5344CB8AC3E}">
        <p14:creationId xmlns:p14="http://schemas.microsoft.com/office/powerpoint/2010/main" val="797861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8680"/>
          </a:xfrm>
        </p:spPr>
        <p:txBody>
          <a:bodyPr/>
          <a:lstStyle/>
          <a:p>
            <a:r>
              <a:rPr lang="en-US" dirty="0" smtClean="0"/>
              <a:t>Abstract</a:t>
            </a:r>
            <a:endParaRPr lang="en-US" dirty="0"/>
          </a:p>
        </p:txBody>
      </p:sp>
      <p:sp>
        <p:nvSpPr>
          <p:cNvPr id="3" name="Content Placeholder 2"/>
          <p:cNvSpPr>
            <a:spLocks noGrp="1"/>
          </p:cNvSpPr>
          <p:nvPr>
            <p:ph idx="1"/>
          </p:nvPr>
        </p:nvSpPr>
        <p:spPr>
          <a:xfrm>
            <a:off x="677334" y="1478281"/>
            <a:ext cx="8596668" cy="4563082"/>
          </a:xfrm>
        </p:spPr>
        <p:txBody>
          <a:bodyPr/>
          <a:lstStyle/>
          <a:p>
            <a:pPr algn="just"/>
            <a:r>
              <a:rPr lang="en-US" dirty="0" smtClean="0"/>
              <a:t>Restaurant business has seen a great surge after the booming of online services such as recommendation system, Online Order, Home Delivery etc. It’s Sophistication is increasing everyday, exploring new dimensions.</a:t>
            </a:r>
          </a:p>
          <a:p>
            <a:pPr algn="just"/>
            <a:r>
              <a:rPr lang="en-US" dirty="0" smtClean="0"/>
              <a:t>Due to increased business it is paramount to know the existing market for Restaurants in a city. Recommendation to business owners about places perfect for opening a new Restaurant with a particular Cuisine where the owner would get best traffic for the Restaurant. </a:t>
            </a:r>
          </a:p>
          <a:p>
            <a:pPr algn="just"/>
            <a:r>
              <a:rPr lang="en-US" dirty="0" smtClean="0"/>
              <a:t>I build an Analysis system using </a:t>
            </a:r>
            <a:r>
              <a:rPr lang="en-US" dirty="0" err="1" smtClean="0"/>
              <a:t>Zomato</a:t>
            </a:r>
            <a:r>
              <a:rPr lang="en-US" dirty="0" smtClean="0"/>
              <a:t> Data for the business owners to analyze the market based on Cuisines, Nightlife, Popularity and Restaurants types. The Insights derived from the analysis is helpful in understanding the existing business and how or which area lacks the service. </a:t>
            </a:r>
            <a:endParaRPr lang="en-US" dirty="0"/>
          </a:p>
        </p:txBody>
      </p:sp>
    </p:spTree>
    <p:extLst>
      <p:ext uri="{BB962C8B-B14F-4D97-AF65-F5344CB8AC3E}">
        <p14:creationId xmlns:p14="http://schemas.microsoft.com/office/powerpoint/2010/main" val="1552055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US" dirty="0" smtClean="0"/>
              <a:t>Introduction</a:t>
            </a:r>
            <a:endParaRPr lang="en-US" dirty="0"/>
          </a:p>
        </p:txBody>
      </p:sp>
      <p:sp>
        <p:nvSpPr>
          <p:cNvPr id="3" name="Content Placeholder 2"/>
          <p:cNvSpPr>
            <a:spLocks noGrp="1"/>
          </p:cNvSpPr>
          <p:nvPr>
            <p:ph idx="1"/>
          </p:nvPr>
        </p:nvSpPr>
        <p:spPr>
          <a:xfrm>
            <a:off x="677334" y="1493521"/>
            <a:ext cx="8596668" cy="4547842"/>
          </a:xfrm>
        </p:spPr>
        <p:txBody>
          <a:bodyPr/>
          <a:lstStyle/>
          <a:p>
            <a:pPr algn="just"/>
            <a:r>
              <a:rPr lang="en-US" dirty="0" smtClean="0"/>
              <a:t>We provide a broad description of the Analysis performed on the Restaurants in Chandigarh City. Data Science changed the way people find the products, information, solutions and even other people. The goal is to generate meaningful insights and make a recommendation system to the business owners for the new Restaurants.</a:t>
            </a:r>
          </a:p>
          <a:p>
            <a:pPr algn="just"/>
            <a:r>
              <a:rPr lang="en-US" dirty="0" smtClean="0"/>
              <a:t>Rather than providing a static experience in which user search for and potentially buy a products, recommendation system increase interaction to provide a richer experience.</a:t>
            </a:r>
          </a:p>
          <a:p>
            <a:pPr algn="just"/>
            <a:r>
              <a:rPr lang="en-US" dirty="0" smtClean="0"/>
              <a:t>With burgeoning consumerism buoyed by emergence of web, buyers are presented with increasing range of choices while sellers are being faced with the challenge of personalizing their advertising efforts.</a:t>
            </a:r>
          </a:p>
          <a:p>
            <a:pPr algn="just"/>
            <a:r>
              <a:rPr lang="en-US" dirty="0" smtClean="0"/>
              <a:t>Suggest best suited place to new entrants in the restaurant business for setting up new business to fill the Cuisine void and garner high traffic.</a:t>
            </a:r>
            <a:endParaRPr lang="en-US" dirty="0"/>
          </a:p>
        </p:txBody>
      </p:sp>
    </p:spTree>
    <p:extLst>
      <p:ext uri="{BB962C8B-B14F-4D97-AF65-F5344CB8AC3E}">
        <p14:creationId xmlns:p14="http://schemas.microsoft.com/office/powerpoint/2010/main" val="665690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en-US" dirty="0"/>
          </a:p>
        </p:txBody>
      </p:sp>
      <p:sp>
        <p:nvSpPr>
          <p:cNvPr id="3" name="Content Placeholder 2"/>
          <p:cNvSpPr>
            <a:spLocks noGrp="1"/>
          </p:cNvSpPr>
          <p:nvPr>
            <p:ph idx="1"/>
          </p:nvPr>
        </p:nvSpPr>
        <p:spPr>
          <a:xfrm>
            <a:off x="677334" y="1698473"/>
            <a:ext cx="8596668" cy="3880773"/>
          </a:xfrm>
        </p:spPr>
        <p:txBody>
          <a:bodyPr/>
          <a:lstStyle/>
          <a:p>
            <a:pPr algn="just"/>
            <a:r>
              <a:rPr lang="en-US" dirty="0" smtClean="0"/>
              <a:t>Due to Increased connectivity and availability of Data it is now possible to extract and derive the useful Insights from the available data and study the existing Market of the Hypothesis/Model/Product you want to make.</a:t>
            </a:r>
          </a:p>
          <a:p>
            <a:pPr algn="just"/>
            <a:r>
              <a:rPr lang="en-US" dirty="0"/>
              <a:t>Our requirement is to build a model which can analyze the existing Restaurants in a city and can suggest where a new Restaurant can be opened depending on the type of Cuisine or the Customer category or the Initial Budget we have for the Business</a:t>
            </a:r>
            <a:r>
              <a:rPr lang="en-US" dirty="0" smtClean="0"/>
              <a:t>.</a:t>
            </a:r>
          </a:p>
          <a:p>
            <a:pPr algn="just"/>
            <a:r>
              <a:rPr lang="en-US" dirty="0" smtClean="0"/>
              <a:t>To </a:t>
            </a:r>
            <a:r>
              <a:rPr lang="en-US" dirty="0"/>
              <a:t>fulfill the Business Requirement we have to study the existing data about the market, finding out the various parameters associated with the Business which are to be considered. </a:t>
            </a:r>
          </a:p>
          <a:p>
            <a:pPr algn="just"/>
            <a:r>
              <a:rPr lang="en-US" dirty="0" smtClean="0"/>
              <a:t>Establishing the relationship between the parameters and how and what kind of Cuisines can affect the Traffic in the new Restaurant. </a:t>
            </a:r>
            <a:endParaRPr lang="en-US" dirty="0"/>
          </a:p>
        </p:txBody>
      </p:sp>
    </p:spTree>
    <p:extLst>
      <p:ext uri="{BB962C8B-B14F-4D97-AF65-F5344CB8AC3E}">
        <p14:creationId xmlns:p14="http://schemas.microsoft.com/office/powerpoint/2010/main" val="2405874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29640"/>
          </a:xfrm>
        </p:spPr>
        <p:txBody>
          <a:bodyPr/>
          <a:lstStyle/>
          <a:p>
            <a:r>
              <a:rPr lang="en-US" dirty="0" smtClean="0"/>
              <a:t>Data Requirement and Collection</a:t>
            </a:r>
            <a:endParaRPr lang="en-US" dirty="0"/>
          </a:p>
        </p:txBody>
      </p:sp>
      <p:sp>
        <p:nvSpPr>
          <p:cNvPr id="3" name="Content Placeholder 2"/>
          <p:cNvSpPr>
            <a:spLocks noGrp="1"/>
          </p:cNvSpPr>
          <p:nvPr>
            <p:ph idx="1"/>
          </p:nvPr>
        </p:nvSpPr>
        <p:spPr>
          <a:xfrm>
            <a:off x="677334" y="1539241"/>
            <a:ext cx="8596668" cy="4502122"/>
          </a:xfrm>
        </p:spPr>
        <p:txBody>
          <a:bodyPr/>
          <a:lstStyle/>
          <a:p>
            <a:r>
              <a:rPr lang="en-US" dirty="0" smtClean="0"/>
              <a:t>The Analytic approach need certain data to be in a format which can be used to perform representation and visualization guided by domain Knowledge.</a:t>
            </a:r>
          </a:p>
          <a:p>
            <a:r>
              <a:rPr lang="en-US" dirty="0" smtClean="0"/>
              <a:t>The data is collected for the City from websites through </a:t>
            </a:r>
            <a:r>
              <a:rPr lang="en-US" dirty="0" err="1" smtClean="0"/>
              <a:t>webscrapping</a:t>
            </a:r>
            <a:r>
              <a:rPr lang="en-US" dirty="0" smtClean="0"/>
              <a:t>.</a:t>
            </a:r>
          </a:p>
          <a:p>
            <a:r>
              <a:rPr lang="en-US" dirty="0" err="1" smtClean="0"/>
              <a:t>FourSquare</a:t>
            </a:r>
            <a:r>
              <a:rPr lang="en-US" dirty="0" smtClean="0"/>
              <a:t> API has limited information for the Restaurants in India thus better approach will be to use </a:t>
            </a:r>
            <a:r>
              <a:rPr lang="en-US" dirty="0" err="1" smtClean="0"/>
              <a:t>Zomato</a:t>
            </a:r>
            <a:r>
              <a:rPr lang="en-US" dirty="0" smtClean="0"/>
              <a:t>. </a:t>
            </a:r>
          </a:p>
          <a:p>
            <a:r>
              <a:rPr lang="en-US" dirty="0"/>
              <a:t>Restaurant data is collected for areas from </a:t>
            </a:r>
            <a:r>
              <a:rPr lang="en-US" dirty="0" err="1"/>
              <a:t>Zomato</a:t>
            </a:r>
            <a:r>
              <a:rPr lang="en-US" dirty="0"/>
              <a:t> API.</a:t>
            </a:r>
          </a:p>
          <a:p>
            <a:r>
              <a:rPr lang="en-US" dirty="0" smtClean="0"/>
              <a:t>The collected data is in form of </a:t>
            </a:r>
            <a:r>
              <a:rPr lang="en-US" dirty="0" err="1" smtClean="0"/>
              <a:t>json</a:t>
            </a:r>
            <a:r>
              <a:rPr lang="en-US" dirty="0" smtClean="0"/>
              <a:t> and csv format which are to be manipulated and formatted.</a:t>
            </a:r>
            <a:endParaRPr lang="en-US" dirty="0"/>
          </a:p>
        </p:txBody>
      </p:sp>
    </p:spTree>
    <p:extLst>
      <p:ext uri="{BB962C8B-B14F-4D97-AF65-F5344CB8AC3E}">
        <p14:creationId xmlns:p14="http://schemas.microsoft.com/office/powerpoint/2010/main" val="3259277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 and Modeling</a:t>
            </a:r>
            <a:endParaRPr lang="en-US" dirty="0"/>
          </a:p>
        </p:txBody>
      </p:sp>
      <p:sp>
        <p:nvSpPr>
          <p:cNvPr id="3" name="Content Placeholder 2"/>
          <p:cNvSpPr>
            <a:spLocks noGrp="1"/>
          </p:cNvSpPr>
          <p:nvPr>
            <p:ph idx="1"/>
          </p:nvPr>
        </p:nvSpPr>
        <p:spPr>
          <a:xfrm>
            <a:off x="677334" y="1508761"/>
            <a:ext cx="8596668" cy="4532602"/>
          </a:xfrm>
        </p:spPr>
        <p:txBody>
          <a:bodyPr>
            <a:normAutofit lnSpcReduction="10000"/>
          </a:bodyPr>
          <a:lstStyle/>
          <a:p>
            <a:r>
              <a:rPr lang="en-US" dirty="0" smtClean="0"/>
              <a:t>The collected data is then prepared by performing the cleaning and formatting to bring in the better shape.</a:t>
            </a:r>
          </a:p>
          <a:p>
            <a:r>
              <a:rPr lang="en-US" dirty="0" smtClean="0"/>
              <a:t>Data are collect in the form of JSON format, which are cleaned and then saved in the CSV format to be consumed by </a:t>
            </a:r>
            <a:r>
              <a:rPr lang="en-US" dirty="0" err="1" smtClean="0"/>
              <a:t>DataFrame</a:t>
            </a:r>
            <a:r>
              <a:rPr lang="en-US" dirty="0" smtClean="0"/>
              <a:t>.</a:t>
            </a:r>
          </a:p>
          <a:p>
            <a:r>
              <a:rPr lang="en-US" dirty="0" smtClean="0"/>
              <a:t>Collected Data is then further cleaned and formatted using the Pandas Library </a:t>
            </a:r>
          </a:p>
          <a:p>
            <a:r>
              <a:rPr lang="en-US" dirty="0" smtClean="0"/>
              <a:t>Once data is prepared and well formatted we can perform the various visualization on the data. </a:t>
            </a:r>
          </a:p>
          <a:p>
            <a:r>
              <a:rPr lang="en-US" dirty="0" smtClean="0"/>
              <a:t>Various charts and bar graphs are created on the data to</a:t>
            </a:r>
          </a:p>
          <a:p>
            <a:r>
              <a:rPr lang="en-US" dirty="0"/>
              <a:t>We have to perform One Hot Encodings to bring the data into the shape which is suitable for the application of Machine learning Algorithm.</a:t>
            </a:r>
          </a:p>
          <a:p>
            <a:r>
              <a:rPr lang="en-US" dirty="0"/>
              <a:t>We would be using </a:t>
            </a:r>
            <a:r>
              <a:rPr lang="en-US" dirty="0" err="1"/>
              <a:t>Pandas.get_dummies</a:t>
            </a:r>
            <a:r>
              <a:rPr lang="en-US" dirty="0"/>
              <a:t>() Method to convert categorical variables into the numerical values.</a:t>
            </a:r>
          </a:p>
          <a:p>
            <a:r>
              <a:rPr lang="en-US" dirty="0"/>
              <a:t>Once the data is ready we would be using </a:t>
            </a:r>
            <a:r>
              <a:rPr lang="en-US" dirty="0" err="1" smtClean="0"/>
              <a:t>Kmeans</a:t>
            </a:r>
            <a:r>
              <a:rPr lang="en-US" dirty="0" smtClean="0"/>
              <a:t> </a:t>
            </a:r>
            <a:r>
              <a:rPr lang="en-US" smtClean="0"/>
              <a:t>Clustering Algorithm. </a:t>
            </a:r>
            <a:endParaRPr lang="en-US" dirty="0"/>
          </a:p>
        </p:txBody>
      </p:sp>
    </p:spTree>
    <p:extLst>
      <p:ext uri="{BB962C8B-B14F-4D97-AF65-F5344CB8AC3E}">
        <p14:creationId xmlns:p14="http://schemas.microsoft.com/office/powerpoint/2010/main" val="2246452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501" y="403380"/>
            <a:ext cx="9049215" cy="5219968"/>
          </a:xfrm>
          <a:prstGeom prst="rect">
            <a:avLst/>
          </a:prstGeom>
        </p:spPr>
      </p:pic>
    </p:spTree>
    <p:extLst>
      <p:ext uri="{BB962C8B-B14F-4D97-AF65-F5344CB8AC3E}">
        <p14:creationId xmlns:p14="http://schemas.microsoft.com/office/powerpoint/2010/main" val="158742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5245"/>
            <a:ext cx="9138120" cy="5486682"/>
          </a:xfrm>
          <a:prstGeom prst="rect">
            <a:avLst/>
          </a:prstGeom>
        </p:spPr>
      </p:pic>
    </p:spTree>
    <p:extLst>
      <p:ext uri="{BB962C8B-B14F-4D97-AF65-F5344CB8AC3E}">
        <p14:creationId xmlns:p14="http://schemas.microsoft.com/office/powerpoint/2010/main" val="2353223122"/>
      </p:ext>
    </p:extLst>
  </p:cSld>
  <p:clrMapOvr>
    <a:masterClrMapping/>
  </p:clrMapOvr>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279</TotalTime>
  <Words>806</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Restaurant’s Analysis using Zomato API  Project Report  Amit Maindola</vt:lpstr>
      <vt:lpstr>Acknowledgements</vt:lpstr>
      <vt:lpstr>Abstract</vt:lpstr>
      <vt:lpstr>Introduction</vt:lpstr>
      <vt:lpstr>Business Problem</vt:lpstr>
      <vt:lpstr>Data Requirement and Collection</vt:lpstr>
      <vt:lpstr>Data Preparation and Modeling</vt:lpstr>
      <vt:lpstr>PowerPoint Presentation</vt:lpstr>
      <vt:lpstr>PowerPoint Presentation</vt:lpstr>
      <vt:lpstr>PowerPoint Presentation</vt:lpstr>
      <vt:lpstr>PowerPoint Presentation</vt:lpstr>
      <vt:lpstr>PowerPoint Presentation</vt:lpstr>
      <vt:lpstr>Conclusion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Restaurant’s Analysis using Zomato API  Project Report</dc:title>
  <dc:creator>Amit Maindola</dc:creator>
  <cp:lastModifiedBy>Amit Maindola</cp:lastModifiedBy>
  <cp:revision>36</cp:revision>
  <dcterms:created xsi:type="dcterms:W3CDTF">2018-11-06T15:31:13Z</dcterms:created>
  <dcterms:modified xsi:type="dcterms:W3CDTF">2018-11-14T11:11:20Z</dcterms:modified>
</cp:coreProperties>
</file>