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60" r:id="rId3"/>
    <p:sldId id="258" r:id="rId4"/>
    <p:sldId id="259" r:id="rId5"/>
    <p:sldId id="285" r:id="rId6"/>
    <p:sldId id="288" r:id="rId7"/>
    <p:sldId id="287" r:id="rId8"/>
    <p:sldId id="286" r:id="rId9"/>
    <p:sldId id="264" r:id="rId10"/>
    <p:sldId id="29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3B4D1C-58A8-492D-9DDF-C0F1DCAF312B}">
          <p14:sldIdLst>
            <p14:sldId id="256"/>
            <p14:sldId id="260"/>
            <p14:sldId id="258"/>
            <p14:sldId id="259"/>
            <p14:sldId id="285"/>
            <p14:sldId id="288"/>
            <p14:sldId id="287"/>
            <p14:sldId id="286"/>
            <p14:sldId id="264"/>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D5"/>
    <a:srgbClr val="DD7C2F"/>
    <a:srgbClr val="CFD5EA"/>
    <a:srgbClr val="B10D56"/>
    <a:srgbClr val="27617B"/>
    <a:srgbClr val="65BFE9"/>
    <a:srgbClr val="0808C8"/>
    <a:srgbClr val="385723"/>
    <a:srgbClr val="01699C"/>
    <a:srgbClr val="5957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09" autoAdjust="0"/>
    <p:restoredTop sz="94660"/>
  </p:normalViewPr>
  <p:slideViewPr>
    <p:cSldViewPr snapToGrid="0">
      <p:cViewPr varScale="1">
        <p:scale>
          <a:sx n="163" d="100"/>
          <a:sy n="163" d="100"/>
        </p:scale>
        <p:origin x="270" y="138"/>
      </p:cViewPr>
      <p:guideLst/>
    </p:cSldViewPr>
  </p:slideViewPr>
  <p:notesTextViewPr>
    <p:cViewPr>
      <p:scale>
        <a:sx n="1" d="1"/>
        <a:sy n="1" d="1"/>
      </p:scale>
      <p:origin x="0" y="0"/>
    </p:cViewPr>
  </p:notesTextViewPr>
  <p:sorterViewPr>
    <p:cViewPr>
      <p:scale>
        <a:sx n="100" d="100"/>
        <a:sy n="100" d="100"/>
      </p:scale>
      <p:origin x="0" y="-850"/>
    </p:cViewPr>
  </p:sorterViewPr>
  <p:notesViewPr>
    <p:cSldViewPr snapToGrid="0">
      <p:cViewPr varScale="1">
        <p:scale>
          <a:sx n="49" d="100"/>
          <a:sy n="49" d="100"/>
        </p:scale>
        <p:origin x="2746"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64EF9C-950D-4AF1-AB28-C5EAB3B60C84}"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GB"/>
        </a:p>
      </dgm:t>
    </dgm:pt>
    <dgm:pt modelId="{23AF7152-A032-42F3-9380-B5C13119904B}">
      <dgm:prSet phldrT="[Text]"/>
      <dgm:spPr/>
      <dgm:t>
        <a:bodyPr/>
        <a:lstStyle/>
        <a:p>
          <a:r>
            <a:rPr lang="en-US" dirty="0">
              <a:latin typeface="Cambria" panose="02040503050406030204" pitchFamily="18" charset="0"/>
              <a:ea typeface="Cambria" panose="02040503050406030204" pitchFamily="18" charset="0"/>
            </a:rPr>
            <a:t>Data Collection and </a:t>
          </a:r>
        </a:p>
        <a:p>
          <a:r>
            <a:rPr lang="en-US" dirty="0">
              <a:latin typeface="Cambria" panose="02040503050406030204" pitchFamily="18" charset="0"/>
              <a:ea typeface="Cambria" panose="02040503050406030204" pitchFamily="18" charset="0"/>
            </a:rPr>
            <a:t>Pre-processing</a:t>
          </a:r>
          <a:endParaRPr lang="en-GB" dirty="0">
            <a:latin typeface="Cambria" panose="02040503050406030204" pitchFamily="18" charset="0"/>
            <a:ea typeface="Cambria" panose="02040503050406030204" pitchFamily="18" charset="0"/>
          </a:endParaRPr>
        </a:p>
      </dgm:t>
    </dgm:pt>
    <dgm:pt modelId="{F485234D-014D-4691-BBD7-F0A2F1743E1E}" type="parTrans" cxnId="{0AB112F6-F2FB-48BD-83BA-752218B27258}">
      <dgm:prSet/>
      <dgm:spPr/>
      <dgm:t>
        <a:bodyPr/>
        <a:lstStyle/>
        <a:p>
          <a:endParaRPr lang="en-GB"/>
        </a:p>
      </dgm:t>
    </dgm:pt>
    <dgm:pt modelId="{117E60C1-A329-4068-A15B-719297F1AC48}" type="sibTrans" cxnId="{0AB112F6-F2FB-48BD-83BA-752218B27258}">
      <dgm:prSet/>
      <dgm:spPr/>
      <dgm:t>
        <a:bodyPr/>
        <a:lstStyle/>
        <a:p>
          <a:endParaRPr lang="en-GB"/>
        </a:p>
      </dgm:t>
    </dgm:pt>
    <dgm:pt modelId="{A4E2B25D-7DA2-4AA9-889F-88CD49EA7394}">
      <dgm:prSet phldrT="[Text]"/>
      <dgm:spPr/>
      <dgm:t>
        <a:bodyPr/>
        <a:lstStyle/>
        <a:p>
          <a:r>
            <a:rPr lang="en-US" dirty="0">
              <a:latin typeface="Cambria" panose="02040503050406030204" pitchFamily="18" charset="0"/>
              <a:ea typeface="Cambria" panose="02040503050406030204" pitchFamily="18" charset="0"/>
            </a:rPr>
            <a:t>Feature Selection</a:t>
          </a:r>
          <a:endParaRPr lang="en-GB" dirty="0">
            <a:latin typeface="Cambria" panose="02040503050406030204" pitchFamily="18" charset="0"/>
            <a:ea typeface="Cambria" panose="02040503050406030204" pitchFamily="18" charset="0"/>
          </a:endParaRPr>
        </a:p>
      </dgm:t>
    </dgm:pt>
    <dgm:pt modelId="{62D364A8-E4D4-4375-9445-4D814ACD4103}" type="parTrans" cxnId="{362B8CF7-3649-4324-93E8-EFD2676A6623}">
      <dgm:prSet/>
      <dgm:spPr/>
      <dgm:t>
        <a:bodyPr/>
        <a:lstStyle/>
        <a:p>
          <a:endParaRPr lang="en-GB"/>
        </a:p>
      </dgm:t>
    </dgm:pt>
    <dgm:pt modelId="{57BBCDDC-BFAE-493E-944A-96E81549776D}" type="sibTrans" cxnId="{362B8CF7-3649-4324-93E8-EFD2676A6623}">
      <dgm:prSet/>
      <dgm:spPr/>
      <dgm:t>
        <a:bodyPr/>
        <a:lstStyle/>
        <a:p>
          <a:endParaRPr lang="en-GB"/>
        </a:p>
      </dgm:t>
    </dgm:pt>
    <dgm:pt modelId="{70DB077B-66A8-48BE-8463-B4CF3C130E82}">
      <dgm:prSet phldrT="[Text]"/>
      <dgm:spPr/>
      <dgm:t>
        <a:bodyPr/>
        <a:lstStyle/>
        <a:p>
          <a:r>
            <a:rPr lang="en-GB" dirty="0">
              <a:latin typeface="Cambria" panose="02040503050406030204" pitchFamily="18" charset="0"/>
              <a:ea typeface="Cambria" panose="02040503050406030204" pitchFamily="18" charset="0"/>
            </a:rPr>
            <a:t>Hypothesis Testing</a:t>
          </a:r>
        </a:p>
      </dgm:t>
    </dgm:pt>
    <dgm:pt modelId="{51BDEA74-CFD5-49A5-AC9F-1266E35ED60F}" type="parTrans" cxnId="{54AF2F77-407D-4930-9895-C26A7D711032}">
      <dgm:prSet/>
      <dgm:spPr/>
      <dgm:t>
        <a:bodyPr/>
        <a:lstStyle/>
        <a:p>
          <a:endParaRPr lang="en-GB"/>
        </a:p>
      </dgm:t>
    </dgm:pt>
    <dgm:pt modelId="{F1E78357-98A0-4384-A65A-834F2FB669CD}" type="sibTrans" cxnId="{54AF2F77-407D-4930-9895-C26A7D711032}">
      <dgm:prSet/>
      <dgm:spPr/>
      <dgm:t>
        <a:bodyPr/>
        <a:lstStyle/>
        <a:p>
          <a:endParaRPr lang="en-GB"/>
        </a:p>
      </dgm:t>
    </dgm:pt>
    <dgm:pt modelId="{C0569686-6462-45C4-8732-15F7A5E07FE5}">
      <dgm:prSet/>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Dimensionality Reduction</a:t>
          </a:r>
          <a:endParaRPr lang="en-GB" dirty="0">
            <a:latin typeface="Cambria" panose="02040503050406030204" pitchFamily="18" charset="0"/>
            <a:ea typeface="Cambria" panose="02040503050406030204" pitchFamily="18" charset="0"/>
          </a:endParaRPr>
        </a:p>
      </dgm:t>
    </dgm:pt>
    <dgm:pt modelId="{75DDFBB3-4B68-43CF-B557-65E44EF040DF}" type="parTrans" cxnId="{54C94C49-7CE1-4F49-AEDF-097DB756CD80}">
      <dgm:prSet/>
      <dgm:spPr/>
      <dgm:t>
        <a:bodyPr/>
        <a:lstStyle/>
        <a:p>
          <a:endParaRPr lang="en-GB"/>
        </a:p>
      </dgm:t>
    </dgm:pt>
    <dgm:pt modelId="{9E9D1069-54F1-4A68-8F27-742C6498DDB1}" type="sibTrans" cxnId="{54C94C49-7CE1-4F49-AEDF-097DB756CD80}">
      <dgm:prSet/>
      <dgm:spPr/>
      <dgm:t>
        <a:bodyPr/>
        <a:lstStyle/>
        <a:p>
          <a:endParaRPr lang="en-GB"/>
        </a:p>
      </dgm:t>
    </dgm:pt>
    <dgm:pt modelId="{B7C4E1CB-583A-43B7-AF47-D64B40717179}">
      <dgm:prSet/>
      <dgm:spPr/>
      <dgm:t>
        <a:bodyPr/>
        <a:lstStyle/>
        <a:p>
          <a:r>
            <a:rPr lang="en-GB" dirty="0">
              <a:latin typeface="Cambria" panose="02040503050406030204" pitchFamily="18" charset="0"/>
              <a:ea typeface="Cambria" panose="02040503050406030204" pitchFamily="18" charset="0"/>
            </a:rPr>
            <a:t>Data Partitioning</a:t>
          </a:r>
        </a:p>
      </dgm:t>
    </dgm:pt>
    <dgm:pt modelId="{DD1D7C34-7F56-455D-8F92-603CBF1BA453}" type="parTrans" cxnId="{51DA5AD7-2BC7-4FF8-B3A0-243E3439E048}">
      <dgm:prSet/>
      <dgm:spPr/>
      <dgm:t>
        <a:bodyPr/>
        <a:lstStyle/>
        <a:p>
          <a:endParaRPr lang="en-GB"/>
        </a:p>
      </dgm:t>
    </dgm:pt>
    <dgm:pt modelId="{ED5C2E5C-1878-4054-A855-E1AC429D50A4}" type="sibTrans" cxnId="{51DA5AD7-2BC7-4FF8-B3A0-243E3439E048}">
      <dgm:prSet/>
      <dgm:spPr/>
      <dgm:t>
        <a:bodyPr/>
        <a:lstStyle/>
        <a:p>
          <a:endParaRPr lang="en-GB"/>
        </a:p>
      </dgm:t>
    </dgm:pt>
    <dgm:pt modelId="{51319FD5-BE5A-49DD-8167-26E575AAB7A2}">
      <dgm:prSet/>
      <dgm:spPr/>
      <dgm:t>
        <a:bodyPr/>
        <a:lstStyle/>
        <a:p>
          <a:r>
            <a:rPr lang="en-GB" dirty="0">
              <a:latin typeface="Cambria" panose="02040503050406030204" pitchFamily="18" charset="0"/>
              <a:ea typeface="Cambria" panose="02040503050406030204" pitchFamily="18" charset="0"/>
            </a:rPr>
            <a:t>Evaluation Metrics</a:t>
          </a:r>
        </a:p>
      </dgm:t>
    </dgm:pt>
    <dgm:pt modelId="{45102A7E-0F40-4693-8E34-9B546AF8F2DE}" type="parTrans" cxnId="{0703FFDE-3AC8-4285-A1F8-4A198D11E79C}">
      <dgm:prSet/>
      <dgm:spPr/>
      <dgm:t>
        <a:bodyPr/>
        <a:lstStyle/>
        <a:p>
          <a:endParaRPr lang="en-GB"/>
        </a:p>
      </dgm:t>
    </dgm:pt>
    <dgm:pt modelId="{B2057428-97F0-4FA4-9FCB-91E8DA522579}" type="sibTrans" cxnId="{0703FFDE-3AC8-4285-A1F8-4A198D11E79C}">
      <dgm:prSet/>
      <dgm:spPr/>
      <dgm:t>
        <a:bodyPr/>
        <a:lstStyle/>
        <a:p>
          <a:endParaRPr lang="en-GB"/>
        </a:p>
      </dgm:t>
    </dgm:pt>
    <dgm:pt modelId="{4E2136F5-B229-4F20-962F-BC286C492DF8}">
      <dgm:prSet/>
      <dgm:spPr/>
      <dgm:t>
        <a:bodyPr/>
        <a:lstStyle/>
        <a:p>
          <a:r>
            <a:rPr lang="en-GB">
              <a:latin typeface="Cambria" panose="02040503050406030204" pitchFamily="18" charset="0"/>
              <a:ea typeface="Cambria" panose="02040503050406030204" pitchFamily="18" charset="0"/>
            </a:rPr>
            <a:t>Modelling</a:t>
          </a:r>
          <a:endParaRPr lang="en-GB" dirty="0">
            <a:latin typeface="Cambria" panose="02040503050406030204" pitchFamily="18" charset="0"/>
            <a:ea typeface="Cambria" panose="02040503050406030204" pitchFamily="18" charset="0"/>
          </a:endParaRPr>
        </a:p>
      </dgm:t>
    </dgm:pt>
    <dgm:pt modelId="{0E6E3A3D-5FB2-4B6B-B725-8BBBC78CD86B}" type="parTrans" cxnId="{9513804E-0C42-4331-9676-D9DFB046088F}">
      <dgm:prSet/>
      <dgm:spPr/>
      <dgm:t>
        <a:bodyPr/>
        <a:lstStyle/>
        <a:p>
          <a:endParaRPr lang="en-US"/>
        </a:p>
      </dgm:t>
    </dgm:pt>
    <dgm:pt modelId="{BE5BD7CD-5548-4B77-8899-BB0AFF4ED3CD}" type="sibTrans" cxnId="{9513804E-0C42-4331-9676-D9DFB046088F}">
      <dgm:prSet/>
      <dgm:spPr/>
      <dgm:t>
        <a:bodyPr/>
        <a:lstStyle/>
        <a:p>
          <a:endParaRPr lang="en-US"/>
        </a:p>
      </dgm:t>
    </dgm:pt>
    <dgm:pt modelId="{C8105271-C199-4FCD-8D4A-0048821959B0}">
      <dgm:prSet/>
      <dgm:spPr/>
      <dgm:t>
        <a:bodyPr/>
        <a:lstStyle/>
        <a:p>
          <a:r>
            <a:rPr lang="en-US" dirty="0">
              <a:latin typeface="Cambria" panose="02040503050406030204" pitchFamily="18" charset="0"/>
              <a:ea typeface="Cambria" panose="02040503050406030204" pitchFamily="18" charset="0"/>
            </a:rPr>
            <a:t>Feature Scaling</a:t>
          </a:r>
          <a:endParaRPr lang="en-GB" dirty="0">
            <a:latin typeface="Cambria" panose="02040503050406030204" pitchFamily="18" charset="0"/>
            <a:ea typeface="Cambria" panose="02040503050406030204" pitchFamily="18" charset="0"/>
          </a:endParaRPr>
        </a:p>
      </dgm:t>
    </dgm:pt>
    <dgm:pt modelId="{2857F816-2A8A-4D26-A817-4FD9D5095384}" type="parTrans" cxnId="{99DE32B1-FECF-45BB-B4E4-BD6E80FB244C}">
      <dgm:prSet/>
      <dgm:spPr/>
      <dgm:t>
        <a:bodyPr/>
        <a:lstStyle/>
        <a:p>
          <a:endParaRPr lang="en-US"/>
        </a:p>
      </dgm:t>
    </dgm:pt>
    <dgm:pt modelId="{9AC6EB79-5DE7-4EDE-A096-0E328B0CD886}" type="sibTrans" cxnId="{99DE32B1-FECF-45BB-B4E4-BD6E80FB244C}">
      <dgm:prSet/>
      <dgm:spPr/>
      <dgm:t>
        <a:bodyPr/>
        <a:lstStyle/>
        <a:p>
          <a:endParaRPr lang="en-US"/>
        </a:p>
      </dgm:t>
    </dgm:pt>
    <dgm:pt modelId="{CD276970-D921-4E4F-AFE0-2D25888084A6}" type="pres">
      <dgm:prSet presAssocID="{0764EF9C-950D-4AF1-AB28-C5EAB3B60C84}" presName="Name0" presStyleCnt="0">
        <dgm:presLayoutVars>
          <dgm:dir/>
          <dgm:resizeHandles val="exact"/>
        </dgm:presLayoutVars>
      </dgm:prSet>
      <dgm:spPr/>
    </dgm:pt>
    <dgm:pt modelId="{80C872F3-609F-472D-92B1-160355AE74CB}" type="pres">
      <dgm:prSet presAssocID="{23AF7152-A032-42F3-9380-B5C13119904B}" presName="node" presStyleLbl="node1" presStyleIdx="0" presStyleCnt="8">
        <dgm:presLayoutVars>
          <dgm:bulletEnabled val="1"/>
        </dgm:presLayoutVars>
      </dgm:prSet>
      <dgm:spPr/>
    </dgm:pt>
    <dgm:pt modelId="{E2D361CC-409C-4AE4-B156-91F6DA80F118}" type="pres">
      <dgm:prSet presAssocID="{117E60C1-A329-4068-A15B-719297F1AC48}" presName="sibTrans" presStyleLbl="sibTrans1D1" presStyleIdx="0" presStyleCnt="7"/>
      <dgm:spPr/>
    </dgm:pt>
    <dgm:pt modelId="{AB25E300-7BD1-437E-8803-7734AB053664}" type="pres">
      <dgm:prSet presAssocID="{117E60C1-A329-4068-A15B-719297F1AC48}" presName="connectorText" presStyleLbl="sibTrans1D1" presStyleIdx="0" presStyleCnt="7"/>
      <dgm:spPr/>
    </dgm:pt>
    <dgm:pt modelId="{847D20B1-1BDB-48A0-A99E-DACB84A604FA}" type="pres">
      <dgm:prSet presAssocID="{A4E2B25D-7DA2-4AA9-889F-88CD49EA7394}" presName="node" presStyleLbl="node1" presStyleIdx="1" presStyleCnt="8">
        <dgm:presLayoutVars>
          <dgm:bulletEnabled val="1"/>
        </dgm:presLayoutVars>
      </dgm:prSet>
      <dgm:spPr/>
    </dgm:pt>
    <dgm:pt modelId="{97AC40B6-F5E3-412E-B52E-51532C896BC4}" type="pres">
      <dgm:prSet presAssocID="{57BBCDDC-BFAE-493E-944A-96E81549776D}" presName="sibTrans" presStyleLbl="sibTrans1D1" presStyleIdx="1" presStyleCnt="7"/>
      <dgm:spPr/>
    </dgm:pt>
    <dgm:pt modelId="{21927BEC-A684-4DA4-9CEA-B948BC50B0FE}" type="pres">
      <dgm:prSet presAssocID="{57BBCDDC-BFAE-493E-944A-96E81549776D}" presName="connectorText" presStyleLbl="sibTrans1D1" presStyleIdx="1" presStyleCnt="7"/>
      <dgm:spPr/>
    </dgm:pt>
    <dgm:pt modelId="{A5C05F2D-F3C9-4249-BCD5-A7C2185BA761}" type="pres">
      <dgm:prSet presAssocID="{70DB077B-66A8-48BE-8463-B4CF3C130E82}" presName="node" presStyleLbl="node1" presStyleIdx="2" presStyleCnt="8">
        <dgm:presLayoutVars>
          <dgm:bulletEnabled val="1"/>
        </dgm:presLayoutVars>
      </dgm:prSet>
      <dgm:spPr/>
    </dgm:pt>
    <dgm:pt modelId="{0526AC86-8FD3-4CE4-8299-C6BC9D289465}" type="pres">
      <dgm:prSet presAssocID="{F1E78357-98A0-4384-A65A-834F2FB669CD}" presName="sibTrans" presStyleLbl="sibTrans1D1" presStyleIdx="2" presStyleCnt="7"/>
      <dgm:spPr/>
    </dgm:pt>
    <dgm:pt modelId="{80336B7C-89E5-4B27-B4F0-079E11C6D007}" type="pres">
      <dgm:prSet presAssocID="{F1E78357-98A0-4384-A65A-834F2FB669CD}" presName="connectorText" presStyleLbl="sibTrans1D1" presStyleIdx="2" presStyleCnt="7"/>
      <dgm:spPr/>
    </dgm:pt>
    <dgm:pt modelId="{32D6CCD0-6ABB-448A-B05A-173C4C6AEDE3}" type="pres">
      <dgm:prSet presAssocID="{C0569686-6462-45C4-8732-15F7A5E07FE5}" presName="node" presStyleLbl="node1" presStyleIdx="3" presStyleCnt="8">
        <dgm:presLayoutVars>
          <dgm:bulletEnabled val="1"/>
        </dgm:presLayoutVars>
      </dgm:prSet>
      <dgm:spPr/>
    </dgm:pt>
    <dgm:pt modelId="{07DAA93B-1952-4A33-ACE0-04D0FFED63AC}" type="pres">
      <dgm:prSet presAssocID="{9E9D1069-54F1-4A68-8F27-742C6498DDB1}" presName="sibTrans" presStyleLbl="sibTrans1D1" presStyleIdx="3" presStyleCnt="7"/>
      <dgm:spPr/>
    </dgm:pt>
    <dgm:pt modelId="{AC555022-CD91-488F-A18B-19E91F5F849B}" type="pres">
      <dgm:prSet presAssocID="{9E9D1069-54F1-4A68-8F27-742C6498DDB1}" presName="connectorText" presStyleLbl="sibTrans1D1" presStyleIdx="3" presStyleCnt="7"/>
      <dgm:spPr/>
    </dgm:pt>
    <dgm:pt modelId="{F6043E09-B4E0-45CC-AAD7-0A1C92D62280}" type="pres">
      <dgm:prSet presAssocID="{B7C4E1CB-583A-43B7-AF47-D64B40717179}" presName="node" presStyleLbl="node1" presStyleIdx="4" presStyleCnt="8">
        <dgm:presLayoutVars>
          <dgm:bulletEnabled val="1"/>
        </dgm:presLayoutVars>
      </dgm:prSet>
      <dgm:spPr/>
    </dgm:pt>
    <dgm:pt modelId="{8C6EBED2-9770-43D2-8E06-2B5A6B1A171F}" type="pres">
      <dgm:prSet presAssocID="{ED5C2E5C-1878-4054-A855-E1AC429D50A4}" presName="sibTrans" presStyleLbl="sibTrans1D1" presStyleIdx="4" presStyleCnt="7"/>
      <dgm:spPr/>
    </dgm:pt>
    <dgm:pt modelId="{6D58001A-0BD9-498D-9A3D-3A90B79B0F39}" type="pres">
      <dgm:prSet presAssocID="{ED5C2E5C-1878-4054-A855-E1AC429D50A4}" presName="connectorText" presStyleLbl="sibTrans1D1" presStyleIdx="4" presStyleCnt="7"/>
      <dgm:spPr/>
    </dgm:pt>
    <dgm:pt modelId="{AC68FFCB-9506-4004-9BF1-082CB222D907}" type="pres">
      <dgm:prSet presAssocID="{C8105271-C199-4FCD-8D4A-0048821959B0}" presName="node" presStyleLbl="node1" presStyleIdx="5" presStyleCnt="8">
        <dgm:presLayoutVars>
          <dgm:bulletEnabled val="1"/>
        </dgm:presLayoutVars>
      </dgm:prSet>
      <dgm:spPr/>
    </dgm:pt>
    <dgm:pt modelId="{766B5ED7-CACE-44CF-A642-1B3195DF56CD}" type="pres">
      <dgm:prSet presAssocID="{9AC6EB79-5DE7-4EDE-A096-0E328B0CD886}" presName="sibTrans" presStyleLbl="sibTrans1D1" presStyleIdx="5" presStyleCnt="7"/>
      <dgm:spPr/>
    </dgm:pt>
    <dgm:pt modelId="{937DD315-27F7-4E86-9015-7A33761C583D}" type="pres">
      <dgm:prSet presAssocID="{9AC6EB79-5DE7-4EDE-A096-0E328B0CD886}" presName="connectorText" presStyleLbl="sibTrans1D1" presStyleIdx="5" presStyleCnt="7"/>
      <dgm:spPr/>
    </dgm:pt>
    <dgm:pt modelId="{04D0F257-EC0F-4CC6-A9D6-BF307D87D726}" type="pres">
      <dgm:prSet presAssocID="{4E2136F5-B229-4F20-962F-BC286C492DF8}" presName="node" presStyleLbl="node1" presStyleIdx="6" presStyleCnt="8">
        <dgm:presLayoutVars>
          <dgm:bulletEnabled val="1"/>
        </dgm:presLayoutVars>
      </dgm:prSet>
      <dgm:spPr/>
    </dgm:pt>
    <dgm:pt modelId="{E24F0E72-2B9B-449D-A203-8734EEA88F52}" type="pres">
      <dgm:prSet presAssocID="{BE5BD7CD-5548-4B77-8899-BB0AFF4ED3CD}" presName="sibTrans" presStyleLbl="sibTrans1D1" presStyleIdx="6" presStyleCnt="7"/>
      <dgm:spPr/>
    </dgm:pt>
    <dgm:pt modelId="{BCA5DC12-AE0C-4809-86EC-0E96BBB18473}" type="pres">
      <dgm:prSet presAssocID="{BE5BD7CD-5548-4B77-8899-BB0AFF4ED3CD}" presName="connectorText" presStyleLbl="sibTrans1D1" presStyleIdx="6" presStyleCnt="7"/>
      <dgm:spPr/>
    </dgm:pt>
    <dgm:pt modelId="{2CA0B8CA-84D3-407A-ACC8-E468C651D664}" type="pres">
      <dgm:prSet presAssocID="{51319FD5-BE5A-49DD-8167-26E575AAB7A2}" presName="node" presStyleLbl="node1" presStyleIdx="7" presStyleCnt="8">
        <dgm:presLayoutVars>
          <dgm:bulletEnabled val="1"/>
        </dgm:presLayoutVars>
      </dgm:prSet>
      <dgm:spPr/>
    </dgm:pt>
  </dgm:ptLst>
  <dgm:cxnLst>
    <dgm:cxn modelId="{534E4404-4E33-4FDD-A673-C45E57E87643}" type="presOf" srcId="{51319FD5-BE5A-49DD-8167-26E575AAB7A2}" destId="{2CA0B8CA-84D3-407A-ACC8-E468C651D664}" srcOrd="0" destOrd="0" presId="urn:microsoft.com/office/officeart/2005/8/layout/bProcess3"/>
    <dgm:cxn modelId="{61B14A07-C57D-4182-800B-E47EEE78524D}" type="presOf" srcId="{9AC6EB79-5DE7-4EDE-A096-0E328B0CD886}" destId="{937DD315-27F7-4E86-9015-7A33761C583D}" srcOrd="1" destOrd="0" presId="urn:microsoft.com/office/officeart/2005/8/layout/bProcess3"/>
    <dgm:cxn modelId="{EB704324-0B01-4933-B43C-D24B120B397C}" type="presOf" srcId="{117E60C1-A329-4068-A15B-719297F1AC48}" destId="{AB25E300-7BD1-437E-8803-7734AB053664}" srcOrd="1" destOrd="0" presId="urn:microsoft.com/office/officeart/2005/8/layout/bProcess3"/>
    <dgm:cxn modelId="{278C1E2B-F2B1-4DDB-A830-F9548ADDDED1}" type="presOf" srcId="{9E9D1069-54F1-4A68-8F27-742C6498DDB1}" destId="{AC555022-CD91-488F-A18B-19E91F5F849B}" srcOrd="1" destOrd="0" presId="urn:microsoft.com/office/officeart/2005/8/layout/bProcess3"/>
    <dgm:cxn modelId="{B0495535-03EC-4427-BE8D-1A0255F7DED3}" type="presOf" srcId="{9AC6EB79-5DE7-4EDE-A096-0E328B0CD886}" destId="{766B5ED7-CACE-44CF-A642-1B3195DF56CD}" srcOrd="0" destOrd="0" presId="urn:microsoft.com/office/officeart/2005/8/layout/bProcess3"/>
    <dgm:cxn modelId="{3EBCA936-51C3-4903-B73C-A89B02A36398}" type="presOf" srcId="{BE5BD7CD-5548-4B77-8899-BB0AFF4ED3CD}" destId="{E24F0E72-2B9B-449D-A203-8734EEA88F52}" srcOrd="0" destOrd="0" presId="urn:microsoft.com/office/officeart/2005/8/layout/bProcess3"/>
    <dgm:cxn modelId="{CBDF883E-5C79-4FAA-B8ED-C7146F3C8FC5}" type="presOf" srcId="{F1E78357-98A0-4384-A65A-834F2FB669CD}" destId="{0526AC86-8FD3-4CE4-8299-C6BC9D289465}" srcOrd="0" destOrd="0" presId="urn:microsoft.com/office/officeart/2005/8/layout/bProcess3"/>
    <dgm:cxn modelId="{13940A61-6753-46A2-B66D-EC4023917E55}" type="presOf" srcId="{0764EF9C-950D-4AF1-AB28-C5EAB3B60C84}" destId="{CD276970-D921-4E4F-AFE0-2D25888084A6}" srcOrd="0" destOrd="0" presId="urn:microsoft.com/office/officeart/2005/8/layout/bProcess3"/>
    <dgm:cxn modelId="{F5DD8143-FF9D-404E-AC07-4246D1E1C7BE}" type="presOf" srcId="{F1E78357-98A0-4384-A65A-834F2FB669CD}" destId="{80336B7C-89E5-4B27-B4F0-079E11C6D007}" srcOrd="1" destOrd="0" presId="urn:microsoft.com/office/officeart/2005/8/layout/bProcess3"/>
    <dgm:cxn modelId="{D8CCE745-3B07-4BF6-86E9-384E439F7100}" type="presOf" srcId="{57BBCDDC-BFAE-493E-944A-96E81549776D}" destId="{97AC40B6-F5E3-412E-B52E-51532C896BC4}" srcOrd="0" destOrd="0" presId="urn:microsoft.com/office/officeart/2005/8/layout/bProcess3"/>
    <dgm:cxn modelId="{DC774446-E27F-4723-935E-A3F68368E893}" type="presOf" srcId="{23AF7152-A032-42F3-9380-B5C13119904B}" destId="{80C872F3-609F-472D-92B1-160355AE74CB}" srcOrd="0" destOrd="0" presId="urn:microsoft.com/office/officeart/2005/8/layout/bProcess3"/>
    <dgm:cxn modelId="{27395467-D281-4D66-AAE7-39EEB1862FDD}" type="presOf" srcId="{BE5BD7CD-5548-4B77-8899-BB0AFF4ED3CD}" destId="{BCA5DC12-AE0C-4809-86EC-0E96BBB18473}" srcOrd="1" destOrd="0" presId="urn:microsoft.com/office/officeart/2005/8/layout/bProcess3"/>
    <dgm:cxn modelId="{6B39F548-7327-4E6A-85EB-71207BA0679E}" type="presOf" srcId="{9E9D1069-54F1-4A68-8F27-742C6498DDB1}" destId="{07DAA93B-1952-4A33-ACE0-04D0FFED63AC}" srcOrd="0" destOrd="0" presId="urn:microsoft.com/office/officeart/2005/8/layout/bProcess3"/>
    <dgm:cxn modelId="{54C94C49-7CE1-4F49-AEDF-097DB756CD80}" srcId="{0764EF9C-950D-4AF1-AB28-C5EAB3B60C84}" destId="{C0569686-6462-45C4-8732-15F7A5E07FE5}" srcOrd="3" destOrd="0" parTransId="{75DDFBB3-4B68-43CF-B557-65E44EF040DF}" sibTransId="{9E9D1069-54F1-4A68-8F27-742C6498DDB1}"/>
    <dgm:cxn modelId="{6B72FA6D-FB18-40B5-924C-290FD67D672C}" type="presOf" srcId="{117E60C1-A329-4068-A15B-719297F1AC48}" destId="{E2D361CC-409C-4AE4-B156-91F6DA80F118}" srcOrd="0" destOrd="0" presId="urn:microsoft.com/office/officeart/2005/8/layout/bProcess3"/>
    <dgm:cxn modelId="{9513804E-0C42-4331-9676-D9DFB046088F}" srcId="{0764EF9C-950D-4AF1-AB28-C5EAB3B60C84}" destId="{4E2136F5-B229-4F20-962F-BC286C492DF8}" srcOrd="6" destOrd="0" parTransId="{0E6E3A3D-5FB2-4B6B-B725-8BBBC78CD86B}" sibTransId="{BE5BD7CD-5548-4B77-8899-BB0AFF4ED3CD}"/>
    <dgm:cxn modelId="{22953551-D0D7-47A2-AE43-729FCD5E4CD1}" type="presOf" srcId="{4E2136F5-B229-4F20-962F-BC286C492DF8}" destId="{04D0F257-EC0F-4CC6-A9D6-BF307D87D726}" srcOrd="0" destOrd="0" presId="urn:microsoft.com/office/officeart/2005/8/layout/bProcess3"/>
    <dgm:cxn modelId="{D6DF8A55-D568-4DAE-86A0-554F85C07C3B}" type="presOf" srcId="{C0569686-6462-45C4-8732-15F7A5E07FE5}" destId="{32D6CCD0-6ABB-448A-B05A-173C4C6AEDE3}" srcOrd="0" destOrd="0" presId="urn:microsoft.com/office/officeart/2005/8/layout/bProcess3"/>
    <dgm:cxn modelId="{54AF2F77-407D-4930-9895-C26A7D711032}" srcId="{0764EF9C-950D-4AF1-AB28-C5EAB3B60C84}" destId="{70DB077B-66A8-48BE-8463-B4CF3C130E82}" srcOrd="2" destOrd="0" parTransId="{51BDEA74-CFD5-49A5-AC9F-1266E35ED60F}" sibTransId="{F1E78357-98A0-4384-A65A-834F2FB669CD}"/>
    <dgm:cxn modelId="{21489099-3454-462B-A39C-204C50DE9982}" type="presOf" srcId="{C8105271-C199-4FCD-8D4A-0048821959B0}" destId="{AC68FFCB-9506-4004-9BF1-082CB222D907}" srcOrd="0" destOrd="0" presId="urn:microsoft.com/office/officeart/2005/8/layout/bProcess3"/>
    <dgm:cxn modelId="{EC96DD9A-C488-49F4-93AB-41D671935095}" type="presOf" srcId="{ED5C2E5C-1878-4054-A855-E1AC429D50A4}" destId="{8C6EBED2-9770-43D2-8E06-2B5A6B1A171F}" srcOrd="0" destOrd="0" presId="urn:microsoft.com/office/officeart/2005/8/layout/bProcess3"/>
    <dgm:cxn modelId="{515F279B-9C87-4710-84C2-C8575E3514FB}" type="presOf" srcId="{57BBCDDC-BFAE-493E-944A-96E81549776D}" destId="{21927BEC-A684-4DA4-9CEA-B948BC50B0FE}" srcOrd="1" destOrd="0" presId="urn:microsoft.com/office/officeart/2005/8/layout/bProcess3"/>
    <dgm:cxn modelId="{59122DA8-0C59-47F7-8122-17F1BDA43477}" type="presOf" srcId="{70DB077B-66A8-48BE-8463-B4CF3C130E82}" destId="{A5C05F2D-F3C9-4249-BCD5-A7C2185BA761}" srcOrd="0" destOrd="0" presId="urn:microsoft.com/office/officeart/2005/8/layout/bProcess3"/>
    <dgm:cxn modelId="{99DE32B1-FECF-45BB-B4E4-BD6E80FB244C}" srcId="{0764EF9C-950D-4AF1-AB28-C5EAB3B60C84}" destId="{C8105271-C199-4FCD-8D4A-0048821959B0}" srcOrd="5" destOrd="0" parTransId="{2857F816-2A8A-4D26-A817-4FD9D5095384}" sibTransId="{9AC6EB79-5DE7-4EDE-A096-0E328B0CD886}"/>
    <dgm:cxn modelId="{FD0821B9-B55F-425B-A35F-FBD8AD1BE1B8}" type="presOf" srcId="{A4E2B25D-7DA2-4AA9-889F-88CD49EA7394}" destId="{847D20B1-1BDB-48A0-A99E-DACB84A604FA}" srcOrd="0" destOrd="0" presId="urn:microsoft.com/office/officeart/2005/8/layout/bProcess3"/>
    <dgm:cxn modelId="{C25515CC-4543-4207-8CE4-F9FC0BE81415}" type="presOf" srcId="{B7C4E1CB-583A-43B7-AF47-D64B40717179}" destId="{F6043E09-B4E0-45CC-AAD7-0A1C92D62280}" srcOrd="0" destOrd="0" presId="urn:microsoft.com/office/officeart/2005/8/layout/bProcess3"/>
    <dgm:cxn modelId="{51DA5AD7-2BC7-4FF8-B3A0-243E3439E048}" srcId="{0764EF9C-950D-4AF1-AB28-C5EAB3B60C84}" destId="{B7C4E1CB-583A-43B7-AF47-D64B40717179}" srcOrd="4" destOrd="0" parTransId="{DD1D7C34-7F56-455D-8F92-603CBF1BA453}" sibTransId="{ED5C2E5C-1878-4054-A855-E1AC429D50A4}"/>
    <dgm:cxn modelId="{7E7318D8-8C75-4EFB-84BC-5AE139CE9B18}" type="presOf" srcId="{ED5C2E5C-1878-4054-A855-E1AC429D50A4}" destId="{6D58001A-0BD9-498D-9A3D-3A90B79B0F39}" srcOrd="1" destOrd="0" presId="urn:microsoft.com/office/officeart/2005/8/layout/bProcess3"/>
    <dgm:cxn modelId="{0703FFDE-3AC8-4285-A1F8-4A198D11E79C}" srcId="{0764EF9C-950D-4AF1-AB28-C5EAB3B60C84}" destId="{51319FD5-BE5A-49DD-8167-26E575AAB7A2}" srcOrd="7" destOrd="0" parTransId="{45102A7E-0F40-4693-8E34-9B546AF8F2DE}" sibTransId="{B2057428-97F0-4FA4-9FCB-91E8DA522579}"/>
    <dgm:cxn modelId="{0AB112F6-F2FB-48BD-83BA-752218B27258}" srcId="{0764EF9C-950D-4AF1-AB28-C5EAB3B60C84}" destId="{23AF7152-A032-42F3-9380-B5C13119904B}" srcOrd="0" destOrd="0" parTransId="{F485234D-014D-4691-BBD7-F0A2F1743E1E}" sibTransId="{117E60C1-A329-4068-A15B-719297F1AC48}"/>
    <dgm:cxn modelId="{362B8CF7-3649-4324-93E8-EFD2676A6623}" srcId="{0764EF9C-950D-4AF1-AB28-C5EAB3B60C84}" destId="{A4E2B25D-7DA2-4AA9-889F-88CD49EA7394}" srcOrd="1" destOrd="0" parTransId="{62D364A8-E4D4-4375-9445-4D814ACD4103}" sibTransId="{57BBCDDC-BFAE-493E-944A-96E81549776D}"/>
    <dgm:cxn modelId="{13487B0A-4159-4B00-81AA-A47C5EE9EFD8}" type="presParOf" srcId="{CD276970-D921-4E4F-AFE0-2D25888084A6}" destId="{80C872F3-609F-472D-92B1-160355AE74CB}" srcOrd="0" destOrd="0" presId="urn:microsoft.com/office/officeart/2005/8/layout/bProcess3"/>
    <dgm:cxn modelId="{F46154A5-A76D-451C-9B84-BDF82F2BC591}" type="presParOf" srcId="{CD276970-D921-4E4F-AFE0-2D25888084A6}" destId="{E2D361CC-409C-4AE4-B156-91F6DA80F118}" srcOrd="1" destOrd="0" presId="urn:microsoft.com/office/officeart/2005/8/layout/bProcess3"/>
    <dgm:cxn modelId="{81A7EDED-2ACB-4048-8789-31B01EC95AFD}" type="presParOf" srcId="{E2D361CC-409C-4AE4-B156-91F6DA80F118}" destId="{AB25E300-7BD1-437E-8803-7734AB053664}" srcOrd="0" destOrd="0" presId="urn:microsoft.com/office/officeart/2005/8/layout/bProcess3"/>
    <dgm:cxn modelId="{F0696441-83CB-4638-BFB5-884C7CA3A464}" type="presParOf" srcId="{CD276970-D921-4E4F-AFE0-2D25888084A6}" destId="{847D20B1-1BDB-48A0-A99E-DACB84A604FA}" srcOrd="2" destOrd="0" presId="urn:microsoft.com/office/officeart/2005/8/layout/bProcess3"/>
    <dgm:cxn modelId="{828B59B8-A223-459E-88C3-6179D438BE26}" type="presParOf" srcId="{CD276970-D921-4E4F-AFE0-2D25888084A6}" destId="{97AC40B6-F5E3-412E-B52E-51532C896BC4}" srcOrd="3" destOrd="0" presId="urn:microsoft.com/office/officeart/2005/8/layout/bProcess3"/>
    <dgm:cxn modelId="{2D4703AD-22D1-403D-B4B3-B25B1FE193C0}" type="presParOf" srcId="{97AC40B6-F5E3-412E-B52E-51532C896BC4}" destId="{21927BEC-A684-4DA4-9CEA-B948BC50B0FE}" srcOrd="0" destOrd="0" presId="urn:microsoft.com/office/officeart/2005/8/layout/bProcess3"/>
    <dgm:cxn modelId="{8FEF5D27-C554-4F0E-854A-7C28FF5C26A2}" type="presParOf" srcId="{CD276970-D921-4E4F-AFE0-2D25888084A6}" destId="{A5C05F2D-F3C9-4249-BCD5-A7C2185BA761}" srcOrd="4" destOrd="0" presId="urn:microsoft.com/office/officeart/2005/8/layout/bProcess3"/>
    <dgm:cxn modelId="{26D48DA7-A365-47CB-B10D-337649B4A753}" type="presParOf" srcId="{CD276970-D921-4E4F-AFE0-2D25888084A6}" destId="{0526AC86-8FD3-4CE4-8299-C6BC9D289465}" srcOrd="5" destOrd="0" presId="urn:microsoft.com/office/officeart/2005/8/layout/bProcess3"/>
    <dgm:cxn modelId="{BE2C31D3-7305-4F4B-9070-2B4D749C4D81}" type="presParOf" srcId="{0526AC86-8FD3-4CE4-8299-C6BC9D289465}" destId="{80336B7C-89E5-4B27-B4F0-079E11C6D007}" srcOrd="0" destOrd="0" presId="urn:microsoft.com/office/officeart/2005/8/layout/bProcess3"/>
    <dgm:cxn modelId="{4D2F2FCD-93E4-40EA-86FB-BF71EA78E364}" type="presParOf" srcId="{CD276970-D921-4E4F-AFE0-2D25888084A6}" destId="{32D6CCD0-6ABB-448A-B05A-173C4C6AEDE3}" srcOrd="6" destOrd="0" presId="urn:microsoft.com/office/officeart/2005/8/layout/bProcess3"/>
    <dgm:cxn modelId="{0792B9A1-A697-4709-8572-1DA6651A9CD0}" type="presParOf" srcId="{CD276970-D921-4E4F-AFE0-2D25888084A6}" destId="{07DAA93B-1952-4A33-ACE0-04D0FFED63AC}" srcOrd="7" destOrd="0" presId="urn:microsoft.com/office/officeart/2005/8/layout/bProcess3"/>
    <dgm:cxn modelId="{DFBADA65-EB7D-42D1-990B-D1E8F17A9E99}" type="presParOf" srcId="{07DAA93B-1952-4A33-ACE0-04D0FFED63AC}" destId="{AC555022-CD91-488F-A18B-19E91F5F849B}" srcOrd="0" destOrd="0" presId="urn:microsoft.com/office/officeart/2005/8/layout/bProcess3"/>
    <dgm:cxn modelId="{EDD08547-502B-491D-B5BB-31E9070CACD1}" type="presParOf" srcId="{CD276970-D921-4E4F-AFE0-2D25888084A6}" destId="{F6043E09-B4E0-45CC-AAD7-0A1C92D62280}" srcOrd="8" destOrd="0" presId="urn:microsoft.com/office/officeart/2005/8/layout/bProcess3"/>
    <dgm:cxn modelId="{1C933B74-DE9C-4AC1-B982-E302DD4CD11D}" type="presParOf" srcId="{CD276970-D921-4E4F-AFE0-2D25888084A6}" destId="{8C6EBED2-9770-43D2-8E06-2B5A6B1A171F}" srcOrd="9" destOrd="0" presId="urn:microsoft.com/office/officeart/2005/8/layout/bProcess3"/>
    <dgm:cxn modelId="{D3A2C0DD-CC7D-4409-BC2C-AD9294AE3840}" type="presParOf" srcId="{8C6EBED2-9770-43D2-8E06-2B5A6B1A171F}" destId="{6D58001A-0BD9-498D-9A3D-3A90B79B0F39}" srcOrd="0" destOrd="0" presId="urn:microsoft.com/office/officeart/2005/8/layout/bProcess3"/>
    <dgm:cxn modelId="{F0A8BFCF-C624-48E0-BF2D-C40F5C2189EE}" type="presParOf" srcId="{CD276970-D921-4E4F-AFE0-2D25888084A6}" destId="{AC68FFCB-9506-4004-9BF1-082CB222D907}" srcOrd="10" destOrd="0" presId="urn:microsoft.com/office/officeart/2005/8/layout/bProcess3"/>
    <dgm:cxn modelId="{E183996E-B168-4896-B792-A50FCA7BFF20}" type="presParOf" srcId="{CD276970-D921-4E4F-AFE0-2D25888084A6}" destId="{766B5ED7-CACE-44CF-A642-1B3195DF56CD}" srcOrd="11" destOrd="0" presId="urn:microsoft.com/office/officeart/2005/8/layout/bProcess3"/>
    <dgm:cxn modelId="{EE2F43C0-1D4E-43EA-8EA2-76FB447C714B}" type="presParOf" srcId="{766B5ED7-CACE-44CF-A642-1B3195DF56CD}" destId="{937DD315-27F7-4E86-9015-7A33761C583D}" srcOrd="0" destOrd="0" presId="urn:microsoft.com/office/officeart/2005/8/layout/bProcess3"/>
    <dgm:cxn modelId="{6D930875-DFFE-40A4-BA23-0A5925E64794}" type="presParOf" srcId="{CD276970-D921-4E4F-AFE0-2D25888084A6}" destId="{04D0F257-EC0F-4CC6-A9D6-BF307D87D726}" srcOrd="12" destOrd="0" presId="urn:microsoft.com/office/officeart/2005/8/layout/bProcess3"/>
    <dgm:cxn modelId="{7CB3DB8E-D767-4297-9FC0-62C0B4841EF5}" type="presParOf" srcId="{CD276970-D921-4E4F-AFE0-2D25888084A6}" destId="{E24F0E72-2B9B-449D-A203-8734EEA88F52}" srcOrd="13" destOrd="0" presId="urn:microsoft.com/office/officeart/2005/8/layout/bProcess3"/>
    <dgm:cxn modelId="{D0B6A4C7-EC95-4A8F-BF75-89B677530F40}" type="presParOf" srcId="{E24F0E72-2B9B-449D-A203-8734EEA88F52}" destId="{BCA5DC12-AE0C-4809-86EC-0E96BBB18473}" srcOrd="0" destOrd="0" presId="urn:microsoft.com/office/officeart/2005/8/layout/bProcess3"/>
    <dgm:cxn modelId="{6EC4BD08-7A45-4DAB-BACC-CF3CA31EA3A7}" type="presParOf" srcId="{CD276970-D921-4E4F-AFE0-2D25888084A6}" destId="{2CA0B8CA-84D3-407A-ACC8-E468C651D664}"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8EAA2-4CAE-41C8-95E2-1EAACC72C56A}"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5927F456-A0B6-4D85-B301-DE33E51C5993}">
      <dgm:prSet phldrT="[Text]"/>
      <dgm:spPr/>
      <dgm:t>
        <a:bodyPr/>
        <a:lstStyle/>
        <a:p>
          <a:r>
            <a:rPr lang="en-US" dirty="0"/>
            <a:t>Most sought after listing room type</a:t>
          </a:r>
        </a:p>
        <a:p>
          <a:r>
            <a:rPr lang="en-US" dirty="0"/>
            <a:t>[Entire Home/apt]</a:t>
          </a:r>
        </a:p>
        <a:p>
          <a:r>
            <a:rPr lang="en-US" dirty="0"/>
            <a:t>[space is key]</a:t>
          </a:r>
        </a:p>
      </dgm:t>
    </dgm:pt>
    <dgm:pt modelId="{1580AB85-8CB1-4BBD-808C-860C1B958D8A}" type="parTrans" cxnId="{1C79C0C5-B152-47DC-81B4-93F00A5A61B2}">
      <dgm:prSet/>
      <dgm:spPr/>
      <dgm:t>
        <a:bodyPr/>
        <a:lstStyle/>
        <a:p>
          <a:endParaRPr lang="en-US"/>
        </a:p>
      </dgm:t>
    </dgm:pt>
    <dgm:pt modelId="{8BD24DD5-1885-4358-A32F-7005DB14C7F4}" type="sibTrans" cxnId="{1C79C0C5-B152-47DC-81B4-93F00A5A61B2}">
      <dgm:prSet/>
      <dgm:spPr/>
      <dgm:t>
        <a:bodyPr/>
        <a:lstStyle/>
        <a:p>
          <a:endParaRPr lang="en-US"/>
        </a:p>
      </dgm:t>
    </dgm:pt>
    <dgm:pt modelId="{D42C3D78-5CF0-4260-98E2-E9A190800E73}">
      <dgm:prSet phldrT="[Text]"/>
      <dgm:spPr/>
      <dgm:t>
        <a:bodyPr/>
        <a:lstStyle/>
        <a:p>
          <a:r>
            <a:rPr lang="en-US" dirty="0"/>
            <a:t>Dynamic pricing is advantageous as prices are fairly distributed depending on property size</a:t>
          </a:r>
        </a:p>
      </dgm:t>
    </dgm:pt>
    <dgm:pt modelId="{D025526E-ABE6-43E8-BC8C-724A4E8A9866}" type="parTrans" cxnId="{FC4FB940-ED37-4017-98DC-A8B00D54AB9B}">
      <dgm:prSet/>
      <dgm:spPr/>
      <dgm:t>
        <a:bodyPr/>
        <a:lstStyle/>
        <a:p>
          <a:endParaRPr lang="en-US"/>
        </a:p>
      </dgm:t>
    </dgm:pt>
    <dgm:pt modelId="{74F24B7A-C9F6-42C6-9ABF-4370C53155D1}" type="sibTrans" cxnId="{FC4FB940-ED37-4017-98DC-A8B00D54AB9B}">
      <dgm:prSet/>
      <dgm:spPr/>
      <dgm:t>
        <a:bodyPr/>
        <a:lstStyle/>
        <a:p>
          <a:endParaRPr lang="en-US"/>
        </a:p>
      </dgm:t>
    </dgm:pt>
    <dgm:pt modelId="{1E1AD77B-1562-47C6-8BE8-4978EE045193}">
      <dgm:prSet phldrT="[Text]"/>
      <dgm:spPr/>
      <dgm:t>
        <a:bodyPr/>
        <a:lstStyle/>
        <a:p>
          <a:r>
            <a:rPr lang="en-US" dirty="0"/>
            <a:t>67% of average price = 105.63</a:t>
          </a:r>
        </a:p>
      </dgm:t>
    </dgm:pt>
    <dgm:pt modelId="{65DD8FCD-2DBB-4B94-88F5-809AB9816CCF}" type="parTrans" cxnId="{AF1C1B73-2B61-4781-8746-BF5E1482F4DB}">
      <dgm:prSet/>
      <dgm:spPr/>
      <dgm:t>
        <a:bodyPr/>
        <a:lstStyle/>
        <a:p>
          <a:endParaRPr lang="en-US"/>
        </a:p>
      </dgm:t>
    </dgm:pt>
    <dgm:pt modelId="{F251721F-B03A-4169-BFA1-FEA701021D97}" type="sibTrans" cxnId="{AF1C1B73-2B61-4781-8746-BF5E1482F4DB}">
      <dgm:prSet/>
      <dgm:spPr/>
      <dgm:t>
        <a:bodyPr/>
        <a:lstStyle/>
        <a:p>
          <a:endParaRPr lang="en-US"/>
        </a:p>
      </dgm:t>
    </dgm:pt>
    <dgm:pt modelId="{A0808525-49A1-4A6C-BCA9-FC925AE8B590}">
      <dgm:prSet phldrT="[Text]"/>
      <dgm:spPr/>
      <dgm:t>
        <a:bodyPr/>
        <a:lstStyle/>
        <a:p>
          <a:r>
            <a:rPr lang="en-US" dirty="0"/>
            <a:t>Fairly good distribution of average priced Airbnb for Entire Home</a:t>
          </a:r>
        </a:p>
      </dgm:t>
    </dgm:pt>
    <dgm:pt modelId="{9F743304-A99C-41B9-A5E3-53618BAD8E60}" type="parTrans" cxnId="{86FECFD0-E4F9-4660-B15E-329D6B1094C6}">
      <dgm:prSet/>
      <dgm:spPr/>
      <dgm:t>
        <a:bodyPr/>
        <a:lstStyle/>
        <a:p>
          <a:endParaRPr lang="en-US"/>
        </a:p>
      </dgm:t>
    </dgm:pt>
    <dgm:pt modelId="{F403BB55-5C1A-4AE6-B8A2-AC7732C4DF97}" type="sibTrans" cxnId="{86FECFD0-E4F9-4660-B15E-329D6B1094C6}">
      <dgm:prSet/>
      <dgm:spPr/>
      <dgm:t>
        <a:bodyPr/>
        <a:lstStyle/>
        <a:p>
          <a:endParaRPr lang="en-US"/>
        </a:p>
      </dgm:t>
    </dgm:pt>
    <dgm:pt modelId="{C6CD35BC-45BE-4CB5-88BE-F0C8242A60E2}">
      <dgm:prSet phldrT="[Text]"/>
      <dgm:spPr/>
      <dgm:t>
        <a:bodyPr/>
        <a:lstStyle/>
        <a:p>
          <a:r>
            <a:rPr lang="en-US" dirty="0"/>
            <a:t>Price not exclusive nor advantageous to minimum nights</a:t>
          </a:r>
        </a:p>
      </dgm:t>
    </dgm:pt>
    <dgm:pt modelId="{D11CF512-7DEA-41B8-A01B-52C591030A4F}" type="parTrans" cxnId="{7D00DB13-2CBA-44A2-A0B6-3BBF5BCB844D}">
      <dgm:prSet/>
      <dgm:spPr/>
      <dgm:t>
        <a:bodyPr/>
        <a:lstStyle/>
        <a:p>
          <a:endParaRPr lang="en-US"/>
        </a:p>
      </dgm:t>
    </dgm:pt>
    <dgm:pt modelId="{7DD436B4-EF40-4D7D-BBD8-506E2312C100}" type="sibTrans" cxnId="{7D00DB13-2CBA-44A2-A0B6-3BBF5BCB844D}">
      <dgm:prSet/>
      <dgm:spPr/>
      <dgm:t>
        <a:bodyPr/>
        <a:lstStyle/>
        <a:p>
          <a:endParaRPr lang="en-US"/>
        </a:p>
      </dgm:t>
    </dgm:pt>
    <dgm:pt modelId="{02064201-4D04-4912-AEF0-C67126C24ED5}">
      <dgm:prSet phldrT="[Text]"/>
      <dgm:spPr/>
      <dgm:t>
        <a:bodyPr/>
        <a:lstStyle/>
        <a:p>
          <a:r>
            <a:rPr lang="en-GB" dirty="0"/>
            <a:t>Most sought after location</a:t>
          </a:r>
        </a:p>
        <a:p>
          <a:r>
            <a:rPr lang="en-GB" dirty="0"/>
            <a:t>[London]</a:t>
          </a:r>
          <a:br>
            <a:rPr lang="en-GB" dirty="0"/>
          </a:br>
          <a:r>
            <a:rPr lang="en-GB" dirty="0"/>
            <a:t>[</a:t>
          </a:r>
          <a:r>
            <a:rPr lang="en-GB" dirty="0" err="1"/>
            <a:t>avg</a:t>
          </a:r>
          <a:r>
            <a:rPr lang="en-GB" dirty="0"/>
            <a:t> price = 105.63]</a:t>
          </a:r>
          <a:endParaRPr lang="en-US" dirty="0"/>
        </a:p>
      </dgm:t>
    </dgm:pt>
    <dgm:pt modelId="{B0E47EF0-0E29-4069-9F34-1E6BB9CE36E9}" type="parTrans" cxnId="{D9CA8390-2BA6-45B6-A1C3-2FA67D735031}">
      <dgm:prSet/>
      <dgm:spPr/>
      <dgm:t>
        <a:bodyPr/>
        <a:lstStyle/>
        <a:p>
          <a:endParaRPr lang="en-US"/>
        </a:p>
      </dgm:t>
    </dgm:pt>
    <dgm:pt modelId="{8523EB34-FF43-4E74-AB36-905CE9B9A31D}" type="sibTrans" cxnId="{D9CA8390-2BA6-45B6-A1C3-2FA67D735031}">
      <dgm:prSet/>
      <dgm:spPr/>
      <dgm:t>
        <a:bodyPr/>
        <a:lstStyle/>
        <a:p>
          <a:endParaRPr lang="en-US"/>
        </a:p>
      </dgm:t>
    </dgm:pt>
    <dgm:pt modelId="{8074FF83-2C7A-4B05-B9BD-9C791F03A16A}">
      <dgm:prSet phldrT="[Text]"/>
      <dgm:spPr/>
      <dgm:t>
        <a:bodyPr/>
        <a:lstStyle/>
        <a:p>
          <a:r>
            <a:rPr lang="en-US" dirty="0"/>
            <a:t>Average Airbnb Price is 107.51</a:t>
          </a:r>
        </a:p>
      </dgm:t>
    </dgm:pt>
    <dgm:pt modelId="{86A1C13B-4202-4705-8494-BCC1879064D2}" type="parTrans" cxnId="{5F64879A-1450-4BC2-934E-5019E43F77B7}">
      <dgm:prSet/>
      <dgm:spPr/>
      <dgm:t>
        <a:bodyPr/>
        <a:lstStyle/>
        <a:p>
          <a:endParaRPr lang="en-US"/>
        </a:p>
      </dgm:t>
    </dgm:pt>
    <dgm:pt modelId="{36AD1C35-4A16-4851-94ED-F1630FAF1055}" type="sibTrans" cxnId="{5F64879A-1450-4BC2-934E-5019E43F77B7}">
      <dgm:prSet/>
      <dgm:spPr/>
      <dgm:t>
        <a:bodyPr/>
        <a:lstStyle/>
        <a:p>
          <a:endParaRPr lang="en-US"/>
        </a:p>
      </dgm:t>
    </dgm:pt>
    <dgm:pt modelId="{6A685914-B284-4BAA-81DE-79035FF5B5F1}" type="pres">
      <dgm:prSet presAssocID="{D328EAA2-4CAE-41C8-95E2-1EAACC72C56A}" presName="Name0" presStyleCnt="0">
        <dgm:presLayoutVars>
          <dgm:chMax val="1"/>
          <dgm:chPref val="1"/>
          <dgm:dir/>
          <dgm:animOne val="branch"/>
          <dgm:animLvl val="lvl"/>
        </dgm:presLayoutVars>
      </dgm:prSet>
      <dgm:spPr/>
    </dgm:pt>
    <dgm:pt modelId="{1555EFAD-AF6F-4A0A-BA9D-015581544142}" type="pres">
      <dgm:prSet presAssocID="{5927F456-A0B6-4D85-B301-DE33E51C5993}" presName="Parent" presStyleLbl="node0" presStyleIdx="0" presStyleCnt="1">
        <dgm:presLayoutVars>
          <dgm:chMax val="6"/>
          <dgm:chPref val="6"/>
        </dgm:presLayoutVars>
      </dgm:prSet>
      <dgm:spPr/>
    </dgm:pt>
    <dgm:pt modelId="{F12FE787-0193-477A-B9B9-9B862A1E3245}" type="pres">
      <dgm:prSet presAssocID="{D42C3D78-5CF0-4260-98E2-E9A190800E73}" presName="Accent1" presStyleCnt="0"/>
      <dgm:spPr/>
    </dgm:pt>
    <dgm:pt modelId="{45B035A7-729A-4D19-8DCD-BACAFD9B5A95}" type="pres">
      <dgm:prSet presAssocID="{D42C3D78-5CF0-4260-98E2-E9A190800E73}" presName="Accent" presStyleLbl="bgShp" presStyleIdx="0" presStyleCnt="6"/>
      <dgm:spPr/>
    </dgm:pt>
    <dgm:pt modelId="{590E0F60-FD26-47A9-8A06-34357A30FD34}" type="pres">
      <dgm:prSet presAssocID="{D42C3D78-5CF0-4260-98E2-E9A190800E73}" presName="Child1" presStyleLbl="node1" presStyleIdx="0" presStyleCnt="6">
        <dgm:presLayoutVars>
          <dgm:chMax val="0"/>
          <dgm:chPref val="0"/>
          <dgm:bulletEnabled val="1"/>
        </dgm:presLayoutVars>
      </dgm:prSet>
      <dgm:spPr/>
    </dgm:pt>
    <dgm:pt modelId="{E21CA4B8-72F9-42D8-AD18-05A485C2D34F}" type="pres">
      <dgm:prSet presAssocID="{1E1AD77B-1562-47C6-8BE8-4978EE045193}" presName="Accent2" presStyleCnt="0"/>
      <dgm:spPr/>
    </dgm:pt>
    <dgm:pt modelId="{3BEC665A-28F9-4BD2-8F3D-48765DD40C8E}" type="pres">
      <dgm:prSet presAssocID="{1E1AD77B-1562-47C6-8BE8-4978EE045193}" presName="Accent" presStyleLbl="bgShp" presStyleIdx="1" presStyleCnt="6"/>
      <dgm:spPr/>
    </dgm:pt>
    <dgm:pt modelId="{66F989DD-0975-4130-845C-7433D6DA600B}" type="pres">
      <dgm:prSet presAssocID="{1E1AD77B-1562-47C6-8BE8-4978EE045193}" presName="Child2" presStyleLbl="node1" presStyleIdx="1" presStyleCnt="6">
        <dgm:presLayoutVars>
          <dgm:chMax val="0"/>
          <dgm:chPref val="0"/>
          <dgm:bulletEnabled val="1"/>
        </dgm:presLayoutVars>
      </dgm:prSet>
      <dgm:spPr/>
    </dgm:pt>
    <dgm:pt modelId="{2D00AE49-7370-4832-84A8-794B6A0D82BA}" type="pres">
      <dgm:prSet presAssocID="{A0808525-49A1-4A6C-BCA9-FC925AE8B590}" presName="Accent3" presStyleCnt="0"/>
      <dgm:spPr/>
    </dgm:pt>
    <dgm:pt modelId="{E2A45359-BBE7-411E-9BD5-3063ED2F3C1F}" type="pres">
      <dgm:prSet presAssocID="{A0808525-49A1-4A6C-BCA9-FC925AE8B590}" presName="Accent" presStyleLbl="bgShp" presStyleIdx="2" presStyleCnt="6"/>
      <dgm:spPr/>
    </dgm:pt>
    <dgm:pt modelId="{FA7C92E3-5B11-49D3-B17D-37D3281CB10B}" type="pres">
      <dgm:prSet presAssocID="{A0808525-49A1-4A6C-BCA9-FC925AE8B590}" presName="Child3" presStyleLbl="node1" presStyleIdx="2" presStyleCnt="6">
        <dgm:presLayoutVars>
          <dgm:chMax val="0"/>
          <dgm:chPref val="0"/>
          <dgm:bulletEnabled val="1"/>
        </dgm:presLayoutVars>
      </dgm:prSet>
      <dgm:spPr/>
    </dgm:pt>
    <dgm:pt modelId="{5DF9F1B2-9AB2-4706-A27B-77B611BEA08E}" type="pres">
      <dgm:prSet presAssocID="{C6CD35BC-45BE-4CB5-88BE-F0C8242A60E2}" presName="Accent4" presStyleCnt="0"/>
      <dgm:spPr/>
    </dgm:pt>
    <dgm:pt modelId="{EDB40069-9707-4AFB-B0ED-C84740EA24AA}" type="pres">
      <dgm:prSet presAssocID="{C6CD35BC-45BE-4CB5-88BE-F0C8242A60E2}" presName="Accent" presStyleLbl="bgShp" presStyleIdx="3" presStyleCnt="6"/>
      <dgm:spPr/>
    </dgm:pt>
    <dgm:pt modelId="{9826ED8B-80E1-4E2B-93A4-FA6B8D8CAEC6}" type="pres">
      <dgm:prSet presAssocID="{C6CD35BC-45BE-4CB5-88BE-F0C8242A60E2}" presName="Child4" presStyleLbl="node1" presStyleIdx="3" presStyleCnt="6">
        <dgm:presLayoutVars>
          <dgm:chMax val="0"/>
          <dgm:chPref val="0"/>
          <dgm:bulletEnabled val="1"/>
        </dgm:presLayoutVars>
      </dgm:prSet>
      <dgm:spPr/>
    </dgm:pt>
    <dgm:pt modelId="{9E1EF39A-524D-4C60-BC86-F8C76F74E017}" type="pres">
      <dgm:prSet presAssocID="{02064201-4D04-4912-AEF0-C67126C24ED5}" presName="Accent5" presStyleCnt="0"/>
      <dgm:spPr/>
    </dgm:pt>
    <dgm:pt modelId="{57BAFCCB-4045-4505-A2ED-EA6A76484EF3}" type="pres">
      <dgm:prSet presAssocID="{02064201-4D04-4912-AEF0-C67126C24ED5}" presName="Accent" presStyleLbl="bgShp" presStyleIdx="4" presStyleCnt="6"/>
      <dgm:spPr/>
    </dgm:pt>
    <dgm:pt modelId="{59B4D7F1-E3B1-45D9-8885-52917CCDB764}" type="pres">
      <dgm:prSet presAssocID="{02064201-4D04-4912-AEF0-C67126C24ED5}" presName="Child5" presStyleLbl="node1" presStyleIdx="4" presStyleCnt="6">
        <dgm:presLayoutVars>
          <dgm:chMax val="0"/>
          <dgm:chPref val="0"/>
          <dgm:bulletEnabled val="1"/>
        </dgm:presLayoutVars>
      </dgm:prSet>
      <dgm:spPr/>
    </dgm:pt>
    <dgm:pt modelId="{7574AE02-8D95-4837-BD5B-954D7117067F}" type="pres">
      <dgm:prSet presAssocID="{8074FF83-2C7A-4B05-B9BD-9C791F03A16A}" presName="Accent6" presStyleCnt="0"/>
      <dgm:spPr/>
    </dgm:pt>
    <dgm:pt modelId="{8DB6EB4E-D45A-4787-ACC4-58936A2DBD93}" type="pres">
      <dgm:prSet presAssocID="{8074FF83-2C7A-4B05-B9BD-9C791F03A16A}" presName="Accent" presStyleLbl="bgShp" presStyleIdx="5" presStyleCnt="6"/>
      <dgm:spPr/>
    </dgm:pt>
    <dgm:pt modelId="{5635DC9D-1430-4AF5-B6E7-C105DFCD92EA}" type="pres">
      <dgm:prSet presAssocID="{8074FF83-2C7A-4B05-B9BD-9C791F03A16A}" presName="Child6" presStyleLbl="node1" presStyleIdx="5" presStyleCnt="6">
        <dgm:presLayoutVars>
          <dgm:chMax val="0"/>
          <dgm:chPref val="0"/>
          <dgm:bulletEnabled val="1"/>
        </dgm:presLayoutVars>
      </dgm:prSet>
      <dgm:spPr/>
    </dgm:pt>
  </dgm:ptLst>
  <dgm:cxnLst>
    <dgm:cxn modelId="{CEE58900-756B-4564-9FA4-EE63250E2AE0}" type="presOf" srcId="{8074FF83-2C7A-4B05-B9BD-9C791F03A16A}" destId="{5635DC9D-1430-4AF5-B6E7-C105DFCD92EA}" srcOrd="0" destOrd="0" presId="urn:microsoft.com/office/officeart/2011/layout/HexagonRadial"/>
    <dgm:cxn modelId="{7D00DB13-2CBA-44A2-A0B6-3BBF5BCB844D}" srcId="{5927F456-A0B6-4D85-B301-DE33E51C5993}" destId="{C6CD35BC-45BE-4CB5-88BE-F0C8242A60E2}" srcOrd="3" destOrd="0" parTransId="{D11CF512-7DEA-41B8-A01B-52C591030A4F}" sibTransId="{7DD436B4-EF40-4D7D-BBD8-506E2312C100}"/>
    <dgm:cxn modelId="{FC4FB940-ED37-4017-98DC-A8B00D54AB9B}" srcId="{5927F456-A0B6-4D85-B301-DE33E51C5993}" destId="{D42C3D78-5CF0-4260-98E2-E9A190800E73}" srcOrd="0" destOrd="0" parTransId="{D025526E-ABE6-43E8-BC8C-724A4E8A9866}" sibTransId="{74F24B7A-C9F6-42C6-9ABF-4370C53155D1}"/>
    <dgm:cxn modelId="{ACA9B065-6E0D-4F97-A146-E241D75EC27B}" type="presOf" srcId="{D328EAA2-4CAE-41C8-95E2-1EAACC72C56A}" destId="{6A685914-B284-4BAA-81DE-79035FF5B5F1}" srcOrd="0" destOrd="0" presId="urn:microsoft.com/office/officeart/2011/layout/HexagonRadial"/>
    <dgm:cxn modelId="{9DF00C6B-58DA-423C-9C26-DE0F726F9B54}" type="presOf" srcId="{C6CD35BC-45BE-4CB5-88BE-F0C8242A60E2}" destId="{9826ED8B-80E1-4E2B-93A4-FA6B8D8CAEC6}" srcOrd="0" destOrd="0" presId="urn:microsoft.com/office/officeart/2011/layout/HexagonRadial"/>
    <dgm:cxn modelId="{AF1C1B73-2B61-4781-8746-BF5E1482F4DB}" srcId="{5927F456-A0B6-4D85-B301-DE33E51C5993}" destId="{1E1AD77B-1562-47C6-8BE8-4978EE045193}" srcOrd="1" destOrd="0" parTransId="{65DD8FCD-2DBB-4B94-88F5-809AB9816CCF}" sibTransId="{F251721F-B03A-4169-BFA1-FEA701021D97}"/>
    <dgm:cxn modelId="{DD82AF53-397C-412C-A11E-AB2541C3DE22}" type="presOf" srcId="{5927F456-A0B6-4D85-B301-DE33E51C5993}" destId="{1555EFAD-AF6F-4A0A-BA9D-015581544142}" srcOrd="0" destOrd="0" presId="urn:microsoft.com/office/officeart/2011/layout/HexagonRadial"/>
    <dgm:cxn modelId="{23C02D81-FBA3-471A-B43D-4BFD85DD6595}" type="presOf" srcId="{A0808525-49A1-4A6C-BCA9-FC925AE8B590}" destId="{FA7C92E3-5B11-49D3-B17D-37D3281CB10B}" srcOrd="0" destOrd="0" presId="urn:microsoft.com/office/officeart/2011/layout/HexagonRadial"/>
    <dgm:cxn modelId="{D9CA8390-2BA6-45B6-A1C3-2FA67D735031}" srcId="{5927F456-A0B6-4D85-B301-DE33E51C5993}" destId="{02064201-4D04-4912-AEF0-C67126C24ED5}" srcOrd="4" destOrd="0" parTransId="{B0E47EF0-0E29-4069-9F34-1E6BB9CE36E9}" sibTransId="{8523EB34-FF43-4E74-AB36-905CE9B9A31D}"/>
    <dgm:cxn modelId="{5F64879A-1450-4BC2-934E-5019E43F77B7}" srcId="{5927F456-A0B6-4D85-B301-DE33E51C5993}" destId="{8074FF83-2C7A-4B05-B9BD-9C791F03A16A}" srcOrd="5" destOrd="0" parTransId="{86A1C13B-4202-4705-8494-BCC1879064D2}" sibTransId="{36AD1C35-4A16-4851-94ED-F1630FAF1055}"/>
    <dgm:cxn modelId="{1C79C0C5-B152-47DC-81B4-93F00A5A61B2}" srcId="{D328EAA2-4CAE-41C8-95E2-1EAACC72C56A}" destId="{5927F456-A0B6-4D85-B301-DE33E51C5993}" srcOrd="0" destOrd="0" parTransId="{1580AB85-8CB1-4BBD-808C-860C1B958D8A}" sibTransId="{8BD24DD5-1885-4358-A32F-7005DB14C7F4}"/>
    <dgm:cxn modelId="{86FECFD0-E4F9-4660-B15E-329D6B1094C6}" srcId="{5927F456-A0B6-4D85-B301-DE33E51C5993}" destId="{A0808525-49A1-4A6C-BCA9-FC925AE8B590}" srcOrd="2" destOrd="0" parTransId="{9F743304-A99C-41B9-A5E3-53618BAD8E60}" sibTransId="{F403BB55-5C1A-4AE6-B8A2-AC7732C4DF97}"/>
    <dgm:cxn modelId="{40C4B8D8-D9A8-4656-8920-62C6C6893559}" type="presOf" srcId="{02064201-4D04-4912-AEF0-C67126C24ED5}" destId="{59B4D7F1-E3B1-45D9-8885-52917CCDB764}" srcOrd="0" destOrd="0" presId="urn:microsoft.com/office/officeart/2011/layout/HexagonRadial"/>
    <dgm:cxn modelId="{907520F1-95AC-4DF1-9462-5E7134AE7531}" type="presOf" srcId="{D42C3D78-5CF0-4260-98E2-E9A190800E73}" destId="{590E0F60-FD26-47A9-8A06-34357A30FD34}" srcOrd="0" destOrd="0" presId="urn:microsoft.com/office/officeart/2011/layout/HexagonRadial"/>
    <dgm:cxn modelId="{89FC0EF9-D8CD-4B5D-B426-6A51C6A81A54}" type="presOf" srcId="{1E1AD77B-1562-47C6-8BE8-4978EE045193}" destId="{66F989DD-0975-4130-845C-7433D6DA600B}" srcOrd="0" destOrd="0" presId="urn:microsoft.com/office/officeart/2011/layout/HexagonRadial"/>
    <dgm:cxn modelId="{B4D6D2AF-48A6-47E4-84B8-C6AAE70B8C79}" type="presParOf" srcId="{6A685914-B284-4BAA-81DE-79035FF5B5F1}" destId="{1555EFAD-AF6F-4A0A-BA9D-015581544142}" srcOrd="0" destOrd="0" presId="urn:microsoft.com/office/officeart/2011/layout/HexagonRadial"/>
    <dgm:cxn modelId="{608CC23A-EEC0-4B0B-ABEF-6AEE0BC5E39E}" type="presParOf" srcId="{6A685914-B284-4BAA-81DE-79035FF5B5F1}" destId="{F12FE787-0193-477A-B9B9-9B862A1E3245}" srcOrd="1" destOrd="0" presId="urn:microsoft.com/office/officeart/2011/layout/HexagonRadial"/>
    <dgm:cxn modelId="{17D4396D-A22E-4D14-84E5-436294CDEAA7}" type="presParOf" srcId="{F12FE787-0193-477A-B9B9-9B862A1E3245}" destId="{45B035A7-729A-4D19-8DCD-BACAFD9B5A95}" srcOrd="0" destOrd="0" presId="urn:microsoft.com/office/officeart/2011/layout/HexagonRadial"/>
    <dgm:cxn modelId="{99731A92-C2A1-4037-9C26-EF4E70695145}" type="presParOf" srcId="{6A685914-B284-4BAA-81DE-79035FF5B5F1}" destId="{590E0F60-FD26-47A9-8A06-34357A30FD34}" srcOrd="2" destOrd="0" presId="urn:microsoft.com/office/officeart/2011/layout/HexagonRadial"/>
    <dgm:cxn modelId="{F40AC304-F5CA-42E2-A86D-CA152F37B466}" type="presParOf" srcId="{6A685914-B284-4BAA-81DE-79035FF5B5F1}" destId="{E21CA4B8-72F9-42D8-AD18-05A485C2D34F}" srcOrd="3" destOrd="0" presId="urn:microsoft.com/office/officeart/2011/layout/HexagonRadial"/>
    <dgm:cxn modelId="{E474D3C5-0F5C-48B2-BF85-2CA9B64C0878}" type="presParOf" srcId="{E21CA4B8-72F9-42D8-AD18-05A485C2D34F}" destId="{3BEC665A-28F9-4BD2-8F3D-48765DD40C8E}" srcOrd="0" destOrd="0" presId="urn:microsoft.com/office/officeart/2011/layout/HexagonRadial"/>
    <dgm:cxn modelId="{85D48015-6ABE-4257-96C1-5955C43CA3FB}" type="presParOf" srcId="{6A685914-B284-4BAA-81DE-79035FF5B5F1}" destId="{66F989DD-0975-4130-845C-7433D6DA600B}" srcOrd="4" destOrd="0" presId="urn:microsoft.com/office/officeart/2011/layout/HexagonRadial"/>
    <dgm:cxn modelId="{E731BF3C-0B8E-42DD-BAE2-1420D52CBB77}" type="presParOf" srcId="{6A685914-B284-4BAA-81DE-79035FF5B5F1}" destId="{2D00AE49-7370-4832-84A8-794B6A0D82BA}" srcOrd="5" destOrd="0" presId="urn:microsoft.com/office/officeart/2011/layout/HexagonRadial"/>
    <dgm:cxn modelId="{7F9A5C19-F8B9-4A25-B408-BE032B03A74E}" type="presParOf" srcId="{2D00AE49-7370-4832-84A8-794B6A0D82BA}" destId="{E2A45359-BBE7-411E-9BD5-3063ED2F3C1F}" srcOrd="0" destOrd="0" presId="urn:microsoft.com/office/officeart/2011/layout/HexagonRadial"/>
    <dgm:cxn modelId="{BC899A84-F765-4F6F-A589-3E7342DA2AB0}" type="presParOf" srcId="{6A685914-B284-4BAA-81DE-79035FF5B5F1}" destId="{FA7C92E3-5B11-49D3-B17D-37D3281CB10B}" srcOrd="6" destOrd="0" presId="urn:microsoft.com/office/officeart/2011/layout/HexagonRadial"/>
    <dgm:cxn modelId="{91231EA0-D261-4B56-8A39-DD64A527975E}" type="presParOf" srcId="{6A685914-B284-4BAA-81DE-79035FF5B5F1}" destId="{5DF9F1B2-9AB2-4706-A27B-77B611BEA08E}" srcOrd="7" destOrd="0" presId="urn:microsoft.com/office/officeart/2011/layout/HexagonRadial"/>
    <dgm:cxn modelId="{EA7DC5B8-F9CA-4A92-B412-DC5513C6962C}" type="presParOf" srcId="{5DF9F1B2-9AB2-4706-A27B-77B611BEA08E}" destId="{EDB40069-9707-4AFB-B0ED-C84740EA24AA}" srcOrd="0" destOrd="0" presId="urn:microsoft.com/office/officeart/2011/layout/HexagonRadial"/>
    <dgm:cxn modelId="{F5FED438-F189-4798-A3B0-C538A6287583}" type="presParOf" srcId="{6A685914-B284-4BAA-81DE-79035FF5B5F1}" destId="{9826ED8B-80E1-4E2B-93A4-FA6B8D8CAEC6}" srcOrd="8" destOrd="0" presId="urn:microsoft.com/office/officeart/2011/layout/HexagonRadial"/>
    <dgm:cxn modelId="{91D4607D-E39D-4886-B0DE-1B645B1C3AD2}" type="presParOf" srcId="{6A685914-B284-4BAA-81DE-79035FF5B5F1}" destId="{9E1EF39A-524D-4C60-BC86-F8C76F74E017}" srcOrd="9" destOrd="0" presId="urn:microsoft.com/office/officeart/2011/layout/HexagonRadial"/>
    <dgm:cxn modelId="{A865BB6E-79B3-4C6D-91EB-D5112CA43469}" type="presParOf" srcId="{9E1EF39A-524D-4C60-BC86-F8C76F74E017}" destId="{57BAFCCB-4045-4505-A2ED-EA6A76484EF3}" srcOrd="0" destOrd="0" presId="urn:microsoft.com/office/officeart/2011/layout/HexagonRadial"/>
    <dgm:cxn modelId="{877068D7-0F1E-4216-8B2E-41FFC19C3590}" type="presParOf" srcId="{6A685914-B284-4BAA-81DE-79035FF5B5F1}" destId="{59B4D7F1-E3B1-45D9-8885-52917CCDB764}" srcOrd="10" destOrd="0" presId="urn:microsoft.com/office/officeart/2011/layout/HexagonRadial"/>
    <dgm:cxn modelId="{BBDA0A29-138E-45D7-92A5-0168BEA59A52}" type="presParOf" srcId="{6A685914-B284-4BAA-81DE-79035FF5B5F1}" destId="{7574AE02-8D95-4837-BD5B-954D7117067F}" srcOrd="11" destOrd="0" presId="urn:microsoft.com/office/officeart/2011/layout/HexagonRadial"/>
    <dgm:cxn modelId="{21E64A10-D530-4ED8-A8B9-D2B3175F9C81}" type="presParOf" srcId="{7574AE02-8D95-4837-BD5B-954D7117067F}" destId="{8DB6EB4E-D45A-4787-ACC4-58936A2DBD93}" srcOrd="0" destOrd="0" presId="urn:microsoft.com/office/officeart/2011/layout/HexagonRadial"/>
    <dgm:cxn modelId="{B449487C-E15C-476C-9971-C11643B95C0C}" type="presParOf" srcId="{6A685914-B284-4BAA-81DE-79035FF5B5F1}" destId="{5635DC9D-1430-4AF5-B6E7-C105DFCD92E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5CE904-1E26-4A16-B38A-3EA8F14E0FD8}"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GB"/>
        </a:p>
      </dgm:t>
    </dgm:pt>
    <dgm:pt modelId="{0B5960EF-6D93-464F-8B91-99A5C67E23B9}">
      <dgm:prSet phldrT="[Text]"/>
      <dgm:spPr/>
      <dgm:t>
        <a:bodyPr/>
        <a:lstStyle/>
        <a:p>
          <a:r>
            <a:rPr lang="en-GB" dirty="0"/>
            <a:t>Pets</a:t>
          </a:r>
        </a:p>
      </dgm:t>
    </dgm:pt>
    <dgm:pt modelId="{E3674A0F-8679-4873-A29E-2E8863F332E8}" type="parTrans" cxnId="{20F9952D-5E14-407F-8EE7-12B9BCF54BB2}">
      <dgm:prSet/>
      <dgm:spPr/>
      <dgm:t>
        <a:bodyPr/>
        <a:lstStyle/>
        <a:p>
          <a:endParaRPr lang="en-GB"/>
        </a:p>
      </dgm:t>
    </dgm:pt>
    <dgm:pt modelId="{B4FE9729-D80A-46B6-84F2-1B58E86E786A}" type="sibTrans" cxnId="{20F9952D-5E14-407F-8EE7-12B9BCF54BB2}">
      <dgm:prSet/>
      <dgm:spPr/>
      <dgm:t>
        <a:bodyPr/>
        <a:lstStyle/>
        <a:p>
          <a:endParaRPr lang="en-GB"/>
        </a:p>
      </dgm:t>
    </dgm:pt>
    <dgm:pt modelId="{53793640-70BA-4C77-9824-56DD51ABA0D8}">
      <dgm:prSet phldrT="[Text]"/>
      <dgm:spPr/>
      <dgm:t>
        <a:bodyPr/>
        <a:lstStyle/>
        <a:p>
          <a:r>
            <a:rPr lang="en-GB" dirty="0"/>
            <a:t>How does allowing pets contribute to price setting?</a:t>
          </a:r>
        </a:p>
      </dgm:t>
    </dgm:pt>
    <dgm:pt modelId="{4A319924-52B9-47AC-904A-89F32242A9BF}" type="parTrans" cxnId="{D5E6064C-9A40-432B-86C7-11C821545E6F}">
      <dgm:prSet/>
      <dgm:spPr/>
      <dgm:t>
        <a:bodyPr/>
        <a:lstStyle/>
        <a:p>
          <a:endParaRPr lang="en-GB"/>
        </a:p>
      </dgm:t>
    </dgm:pt>
    <dgm:pt modelId="{F4AC91D2-0A57-4514-B85F-A99373614F33}" type="sibTrans" cxnId="{D5E6064C-9A40-432B-86C7-11C821545E6F}">
      <dgm:prSet/>
      <dgm:spPr/>
      <dgm:t>
        <a:bodyPr/>
        <a:lstStyle/>
        <a:p>
          <a:endParaRPr lang="en-GB"/>
        </a:p>
      </dgm:t>
    </dgm:pt>
    <dgm:pt modelId="{A9BD9F94-C978-42C9-817F-38E24AC6D637}">
      <dgm:prSet phldrT="[Text]"/>
      <dgm:spPr/>
      <dgm:t>
        <a:bodyPr/>
        <a:lstStyle/>
        <a:p>
          <a:r>
            <a:rPr lang="en-GB" dirty="0"/>
            <a:t>0.05% of listings allows pets(41 of 76503) </a:t>
          </a:r>
        </a:p>
      </dgm:t>
    </dgm:pt>
    <dgm:pt modelId="{2FBB7874-0846-4A10-A889-E0F6E87498C2}" type="parTrans" cxnId="{48703E4A-0EB2-4969-87B4-180E1ACDE2D2}">
      <dgm:prSet/>
      <dgm:spPr/>
      <dgm:t>
        <a:bodyPr/>
        <a:lstStyle/>
        <a:p>
          <a:endParaRPr lang="en-GB"/>
        </a:p>
      </dgm:t>
    </dgm:pt>
    <dgm:pt modelId="{BCA269F6-7D44-4D2B-8900-C18E953DD40A}" type="sibTrans" cxnId="{48703E4A-0EB2-4969-87B4-180E1ACDE2D2}">
      <dgm:prSet/>
      <dgm:spPr/>
      <dgm:t>
        <a:bodyPr/>
        <a:lstStyle/>
        <a:p>
          <a:endParaRPr lang="en-GB"/>
        </a:p>
      </dgm:t>
    </dgm:pt>
    <dgm:pt modelId="{41A6610F-9E0E-457B-BAB0-7AD4CB4E1ECF}">
      <dgm:prSet phldrT="[Text]"/>
      <dgm:spPr/>
      <dgm:t>
        <a:bodyPr/>
        <a:lstStyle/>
        <a:p>
          <a:r>
            <a:rPr lang="en-GB" dirty="0"/>
            <a:t>Instant Booking</a:t>
          </a:r>
        </a:p>
      </dgm:t>
    </dgm:pt>
    <dgm:pt modelId="{E6A419D8-6B2F-46A2-9F83-68F73BD0853F}" type="parTrans" cxnId="{0434249D-F184-487A-9225-63D4AFCAAD98}">
      <dgm:prSet/>
      <dgm:spPr/>
      <dgm:t>
        <a:bodyPr/>
        <a:lstStyle/>
        <a:p>
          <a:endParaRPr lang="en-GB"/>
        </a:p>
      </dgm:t>
    </dgm:pt>
    <dgm:pt modelId="{BE9210AE-5155-41B0-93A2-AC7D074C4743}" type="sibTrans" cxnId="{0434249D-F184-487A-9225-63D4AFCAAD98}">
      <dgm:prSet/>
      <dgm:spPr/>
      <dgm:t>
        <a:bodyPr/>
        <a:lstStyle/>
        <a:p>
          <a:endParaRPr lang="en-GB"/>
        </a:p>
      </dgm:t>
    </dgm:pt>
    <dgm:pt modelId="{F136396B-DFFC-4DDE-ABC0-393E624D48B2}">
      <dgm:prSet phldrT="[Text]"/>
      <dgm:spPr/>
      <dgm:t>
        <a:bodyPr/>
        <a:lstStyle/>
        <a:p>
          <a:r>
            <a:rPr lang="en-GB" dirty="0"/>
            <a:t>How does instant booking contribute to price setting?</a:t>
          </a:r>
        </a:p>
      </dgm:t>
    </dgm:pt>
    <dgm:pt modelId="{39E6D883-7CF1-4843-BF4D-D0F66AFBA3A7}" type="parTrans" cxnId="{48C4744C-73E5-47E2-853C-3F53D92B2BD1}">
      <dgm:prSet/>
      <dgm:spPr/>
      <dgm:t>
        <a:bodyPr/>
        <a:lstStyle/>
        <a:p>
          <a:endParaRPr lang="en-GB"/>
        </a:p>
      </dgm:t>
    </dgm:pt>
    <dgm:pt modelId="{2E97CDE1-9F6E-47C1-9348-A7B53A324D1C}" type="sibTrans" cxnId="{48C4744C-73E5-47E2-853C-3F53D92B2BD1}">
      <dgm:prSet/>
      <dgm:spPr/>
      <dgm:t>
        <a:bodyPr/>
        <a:lstStyle/>
        <a:p>
          <a:endParaRPr lang="en-GB"/>
        </a:p>
      </dgm:t>
    </dgm:pt>
    <dgm:pt modelId="{BCDF4F36-82DF-49AC-88E3-FB1065916BF8}">
      <dgm:prSet phldrT="[Text]"/>
      <dgm:spPr/>
      <dgm:t>
        <a:bodyPr/>
        <a:lstStyle/>
        <a:p>
          <a:r>
            <a:rPr lang="en-GB" dirty="0"/>
            <a:t>Instant booking contributes only 0.75% of price increase over average price.</a:t>
          </a:r>
        </a:p>
      </dgm:t>
    </dgm:pt>
    <dgm:pt modelId="{6296B949-2085-42E5-A531-B872D54A474C}" type="parTrans" cxnId="{471B90D8-009E-4AD4-8E63-2A9B4234F5F2}">
      <dgm:prSet/>
      <dgm:spPr/>
      <dgm:t>
        <a:bodyPr/>
        <a:lstStyle/>
        <a:p>
          <a:endParaRPr lang="en-GB"/>
        </a:p>
      </dgm:t>
    </dgm:pt>
    <dgm:pt modelId="{68AB71E1-CE6F-496B-8B44-702B69A37834}" type="sibTrans" cxnId="{471B90D8-009E-4AD4-8E63-2A9B4234F5F2}">
      <dgm:prSet/>
      <dgm:spPr/>
      <dgm:t>
        <a:bodyPr/>
        <a:lstStyle/>
        <a:p>
          <a:endParaRPr lang="en-GB"/>
        </a:p>
      </dgm:t>
    </dgm:pt>
    <dgm:pt modelId="{7FE430EC-FD8B-400F-A01A-3902957DB7E7}">
      <dgm:prSet phldrT="[Text]"/>
      <dgm:spPr/>
      <dgm:t>
        <a:bodyPr/>
        <a:lstStyle/>
        <a:p>
          <a:r>
            <a:rPr lang="en-GB" dirty="0"/>
            <a:t>Super Hosting</a:t>
          </a:r>
        </a:p>
      </dgm:t>
    </dgm:pt>
    <dgm:pt modelId="{3361D8B5-26D9-433C-B975-2D462176824E}" type="parTrans" cxnId="{37FB4EEF-A20A-4B1A-A138-B10A013B5559}">
      <dgm:prSet/>
      <dgm:spPr/>
      <dgm:t>
        <a:bodyPr/>
        <a:lstStyle/>
        <a:p>
          <a:endParaRPr lang="en-GB"/>
        </a:p>
      </dgm:t>
    </dgm:pt>
    <dgm:pt modelId="{809BC4FE-FF0B-47FA-A89C-C27E1CBD249C}" type="sibTrans" cxnId="{37FB4EEF-A20A-4B1A-A138-B10A013B5559}">
      <dgm:prSet/>
      <dgm:spPr/>
      <dgm:t>
        <a:bodyPr/>
        <a:lstStyle/>
        <a:p>
          <a:endParaRPr lang="en-GB"/>
        </a:p>
      </dgm:t>
    </dgm:pt>
    <dgm:pt modelId="{F4BCE479-F9DA-489D-B950-339FC90C8A63}">
      <dgm:prSet phldrT="[Text]"/>
      <dgm:spPr/>
      <dgm:t>
        <a:bodyPr/>
        <a:lstStyle/>
        <a:p>
          <a:r>
            <a:rPr lang="en-GB" dirty="0"/>
            <a:t>How does super hosting contribute to price setting?</a:t>
          </a:r>
        </a:p>
      </dgm:t>
    </dgm:pt>
    <dgm:pt modelId="{324902AF-4081-4C3C-ABD3-E450566948E5}" type="parTrans" cxnId="{28D04C8A-9B9E-4853-8164-918298514FB9}">
      <dgm:prSet/>
      <dgm:spPr/>
      <dgm:t>
        <a:bodyPr/>
        <a:lstStyle/>
        <a:p>
          <a:endParaRPr lang="en-GB"/>
        </a:p>
      </dgm:t>
    </dgm:pt>
    <dgm:pt modelId="{671FF9F8-76A7-4E96-B79B-66C82DC4EB92}" type="sibTrans" cxnId="{28D04C8A-9B9E-4853-8164-918298514FB9}">
      <dgm:prSet/>
      <dgm:spPr/>
      <dgm:t>
        <a:bodyPr/>
        <a:lstStyle/>
        <a:p>
          <a:endParaRPr lang="en-GB"/>
        </a:p>
      </dgm:t>
    </dgm:pt>
    <dgm:pt modelId="{2D8144B6-4D86-477D-B181-A8ED659C7E4C}">
      <dgm:prSet phldrT="[Text]"/>
      <dgm:spPr/>
      <dgm:t>
        <a:bodyPr/>
        <a:lstStyle/>
        <a:p>
          <a:r>
            <a:rPr lang="en-GB" dirty="0"/>
            <a:t>Super-host contributes only 0.48% of price increase over average price.</a:t>
          </a:r>
        </a:p>
      </dgm:t>
    </dgm:pt>
    <dgm:pt modelId="{75D35836-6604-4048-8DA6-9416C0C86655}" type="parTrans" cxnId="{780132E8-66D4-4FFE-9D78-7C106C455386}">
      <dgm:prSet/>
      <dgm:spPr/>
      <dgm:t>
        <a:bodyPr/>
        <a:lstStyle/>
        <a:p>
          <a:endParaRPr lang="en-GB"/>
        </a:p>
      </dgm:t>
    </dgm:pt>
    <dgm:pt modelId="{098808B0-2947-486F-9286-8C8451986135}" type="sibTrans" cxnId="{780132E8-66D4-4FFE-9D78-7C106C455386}">
      <dgm:prSet/>
      <dgm:spPr/>
      <dgm:t>
        <a:bodyPr/>
        <a:lstStyle/>
        <a:p>
          <a:endParaRPr lang="en-GB"/>
        </a:p>
      </dgm:t>
    </dgm:pt>
    <dgm:pt modelId="{396C694D-D703-4197-9CD5-81D51C440EDB}">
      <dgm:prSet phldrT="[Text]"/>
      <dgm:spPr/>
      <dgm:t>
        <a:bodyPr/>
        <a:lstStyle/>
        <a:p>
          <a:r>
            <a:rPr lang="en-GB" dirty="0"/>
            <a:t>73% of the listings that allows pets set price above average price 107.5.(30 of 41)</a:t>
          </a:r>
        </a:p>
      </dgm:t>
    </dgm:pt>
    <dgm:pt modelId="{89E253E4-2AF7-4575-AA82-0AFDE30EE8D8}" type="parTrans" cxnId="{24DD4C05-F66D-4F3E-897D-99734E2BA58A}">
      <dgm:prSet/>
      <dgm:spPr/>
      <dgm:t>
        <a:bodyPr/>
        <a:lstStyle/>
        <a:p>
          <a:endParaRPr lang="en-GB"/>
        </a:p>
      </dgm:t>
    </dgm:pt>
    <dgm:pt modelId="{3A7E10C3-ED31-442F-B57D-E0AC14F3CF43}" type="sibTrans" cxnId="{24DD4C05-F66D-4F3E-897D-99734E2BA58A}">
      <dgm:prSet/>
      <dgm:spPr/>
      <dgm:t>
        <a:bodyPr/>
        <a:lstStyle/>
        <a:p>
          <a:endParaRPr lang="en-GB"/>
        </a:p>
      </dgm:t>
    </dgm:pt>
    <dgm:pt modelId="{641E90DE-8F78-4508-8311-9D70B84D8C5A}">
      <dgm:prSet phldrT="[Text]"/>
      <dgm:spPr/>
      <dgm:t>
        <a:bodyPr/>
        <a:lstStyle/>
        <a:p>
          <a:r>
            <a:rPr lang="en-GB" dirty="0"/>
            <a:t>Pets Allowed will be advantageous to price setting</a:t>
          </a:r>
        </a:p>
      </dgm:t>
    </dgm:pt>
    <dgm:pt modelId="{A8EED9CE-5F1F-44DB-B162-B9861756D526}" type="parTrans" cxnId="{B8A32507-D6CA-4D7A-86B9-11BD4304D0D4}">
      <dgm:prSet/>
      <dgm:spPr/>
      <dgm:t>
        <a:bodyPr/>
        <a:lstStyle/>
        <a:p>
          <a:endParaRPr lang="en-GB"/>
        </a:p>
      </dgm:t>
    </dgm:pt>
    <dgm:pt modelId="{B76062A8-1764-4F8C-9DE0-57E67F5CA6FF}" type="sibTrans" cxnId="{B8A32507-D6CA-4D7A-86B9-11BD4304D0D4}">
      <dgm:prSet/>
      <dgm:spPr/>
      <dgm:t>
        <a:bodyPr/>
        <a:lstStyle/>
        <a:p>
          <a:endParaRPr lang="en-GB"/>
        </a:p>
      </dgm:t>
    </dgm:pt>
    <dgm:pt modelId="{19596B22-0E1C-4903-A8F6-D27A8E1EC433}" type="pres">
      <dgm:prSet presAssocID="{115CE904-1E26-4A16-B38A-3EA8F14E0FD8}" presName="Name0" presStyleCnt="0">
        <dgm:presLayoutVars>
          <dgm:chMax/>
          <dgm:chPref val="3"/>
          <dgm:dir/>
          <dgm:animOne val="branch"/>
          <dgm:animLvl val="lvl"/>
        </dgm:presLayoutVars>
      </dgm:prSet>
      <dgm:spPr/>
    </dgm:pt>
    <dgm:pt modelId="{F2165AF3-BFB0-4621-AEC8-430AB4079CBF}" type="pres">
      <dgm:prSet presAssocID="{0B5960EF-6D93-464F-8B91-99A5C67E23B9}" presName="composite" presStyleCnt="0"/>
      <dgm:spPr/>
    </dgm:pt>
    <dgm:pt modelId="{C732EAFA-3F0E-4576-B8DC-B8A7792F5B97}" type="pres">
      <dgm:prSet presAssocID="{0B5960EF-6D93-464F-8B91-99A5C67E23B9}" presName="FirstChild" presStyleLbl="revTx" presStyleIdx="0" presStyleCnt="6">
        <dgm:presLayoutVars>
          <dgm:chMax val="0"/>
          <dgm:chPref val="0"/>
          <dgm:bulletEnabled val="1"/>
        </dgm:presLayoutVars>
      </dgm:prSet>
      <dgm:spPr/>
    </dgm:pt>
    <dgm:pt modelId="{08F0B3DC-6CB4-4D64-ADFA-29619B941F8F}" type="pres">
      <dgm:prSet presAssocID="{0B5960EF-6D93-464F-8B91-99A5C67E23B9}" presName="Parent" presStyleLbl="alignNode1" presStyleIdx="0" presStyleCnt="3">
        <dgm:presLayoutVars>
          <dgm:chMax val="3"/>
          <dgm:chPref val="3"/>
          <dgm:bulletEnabled val="1"/>
        </dgm:presLayoutVars>
      </dgm:prSet>
      <dgm:spPr/>
    </dgm:pt>
    <dgm:pt modelId="{265D81A6-0978-4FDC-8EDF-7BBF33A91DBB}" type="pres">
      <dgm:prSet presAssocID="{0B5960EF-6D93-464F-8B91-99A5C67E23B9}" presName="Accent" presStyleLbl="parChTrans1D1" presStyleIdx="0" presStyleCnt="3"/>
      <dgm:spPr/>
    </dgm:pt>
    <dgm:pt modelId="{FD67991D-28DB-4D2E-A56C-CFDA27D2F606}" type="pres">
      <dgm:prSet presAssocID="{0B5960EF-6D93-464F-8B91-99A5C67E23B9}" presName="Child" presStyleLbl="revTx" presStyleIdx="1" presStyleCnt="6">
        <dgm:presLayoutVars>
          <dgm:chMax val="0"/>
          <dgm:chPref val="0"/>
          <dgm:bulletEnabled val="1"/>
        </dgm:presLayoutVars>
      </dgm:prSet>
      <dgm:spPr/>
    </dgm:pt>
    <dgm:pt modelId="{40416575-E35B-42C4-996D-55A021A6EE39}" type="pres">
      <dgm:prSet presAssocID="{B4FE9729-D80A-46B6-84F2-1B58E86E786A}" presName="sibTrans" presStyleCnt="0"/>
      <dgm:spPr/>
    </dgm:pt>
    <dgm:pt modelId="{1FF60C9A-048D-4C76-8471-EA7412F0B416}" type="pres">
      <dgm:prSet presAssocID="{41A6610F-9E0E-457B-BAB0-7AD4CB4E1ECF}" presName="composite" presStyleCnt="0"/>
      <dgm:spPr/>
    </dgm:pt>
    <dgm:pt modelId="{1D475981-BB65-4A78-BFA4-C3CE8082F4B1}" type="pres">
      <dgm:prSet presAssocID="{41A6610F-9E0E-457B-BAB0-7AD4CB4E1ECF}" presName="FirstChild" presStyleLbl="revTx" presStyleIdx="2" presStyleCnt="6">
        <dgm:presLayoutVars>
          <dgm:chMax val="0"/>
          <dgm:chPref val="0"/>
          <dgm:bulletEnabled val="1"/>
        </dgm:presLayoutVars>
      </dgm:prSet>
      <dgm:spPr/>
    </dgm:pt>
    <dgm:pt modelId="{D163AC18-8CCE-4948-BBA4-3242DBBAA160}" type="pres">
      <dgm:prSet presAssocID="{41A6610F-9E0E-457B-BAB0-7AD4CB4E1ECF}" presName="Parent" presStyleLbl="alignNode1" presStyleIdx="1" presStyleCnt="3">
        <dgm:presLayoutVars>
          <dgm:chMax val="3"/>
          <dgm:chPref val="3"/>
          <dgm:bulletEnabled val="1"/>
        </dgm:presLayoutVars>
      </dgm:prSet>
      <dgm:spPr/>
    </dgm:pt>
    <dgm:pt modelId="{B933AE24-4908-4D8C-828B-60454D13BFCD}" type="pres">
      <dgm:prSet presAssocID="{41A6610F-9E0E-457B-BAB0-7AD4CB4E1ECF}" presName="Accent" presStyleLbl="parChTrans1D1" presStyleIdx="1" presStyleCnt="3"/>
      <dgm:spPr/>
    </dgm:pt>
    <dgm:pt modelId="{0F75A628-7D99-4120-A102-B0228BA581B1}" type="pres">
      <dgm:prSet presAssocID="{41A6610F-9E0E-457B-BAB0-7AD4CB4E1ECF}" presName="Child" presStyleLbl="revTx" presStyleIdx="3" presStyleCnt="6">
        <dgm:presLayoutVars>
          <dgm:chMax val="0"/>
          <dgm:chPref val="0"/>
          <dgm:bulletEnabled val="1"/>
        </dgm:presLayoutVars>
      </dgm:prSet>
      <dgm:spPr/>
    </dgm:pt>
    <dgm:pt modelId="{5EB67D2B-B42D-496A-A6CD-B940D173849C}" type="pres">
      <dgm:prSet presAssocID="{BE9210AE-5155-41B0-93A2-AC7D074C4743}" presName="sibTrans" presStyleCnt="0"/>
      <dgm:spPr/>
    </dgm:pt>
    <dgm:pt modelId="{BE178048-615D-42BD-B06E-9C865D4AC4D5}" type="pres">
      <dgm:prSet presAssocID="{7FE430EC-FD8B-400F-A01A-3902957DB7E7}" presName="composite" presStyleCnt="0"/>
      <dgm:spPr/>
    </dgm:pt>
    <dgm:pt modelId="{23B8B6FD-F671-480D-888F-8C6CD839B03B}" type="pres">
      <dgm:prSet presAssocID="{7FE430EC-FD8B-400F-A01A-3902957DB7E7}" presName="FirstChild" presStyleLbl="revTx" presStyleIdx="4" presStyleCnt="6">
        <dgm:presLayoutVars>
          <dgm:chMax val="0"/>
          <dgm:chPref val="0"/>
          <dgm:bulletEnabled val="1"/>
        </dgm:presLayoutVars>
      </dgm:prSet>
      <dgm:spPr/>
    </dgm:pt>
    <dgm:pt modelId="{6E0B3CAA-0E73-41CD-A82C-C09A4DB3280B}" type="pres">
      <dgm:prSet presAssocID="{7FE430EC-FD8B-400F-A01A-3902957DB7E7}" presName="Parent" presStyleLbl="alignNode1" presStyleIdx="2" presStyleCnt="3">
        <dgm:presLayoutVars>
          <dgm:chMax val="3"/>
          <dgm:chPref val="3"/>
          <dgm:bulletEnabled val="1"/>
        </dgm:presLayoutVars>
      </dgm:prSet>
      <dgm:spPr/>
    </dgm:pt>
    <dgm:pt modelId="{0D51F0F0-FFE4-4C46-A28C-90C86E3A8AF9}" type="pres">
      <dgm:prSet presAssocID="{7FE430EC-FD8B-400F-A01A-3902957DB7E7}" presName="Accent" presStyleLbl="parChTrans1D1" presStyleIdx="2" presStyleCnt="3"/>
      <dgm:spPr/>
    </dgm:pt>
    <dgm:pt modelId="{ECD3861D-B104-4AD4-BA5A-1037BA7EE20B}" type="pres">
      <dgm:prSet presAssocID="{7FE430EC-FD8B-400F-A01A-3902957DB7E7}" presName="Child" presStyleLbl="revTx" presStyleIdx="5" presStyleCnt="6">
        <dgm:presLayoutVars>
          <dgm:chMax val="0"/>
          <dgm:chPref val="0"/>
          <dgm:bulletEnabled val="1"/>
        </dgm:presLayoutVars>
      </dgm:prSet>
      <dgm:spPr/>
    </dgm:pt>
  </dgm:ptLst>
  <dgm:cxnLst>
    <dgm:cxn modelId="{24DD4C05-F66D-4F3E-897D-99734E2BA58A}" srcId="{0B5960EF-6D93-464F-8B91-99A5C67E23B9}" destId="{396C694D-D703-4197-9CD5-81D51C440EDB}" srcOrd="2" destOrd="0" parTransId="{89E253E4-2AF7-4575-AA82-0AFDE30EE8D8}" sibTransId="{3A7E10C3-ED31-442F-B57D-E0AC14F3CF43}"/>
    <dgm:cxn modelId="{B8A32507-D6CA-4D7A-86B9-11BD4304D0D4}" srcId="{0B5960EF-6D93-464F-8B91-99A5C67E23B9}" destId="{641E90DE-8F78-4508-8311-9D70B84D8C5A}" srcOrd="3" destOrd="0" parTransId="{A8EED9CE-5F1F-44DB-B162-B9861756D526}" sibTransId="{B76062A8-1764-4F8C-9DE0-57E67F5CA6FF}"/>
    <dgm:cxn modelId="{20F9952D-5E14-407F-8EE7-12B9BCF54BB2}" srcId="{115CE904-1E26-4A16-B38A-3EA8F14E0FD8}" destId="{0B5960EF-6D93-464F-8B91-99A5C67E23B9}" srcOrd="0" destOrd="0" parTransId="{E3674A0F-8679-4873-A29E-2E8863F332E8}" sibTransId="{B4FE9729-D80A-46B6-84F2-1B58E86E786A}"/>
    <dgm:cxn modelId="{9CA2CE2E-F98B-46DA-9884-DFF4BF2DDBDA}" type="presOf" srcId="{BCDF4F36-82DF-49AC-88E3-FB1065916BF8}" destId="{0F75A628-7D99-4120-A102-B0228BA581B1}" srcOrd="0" destOrd="0" presId="urn:microsoft.com/office/officeart/2011/layout/TabList"/>
    <dgm:cxn modelId="{48703E4A-0EB2-4969-87B4-180E1ACDE2D2}" srcId="{0B5960EF-6D93-464F-8B91-99A5C67E23B9}" destId="{A9BD9F94-C978-42C9-817F-38E24AC6D637}" srcOrd="1" destOrd="0" parTransId="{2FBB7874-0846-4A10-A889-E0F6E87498C2}" sibTransId="{BCA269F6-7D44-4D2B-8900-C18E953DD40A}"/>
    <dgm:cxn modelId="{D5E6064C-9A40-432B-86C7-11C821545E6F}" srcId="{0B5960EF-6D93-464F-8B91-99A5C67E23B9}" destId="{53793640-70BA-4C77-9824-56DD51ABA0D8}" srcOrd="0" destOrd="0" parTransId="{4A319924-52B9-47AC-904A-89F32242A9BF}" sibTransId="{F4AC91D2-0A57-4514-B85F-A99373614F33}"/>
    <dgm:cxn modelId="{48C4744C-73E5-47E2-853C-3F53D92B2BD1}" srcId="{41A6610F-9E0E-457B-BAB0-7AD4CB4E1ECF}" destId="{F136396B-DFFC-4DDE-ABC0-393E624D48B2}" srcOrd="0" destOrd="0" parTransId="{39E6D883-7CF1-4843-BF4D-D0F66AFBA3A7}" sibTransId="{2E97CDE1-9F6E-47C1-9348-A7B53A324D1C}"/>
    <dgm:cxn modelId="{A4063456-D6C9-4E29-B6B5-D13D9843592C}" type="presOf" srcId="{7FE430EC-FD8B-400F-A01A-3902957DB7E7}" destId="{6E0B3CAA-0E73-41CD-A82C-C09A4DB3280B}" srcOrd="0" destOrd="0" presId="urn:microsoft.com/office/officeart/2011/layout/TabList"/>
    <dgm:cxn modelId="{31CA3556-12F4-49C7-8E28-8F7ABDF4D69C}" type="presOf" srcId="{0B5960EF-6D93-464F-8B91-99A5C67E23B9}" destId="{08F0B3DC-6CB4-4D64-ADFA-29619B941F8F}" srcOrd="0" destOrd="0" presId="urn:microsoft.com/office/officeart/2011/layout/TabList"/>
    <dgm:cxn modelId="{D531927D-9712-4200-B0DC-1C03F4282622}" type="presOf" srcId="{41A6610F-9E0E-457B-BAB0-7AD4CB4E1ECF}" destId="{D163AC18-8CCE-4948-BBA4-3242DBBAA160}" srcOrd="0" destOrd="0" presId="urn:microsoft.com/office/officeart/2011/layout/TabList"/>
    <dgm:cxn modelId="{28D04C8A-9B9E-4853-8164-918298514FB9}" srcId="{7FE430EC-FD8B-400F-A01A-3902957DB7E7}" destId="{F4BCE479-F9DA-489D-B950-339FC90C8A63}" srcOrd="0" destOrd="0" parTransId="{324902AF-4081-4C3C-ABD3-E450566948E5}" sibTransId="{671FF9F8-76A7-4E96-B79B-66C82DC4EB92}"/>
    <dgm:cxn modelId="{0434249D-F184-487A-9225-63D4AFCAAD98}" srcId="{115CE904-1E26-4A16-B38A-3EA8F14E0FD8}" destId="{41A6610F-9E0E-457B-BAB0-7AD4CB4E1ECF}" srcOrd="1" destOrd="0" parTransId="{E6A419D8-6B2F-46A2-9F83-68F73BD0853F}" sibTransId="{BE9210AE-5155-41B0-93A2-AC7D074C4743}"/>
    <dgm:cxn modelId="{34716AD2-3D01-43CC-AB0E-278FD85E0D53}" type="presOf" srcId="{53793640-70BA-4C77-9824-56DD51ABA0D8}" destId="{C732EAFA-3F0E-4576-B8DC-B8A7792F5B97}" srcOrd="0" destOrd="0" presId="urn:microsoft.com/office/officeart/2011/layout/TabList"/>
    <dgm:cxn modelId="{471B90D8-009E-4AD4-8E63-2A9B4234F5F2}" srcId="{41A6610F-9E0E-457B-BAB0-7AD4CB4E1ECF}" destId="{BCDF4F36-82DF-49AC-88E3-FB1065916BF8}" srcOrd="1" destOrd="0" parTransId="{6296B949-2085-42E5-A531-B872D54A474C}" sibTransId="{68AB71E1-CE6F-496B-8B44-702B69A37834}"/>
    <dgm:cxn modelId="{67BE3ED9-D2D6-4BE6-90B4-E86417B1E379}" type="presOf" srcId="{641E90DE-8F78-4508-8311-9D70B84D8C5A}" destId="{FD67991D-28DB-4D2E-A56C-CFDA27D2F606}" srcOrd="0" destOrd="2" presId="urn:microsoft.com/office/officeart/2011/layout/TabList"/>
    <dgm:cxn modelId="{C5DAD4DC-25B7-4A46-8BD6-D8CD153238FC}" type="presOf" srcId="{A9BD9F94-C978-42C9-817F-38E24AC6D637}" destId="{FD67991D-28DB-4D2E-A56C-CFDA27D2F606}" srcOrd="0" destOrd="0" presId="urn:microsoft.com/office/officeart/2011/layout/TabList"/>
    <dgm:cxn modelId="{1D831BDD-1934-4145-8F89-12A7B98A6D35}" type="presOf" srcId="{396C694D-D703-4197-9CD5-81D51C440EDB}" destId="{FD67991D-28DB-4D2E-A56C-CFDA27D2F606}" srcOrd="0" destOrd="1" presId="urn:microsoft.com/office/officeart/2011/layout/TabList"/>
    <dgm:cxn modelId="{284EEEE7-7950-488E-AF27-E602C86AE7D1}" type="presOf" srcId="{F4BCE479-F9DA-489D-B950-339FC90C8A63}" destId="{23B8B6FD-F671-480D-888F-8C6CD839B03B}" srcOrd="0" destOrd="0" presId="urn:microsoft.com/office/officeart/2011/layout/TabList"/>
    <dgm:cxn modelId="{780132E8-66D4-4FFE-9D78-7C106C455386}" srcId="{7FE430EC-FD8B-400F-A01A-3902957DB7E7}" destId="{2D8144B6-4D86-477D-B181-A8ED659C7E4C}" srcOrd="1" destOrd="0" parTransId="{75D35836-6604-4048-8DA6-9416C0C86655}" sibTransId="{098808B0-2947-486F-9286-8C8451986135}"/>
    <dgm:cxn modelId="{3177C3E9-EEFB-4A2B-98FA-9D0547294271}" type="presOf" srcId="{2D8144B6-4D86-477D-B181-A8ED659C7E4C}" destId="{ECD3861D-B104-4AD4-BA5A-1037BA7EE20B}" srcOrd="0" destOrd="0" presId="urn:microsoft.com/office/officeart/2011/layout/TabList"/>
    <dgm:cxn modelId="{37FB4EEF-A20A-4B1A-A138-B10A013B5559}" srcId="{115CE904-1E26-4A16-B38A-3EA8F14E0FD8}" destId="{7FE430EC-FD8B-400F-A01A-3902957DB7E7}" srcOrd="2" destOrd="0" parTransId="{3361D8B5-26D9-433C-B975-2D462176824E}" sibTransId="{809BC4FE-FF0B-47FA-A89C-C27E1CBD249C}"/>
    <dgm:cxn modelId="{6852ACF9-B410-4A73-B949-69BF9AEE12EC}" type="presOf" srcId="{F136396B-DFFC-4DDE-ABC0-393E624D48B2}" destId="{1D475981-BB65-4A78-BFA4-C3CE8082F4B1}" srcOrd="0" destOrd="0" presId="urn:microsoft.com/office/officeart/2011/layout/TabList"/>
    <dgm:cxn modelId="{30D046FC-70B7-42CC-A94A-8412B97A701B}" type="presOf" srcId="{115CE904-1E26-4A16-B38A-3EA8F14E0FD8}" destId="{19596B22-0E1C-4903-A8F6-D27A8E1EC433}" srcOrd="0" destOrd="0" presId="urn:microsoft.com/office/officeart/2011/layout/TabList"/>
    <dgm:cxn modelId="{7782E26D-4821-43FF-8CCE-7BBB7116DE6F}" type="presParOf" srcId="{19596B22-0E1C-4903-A8F6-D27A8E1EC433}" destId="{F2165AF3-BFB0-4621-AEC8-430AB4079CBF}" srcOrd="0" destOrd="0" presId="urn:microsoft.com/office/officeart/2011/layout/TabList"/>
    <dgm:cxn modelId="{A7EC3EB9-C017-4253-8F04-646965D36765}" type="presParOf" srcId="{F2165AF3-BFB0-4621-AEC8-430AB4079CBF}" destId="{C732EAFA-3F0E-4576-B8DC-B8A7792F5B97}" srcOrd="0" destOrd="0" presId="urn:microsoft.com/office/officeart/2011/layout/TabList"/>
    <dgm:cxn modelId="{77E00C1F-55FB-4BD4-9665-0BAD6A5E6143}" type="presParOf" srcId="{F2165AF3-BFB0-4621-AEC8-430AB4079CBF}" destId="{08F0B3DC-6CB4-4D64-ADFA-29619B941F8F}" srcOrd="1" destOrd="0" presId="urn:microsoft.com/office/officeart/2011/layout/TabList"/>
    <dgm:cxn modelId="{D1D73D20-31A3-468F-9538-9C2FD94FA1F0}" type="presParOf" srcId="{F2165AF3-BFB0-4621-AEC8-430AB4079CBF}" destId="{265D81A6-0978-4FDC-8EDF-7BBF33A91DBB}" srcOrd="2" destOrd="0" presId="urn:microsoft.com/office/officeart/2011/layout/TabList"/>
    <dgm:cxn modelId="{68ABC31E-E551-462F-BD7D-B6E5FC6BBC40}" type="presParOf" srcId="{19596B22-0E1C-4903-A8F6-D27A8E1EC433}" destId="{FD67991D-28DB-4D2E-A56C-CFDA27D2F606}" srcOrd="1" destOrd="0" presId="urn:microsoft.com/office/officeart/2011/layout/TabList"/>
    <dgm:cxn modelId="{FC07BA45-A8EB-4031-85F0-92990477C84F}" type="presParOf" srcId="{19596B22-0E1C-4903-A8F6-D27A8E1EC433}" destId="{40416575-E35B-42C4-996D-55A021A6EE39}" srcOrd="2" destOrd="0" presId="urn:microsoft.com/office/officeart/2011/layout/TabList"/>
    <dgm:cxn modelId="{C815CEC4-D9EF-473A-9FD0-202F9F5C5860}" type="presParOf" srcId="{19596B22-0E1C-4903-A8F6-D27A8E1EC433}" destId="{1FF60C9A-048D-4C76-8471-EA7412F0B416}" srcOrd="3" destOrd="0" presId="urn:microsoft.com/office/officeart/2011/layout/TabList"/>
    <dgm:cxn modelId="{8EA1B012-B1FF-41BD-816A-EBC0F6D0526B}" type="presParOf" srcId="{1FF60C9A-048D-4C76-8471-EA7412F0B416}" destId="{1D475981-BB65-4A78-BFA4-C3CE8082F4B1}" srcOrd="0" destOrd="0" presId="urn:microsoft.com/office/officeart/2011/layout/TabList"/>
    <dgm:cxn modelId="{BE400EC5-B785-4BD9-BF8A-0D7921C2C2AC}" type="presParOf" srcId="{1FF60C9A-048D-4C76-8471-EA7412F0B416}" destId="{D163AC18-8CCE-4948-BBA4-3242DBBAA160}" srcOrd="1" destOrd="0" presId="urn:microsoft.com/office/officeart/2011/layout/TabList"/>
    <dgm:cxn modelId="{5783D1DF-D9A4-4625-9DB8-593F00430C86}" type="presParOf" srcId="{1FF60C9A-048D-4C76-8471-EA7412F0B416}" destId="{B933AE24-4908-4D8C-828B-60454D13BFCD}" srcOrd="2" destOrd="0" presId="urn:microsoft.com/office/officeart/2011/layout/TabList"/>
    <dgm:cxn modelId="{88CC7B59-7404-4DDB-ABD0-5F34D532EFA4}" type="presParOf" srcId="{19596B22-0E1C-4903-A8F6-D27A8E1EC433}" destId="{0F75A628-7D99-4120-A102-B0228BA581B1}" srcOrd="4" destOrd="0" presId="urn:microsoft.com/office/officeart/2011/layout/TabList"/>
    <dgm:cxn modelId="{C9D847E7-F1F7-40DD-A500-9DA6AF70D020}" type="presParOf" srcId="{19596B22-0E1C-4903-A8F6-D27A8E1EC433}" destId="{5EB67D2B-B42D-496A-A6CD-B940D173849C}" srcOrd="5" destOrd="0" presId="urn:microsoft.com/office/officeart/2011/layout/TabList"/>
    <dgm:cxn modelId="{BEF1580E-5DFE-46ED-AADA-1CF784D5B4F9}" type="presParOf" srcId="{19596B22-0E1C-4903-A8F6-D27A8E1EC433}" destId="{BE178048-615D-42BD-B06E-9C865D4AC4D5}" srcOrd="6" destOrd="0" presId="urn:microsoft.com/office/officeart/2011/layout/TabList"/>
    <dgm:cxn modelId="{B8632ECA-D61B-4680-8151-B95D34ADB018}" type="presParOf" srcId="{BE178048-615D-42BD-B06E-9C865D4AC4D5}" destId="{23B8B6FD-F671-480D-888F-8C6CD839B03B}" srcOrd="0" destOrd="0" presId="urn:microsoft.com/office/officeart/2011/layout/TabList"/>
    <dgm:cxn modelId="{70DF7588-C4F4-439E-AE2C-FC6FBAC1A6C9}" type="presParOf" srcId="{BE178048-615D-42BD-B06E-9C865D4AC4D5}" destId="{6E0B3CAA-0E73-41CD-A82C-C09A4DB3280B}" srcOrd="1" destOrd="0" presId="urn:microsoft.com/office/officeart/2011/layout/TabList"/>
    <dgm:cxn modelId="{8DD75DFD-88EA-4047-BCDB-A609BCC1E8AA}" type="presParOf" srcId="{BE178048-615D-42BD-B06E-9C865D4AC4D5}" destId="{0D51F0F0-FFE4-4C46-A28C-90C86E3A8AF9}" srcOrd="2" destOrd="0" presId="urn:microsoft.com/office/officeart/2011/layout/TabList"/>
    <dgm:cxn modelId="{FB3C4145-49AB-4946-88C9-D9044504C072}" type="presParOf" srcId="{19596B22-0E1C-4903-A8F6-D27A8E1EC433}" destId="{ECD3861D-B104-4AD4-BA5A-1037BA7EE20B}"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1373A6-AAFA-4B96-8DA3-CBAE1D9A128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1CCA826-C7BC-4F52-A6C3-F1E15E5E5DE1}">
      <dgm:prSet phldrT="[Text]"/>
      <dgm:spPr/>
      <dgm:t>
        <a:bodyPr/>
        <a:lstStyle/>
        <a:p>
          <a:pPr algn="ctr"/>
          <a:r>
            <a:rPr lang="en-US" dirty="0"/>
            <a:t>Regression Models:</a:t>
          </a:r>
        </a:p>
        <a:p>
          <a:pPr algn="ctr"/>
          <a:r>
            <a:rPr lang="en-US" dirty="0"/>
            <a:t>Random Forest</a:t>
          </a:r>
        </a:p>
        <a:p>
          <a:pPr algn="ctr"/>
          <a:r>
            <a:rPr lang="en-US" dirty="0"/>
            <a:t>Decision Tree </a:t>
          </a:r>
        </a:p>
        <a:p>
          <a:pPr algn="ctr"/>
          <a:r>
            <a:rPr lang="en-US" dirty="0" err="1"/>
            <a:t>ExtraTrees</a:t>
          </a:r>
          <a:endParaRPr lang="en-US" dirty="0"/>
        </a:p>
      </dgm:t>
    </dgm:pt>
    <dgm:pt modelId="{CCE0D7A9-2ED3-4A6B-810F-6CFDC72BA5AB}" type="parTrans" cxnId="{EA43C212-FD9C-4F6B-A9E1-AE98AC252A0F}">
      <dgm:prSet/>
      <dgm:spPr/>
      <dgm:t>
        <a:bodyPr/>
        <a:lstStyle/>
        <a:p>
          <a:endParaRPr lang="en-US"/>
        </a:p>
      </dgm:t>
    </dgm:pt>
    <dgm:pt modelId="{B4918873-8276-4134-B65C-72AB8EFA4F4B}" type="sibTrans" cxnId="{EA43C212-FD9C-4F6B-A9E1-AE98AC252A0F}">
      <dgm:prSet/>
      <dgm:spPr/>
      <dgm:t>
        <a:bodyPr/>
        <a:lstStyle/>
        <a:p>
          <a:endParaRPr lang="en-US"/>
        </a:p>
      </dgm:t>
    </dgm:pt>
    <dgm:pt modelId="{8D9F129C-71C8-41B3-81CC-942E192009FD}">
      <dgm:prSet phldrT="[Text]"/>
      <dgm:spPr/>
      <dgm:t>
        <a:bodyPr/>
        <a:lstStyle/>
        <a:p>
          <a:r>
            <a:rPr lang="en-US" dirty="0"/>
            <a:t>Random forest model has the lowest metrics overall. </a:t>
          </a:r>
        </a:p>
      </dgm:t>
    </dgm:pt>
    <dgm:pt modelId="{D4A4298C-98C2-4740-A768-3E88664F2D10}" type="parTrans" cxnId="{39E3DDD9-EF82-4A3B-9390-1434C55D19CE}">
      <dgm:prSet/>
      <dgm:spPr/>
      <dgm:t>
        <a:bodyPr/>
        <a:lstStyle/>
        <a:p>
          <a:endParaRPr lang="en-US"/>
        </a:p>
      </dgm:t>
    </dgm:pt>
    <dgm:pt modelId="{37DB7B0E-D855-401B-8746-E01AECC178C0}" type="sibTrans" cxnId="{39E3DDD9-EF82-4A3B-9390-1434C55D19CE}">
      <dgm:prSet/>
      <dgm:spPr/>
      <dgm:t>
        <a:bodyPr/>
        <a:lstStyle/>
        <a:p>
          <a:endParaRPr lang="en-US"/>
        </a:p>
      </dgm:t>
    </dgm:pt>
    <dgm:pt modelId="{681AB92C-69B8-4766-B61F-CF947A9A8CC1}">
      <dgm:prSet phldrT="[Text]"/>
      <dgm:spPr/>
      <dgm:t>
        <a:bodyPr/>
        <a:lstStyle/>
        <a:p>
          <a:r>
            <a:rPr lang="en-US" dirty="0" err="1"/>
            <a:t>ExtraTrees</a:t>
          </a:r>
          <a:r>
            <a:rPr lang="en-US" dirty="0"/>
            <a:t> exhibited a slightly better performance with ROC_AUC score of 78.4% while Random Forest was 77.9%, however, Random Forest exhibited the best performance overall.</a:t>
          </a:r>
        </a:p>
      </dgm:t>
    </dgm:pt>
    <dgm:pt modelId="{2272EE9C-3FCE-4AE4-89C1-3B6CB5776D52}" type="parTrans" cxnId="{FF5B3763-7160-4CE4-8611-CC7072A5024C}">
      <dgm:prSet/>
      <dgm:spPr/>
      <dgm:t>
        <a:bodyPr/>
        <a:lstStyle/>
        <a:p>
          <a:endParaRPr lang="en-US"/>
        </a:p>
      </dgm:t>
    </dgm:pt>
    <dgm:pt modelId="{14B07229-6CC5-4938-BBA1-7ADF1D7DF3FB}" type="sibTrans" cxnId="{FF5B3763-7160-4CE4-8611-CC7072A5024C}">
      <dgm:prSet/>
      <dgm:spPr/>
      <dgm:t>
        <a:bodyPr/>
        <a:lstStyle/>
        <a:p>
          <a:endParaRPr lang="en-US"/>
        </a:p>
      </dgm:t>
    </dgm:pt>
    <dgm:pt modelId="{73125564-9DEB-4326-8F57-36E7963079F4}">
      <dgm:prSet phldrT="[Text]"/>
      <dgm:spPr/>
      <dgm:t>
        <a:bodyPr/>
        <a:lstStyle/>
        <a:p>
          <a:r>
            <a:rPr lang="en-US" dirty="0"/>
            <a:t>Metrics</a:t>
          </a:r>
        </a:p>
        <a:p>
          <a:r>
            <a:rPr lang="en-US" dirty="0"/>
            <a:t>Mean Absolute Error</a:t>
          </a:r>
        </a:p>
        <a:p>
          <a:r>
            <a:rPr lang="en-US" dirty="0"/>
            <a:t>Mean Squared Error</a:t>
          </a:r>
        </a:p>
        <a:p>
          <a:r>
            <a:rPr lang="en-US" dirty="0"/>
            <a:t>Root mean Squared Error</a:t>
          </a:r>
        </a:p>
        <a:p>
          <a:r>
            <a:rPr lang="en-US" dirty="0"/>
            <a:t>Regression ROC AUC Curve Score</a:t>
          </a:r>
        </a:p>
        <a:p>
          <a:endParaRPr lang="en-US" dirty="0"/>
        </a:p>
      </dgm:t>
    </dgm:pt>
    <dgm:pt modelId="{F7B7ECA4-D313-409D-A7E4-7661C295AC02}" type="parTrans" cxnId="{E6844FBF-3741-41F9-9432-1984FB55D509}">
      <dgm:prSet/>
      <dgm:spPr/>
      <dgm:t>
        <a:bodyPr/>
        <a:lstStyle/>
        <a:p>
          <a:endParaRPr lang="en-US"/>
        </a:p>
      </dgm:t>
    </dgm:pt>
    <dgm:pt modelId="{4B47D323-8366-403D-B487-32DC8AAACF63}" type="sibTrans" cxnId="{E6844FBF-3741-41F9-9432-1984FB55D509}">
      <dgm:prSet/>
      <dgm:spPr/>
      <dgm:t>
        <a:bodyPr/>
        <a:lstStyle/>
        <a:p>
          <a:endParaRPr lang="en-US"/>
        </a:p>
      </dgm:t>
    </dgm:pt>
    <dgm:pt modelId="{DE65E04E-A330-402F-B3FE-B283DDA05ED7}" type="pres">
      <dgm:prSet presAssocID="{261373A6-AAFA-4B96-8DA3-CBAE1D9A128C}" presName="diagram" presStyleCnt="0">
        <dgm:presLayoutVars>
          <dgm:dir/>
          <dgm:resizeHandles val="exact"/>
        </dgm:presLayoutVars>
      </dgm:prSet>
      <dgm:spPr/>
    </dgm:pt>
    <dgm:pt modelId="{C52365E7-D2A4-4F53-B7D9-4A495AB935D5}" type="pres">
      <dgm:prSet presAssocID="{51CCA826-C7BC-4F52-A6C3-F1E15E5E5DE1}" presName="node" presStyleLbl="node1" presStyleIdx="0" presStyleCnt="4">
        <dgm:presLayoutVars>
          <dgm:bulletEnabled val="1"/>
        </dgm:presLayoutVars>
      </dgm:prSet>
      <dgm:spPr/>
    </dgm:pt>
    <dgm:pt modelId="{D2C5483F-34BC-4B2A-8C5E-FBE44586B6BA}" type="pres">
      <dgm:prSet presAssocID="{B4918873-8276-4134-B65C-72AB8EFA4F4B}" presName="sibTrans" presStyleCnt="0"/>
      <dgm:spPr/>
    </dgm:pt>
    <dgm:pt modelId="{E0AB0F34-9723-4213-ACEF-3C7835399CE0}" type="pres">
      <dgm:prSet presAssocID="{8D9F129C-71C8-41B3-81CC-942E192009FD}" presName="node" presStyleLbl="node1" presStyleIdx="1" presStyleCnt="4">
        <dgm:presLayoutVars>
          <dgm:bulletEnabled val="1"/>
        </dgm:presLayoutVars>
      </dgm:prSet>
      <dgm:spPr/>
    </dgm:pt>
    <dgm:pt modelId="{760EBEC0-769D-4618-8002-B8D0600527C0}" type="pres">
      <dgm:prSet presAssocID="{37DB7B0E-D855-401B-8746-E01AECC178C0}" presName="sibTrans" presStyleCnt="0"/>
      <dgm:spPr/>
    </dgm:pt>
    <dgm:pt modelId="{97475395-13AC-4EA3-9B1C-80AA86C29FF8}" type="pres">
      <dgm:prSet presAssocID="{681AB92C-69B8-4766-B61F-CF947A9A8CC1}" presName="node" presStyleLbl="node1" presStyleIdx="2" presStyleCnt="4">
        <dgm:presLayoutVars>
          <dgm:bulletEnabled val="1"/>
        </dgm:presLayoutVars>
      </dgm:prSet>
      <dgm:spPr/>
    </dgm:pt>
    <dgm:pt modelId="{BF354501-4964-4514-A72E-64367C70D225}" type="pres">
      <dgm:prSet presAssocID="{14B07229-6CC5-4938-BBA1-7ADF1D7DF3FB}" presName="sibTrans" presStyleCnt="0"/>
      <dgm:spPr/>
    </dgm:pt>
    <dgm:pt modelId="{F5DF9FFB-5172-4A30-9BAD-D37074064325}" type="pres">
      <dgm:prSet presAssocID="{73125564-9DEB-4326-8F57-36E7963079F4}" presName="node" presStyleLbl="node1" presStyleIdx="3" presStyleCnt="4">
        <dgm:presLayoutVars>
          <dgm:bulletEnabled val="1"/>
        </dgm:presLayoutVars>
      </dgm:prSet>
      <dgm:spPr/>
    </dgm:pt>
  </dgm:ptLst>
  <dgm:cxnLst>
    <dgm:cxn modelId="{EA43C212-FD9C-4F6B-A9E1-AE98AC252A0F}" srcId="{261373A6-AAFA-4B96-8DA3-CBAE1D9A128C}" destId="{51CCA826-C7BC-4F52-A6C3-F1E15E5E5DE1}" srcOrd="0" destOrd="0" parTransId="{CCE0D7A9-2ED3-4A6B-810F-6CFDC72BA5AB}" sibTransId="{B4918873-8276-4134-B65C-72AB8EFA4F4B}"/>
    <dgm:cxn modelId="{2548F55C-564D-40F9-B6BF-5422C9147F4F}" type="presOf" srcId="{261373A6-AAFA-4B96-8DA3-CBAE1D9A128C}" destId="{DE65E04E-A330-402F-B3FE-B283DDA05ED7}" srcOrd="0" destOrd="0" presId="urn:microsoft.com/office/officeart/2005/8/layout/default"/>
    <dgm:cxn modelId="{FF5B3763-7160-4CE4-8611-CC7072A5024C}" srcId="{261373A6-AAFA-4B96-8DA3-CBAE1D9A128C}" destId="{681AB92C-69B8-4766-B61F-CF947A9A8CC1}" srcOrd="2" destOrd="0" parTransId="{2272EE9C-3FCE-4AE4-89C1-3B6CB5776D52}" sibTransId="{14B07229-6CC5-4938-BBA1-7ADF1D7DF3FB}"/>
    <dgm:cxn modelId="{80B8086A-2B2A-4596-A516-DFB821A8B517}" type="presOf" srcId="{51CCA826-C7BC-4F52-A6C3-F1E15E5E5DE1}" destId="{C52365E7-D2A4-4F53-B7D9-4A495AB935D5}" srcOrd="0" destOrd="0" presId="urn:microsoft.com/office/officeart/2005/8/layout/default"/>
    <dgm:cxn modelId="{D0FF1298-5722-4878-88ED-62FF7720D126}" type="presOf" srcId="{681AB92C-69B8-4766-B61F-CF947A9A8CC1}" destId="{97475395-13AC-4EA3-9B1C-80AA86C29FF8}" srcOrd="0" destOrd="0" presId="urn:microsoft.com/office/officeart/2005/8/layout/default"/>
    <dgm:cxn modelId="{E6844FBF-3741-41F9-9432-1984FB55D509}" srcId="{261373A6-AAFA-4B96-8DA3-CBAE1D9A128C}" destId="{73125564-9DEB-4326-8F57-36E7963079F4}" srcOrd="3" destOrd="0" parTransId="{F7B7ECA4-D313-409D-A7E4-7661C295AC02}" sibTransId="{4B47D323-8366-403D-B487-32DC8AAACF63}"/>
    <dgm:cxn modelId="{1B6DE4BF-70DC-44F4-BC4A-8394338CFB0D}" type="presOf" srcId="{8D9F129C-71C8-41B3-81CC-942E192009FD}" destId="{E0AB0F34-9723-4213-ACEF-3C7835399CE0}" srcOrd="0" destOrd="0" presId="urn:microsoft.com/office/officeart/2005/8/layout/default"/>
    <dgm:cxn modelId="{E154A1C1-EB30-4EBA-9E7D-B4FF64C1FC5F}" type="presOf" srcId="{73125564-9DEB-4326-8F57-36E7963079F4}" destId="{F5DF9FFB-5172-4A30-9BAD-D37074064325}" srcOrd="0" destOrd="0" presId="urn:microsoft.com/office/officeart/2005/8/layout/default"/>
    <dgm:cxn modelId="{39E3DDD9-EF82-4A3B-9390-1434C55D19CE}" srcId="{261373A6-AAFA-4B96-8DA3-CBAE1D9A128C}" destId="{8D9F129C-71C8-41B3-81CC-942E192009FD}" srcOrd="1" destOrd="0" parTransId="{D4A4298C-98C2-4740-A768-3E88664F2D10}" sibTransId="{37DB7B0E-D855-401B-8746-E01AECC178C0}"/>
    <dgm:cxn modelId="{F754A7BD-80D6-438A-AFD6-72798D4421F9}" type="presParOf" srcId="{DE65E04E-A330-402F-B3FE-B283DDA05ED7}" destId="{C52365E7-D2A4-4F53-B7D9-4A495AB935D5}" srcOrd="0" destOrd="0" presId="urn:microsoft.com/office/officeart/2005/8/layout/default"/>
    <dgm:cxn modelId="{0623BF8D-93A9-4DEB-88FC-90F484F07CB2}" type="presParOf" srcId="{DE65E04E-A330-402F-B3FE-B283DDA05ED7}" destId="{D2C5483F-34BC-4B2A-8C5E-FBE44586B6BA}" srcOrd="1" destOrd="0" presId="urn:microsoft.com/office/officeart/2005/8/layout/default"/>
    <dgm:cxn modelId="{81A1E95A-4802-4F92-8256-E9577C4EF007}" type="presParOf" srcId="{DE65E04E-A330-402F-B3FE-B283DDA05ED7}" destId="{E0AB0F34-9723-4213-ACEF-3C7835399CE0}" srcOrd="2" destOrd="0" presId="urn:microsoft.com/office/officeart/2005/8/layout/default"/>
    <dgm:cxn modelId="{DD26B97D-E60E-46F5-B66C-BD3099BAA0CF}" type="presParOf" srcId="{DE65E04E-A330-402F-B3FE-B283DDA05ED7}" destId="{760EBEC0-769D-4618-8002-B8D0600527C0}" srcOrd="3" destOrd="0" presId="urn:microsoft.com/office/officeart/2005/8/layout/default"/>
    <dgm:cxn modelId="{F16870ED-C705-45D6-8207-B3485272E4F7}" type="presParOf" srcId="{DE65E04E-A330-402F-B3FE-B283DDA05ED7}" destId="{97475395-13AC-4EA3-9B1C-80AA86C29FF8}" srcOrd="4" destOrd="0" presId="urn:microsoft.com/office/officeart/2005/8/layout/default"/>
    <dgm:cxn modelId="{4F5FB8C2-FB69-47F8-8D44-90EE23A9C5D6}" type="presParOf" srcId="{DE65E04E-A330-402F-B3FE-B283DDA05ED7}" destId="{BF354501-4964-4514-A72E-64367C70D225}" srcOrd="5" destOrd="0" presId="urn:microsoft.com/office/officeart/2005/8/layout/default"/>
    <dgm:cxn modelId="{AAD0A76E-1F76-4E2B-AAD9-70CE092C49FF}" type="presParOf" srcId="{DE65E04E-A330-402F-B3FE-B283DDA05ED7}" destId="{F5DF9FFB-5172-4A30-9BAD-D3707406432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361CC-409C-4AE4-B156-91F6DA80F118}">
      <dsp:nvSpPr>
        <dsp:cNvPr id="0" name=""/>
        <dsp:cNvSpPr/>
      </dsp:nvSpPr>
      <dsp:spPr>
        <a:xfrm>
          <a:off x="2324618" y="1186707"/>
          <a:ext cx="503977" cy="91440"/>
        </a:xfrm>
        <a:custGeom>
          <a:avLst/>
          <a:gdLst/>
          <a:ahLst/>
          <a:cxnLst/>
          <a:rect l="0" t="0" r="0" b="0"/>
          <a:pathLst>
            <a:path>
              <a:moveTo>
                <a:pt x="0" y="45720"/>
              </a:moveTo>
              <a:lnTo>
                <a:pt x="503977"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563242" y="1229754"/>
        <a:ext cx="26728" cy="5345"/>
      </dsp:txXfrm>
    </dsp:sp>
    <dsp:sp modelId="{80C872F3-609F-472D-92B1-160355AE74CB}">
      <dsp:nvSpPr>
        <dsp:cNvPr id="0" name=""/>
        <dsp:cNvSpPr/>
      </dsp:nvSpPr>
      <dsp:spPr>
        <a:xfrm>
          <a:off x="2169" y="535153"/>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mbria" panose="02040503050406030204" pitchFamily="18" charset="0"/>
              <a:ea typeface="Cambria" panose="02040503050406030204" pitchFamily="18" charset="0"/>
            </a:rPr>
            <a:t>Data Collection and </a:t>
          </a:r>
        </a:p>
        <a:p>
          <a:pPr marL="0" lvl="0" indent="0" algn="ctr" defTabSz="1022350">
            <a:lnSpc>
              <a:spcPct val="90000"/>
            </a:lnSpc>
            <a:spcBef>
              <a:spcPct val="0"/>
            </a:spcBef>
            <a:spcAft>
              <a:spcPct val="35000"/>
            </a:spcAft>
            <a:buNone/>
          </a:pPr>
          <a:r>
            <a:rPr lang="en-US" sz="2300" kern="1200" dirty="0">
              <a:latin typeface="Cambria" panose="02040503050406030204" pitchFamily="18" charset="0"/>
              <a:ea typeface="Cambria" panose="02040503050406030204" pitchFamily="18" charset="0"/>
            </a:rPr>
            <a:t>Pre-processing</a:t>
          </a:r>
          <a:endParaRPr lang="en-GB" sz="2300" kern="1200" dirty="0">
            <a:latin typeface="Cambria" panose="02040503050406030204" pitchFamily="18" charset="0"/>
            <a:ea typeface="Cambria" panose="02040503050406030204" pitchFamily="18" charset="0"/>
          </a:endParaRPr>
        </a:p>
      </dsp:txBody>
      <dsp:txXfrm>
        <a:off x="2169" y="535153"/>
        <a:ext cx="2324248" cy="1394549"/>
      </dsp:txXfrm>
    </dsp:sp>
    <dsp:sp modelId="{97AC40B6-F5E3-412E-B52E-51532C896BC4}">
      <dsp:nvSpPr>
        <dsp:cNvPr id="0" name=""/>
        <dsp:cNvSpPr/>
      </dsp:nvSpPr>
      <dsp:spPr>
        <a:xfrm>
          <a:off x="5183444" y="1186707"/>
          <a:ext cx="503977" cy="91440"/>
        </a:xfrm>
        <a:custGeom>
          <a:avLst/>
          <a:gdLst/>
          <a:ahLst/>
          <a:cxnLst/>
          <a:rect l="0" t="0" r="0" b="0"/>
          <a:pathLst>
            <a:path>
              <a:moveTo>
                <a:pt x="0" y="45720"/>
              </a:moveTo>
              <a:lnTo>
                <a:pt x="503977"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422068" y="1229754"/>
        <a:ext cx="26728" cy="5345"/>
      </dsp:txXfrm>
    </dsp:sp>
    <dsp:sp modelId="{847D20B1-1BDB-48A0-A99E-DACB84A604FA}">
      <dsp:nvSpPr>
        <dsp:cNvPr id="0" name=""/>
        <dsp:cNvSpPr/>
      </dsp:nvSpPr>
      <dsp:spPr>
        <a:xfrm>
          <a:off x="2860995" y="535153"/>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mbria" panose="02040503050406030204" pitchFamily="18" charset="0"/>
              <a:ea typeface="Cambria" panose="02040503050406030204" pitchFamily="18" charset="0"/>
            </a:rPr>
            <a:t>Feature Selection</a:t>
          </a:r>
          <a:endParaRPr lang="en-GB" sz="2300" kern="1200" dirty="0">
            <a:latin typeface="Cambria" panose="02040503050406030204" pitchFamily="18" charset="0"/>
            <a:ea typeface="Cambria" panose="02040503050406030204" pitchFamily="18" charset="0"/>
          </a:endParaRPr>
        </a:p>
      </dsp:txBody>
      <dsp:txXfrm>
        <a:off x="2860995" y="535153"/>
        <a:ext cx="2324248" cy="1394549"/>
      </dsp:txXfrm>
    </dsp:sp>
    <dsp:sp modelId="{0526AC86-8FD3-4CE4-8299-C6BC9D289465}">
      <dsp:nvSpPr>
        <dsp:cNvPr id="0" name=""/>
        <dsp:cNvSpPr/>
      </dsp:nvSpPr>
      <dsp:spPr>
        <a:xfrm>
          <a:off x="8042270" y="1186707"/>
          <a:ext cx="503977" cy="91440"/>
        </a:xfrm>
        <a:custGeom>
          <a:avLst/>
          <a:gdLst/>
          <a:ahLst/>
          <a:cxnLst/>
          <a:rect l="0" t="0" r="0" b="0"/>
          <a:pathLst>
            <a:path>
              <a:moveTo>
                <a:pt x="0" y="45720"/>
              </a:moveTo>
              <a:lnTo>
                <a:pt x="503977"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280894" y="1229754"/>
        <a:ext cx="26728" cy="5345"/>
      </dsp:txXfrm>
    </dsp:sp>
    <dsp:sp modelId="{A5C05F2D-F3C9-4249-BCD5-A7C2185BA761}">
      <dsp:nvSpPr>
        <dsp:cNvPr id="0" name=""/>
        <dsp:cNvSpPr/>
      </dsp:nvSpPr>
      <dsp:spPr>
        <a:xfrm>
          <a:off x="5719821" y="535153"/>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Cambria" panose="02040503050406030204" pitchFamily="18" charset="0"/>
              <a:ea typeface="Cambria" panose="02040503050406030204" pitchFamily="18" charset="0"/>
            </a:rPr>
            <a:t>Hypothesis Testing</a:t>
          </a:r>
        </a:p>
      </dsp:txBody>
      <dsp:txXfrm>
        <a:off x="5719821" y="535153"/>
        <a:ext cx="2324248" cy="1394549"/>
      </dsp:txXfrm>
    </dsp:sp>
    <dsp:sp modelId="{07DAA93B-1952-4A33-ACE0-04D0FFED63AC}">
      <dsp:nvSpPr>
        <dsp:cNvPr id="0" name=""/>
        <dsp:cNvSpPr/>
      </dsp:nvSpPr>
      <dsp:spPr>
        <a:xfrm>
          <a:off x="1164294" y="1927902"/>
          <a:ext cx="8576477" cy="503977"/>
        </a:xfrm>
        <a:custGeom>
          <a:avLst/>
          <a:gdLst/>
          <a:ahLst/>
          <a:cxnLst/>
          <a:rect l="0" t="0" r="0" b="0"/>
          <a:pathLst>
            <a:path>
              <a:moveTo>
                <a:pt x="8576477" y="0"/>
              </a:moveTo>
              <a:lnTo>
                <a:pt x="8576477" y="269088"/>
              </a:lnTo>
              <a:lnTo>
                <a:pt x="0" y="269088"/>
              </a:lnTo>
              <a:lnTo>
                <a:pt x="0" y="503977"/>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37704" y="2177218"/>
        <a:ext cx="429656" cy="5345"/>
      </dsp:txXfrm>
    </dsp:sp>
    <dsp:sp modelId="{32D6CCD0-6ABB-448A-B05A-173C4C6AEDE3}">
      <dsp:nvSpPr>
        <dsp:cNvPr id="0" name=""/>
        <dsp:cNvSpPr/>
      </dsp:nvSpPr>
      <dsp:spPr>
        <a:xfrm>
          <a:off x="8578647" y="535153"/>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300" kern="1200" dirty="0">
              <a:latin typeface="Cambria" panose="02040503050406030204" pitchFamily="18" charset="0"/>
              <a:ea typeface="Cambria" panose="02040503050406030204" pitchFamily="18" charset="0"/>
            </a:rPr>
            <a:t>Dimensionality Reduction</a:t>
          </a:r>
          <a:endParaRPr lang="en-GB" sz="2300" kern="1200" dirty="0">
            <a:latin typeface="Cambria" panose="02040503050406030204" pitchFamily="18" charset="0"/>
            <a:ea typeface="Cambria" panose="02040503050406030204" pitchFamily="18" charset="0"/>
          </a:endParaRPr>
        </a:p>
      </dsp:txBody>
      <dsp:txXfrm>
        <a:off x="8578647" y="535153"/>
        <a:ext cx="2324248" cy="1394549"/>
      </dsp:txXfrm>
    </dsp:sp>
    <dsp:sp modelId="{8C6EBED2-9770-43D2-8E06-2B5A6B1A171F}">
      <dsp:nvSpPr>
        <dsp:cNvPr id="0" name=""/>
        <dsp:cNvSpPr/>
      </dsp:nvSpPr>
      <dsp:spPr>
        <a:xfrm>
          <a:off x="2324618" y="3115834"/>
          <a:ext cx="503977" cy="91440"/>
        </a:xfrm>
        <a:custGeom>
          <a:avLst/>
          <a:gdLst/>
          <a:ahLst/>
          <a:cxnLst/>
          <a:rect l="0" t="0" r="0" b="0"/>
          <a:pathLst>
            <a:path>
              <a:moveTo>
                <a:pt x="0" y="45720"/>
              </a:moveTo>
              <a:lnTo>
                <a:pt x="503977"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563242" y="3158881"/>
        <a:ext cx="26728" cy="5345"/>
      </dsp:txXfrm>
    </dsp:sp>
    <dsp:sp modelId="{F6043E09-B4E0-45CC-AAD7-0A1C92D62280}">
      <dsp:nvSpPr>
        <dsp:cNvPr id="0" name=""/>
        <dsp:cNvSpPr/>
      </dsp:nvSpPr>
      <dsp:spPr>
        <a:xfrm>
          <a:off x="2169" y="2464279"/>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Cambria" panose="02040503050406030204" pitchFamily="18" charset="0"/>
              <a:ea typeface="Cambria" panose="02040503050406030204" pitchFamily="18" charset="0"/>
            </a:rPr>
            <a:t>Data Partitioning</a:t>
          </a:r>
        </a:p>
      </dsp:txBody>
      <dsp:txXfrm>
        <a:off x="2169" y="2464279"/>
        <a:ext cx="2324248" cy="1394549"/>
      </dsp:txXfrm>
    </dsp:sp>
    <dsp:sp modelId="{766B5ED7-CACE-44CF-A642-1B3195DF56CD}">
      <dsp:nvSpPr>
        <dsp:cNvPr id="0" name=""/>
        <dsp:cNvSpPr/>
      </dsp:nvSpPr>
      <dsp:spPr>
        <a:xfrm>
          <a:off x="5183444" y="3115834"/>
          <a:ext cx="503977" cy="91440"/>
        </a:xfrm>
        <a:custGeom>
          <a:avLst/>
          <a:gdLst/>
          <a:ahLst/>
          <a:cxnLst/>
          <a:rect l="0" t="0" r="0" b="0"/>
          <a:pathLst>
            <a:path>
              <a:moveTo>
                <a:pt x="0" y="45720"/>
              </a:moveTo>
              <a:lnTo>
                <a:pt x="503977"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2068" y="3158881"/>
        <a:ext cx="26728" cy="5345"/>
      </dsp:txXfrm>
    </dsp:sp>
    <dsp:sp modelId="{AC68FFCB-9506-4004-9BF1-082CB222D907}">
      <dsp:nvSpPr>
        <dsp:cNvPr id="0" name=""/>
        <dsp:cNvSpPr/>
      </dsp:nvSpPr>
      <dsp:spPr>
        <a:xfrm>
          <a:off x="2860995" y="2464279"/>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mbria" panose="02040503050406030204" pitchFamily="18" charset="0"/>
              <a:ea typeface="Cambria" panose="02040503050406030204" pitchFamily="18" charset="0"/>
            </a:rPr>
            <a:t>Feature Scaling</a:t>
          </a:r>
          <a:endParaRPr lang="en-GB" sz="2300" kern="1200" dirty="0">
            <a:latin typeface="Cambria" panose="02040503050406030204" pitchFamily="18" charset="0"/>
            <a:ea typeface="Cambria" panose="02040503050406030204" pitchFamily="18" charset="0"/>
          </a:endParaRPr>
        </a:p>
      </dsp:txBody>
      <dsp:txXfrm>
        <a:off x="2860995" y="2464279"/>
        <a:ext cx="2324248" cy="1394549"/>
      </dsp:txXfrm>
    </dsp:sp>
    <dsp:sp modelId="{E24F0E72-2B9B-449D-A203-8734EEA88F52}">
      <dsp:nvSpPr>
        <dsp:cNvPr id="0" name=""/>
        <dsp:cNvSpPr/>
      </dsp:nvSpPr>
      <dsp:spPr>
        <a:xfrm>
          <a:off x="8042270" y="3115834"/>
          <a:ext cx="503977" cy="91440"/>
        </a:xfrm>
        <a:custGeom>
          <a:avLst/>
          <a:gdLst/>
          <a:ahLst/>
          <a:cxnLst/>
          <a:rect l="0" t="0" r="0" b="0"/>
          <a:pathLst>
            <a:path>
              <a:moveTo>
                <a:pt x="0" y="45720"/>
              </a:moveTo>
              <a:lnTo>
                <a:pt x="503977"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80894" y="3158881"/>
        <a:ext cx="26728" cy="5345"/>
      </dsp:txXfrm>
    </dsp:sp>
    <dsp:sp modelId="{04D0F257-EC0F-4CC6-A9D6-BF307D87D726}">
      <dsp:nvSpPr>
        <dsp:cNvPr id="0" name=""/>
        <dsp:cNvSpPr/>
      </dsp:nvSpPr>
      <dsp:spPr>
        <a:xfrm>
          <a:off x="5719821" y="2464279"/>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latin typeface="Cambria" panose="02040503050406030204" pitchFamily="18" charset="0"/>
              <a:ea typeface="Cambria" panose="02040503050406030204" pitchFamily="18" charset="0"/>
            </a:rPr>
            <a:t>Modelling</a:t>
          </a:r>
          <a:endParaRPr lang="en-GB" sz="2300" kern="1200" dirty="0">
            <a:latin typeface="Cambria" panose="02040503050406030204" pitchFamily="18" charset="0"/>
            <a:ea typeface="Cambria" panose="02040503050406030204" pitchFamily="18" charset="0"/>
          </a:endParaRPr>
        </a:p>
      </dsp:txBody>
      <dsp:txXfrm>
        <a:off x="5719821" y="2464279"/>
        <a:ext cx="2324248" cy="1394549"/>
      </dsp:txXfrm>
    </dsp:sp>
    <dsp:sp modelId="{2CA0B8CA-84D3-407A-ACC8-E468C651D664}">
      <dsp:nvSpPr>
        <dsp:cNvPr id="0" name=""/>
        <dsp:cNvSpPr/>
      </dsp:nvSpPr>
      <dsp:spPr>
        <a:xfrm>
          <a:off x="8578647" y="2464279"/>
          <a:ext cx="2324248" cy="1394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Cambria" panose="02040503050406030204" pitchFamily="18" charset="0"/>
              <a:ea typeface="Cambria" panose="02040503050406030204" pitchFamily="18" charset="0"/>
            </a:rPr>
            <a:t>Evaluation Metrics</a:t>
          </a:r>
        </a:p>
      </dsp:txBody>
      <dsp:txXfrm>
        <a:off x="8578647" y="2464279"/>
        <a:ext cx="2324248" cy="139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5EFAD-AF6F-4A0A-BA9D-015581544142}">
      <dsp:nvSpPr>
        <dsp:cNvPr id="0" name=""/>
        <dsp:cNvSpPr/>
      </dsp:nvSpPr>
      <dsp:spPr>
        <a:xfrm>
          <a:off x="2513713" y="1708872"/>
          <a:ext cx="2172051" cy="1878912"/>
        </a:xfrm>
        <a:prstGeom prst="hexagon">
          <a:avLst>
            <a:gd name="adj" fmla="val 28570"/>
            <a:gd name="vf" fmla="val 11547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Most sought after listing room type</a:t>
          </a:r>
        </a:p>
        <a:p>
          <a:pPr marL="0" lvl="0" indent="0" algn="ctr" defTabSz="533400">
            <a:lnSpc>
              <a:spcPct val="90000"/>
            </a:lnSpc>
            <a:spcBef>
              <a:spcPct val="0"/>
            </a:spcBef>
            <a:spcAft>
              <a:spcPct val="35000"/>
            </a:spcAft>
            <a:buNone/>
          </a:pPr>
          <a:r>
            <a:rPr lang="en-US" sz="1200" kern="1200" dirty="0"/>
            <a:t>[Entire Home/apt]</a:t>
          </a:r>
        </a:p>
        <a:p>
          <a:pPr marL="0" lvl="0" indent="0" algn="ctr" defTabSz="533400">
            <a:lnSpc>
              <a:spcPct val="90000"/>
            </a:lnSpc>
            <a:spcBef>
              <a:spcPct val="0"/>
            </a:spcBef>
            <a:spcAft>
              <a:spcPct val="35000"/>
            </a:spcAft>
            <a:buNone/>
          </a:pPr>
          <a:r>
            <a:rPr lang="en-US" sz="1200" kern="1200" dirty="0"/>
            <a:t>[space is key]</a:t>
          </a:r>
        </a:p>
      </dsp:txBody>
      <dsp:txXfrm>
        <a:off x="2873652" y="2020234"/>
        <a:ext cx="1452173" cy="1256188"/>
      </dsp:txXfrm>
    </dsp:sp>
    <dsp:sp modelId="{3BEC665A-28F9-4BD2-8F3D-48765DD40C8E}">
      <dsp:nvSpPr>
        <dsp:cNvPr id="0" name=""/>
        <dsp:cNvSpPr/>
      </dsp:nvSpPr>
      <dsp:spPr>
        <a:xfrm>
          <a:off x="3873835" y="809940"/>
          <a:ext cx="819508" cy="70611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90E0F60-FD26-47A9-8A06-34357A30FD34}">
      <dsp:nvSpPr>
        <dsp:cNvPr id="0" name=""/>
        <dsp:cNvSpPr/>
      </dsp:nvSpPr>
      <dsp:spPr>
        <a:xfrm>
          <a:off x="2713790" y="0"/>
          <a:ext cx="1779980" cy="1539892"/>
        </a:xfrm>
        <a:prstGeom prst="hexagon">
          <a:avLst>
            <a:gd name="adj" fmla="val 28570"/>
            <a:gd name="vf" fmla="val 11547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Dynamic pricing is advantageous as prices are fairly distributed depending on property size</a:t>
          </a:r>
        </a:p>
      </dsp:txBody>
      <dsp:txXfrm>
        <a:off x="3008771" y="255193"/>
        <a:ext cx="1190018" cy="1029506"/>
      </dsp:txXfrm>
    </dsp:sp>
    <dsp:sp modelId="{E2A45359-BBE7-411E-9BD5-3063ED2F3C1F}">
      <dsp:nvSpPr>
        <dsp:cNvPr id="0" name=""/>
        <dsp:cNvSpPr/>
      </dsp:nvSpPr>
      <dsp:spPr>
        <a:xfrm>
          <a:off x="4830265" y="2129999"/>
          <a:ext cx="819508" cy="70611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6F989DD-0975-4130-845C-7433D6DA600B}">
      <dsp:nvSpPr>
        <dsp:cNvPr id="0" name=""/>
        <dsp:cNvSpPr/>
      </dsp:nvSpPr>
      <dsp:spPr>
        <a:xfrm>
          <a:off x="4346240" y="947137"/>
          <a:ext cx="1779980" cy="1539892"/>
        </a:xfrm>
        <a:prstGeom prst="hexagon">
          <a:avLst>
            <a:gd name="adj" fmla="val 28570"/>
            <a:gd name="vf" fmla="val 11547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67% of average price = 105.63</a:t>
          </a:r>
        </a:p>
      </dsp:txBody>
      <dsp:txXfrm>
        <a:off x="4641221" y="1202330"/>
        <a:ext cx="1190018" cy="1029506"/>
      </dsp:txXfrm>
    </dsp:sp>
    <dsp:sp modelId="{EDB40069-9707-4AFB-B0ED-C84740EA24AA}">
      <dsp:nvSpPr>
        <dsp:cNvPr id="0" name=""/>
        <dsp:cNvSpPr/>
      </dsp:nvSpPr>
      <dsp:spPr>
        <a:xfrm>
          <a:off x="4165867" y="3620098"/>
          <a:ext cx="819508" cy="70611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A7C92E3-5B11-49D3-B17D-37D3281CB10B}">
      <dsp:nvSpPr>
        <dsp:cNvPr id="0" name=""/>
        <dsp:cNvSpPr/>
      </dsp:nvSpPr>
      <dsp:spPr>
        <a:xfrm>
          <a:off x="4346240" y="2809098"/>
          <a:ext cx="1779980" cy="1539892"/>
        </a:xfrm>
        <a:prstGeom prst="hexagon">
          <a:avLst>
            <a:gd name="adj" fmla="val 28570"/>
            <a:gd name="vf" fmla="val 11547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Fairly good distribution of average priced Airbnb for Entire Home</a:t>
          </a:r>
        </a:p>
      </dsp:txBody>
      <dsp:txXfrm>
        <a:off x="4641221" y="3064291"/>
        <a:ext cx="1190018" cy="1029506"/>
      </dsp:txXfrm>
    </dsp:sp>
    <dsp:sp modelId="{57BAFCCB-4045-4505-A2ED-EA6A76484EF3}">
      <dsp:nvSpPr>
        <dsp:cNvPr id="0" name=""/>
        <dsp:cNvSpPr/>
      </dsp:nvSpPr>
      <dsp:spPr>
        <a:xfrm>
          <a:off x="2517755" y="3774776"/>
          <a:ext cx="819508" cy="70611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826ED8B-80E1-4E2B-93A4-FA6B8D8CAEC6}">
      <dsp:nvSpPr>
        <dsp:cNvPr id="0" name=""/>
        <dsp:cNvSpPr/>
      </dsp:nvSpPr>
      <dsp:spPr>
        <a:xfrm>
          <a:off x="2713790" y="3757295"/>
          <a:ext cx="1779980" cy="1539892"/>
        </a:xfrm>
        <a:prstGeom prst="hexagon">
          <a:avLst>
            <a:gd name="adj" fmla="val 28570"/>
            <a:gd name="vf" fmla="val 11547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Price not exclusive nor advantageous to minimum nights</a:t>
          </a:r>
        </a:p>
      </dsp:txBody>
      <dsp:txXfrm>
        <a:off x="3008771" y="4012488"/>
        <a:ext cx="1190018" cy="1029506"/>
      </dsp:txXfrm>
    </dsp:sp>
    <dsp:sp modelId="{8DB6EB4E-D45A-4787-ACC4-58936A2DBD93}">
      <dsp:nvSpPr>
        <dsp:cNvPr id="0" name=""/>
        <dsp:cNvSpPr/>
      </dsp:nvSpPr>
      <dsp:spPr>
        <a:xfrm>
          <a:off x="1545662" y="2455246"/>
          <a:ext cx="819508" cy="70611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9B4D7F1-E3B1-45D9-8885-52917CCDB764}">
      <dsp:nvSpPr>
        <dsp:cNvPr id="0" name=""/>
        <dsp:cNvSpPr/>
      </dsp:nvSpPr>
      <dsp:spPr>
        <a:xfrm>
          <a:off x="1073763" y="2810158"/>
          <a:ext cx="1779980" cy="1539892"/>
        </a:xfrm>
        <a:prstGeom prst="hexagon">
          <a:avLst>
            <a:gd name="adj" fmla="val 28570"/>
            <a:gd name="vf" fmla="val 115470"/>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Most sought after location</a:t>
          </a:r>
        </a:p>
        <a:p>
          <a:pPr marL="0" lvl="0" indent="0" algn="ctr" defTabSz="533400">
            <a:lnSpc>
              <a:spcPct val="90000"/>
            </a:lnSpc>
            <a:spcBef>
              <a:spcPct val="0"/>
            </a:spcBef>
            <a:spcAft>
              <a:spcPct val="35000"/>
            </a:spcAft>
            <a:buNone/>
          </a:pPr>
          <a:r>
            <a:rPr lang="en-GB" sz="1200" kern="1200" dirty="0"/>
            <a:t>[London]</a:t>
          </a:r>
          <a:br>
            <a:rPr lang="en-GB" sz="1200" kern="1200" dirty="0"/>
          </a:br>
          <a:r>
            <a:rPr lang="en-GB" sz="1200" kern="1200" dirty="0"/>
            <a:t>[</a:t>
          </a:r>
          <a:r>
            <a:rPr lang="en-GB" sz="1200" kern="1200" dirty="0" err="1"/>
            <a:t>avg</a:t>
          </a:r>
          <a:r>
            <a:rPr lang="en-GB" sz="1200" kern="1200" dirty="0"/>
            <a:t> price = 105.63]</a:t>
          </a:r>
          <a:endParaRPr lang="en-US" sz="1200" kern="1200" dirty="0"/>
        </a:p>
      </dsp:txBody>
      <dsp:txXfrm>
        <a:off x="1368744" y="3065351"/>
        <a:ext cx="1190018" cy="1029506"/>
      </dsp:txXfrm>
    </dsp:sp>
    <dsp:sp modelId="{5635DC9D-1430-4AF5-B6E7-C105DFCD92EA}">
      <dsp:nvSpPr>
        <dsp:cNvPr id="0" name=""/>
        <dsp:cNvSpPr/>
      </dsp:nvSpPr>
      <dsp:spPr>
        <a:xfrm>
          <a:off x="1073763" y="945018"/>
          <a:ext cx="1779980" cy="1539892"/>
        </a:xfrm>
        <a:prstGeom prst="hexagon">
          <a:avLst>
            <a:gd name="adj" fmla="val 28570"/>
            <a:gd name="vf" fmla="val 11547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Average Airbnb Price is 107.51</a:t>
          </a:r>
        </a:p>
      </dsp:txBody>
      <dsp:txXfrm>
        <a:off x="1368744" y="1200211"/>
        <a:ext cx="1190018" cy="1029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1F0F0-FFE4-4C46-A28C-90C86E3A8AF9}">
      <dsp:nvSpPr>
        <dsp:cNvPr id="0" name=""/>
        <dsp:cNvSpPr/>
      </dsp:nvSpPr>
      <dsp:spPr>
        <a:xfrm>
          <a:off x="0" y="3531232"/>
          <a:ext cx="5335954"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33AE24-4908-4D8C-828B-60454D13BFCD}">
      <dsp:nvSpPr>
        <dsp:cNvPr id="0" name=""/>
        <dsp:cNvSpPr/>
      </dsp:nvSpPr>
      <dsp:spPr>
        <a:xfrm>
          <a:off x="0" y="2014512"/>
          <a:ext cx="5335954"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5D81A6-0978-4FDC-8EDF-7BBF33A91DBB}">
      <dsp:nvSpPr>
        <dsp:cNvPr id="0" name=""/>
        <dsp:cNvSpPr/>
      </dsp:nvSpPr>
      <dsp:spPr>
        <a:xfrm>
          <a:off x="0" y="497791"/>
          <a:ext cx="5335954"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32EAFA-3F0E-4576-B8DC-B8A7792F5B97}">
      <dsp:nvSpPr>
        <dsp:cNvPr id="0" name=""/>
        <dsp:cNvSpPr/>
      </dsp:nvSpPr>
      <dsp:spPr>
        <a:xfrm>
          <a:off x="1387348" y="555"/>
          <a:ext cx="3948605" cy="49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GB" sz="1500" kern="1200" dirty="0"/>
            <a:t>How does allowing pets contribute to price setting?</a:t>
          </a:r>
        </a:p>
      </dsp:txBody>
      <dsp:txXfrm>
        <a:off x="1387348" y="555"/>
        <a:ext cx="3948605" cy="497236"/>
      </dsp:txXfrm>
    </dsp:sp>
    <dsp:sp modelId="{08F0B3DC-6CB4-4D64-ADFA-29619B941F8F}">
      <dsp:nvSpPr>
        <dsp:cNvPr id="0" name=""/>
        <dsp:cNvSpPr/>
      </dsp:nvSpPr>
      <dsp:spPr>
        <a:xfrm>
          <a:off x="0" y="555"/>
          <a:ext cx="1387348" cy="497236"/>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GB" sz="1500" kern="1200" dirty="0"/>
            <a:t>Pets</a:t>
          </a:r>
        </a:p>
      </dsp:txBody>
      <dsp:txXfrm>
        <a:off x="24277" y="24832"/>
        <a:ext cx="1338794" cy="472959"/>
      </dsp:txXfrm>
    </dsp:sp>
    <dsp:sp modelId="{FD67991D-28DB-4D2E-A56C-CFDA27D2F606}">
      <dsp:nvSpPr>
        <dsp:cNvPr id="0" name=""/>
        <dsp:cNvSpPr/>
      </dsp:nvSpPr>
      <dsp:spPr>
        <a:xfrm>
          <a:off x="0" y="497791"/>
          <a:ext cx="5335954" cy="994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GB" sz="1200" kern="1200" dirty="0"/>
            <a:t>0.05% of listings allows pets(41 of 76503) </a:t>
          </a:r>
        </a:p>
        <a:p>
          <a:pPr marL="114300" lvl="1" indent="-114300" algn="l" defTabSz="533400">
            <a:lnSpc>
              <a:spcPct val="90000"/>
            </a:lnSpc>
            <a:spcBef>
              <a:spcPct val="0"/>
            </a:spcBef>
            <a:spcAft>
              <a:spcPct val="15000"/>
            </a:spcAft>
            <a:buChar char="•"/>
          </a:pPr>
          <a:r>
            <a:rPr lang="en-GB" sz="1200" kern="1200" dirty="0"/>
            <a:t>73% of the listings that allows pets set price above average price 107.5.(30 of 41)</a:t>
          </a:r>
        </a:p>
        <a:p>
          <a:pPr marL="114300" lvl="1" indent="-114300" algn="l" defTabSz="533400">
            <a:lnSpc>
              <a:spcPct val="90000"/>
            </a:lnSpc>
            <a:spcBef>
              <a:spcPct val="0"/>
            </a:spcBef>
            <a:spcAft>
              <a:spcPct val="15000"/>
            </a:spcAft>
            <a:buChar char="•"/>
          </a:pPr>
          <a:r>
            <a:rPr lang="en-GB" sz="1200" kern="1200" dirty="0"/>
            <a:t>Pets Allowed will be advantageous to price setting</a:t>
          </a:r>
        </a:p>
      </dsp:txBody>
      <dsp:txXfrm>
        <a:off x="0" y="497791"/>
        <a:ext cx="5335954" cy="994622"/>
      </dsp:txXfrm>
    </dsp:sp>
    <dsp:sp modelId="{1D475981-BB65-4A78-BFA4-C3CE8082F4B1}">
      <dsp:nvSpPr>
        <dsp:cNvPr id="0" name=""/>
        <dsp:cNvSpPr/>
      </dsp:nvSpPr>
      <dsp:spPr>
        <a:xfrm>
          <a:off x="1387348" y="1517275"/>
          <a:ext cx="3948605" cy="49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GB" sz="1500" kern="1200" dirty="0"/>
            <a:t>How does instant booking contribute to price setting?</a:t>
          </a:r>
        </a:p>
      </dsp:txBody>
      <dsp:txXfrm>
        <a:off x="1387348" y="1517275"/>
        <a:ext cx="3948605" cy="497236"/>
      </dsp:txXfrm>
    </dsp:sp>
    <dsp:sp modelId="{D163AC18-8CCE-4948-BBA4-3242DBBAA160}">
      <dsp:nvSpPr>
        <dsp:cNvPr id="0" name=""/>
        <dsp:cNvSpPr/>
      </dsp:nvSpPr>
      <dsp:spPr>
        <a:xfrm>
          <a:off x="0" y="1517275"/>
          <a:ext cx="1387348" cy="497236"/>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GB" sz="1500" kern="1200" dirty="0"/>
            <a:t>Instant Booking</a:t>
          </a:r>
        </a:p>
      </dsp:txBody>
      <dsp:txXfrm>
        <a:off x="24277" y="1541552"/>
        <a:ext cx="1338794" cy="472959"/>
      </dsp:txXfrm>
    </dsp:sp>
    <dsp:sp modelId="{0F75A628-7D99-4120-A102-B0228BA581B1}">
      <dsp:nvSpPr>
        <dsp:cNvPr id="0" name=""/>
        <dsp:cNvSpPr/>
      </dsp:nvSpPr>
      <dsp:spPr>
        <a:xfrm>
          <a:off x="0" y="2014512"/>
          <a:ext cx="5335954" cy="994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GB" sz="1200" kern="1200" dirty="0"/>
            <a:t>Instant booking contributes only 0.75% of price increase over average price.</a:t>
          </a:r>
        </a:p>
      </dsp:txBody>
      <dsp:txXfrm>
        <a:off x="0" y="2014512"/>
        <a:ext cx="5335954" cy="994622"/>
      </dsp:txXfrm>
    </dsp:sp>
    <dsp:sp modelId="{23B8B6FD-F671-480D-888F-8C6CD839B03B}">
      <dsp:nvSpPr>
        <dsp:cNvPr id="0" name=""/>
        <dsp:cNvSpPr/>
      </dsp:nvSpPr>
      <dsp:spPr>
        <a:xfrm>
          <a:off x="1387348" y="3033996"/>
          <a:ext cx="3948605" cy="49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GB" sz="1500" kern="1200" dirty="0"/>
            <a:t>How does super hosting contribute to price setting?</a:t>
          </a:r>
        </a:p>
      </dsp:txBody>
      <dsp:txXfrm>
        <a:off x="1387348" y="3033996"/>
        <a:ext cx="3948605" cy="497236"/>
      </dsp:txXfrm>
    </dsp:sp>
    <dsp:sp modelId="{6E0B3CAA-0E73-41CD-A82C-C09A4DB3280B}">
      <dsp:nvSpPr>
        <dsp:cNvPr id="0" name=""/>
        <dsp:cNvSpPr/>
      </dsp:nvSpPr>
      <dsp:spPr>
        <a:xfrm>
          <a:off x="0" y="3033996"/>
          <a:ext cx="1387348" cy="497236"/>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GB" sz="1500" kern="1200" dirty="0"/>
            <a:t>Super Hosting</a:t>
          </a:r>
        </a:p>
      </dsp:txBody>
      <dsp:txXfrm>
        <a:off x="24277" y="3058273"/>
        <a:ext cx="1338794" cy="472959"/>
      </dsp:txXfrm>
    </dsp:sp>
    <dsp:sp modelId="{ECD3861D-B104-4AD4-BA5A-1037BA7EE20B}">
      <dsp:nvSpPr>
        <dsp:cNvPr id="0" name=""/>
        <dsp:cNvSpPr/>
      </dsp:nvSpPr>
      <dsp:spPr>
        <a:xfrm>
          <a:off x="0" y="3531232"/>
          <a:ext cx="5335954" cy="994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GB" sz="1200" kern="1200" dirty="0"/>
            <a:t>Super-host contributes only 0.48% of price increase over average price.</a:t>
          </a:r>
        </a:p>
      </dsp:txBody>
      <dsp:txXfrm>
        <a:off x="0" y="3531232"/>
        <a:ext cx="5335954" cy="994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365E7-D2A4-4F53-B7D9-4A495AB935D5}">
      <dsp:nvSpPr>
        <dsp:cNvPr id="0" name=""/>
        <dsp:cNvSpPr/>
      </dsp:nvSpPr>
      <dsp:spPr>
        <a:xfrm>
          <a:off x="468" y="688812"/>
          <a:ext cx="1828725" cy="109723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Regression Models:</a:t>
          </a:r>
        </a:p>
        <a:p>
          <a:pPr marL="0" lvl="0" indent="0" algn="ctr" defTabSz="400050">
            <a:lnSpc>
              <a:spcPct val="90000"/>
            </a:lnSpc>
            <a:spcBef>
              <a:spcPct val="0"/>
            </a:spcBef>
            <a:spcAft>
              <a:spcPct val="35000"/>
            </a:spcAft>
            <a:buNone/>
          </a:pPr>
          <a:r>
            <a:rPr lang="en-US" sz="900" kern="1200" dirty="0"/>
            <a:t>Random Forest</a:t>
          </a:r>
        </a:p>
        <a:p>
          <a:pPr marL="0" lvl="0" indent="0" algn="ctr" defTabSz="400050">
            <a:lnSpc>
              <a:spcPct val="90000"/>
            </a:lnSpc>
            <a:spcBef>
              <a:spcPct val="0"/>
            </a:spcBef>
            <a:spcAft>
              <a:spcPct val="35000"/>
            </a:spcAft>
            <a:buNone/>
          </a:pPr>
          <a:r>
            <a:rPr lang="en-US" sz="900" kern="1200" dirty="0"/>
            <a:t>Decision Tree </a:t>
          </a:r>
        </a:p>
        <a:p>
          <a:pPr marL="0" lvl="0" indent="0" algn="ctr" defTabSz="400050">
            <a:lnSpc>
              <a:spcPct val="90000"/>
            </a:lnSpc>
            <a:spcBef>
              <a:spcPct val="0"/>
            </a:spcBef>
            <a:spcAft>
              <a:spcPct val="35000"/>
            </a:spcAft>
            <a:buNone/>
          </a:pPr>
          <a:r>
            <a:rPr lang="en-US" sz="900" kern="1200" dirty="0" err="1"/>
            <a:t>ExtraTrees</a:t>
          </a:r>
          <a:endParaRPr lang="en-US" sz="900" kern="1200" dirty="0"/>
        </a:p>
      </dsp:txBody>
      <dsp:txXfrm>
        <a:off x="468" y="688812"/>
        <a:ext cx="1828725" cy="1097235"/>
      </dsp:txXfrm>
    </dsp:sp>
    <dsp:sp modelId="{E0AB0F34-9723-4213-ACEF-3C7835399CE0}">
      <dsp:nvSpPr>
        <dsp:cNvPr id="0" name=""/>
        <dsp:cNvSpPr/>
      </dsp:nvSpPr>
      <dsp:spPr>
        <a:xfrm>
          <a:off x="2012066" y="688812"/>
          <a:ext cx="1828725" cy="109723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Random forest model has the lowest metrics overall. </a:t>
          </a:r>
        </a:p>
      </dsp:txBody>
      <dsp:txXfrm>
        <a:off x="2012066" y="688812"/>
        <a:ext cx="1828725" cy="1097235"/>
      </dsp:txXfrm>
    </dsp:sp>
    <dsp:sp modelId="{97475395-13AC-4EA3-9B1C-80AA86C29FF8}">
      <dsp:nvSpPr>
        <dsp:cNvPr id="0" name=""/>
        <dsp:cNvSpPr/>
      </dsp:nvSpPr>
      <dsp:spPr>
        <a:xfrm>
          <a:off x="468" y="1968919"/>
          <a:ext cx="1828725" cy="109723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ExtraTrees</a:t>
          </a:r>
          <a:r>
            <a:rPr lang="en-US" sz="900" kern="1200" dirty="0"/>
            <a:t> exhibited a slightly better performance with ROC_AUC score of 78.4% while Random Forest was 77.9%, however, Random Forest exhibited the best performance overall.</a:t>
          </a:r>
        </a:p>
      </dsp:txBody>
      <dsp:txXfrm>
        <a:off x="468" y="1968919"/>
        <a:ext cx="1828725" cy="1097235"/>
      </dsp:txXfrm>
    </dsp:sp>
    <dsp:sp modelId="{F5DF9FFB-5172-4A30-9BAD-D37074064325}">
      <dsp:nvSpPr>
        <dsp:cNvPr id="0" name=""/>
        <dsp:cNvSpPr/>
      </dsp:nvSpPr>
      <dsp:spPr>
        <a:xfrm>
          <a:off x="2012066" y="1968919"/>
          <a:ext cx="1828725" cy="109723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Metrics</a:t>
          </a:r>
        </a:p>
        <a:p>
          <a:pPr marL="0" lvl="0" indent="0" algn="ctr" defTabSz="400050">
            <a:lnSpc>
              <a:spcPct val="90000"/>
            </a:lnSpc>
            <a:spcBef>
              <a:spcPct val="0"/>
            </a:spcBef>
            <a:spcAft>
              <a:spcPct val="35000"/>
            </a:spcAft>
            <a:buNone/>
          </a:pPr>
          <a:r>
            <a:rPr lang="en-US" sz="900" kern="1200" dirty="0"/>
            <a:t>Mean Absolute Error</a:t>
          </a:r>
        </a:p>
        <a:p>
          <a:pPr marL="0" lvl="0" indent="0" algn="ctr" defTabSz="400050">
            <a:lnSpc>
              <a:spcPct val="90000"/>
            </a:lnSpc>
            <a:spcBef>
              <a:spcPct val="0"/>
            </a:spcBef>
            <a:spcAft>
              <a:spcPct val="35000"/>
            </a:spcAft>
            <a:buNone/>
          </a:pPr>
          <a:r>
            <a:rPr lang="en-US" sz="900" kern="1200" dirty="0"/>
            <a:t>Mean Squared Error</a:t>
          </a:r>
        </a:p>
        <a:p>
          <a:pPr marL="0" lvl="0" indent="0" algn="ctr" defTabSz="400050">
            <a:lnSpc>
              <a:spcPct val="90000"/>
            </a:lnSpc>
            <a:spcBef>
              <a:spcPct val="0"/>
            </a:spcBef>
            <a:spcAft>
              <a:spcPct val="35000"/>
            </a:spcAft>
            <a:buNone/>
          </a:pPr>
          <a:r>
            <a:rPr lang="en-US" sz="900" kern="1200" dirty="0"/>
            <a:t>Root mean Squared Error</a:t>
          </a:r>
        </a:p>
        <a:p>
          <a:pPr marL="0" lvl="0" indent="0" algn="ctr" defTabSz="400050">
            <a:lnSpc>
              <a:spcPct val="90000"/>
            </a:lnSpc>
            <a:spcBef>
              <a:spcPct val="0"/>
            </a:spcBef>
            <a:spcAft>
              <a:spcPct val="35000"/>
            </a:spcAft>
            <a:buNone/>
          </a:pPr>
          <a:r>
            <a:rPr lang="en-US" sz="900" kern="1200" dirty="0"/>
            <a:t>Regression ROC AUC Curve Score</a:t>
          </a:r>
        </a:p>
        <a:p>
          <a:pPr marL="0" lvl="0" indent="0" algn="ctr" defTabSz="400050">
            <a:lnSpc>
              <a:spcPct val="90000"/>
            </a:lnSpc>
            <a:spcBef>
              <a:spcPct val="0"/>
            </a:spcBef>
            <a:spcAft>
              <a:spcPct val="35000"/>
            </a:spcAft>
            <a:buNone/>
          </a:pPr>
          <a:endParaRPr lang="en-US" sz="900" kern="1200" dirty="0"/>
        </a:p>
      </dsp:txBody>
      <dsp:txXfrm>
        <a:off x="2012066" y="1968919"/>
        <a:ext cx="1828725" cy="109723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06ECF6-BE60-9A39-780B-CEDE99A8C4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10F0F1E-1048-3BAB-C33F-7ABBEFE579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6321D1-1239-47B5-923A-4826AC2DF74A}" type="datetimeFigureOut">
              <a:rPr lang="en-GB" smtClean="0"/>
              <a:t>14/02/2023</a:t>
            </a:fld>
            <a:endParaRPr lang="en-GB"/>
          </a:p>
        </p:txBody>
      </p:sp>
      <p:sp>
        <p:nvSpPr>
          <p:cNvPr id="4" name="Footer Placeholder 3">
            <a:extLst>
              <a:ext uri="{FF2B5EF4-FFF2-40B4-BE49-F238E27FC236}">
                <a16:creationId xmlns:a16="http://schemas.microsoft.com/office/drawing/2014/main" id="{A6356183-2633-2108-1467-8DAF0C3269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2CABC52-0EF2-CCB4-8557-E036113526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03293-6AEB-4031-89C9-5F9FADCC02CF}" type="slidenum">
              <a:rPr lang="en-GB" smtClean="0"/>
              <a:t>‹#›</a:t>
            </a:fld>
            <a:endParaRPr lang="en-GB"/>
          </a:p>
        </p:txBody>
      </p:sp>
    </p:spTree>
    <p:extLst>
      <p:ext uri="{BB962C8B-B14F-4D97-AF65-F5344CB8AC3E}">
        <p14:creationId xmlns:p14="http://schemas.microsoft.com/office/powerpoint/2010/main" val="2396727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AE6B-783F-4F78-A3C3-F2CA2B24CBF0}" type="datetimeFigureOut">
              <a:rPr lang="en-GB" smtClean="0"/>
              <a:t>14/02/2023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2925E-4FE3-4208-9C7A-D50766CDE6DA}" type="slidenum">
              <a:rPr lang="en-GB" smtClean="0"/>
              <a:t>‹#›</a:t>
            </a:fld>
            <a:endParaRPr lang="en-GB"/>
          </a:p>
        </p:txBody>
      </p:sp>
    </p:spTree>
    <p:extLst>
      <p:ext uri="{BB962C8B-B14F-4D97-AF65-F5344CB8AC3E}">
        <p14:creationId xmlns:p14="http://schemas.microsoft.com/office/powerpoint/2010/main" val="304025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5DA2E-7840-43E1-A0ED-884C68C8F50A}" type="datetime1">
              <a:rPr lang="en-GB" smtClean="0"/>
              <a:t>14/02/2023</a:t>
            </a:fld>
            <a:endParaRPr lang="en-GB"/>
          </a:p>
        </p:txBody>
      </p:sp>
      <p:sp>
        <p:nvSpPr>
          <p:cNvPr id="5" name="Footer Placeholder 4"/>
          <p:cNvSpPr>
            <a:spLocks noGrp="1"/>
          </p:cNvSpPr>
          <p:nvPr>
            <p:ph type="ftr" sz="quarter" idx="11"/>
          </p:nvPr>
        </p:nvSpPr>
        <p:spPr>
          <a:xfrm>
            <a:off x="2416500" y="329307"/>
            <a:ext cx="4973915" cy="309201"/>
          </a:xfrm>
        </p:spPr>
        <p:txBody>
          <a:bodyPr/>
          <a:lstStyle/>
          <a:p>
            <a:r>
              <a:rPr lang="en-US"/>
              <a:t>keywords: ML-Machine Learning, DR-Dimensionality Reduction, SL-Supervised Learning, fuzzy, Eigenvalues</a:t>
            </a:r>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6FDE0FD-EE48-4ADA-9EEF-C9A9E1C0743F}"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59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0C9A0-A5C6-4A47-A507-C42AEFB1DFB2}" type="datetime1">
              <a:rPr lang="en-GB" smtClean="0"/>
              <a:t>14/02/2023</a:t>
            </a:fld>
            <a:endParaRPr lang="en-GB"/>
          </a:p>
        </p:txBody>
      </p:sp>
      <p:sp>
        <p:nvSpPr>
          <p:cNvPr id="5" name="Footer Placeholder 4"/>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6" name="Slide Number Placeholder 5"/>
          <p:cNvSpPr>
            <a:spLocks noGrp="1"/>
          </p:cNvSpPr>
          <p:nvPr>
            <p:ph type="sldNum" sz="quarter" idx="12"/>
          </p:nvPr>
        </p:nvSpPr>
        <p:spPr/>
        <p:txBody>
          <a:bodyPr/>
          <a:lstStyle/>
          <a:p>
            <a:fld id="{D6FDE0FD-EE48-4ADA-9EEF-C9A9E1C0743F}"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77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DA57B-088E-4B06-B73E-1D599E9A6B00}" type="datetime1">
              <a:rPr lang="en-GB" smtClean="0"/>
              <a:t>14/02/2023</a:t>
            </a:fld>
            <a:endParaRPr lang="en-GB"/>
          </a:p>
        </p:txBody>
      </p:sp>
      <p:sp>
        <p:nvSpPr>
          <p:cNvPr id="5" name="Footer Placeholder 4"/>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6" name="Slide Number Placeholder 5"/>
          <p:cNvSpPr>
            <a:spLocks noGrp="1"/>
          </p:cNvSpPr>
          <p:nvPr>
            <p:ph type="sldNum" sz="quarter" idx="12"/>
          </p:nvPr>
        </p:nvSpPr>
        <p:spPr/>
        <p:txBody>
          <a:bodyPr/>
          <a:lstStyle/>
          <a:p>
            <a:fld id="{D6FDE0FD-EE48-4ADA-9EEF-C9A9E1C0743F}"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880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00FED-4534-40DE-94E9-CC60B27FBA17}" type="datetime1">
              <a:rPr lang="en-GB" smtClean="0"/>
              <a:t>14/02/2023</a:t>
            </a:fld>
            <a:endParaRPr lang="en-GB"/>
          </a:p>
        </p:txBody>
      </p:sp>
      <p:sp>
        <p:nvSpPr>
          <p:cNvPr id="5" name="Footer Placeholder 4"/>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6" name="Slide Number Placeholder 5"/>
          <p:cNvSpPr>
            <a:spLocks noGrp="1"/>
          </p:cNvSpPr>
          <p:nvPr>
            <p:ph type="sldNum" sz="quarter" idx="12"/>
          </p:nvPr>
        </p:nvSpPr>
        <p:spPr/>
        <p:txBody>
          <a:bodyPr/>
          <a:lstStyle/>
          <a:p>
            <a:fld id="{D6FDE0FD-EE48-4ADA-9EEF-C9A9E1C0743F}"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45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B79FC4-CC0F-4D5A-9197-620C8E4370FE}" type="datetime1">
              <a:rPr lang="en-GB" smtClean="0"/>
              <a:t>14/02/2023</a:t>
            </a:fld>
            <a:endParaRPr lang="en-GB"/>
          </a:p>
        </p:txBody>
      </p:sp>
      <p:sp>
        <p:nvSpPr>
          <p:cNvPr id="5" name="Footer Placeholder 4"/>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6" name="Slide Number Placeholder 5"/>
          <p:cNvSpPr>
            <a:spLocks noGrp="1"/>
          </p:cNvSpPr>
          <p:nvPr>
            <p:ph type="sldNum" sz="quarter" idx="12"/>
          </p:nvPr>
        </p:nvSpPr>
        <p:spPr/>
        <p:txBody>
          <a:bodyPr/>
          <a:lstStyle/>
          <a:p>
            <a:fld id="{D6FDE0FD-EE48-4ADA-9EEF-C9A9E1C0743F}"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54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BA1F0-B709-48FE-B18C-AF8557C18866}" type="datetime1">
              <a:rPr lang="en-GB" smtClean="0"/>
              <a:t>14/02/2023</a:t>
            </a:fld>
            <a:endParaRPr lang="en-GB"/>
          </a:p>
        </p:txBody>
      </p:sp>
      <p:sp>
        <p:nvSpPr>
          <p:cNvPr id="6" name="Footer Placeholder 5"/>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7" name="Slide Number Placeholder 6"/>
          <p:cNvSpPr>
            <a:spLocks noGrp="1"/>
          </p:cNvSpPr>
          <p:nvPr>
            <p:ph type="sldNum" sz="quarter" idx="12"/>
          </p:nvPr>
        </p:nvSpPr>
        <p:spPr/>
        <p:txBody>
          <a:bodyPr/>
          <a:lstStyle/>
          <a:p>
            <a:fld id="{D6FDE0FD-EE48-4ADA-9EEF-C9A9E1C0743F}"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210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C4FB2-1E66-44A5-B578-860543AE4AE6}" type="datetime1">
              <a:rPr lang="en-GB" smtClean="0"/>
              <a:t>14/02/2023</a:t>
            </a:fld>
            <a:endParaRPr lang="en-GB"/>
          </a:p>
        </p:txBody>
      </p:sp>
      <p:sp>
        <p:nvSpPr>
          <p:cNvPr id="8" name="Footer Placeholder 7"/>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9" name="Slide Number Placeholder 8"/>
          <p:cNvSpPr>
            <a:spLocks noGrp="1"/>
          </p:cNvSpPr>
          <p:nvPr>
            <p:ph type="sldNum" sz="quarter" idx="12"/>
          </p:nvPr>
        </p:nvSpPr>
        <p:spPr/>
        <p:txBody>
          <a:bodyPr/>
          <a:lstStyle/>
          <a:p>
            <a:fld id="{D6FDE0FD-EE48-4ADA-9EEF-C9A9E1C0743F}"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36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124F1B-9E4A-4854-8349-E49788323040}" type="datetime1">
              <a:rPr lang="en-GB" smtClean="0"/>
              <a:t>14/02/2023</a:t>
            </a:fld>
            <a:endParaRPr lang="en-GB"/>
          </a:p>
        </p:txBody>
      </p:sp>
      <p:sp>
        <p:nvSpPr>
          <p:cNvPr id="4" name="Footer Placeholder 3"/>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5" name="Slide Number Placeholder 4"/>
          <p:cNvSpPr>
            <a:spLocks noGrp="1"/>
          </p:cNvSpPr>
          <p:nvPr>
            <p:ph type="sldNum" sz="quarter" idx="12"/>
          </p:nvPr>
        </p:nvSpPr>
        <p:spPr/>
        <p:txBody>
          <a:bodyPr/>
          <a:lstStyle/>
          <a:p>
            <a:fld id="{D6FDE0FD-EE48-4ADA-9EEF-C9A9E1C0743F}"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77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C6839-A920-4CFE-B48F-EE00674BD284}" type="datetime1">
              <a:rPr lang="en-GB" smtClean="0"/>
              <a:t>14/02/2023</a:t>
            </a:fld>
            <a:endParaRPr lang="en-GB"/>
          </a:p>
        </p:txBody>
      </p:sp>
      <p:sp>
        <p:nvSpPr>
          <p:cNvPr id="3" name="Footer Placeholder 2"/>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4" name="Slide Number Placeholder 3"/>
          <p:cNvSpPr>
            <a:spLocks noGrp="1"/>
          </p:cNvSpPr>
          <p:nvPr>
            <p:ph type="sldNum" sz="quarter" idx="12"/>
          </p:nvPr>
        </p:nvSpPr>
        <p:spPr/>
        <p:txBody>
          <a:bodyPr/>
          <a:lstStyle/>
          <a:p>
            <a:fld id="{D6FDE0FD-EE48-4ADA-9EEF-C9A9E1C0743F}" type="slidenum">
              <a:rPr lang="en-GB" smtClean="0"/>
              <a:t>‹#›</a:t>
            </a:fld>
            <a:endParaRPr lang="en-GB"/>
          </a:p>
        </p:txBody>
      </p:sp>
    </p:spTree>
    <p:extLst>
      <p:ext uri="{BB962C8B-B14F-4D97-AF65-F5344CB8AC3E}">
        <p14:creationId xmlns:p14="http://schemas.microsoft.com/office/powerpoint/2010/main" val="20694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AC38C-7FE1-4EB6-ABB5-45047EAF934C}" type="datetime1">
              <a:rPr lang="en-GB" smtClean="0"/>
              <a:t>14/02/2023</a:t>
            </a:fld>
            <a:endParaRPr lang="en-GB"/>
          </a:p>
        </p:txBody>
      </p:sp>
      <p:sp>
        <p:nvSpPr>
          <p:cNvPr id="6" name="Footer Placeholder 5"/>
          <p:cNvSpPr>
            <a:spLocks noGrp="1"/>
          </p:cNvSpPr>
          <p:nvPr>
            <p:ph type="ftr" sz="quarter" idx="11"/>
          </p:nvPr>
        </p:nvSpPr>
        <p:spPr/>
        <p:txBody>
          <a:bodyPr/>
          <a:lstStyle/>
          <a:p>
            <a:r>
              <a:rPr lang="en-US"/>
              <a:t>keywords: ML-Machine Learning, DR-Dimensionality Reduction, SL-Supervised Learning, fuzzy, Eigenvalues</a:t>
            </a:r>
            <a:endParaRPr lang="en-GB"/>
          </a:p>
        </p:txBody>
      </p:sp>
      <p:sp>
        <p:nvSpPr>
          <p:cNvPr id="7" name="Slide Number Placeholder 6"/>
          <p:cNvSpPr>
            <a:spLocks noGrp="1"/>
          </p:cNvSpPr>
          <p:nvPr>
            <p:ph type="sldNum" sz="quarter" idx="12"/>
          </p:nvPr>
        </p:nvSpPr>
        <p:spPr/>
        <p:txBody>
          <a:bodyPr/>
          <a:lstStyle/>
          <a:p>
            <a:fld id="{D6FDE0FD-EE48-4ADA-9EEF-C9A9E1C0743F}"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3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890D57-677F-444D-BCF2-A9EA9E89B15E}" type="datetime1">
              <a:rPr lang="en-GB" smtClean="0"/>
              <a:t>14/02/2023</a:t>
            </a:fld>
            <a:endParaRPr lang="en-GB"/>
          </a:p>
        </p:txBody>
      </p:sp>
      <p:sp>
        <p:nvSpPr>
          <p:cNvPr id="6" name="Footer Placeholder 5"/>
          <p:cNvSpPr>
            <a:spLocks noGrp="1"/>
          </p:cNvSpPr>
          <p:nvPr>
            <p:ph type="ftr" sz="quarter" idx="11"/>
          </p:nvPr>
        </p:nvSpPr>
        <p:spPr>
          <a:xfrm>
            <a:off x="1447382" y="318640"/>
            <a:ext cx="5541004" cy="320931"/>
          </a:xfrm>
        </p:spPr>
        <p:txBody>
          <a:bodyPr/>
          <a:lstStyle/>
          <a:p>
            <a:r>
              <a:rPr lang="en-US"/>
              <a:t>keywords: ML-Machine Learning, DR-Dimensionality Reduction, SL-Supervised Learning, fuzzy, Eigenvalues</a:t>
            </a:r>
            <a:endParaRPr lang="en-GB"/>
          </a:p>
        </p:txBody>
      </p:sp>
      <p:sp>
        <p:nvSpPr>
          <p:cNvPr id="7" name="Slide Number Placeholder 6"/>
          <p:cNvSpPr>
            <a:spLocks noGrp="1"/>
          </p:cNvSpPr>
          <p:nvPr>
            <p:ph type="sldNum" sz="quarter" idx="12"/>
          </p:nvPr>
        </p:nvSpPr>
        <p:spPr/>
        <p:txBody>
          <a:bodyPr/>
          <a:lstStyle/>
          <a:p>
            <a:fld id="{D6FDE0FD-EE48-4ADA-9EEF-C9A9E1C0743F}"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525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53D14D-C86F-4AB0-8396-2C9A2833ADF4}" type="datetime1">
              <a:rPr lang="en-GB" smtClean="0"/>
              <a:t>14/02/2023</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keywords: ML-Machine Learning, DR-Dimensionality Reduction, SL-Supervised Learning, fuzzy, Eigenvalues</a:t>
            </a:r>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FDE0FD-EE48-4ADA-9EEF-C9A9E1C0743F}"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474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E3B1-5BE5-9719-8E74-103764B7D42E}"/>
              </a:ext>
            </a:extLst>
          </p:cNvPr>
          <p:cNvSpPr>
            <a:spLocks noGrp="1"/>
          </p:cNvSpPr>
          <p:nvPr>
            <p:ph type="ctrTitle"/>
          </p:nvPr>
        </p:nvSpPr>
        <p:spPr>
          <a:xfrm>
            <a:off x="6862194" y="383011"/>
            <a:ext cx="3977640" cy="3204134"/>
          </a:xfrm>
          <a:scene3d>
            <a:camera prst="perspectiveFront"/>
            <a:lightRig rig="threePt" dir="t"/>
          </a:scene3d>
        </p:spPr>
        <p:txBody>
          <a:bodyPr anchor="b">
            <a:normAutofit/>
          </a:bodyPr>
          <a:lstStyle/>
          <a:p>
            <a:pPr algn="l"/>
            <a:r>
              <a:rPr lang="en-US" sz="3700" dirty="0">
                <a:latin typeface="Cambria" panose="02040503050406030204" pitchFamily="18" charset="0"/>
                <a:ea typeface="Cambria" panose="02040503050406030204" pitchFamily="18" charset="0"/>
              </a:rPr>
              <a:t>Airbnb </a:t>
            </a:r>
            <a:br>
              <a:rPr lang="en-US" sz="3700" dirty="0">
                <a:latin typeface="Cambria" panose="02040503050406030204" pitchFamily="18" charset="0"/>
                <a:ea typeface="Cambria" panose="02040503050406030204" pitchFamily="18" charset="0"/>
              </a:rPr>
            </a:br>
            <a:r>
              <a:rPr lang="en-US" sz="3700" dirty="0">
                <a:latin typeface="Cambria" panose="02040503050406030204" pitchFamily="18" charset="0"/>
                <a:ea typeface="Cambria" panose="02040503050406030204" pitchFamily="18" charset="0"/>
              </a:rPr>
              <a:t>Price Listing</a:t>
            </a:r>
            <a:endParaRPr lang="en-GB" sz="3700" dirty="0">
              <a:ln>
                <a:solidFill>
                  <a:srgbClr val="C00000"/>
                </a:solidFill>
              </a:ln>
              <a:solidFill>
                <a:srgbClr val="C0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AB6C592B-D670-59AE-0C59-ED1D78D9B932}"/>
              </a:ext>
            </a:extLst>
          </p:cNvPr>
          <p:cNvSpPr>
            <a:spLocks noGrp="1"/>
          </p:cNvSpPr>
          <p:nvPr>
            <p:ph type="subTitle" idx="1"/>
          </p:nvPr>
        </p:nvSpPr>
        <p:spPr>
          <a:xfrm>
            <a:off x="6862194" y="4937399"/>
            <a:ext cx="3977640" cy="1208141"/>
          </a:xfrm>
        </p:spPr>
        <p:txBody>
          <a:bodyPr>
            <a:normAutofit/>
          </a:bodyPr>
          <a:lstStyle/>
          <a:p>
            <a:pPr algn="l"/>
            <a:r>
              <a:rPr lang="en-US" sz="2000" dirty="0">
                <a:ln>
                  <a:solidFill>
                    <a:schemeClr val="tx1"/>
                  </a:solidFill>
                </a:ln>
                <a:latin typeface="Cambria" panose="02040503050406030204" pitchFamily="18" charset="0"/>
                <a:ea typeface="Cambria" panose="02040503050406030204" pitchFamily="18" charset="0"/>
              </a:rPr>
              <a:t>By</a:t>
            </a:r>
          </a:p>
          <a:p>
            <a:pPr algn="l"/>
            <a:r>
              <a:rPr lang="en-US" sz="2000" dirty="0">
                <a:ln>
                  <a:solidFill>
                    <a:schemeClr val="tx1"/>
                  </a:solidFill>
                </a:ln>
                <a:latin typeface="Cambria" panose="02040503050406030204" pitchFamily="18" charset="0"/>
                <a:ea typeface="Cambria" panose="02040503050406030204" pitchFamily="18" charset="0"/>
              </a:rPr>
              <a:t>Abiodun </a:t>
            </a:r>
            <a:r>
              <a:rPr lang="en-US" sz="2000" dirty="0" err="1">
                <a:ln>
                  <a:solidFill>
                    <a:schemeClr val="tx1"/>
                  </a:solidFill>
                </a:ln>
                <a:latin typeface="Cambria" panose="02040503050406030204" pitchFamily="18" charset="0"/>
                <a:ea typeface="Cambria" panose="02040503050406030204" pitchFamily="18" charset="0"/>
              </a:rPr>
              <a:t>Owoeye</a:t>
            </a:r>
            <a:endParaRPr lang="en-GB" sz="2000" dirty="0">
              <a:ln>
                <a:solidFill>
                  <a:schemeClr val="tx1"/>
                </a:solidFill>
              </a:ln>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375F2FA0-DF83-AED3-C58E-5B7C25ED4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862195" cy="6858000"/>
          </a:xfrm>
          <a:prstGeom prst="rect">
            <a:avLst/>
          </a:prstGeom>
        </p:spPr>
      </p:pic>
    </p:spTree>
    <p:extLst>
      <p:ext uri="{BB962C8B-B14F-4D97-AF65-F5344CB8AC3E}">
        <p14:creationId xmlns:p14="http://schemas.microsoft.com/office/powerpoint/2010/main" val="148812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AC411-7625-4C0B-A8C5-7B786B7394E5}"/>
              </a:ext>
            </a:extLst>
          </p:cNvPr>
          <p:cNvSpPr txBox="1"/>
          <p:nvPr/>
        </p:nvSpPr>
        <p:spPr>
          <a:xfrm>
            <a:off x="463061" y="199292"/>
            <a:ext cx="2295821" cy="646331"/>
          </a:xfrm>
          <a:prstGeom prst="rect">
            <a:avLst/>
          </a:prstGeom>
          <a:noFill/>
        </p:spPr>
        <p:txBody>
          <a:bodyPr wrap="none" rtlCol="0">
            <a:spAutoFit/>
          </a:bodyPr>
          <a:lstStyle/>
          <a:p>
            <a:r>
              <a:rPr lang="en-GB" sz="3600" dirty="0"/>
              <a:t>Conclusion</a:t>
            </a:r>
          </a:p>
        </p:txBody>
      </p:sp>
      <p:sp>
        <p:nvSpPr>
          <p:cNvPr id="5" name="TextBox 4">
            <a:extLst>
              <a:ext uri="{FF2B5EF4-FFF2-40B4-BE49-F238E27FC236}">
                <a16:creationId xmlns:a16="http://schemas.microsoft.com/office/drawing/2014/main" id="{F6F8D35A-92ED-4DDE-86E3-0274E2A114B7}"/>
              </a:ext>
            </a:extLst>
          </p:cNvPr>
          <p:cNvSpPr txBox="1"/>
          <p:nvPr/>
        </p:nvSpPr>
        <p:spPr>
          <a:xfrm>
            <a:off x="1925683" y="1188720"/>
            <a:ext cx="8340634" cy="5078313"/>
          </a:xfrm>
          <a:prstGeom prst="rect">
            <a:avLst/>
          </a:prstGeom>
          <a:noFill/>
        </p:spPr>
        <p:txBody>
          <a:bodyPr wrap="square" numCol="1" rtlCol="0">
            <a:spAutoFit/>
          </a:bodyPr>
          <a:lstStyle/>
          <a:p>
            <a:r>
              <a:rPr lang="en-GB" dirty="0"/>
              <a:t>Next Steps</a:t>
            </a:r>
          </a:p>
          <a:p>
            <a:r>
              <a:rPr lang="en-GB" dirty="0"/>
              <a:t>This experiment can be further extended to impact real-</a:t>
            </a:r>
            <a:br>
              <a:rPr lang="en-GB" dirty="0"/>
            </a:br>
            <a:r>
              <a:rPr lang="en-GB" dirty="0"/>
              <a:t>world applications by:</a:t>
            </a:r>
          </a:p>
          <a:p>
            <a:pPr marL="285750" indent="-285750">
              <a:buFont typeface="Wingdings" panose="05000000000000000000" pitchFamily="2" charset="2"/>
              <a:buChar char="§"/>
            </a:pPr>
            <a:r>
              <a:rPr lang="en-GB" dirty="0"/>
              <a:t>Adapting cancellation policy data, and discounts on price conditioned by total minimum nights to be spent in the data which immediately increases the advantage when setting price. </a:t>
            </a:r>
          </a:p>
          <a:p>
            <a:pPr marL="285750" indent="-285750">
              <a:buFont typeface="Wingdings" panose="05000000000000000000" pitchFamily="2" charset="2"/>
              <a:buChar char="§"/>
            </a:pPr>
            <a:r>
              <a:rPr lang="en-GB" dirty="0"/>
              <a:t>Further statistical experiment to validate performance of models.</a:t>
            </a:r>
          </a:p>
          <a:p>
            <a:endParaRPr lang="en-GB" dirty="0"/>
          </a:p>
          <a:p>
            <a:r>
              <a:rPr lang="en-GB" dirty="0"/>
              <a:t>Summary </a:t>
            </a:r>
            <a:br>
              <a:rPr lang="en-GB" dirty="0"/>
            </a:br>
            <a:r>
              <a:rPr lang="en-GB" dirty="0"/>
              <a:t>This experiment presents three machine learning algorithms to predict Airbnb data for price setting utilizing Random Forest, Decision Tree, and </a:t>
            </a:r>
            <a:r>
              <a:rPr lang="en-GB" dirty="0" err="1"/>
              <a:t>ExtraTrees</a:t>
            </a:r>
            <a:r>
              <a:rPr lang="en-GB" dirty="0"/>
              <a:t> regression.</a:t>
            </a:r>
            <a:br>
              <a:rPr lang="en-GB" dirty="0"/>
            </a:br>
            <a:r>
              <a:rPr lang="en-GB" dirty="0"/>
              <a:t>Overall, the results show that Random Forest evaluated with the best performance in all metrics such as mean squared error, mean absolute error and root mean squared error.  The experiment recommends dynamic price setting, the distribution of price across locations conditioned by best amenities, pets friendliness and few more important variables revealed same. </a:t>
            </a:r>
          </a:p>
          <a:p>
            <a:br>
              <a:rPr lang="en-GB" dirty="0"/>
            </a:br>
            <a:endParaRPr lang="en-GB" dirty="0"/>
          </a:p>
        </p:txBody>
      </p:sp>
    </p:spTree>
    <p:extLst>
      <p:ext uri="{BB962C8B-B14F-4D97-AF65-F5344CB8AC3E}">
        <p14:creationId xmlns:p14="http://schemas.microsoft.com/office/powerpoint/2010/main" val="211950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6F7BDFF-D6BE-D4DD-627A-7240164F0453}"/>
              </a:ext>
            </a:extLst>
          </p:cNvPr>
          <p:cNvPicPr>
            <a:picLocks noChangeAspect="1"/>
          </p:cNvPicPr>
          <p:nvPr/>
        </p:nvPicPr>
        <p:blipFill>
          <a:blip r:embed="rId2">
            <a:alphaModFix amt="20000"/>
          </a:blip>
          <a:stretch>
            <a:fillRect/>
          </a:stretch>
        </p:blipFill>
        <p:spPr>
          <a:xfrm>
            <a:off x="34565" y="1038522"/>
            <a:ext cx="4120545" cy="6180818"/>
          </a:xfrm>
          <a:prstGeom prst="rect">
            <a:avLst/>
          </a:prstGeom>
          <a:effectLst>
            <a:outerShdw blurRad="25400" dist="50800" dir="5400000" sx="1000" sy="1000" algn="ctr" rotWithShape="0">
              <a:srgbClr val="000000"/>
            </a:outerShdw>
            <a:reflection endPos="65000" dist="50800" dir="5400000" sy="-100000" algn="bl" rotWithShape="0"/>
          </a:effectLst>
        </p:spPr>
      </p:pic>
      <p:sp>
        <p:nvSpPr>
          <p:cNvPr id="2" name="TextBox 1">
            <a:extLst>
              <a:ext uri="{FF2B5EF4-FFF2-40B4-BE49-F238E27FC236}">
                <a16:creationId xmlns:a16="http://schemas.microsoft.com/office/drawing/2014/main" id="{3C161BE3-8850-51DF-EE1F-67E90545E50D}"/>
              </a:ext>
            </a:extLst>
          </p:cNvPr>
          <p:cNvSpPr txBox="1"/>
          <p:nvPr/>
        </p:nvSpPr>
        <p:spPr>
          <a:xfrm>
            <a:off x="1055803" y="1043715"/>
            <a:ext cx="3802572" cy="461665"/>
          </a:xfrm>
          <a:prstGeom prst="rect">
            <a:avLst/>
          </a:prstGeom>
          <a:noFill/>
        </p:spPr>
        <p:txBody>
          <a:bodyPr wrap="square" rtlCol="0">
            <a:spAutoFit/>
          </a:bodyPr>
          <a:lstStyle/>
          <a:p>
            <a:r>
              <a:rPr lang="en-US" sz="2400" dirty="0">
                <a:ln>
                  <a:solidFill>
                    <a:schemeClr val="tx1"/>
                  </a:solidFill>
                </a:ln>
                <a:ea typeface="Cambria" panose="02040503050406030204" pitchFamily="18" charset="0"/>
              </a:rPr>
              <a:t>This</a:t>
            </a:r>
            <a:r>
              <a:rPr lang="en-US" sz="2400" dirty="0">
                <a:ln>
                  <a:solidFill>
                    <a:srgbClr val="C00000"/>
                  </a:solidFill>
                </a:ln>
                <a:solidFill>
                  <a:srgbClr val="C00000"/>
                </a:solidFill>
                <a:ea typeface="Cambria" panose="02040503050406030204" pitchFamily="18" charset="0"/>
              </a:rPr>
              <a:t> session </a:t>
            </a:r>
            <a:r>
              <a:rPr lang="en-US" sz="2400" dirty="0">
                <a:ln>
                  <a:solidFill>
                    <a:schemeClr val="tx1"/>
                  </a:solidFill>
                </a:ln>
                <a:ea typeface="Cambria" panose="02040503050406030204" pitchFamily="18" charset="0"/>
              </a:rPr>
              <a:t>will cover:</a:t>
            </a:r>
            <a:endParaRPr lang="en-GB" sz="2400" dirty="0">
              <a:ln>
                <a:solidFill>
                  <a:schemeClr val="tx1"/>
                </a:solidFill>
              </a:ln>
              <a:ea typeface="Cambria" panose="02040503050406030204" pitchFamily="18" charset="0"/>
            </a:endParaRPr>
          </a:p>
        </p:txBody>
      </p:sp>
      <p:sp>
        <p:nvSpPr>
          <p:cNvPr id="9" name="TextBox 8">
            <a:extLst>
              <a:ext uri="{FF2B5EF4-FFF2-40B4-BE49-F238E27FC236}">
                <a16:creationId xmlns:a16="http://schemas.microsoft.com/office/drawing/2014/main" id="{E01C377A-116C-7A9A-1110-E8FC6CF874B5}"/>
              </a:ext>
            </a:extLst>
          </p:cNvPr>
          <p:cNvSpPr txBox="1"/>
          <p:nvPr/>
        </p:nvSpPr>
        <p:spPr>
          <a:xfrm>
            <a:off x="1125826" y="1643203"/>
            <a:ext cx="3059957" cy="830996"/>
          </a:xfrm>
          <a:prstGeom prst="rect">
            <a:avLst/>
          </a:prstGeom>
          <a:noFill/>
        </p:spPr>
        <p:txBody>
          <a:bodyPr wrap="square" rtlCol="0">
            <a:spAutoFit/>
          </a:bodyPr>
          <a:lstStyle/>
          <a:p>
            <a:pPr algn="r"/>
            <a:r>
              <a:rPr lang="en-US" sz="2400" dirty="0">
                <a:ea typeface="Cambria" panose="02040503050406030204" pitchFamily="18" charset="0"/>
              </a:rPr>
              <a:t>Introduction and Objectives</a:t>
            </a:r>
            <a:endParaRPr lang="en-GB" sz="2400" dirty="0">
              <a:ea typeface="Cambria" panose="02040503050406030204" pitchFamily="18" charset="0"/>
            </a:endParaRPr>
          </a:p>
        </p:txBody>
      </p:sp>
      <p:sp>
        <p:nvSpPr>
          <p:cNvPr id="10" name="TextBox 9">
            <a:extLst>
              <a:ext uri="{FF2B5EF4-FFF2-40B4-BE49-F238E27FC236}">
                <a16:creationId xmlns:a16="http://schemas.microsoft.com/office/drawing/2014/main" id="{203C4C35-228F-3E06-E82B-5E9CDB43E5D1}"/>
              </a:ext>
            </a:extLst>
          </p:cNvPr>
          <p:cNvSpPr txBox="1"/>
          <p:nvPr/>
        </p:nvSpPr>
        <p:spPr>
          <a:xfrm>
            <a:off x="868152" y="2928602"/>
            <a:ext cx="3317631" cy="830997"/>
          </a:xfrm>
          <a:prstGeom prst="rect">
            <a:avLst/>
          </a:prstGeom>
          <a:noFill/>
        </p:spPr>
        <p:txBody>
          <a:bodyPr wrap="square" rtlCol="0">
            <a:spAutoFit/>
          </a:bodyPr>
          <a:lstStyle/>
          <a:p>
            <a:pPr algn="r"/>
            <a:r>
              <a:rPr lang="en-US" sz="2400" dirty="0">
                <a:ea typeface="Cambria" panose="02040503050406030204" pitchFamily="18" charset="0"/>
              </a:rPr>
              <a:t>Methods, Experiment, and Outcomes</a:t>
            </a:r>
            <a:endParaRPr lang="en-GB" sz="2400" dirty="0">
              <a:ea typeface="Cambria" panose="02040503050406030204" pitchFamily="18" charset="0"/>
            </a:endParaRPr>
          </a:p>
        </p:txBody>
      </p:sp>
      <p:sp>
        <p:nvSpPr>
          <p:cNvPr id="11" name="TextBox 10">
            <a:extLst>
              <a:ext uri="{FF2B5EF4-FFF2-40B4-BE49-F238E27FC236}">
                <a16:creationId xmlns:a16="http://schemas.microsoft.com/office/drawing/2014/main" id="{CC32F5BA-5EFE-A3A4-E7C0-A01F1564BB21}"/>
              </a:ext>
            </a:extLst>
          </p:cNvPr>
          <p:cNvSpPr txBox="1"/>
          <p:nvPr/>
        </p:nvSpPr>
        <p:spPr>
          <a:xfrm>
            <a:off x="911996" y="4728419"/>
            <a:ext cx="3229941" cy="461665"/>
          </a:xfrm>
          <a:prstGeom prst="rect">
            <a:avLst/>
          </a:prstGeom>
          <a:noFill/>
        </p:spPr>
        <p:txBody>
          <a:bodyPr wrap="square" rtlCol="0">
            <a:spAutoFit/>
          </a:bodyPr>
          <a:lstStyle/>
          <a:p>
            <a:pPr algn="r"/>
            <a:r>
              <a:rPr lang="en-US" sz="2400" dirty="0"/>
              <a:t>Summary</a:t>
            </a:r>
            <a:endParaRPr lang="en-GB" sz="2400" dirty="0"/>
          </a:p>
        </p:txBody>
      </p:sp>
      <p:sp>
        <p:nvSpPr>
          <p:cNvPr id="15" name="Rectangle 14">
            <a:extLst>
              <a:ext uri="{FF2B5EF4-FFF2-40B4-BE49-F238E27FC236}">
                <a16:creationId xmlns:a16="http://schemas.microsoft.com/office/drawing/2014/main" id="{4D25DB03-B17E-54F6-8670-8F7E4DC6A30B}"/>
              </a:ext>
            </a:extLst>
          </p:cNvPr>
          <p:cNvSpPr/>
          <p:nvPr/>
        </p:nvSpPr>
        <p:spPr>
          <a:xfrm>
            <a:off x="6624209" y="829554"/>
            <a:ext cx="2894496" cy="1501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600" dirty="0">
                <a:ea typeface="Cambria" panose="02040503050406030204" pitchFamily="18" charset="0"/>
              </a:rPr>
              <a:t>The </a:t>
            </a:r>
            <a:r>
              <a:rPr lang="en-US" sz="1600" dirty="0">
                <a:ln>
                  <a:solidFill>
                    <a:srgbClr val="0070C0"/>
                  </a:solidFill>
                </a:ln>
                <a:solidFill>
                  <a:schemeClr val="tx1"/>
                </a:solidFill>
                <a:ea typeface="Cambria" panose="02040503050406030204" pitchFamily="18" charset="0"/>
                <a:cs typeface="Arial" panose="020B0604020202020204" pitchFamily="34" charset="0"/>
              </a:rPr>
              <a:t>goal</a:t>
            </a:r>
            <a:r>
              <a:rPr lang="en-US" sz="1600" dirty="0">
                <a:ea typeface="Cambria" panose="02040503050406030204" pitchFamily="18" charset="0"/>
              </a:rPr>
              <a:t> of this experiment is to build a model that can predict a competitive price for listings on Airbnb.</a:t>
            </a:r>
            <a:endParaRPr lang="en-GB" sz="1600" dirty="0">
              <a:ea typeface="Cambria" panose="02040503050406030204" pitchFamily="18" charset="0"/>
            </a:endParaRPr>
          </a:p>
        </p:txBody>
      </p:sp>
      <p:sp>
        <p:nvSpPr>
          <p:cNvPr id="16" name="Rectangle 15">
            <a:extLst>
              <a:ext uri="{FF2B5EF4-FFF2-40B4-BE49-F238E27FC236}">
                <a16:creationId xmlns:a16="http://schemas.microsoft.com/office/drawing/2014/main" id="{71C3912D-A232-8302-6312-3CFB87532737}"/>
              </a:ext>
            </a:extLst>
          </p:cNvPr>
          <p:cNvSpPr/>
          <p:nvPr/>
        </p:nvSpPr>
        <p:spPr>
          <a:xfrm>
            <a:off x="6624209" y="2678040"/>
            <a:ext cx="2894496" cy="15019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600" dirty="0">
                <a:ea typeface="Cambria" panose="02040503050406030204" pitchFamily="18" charset="0"/>
              </a:rPr>
              <a:t>Data pre-processing, text cleaning, </a:t>
            </a:r>
            <a:r>
              <a:rPr lang="en-GB" sz="1600" dirty="0">
                <a:solidFill>
                  <a:schemeClr val="tx1"/>
                </a:solidFill>
                <a:ea typeface="Cambria" panose="02040503050406030204" pitchFamily="18" charset="0"/>
              </a:rPr>
              <a:t>results</a:t>
            </a:r>
            <a:r>
              <a:rPr lang="en-GB" sz="1600" dirty="0">
                <a:ea typeface="Cambria" panose="02040503050406030204" pitchFamily="18" charset="0"/>
              </a:rPr>
              <a:t>, hypothesis </a:t>
            </a:r>
            <a:r>
              <a:rPr lang="en-GB" sz="1600" dirty="0">
                <a:solidFill>
                  <a:schemeClr val="tx1"/>
                </a:solidFill>
                <a:ea typeface="Cambria" panose="02040503050406030204" pitchFamily="18" charset="0"/>
              </a:rPr>
              <a:t>testing, modelling, and </a:t>
            </a:r>
            <a:r>
              <a:rPr lang="en-GB" sz="1600" dirty="0">
                <a:ea typeface="Cambria" panose="02040503050406030204" pitchFamily="18" charset="0"/>
              </a:rPr>
              <a:t>evaluation </a:t>
            </a:r>
            <a:r>
              <a:rPr lang="en-GB" sz="1600" dirty="0">
                <a:ln>
                  <a:solidFill>
                    <a:srgbClr val="C00000"/>
                  </a:solidFill>
                </a:ln>
                <a:solidFill>
                  <a:srgbClr val="C00000"/>
                </a:solidFill>
                <a:ea typeface="Cambria" panose="02040503050406030204" pitchFamily="18" charset="0"/>
              </a:rPr>
              <a:t>metrics</a:t>
            </a:r>
            <a:r>
              <a:rPr lang="en-GB" sz="1600" dirty="0">
                <a:ea typeface="Cambria" panose="02040503050406030204" pitchFamily="18" charset="0"/>
              </a:rPr>
              <a:t>.</a:t>
            </a:r>
          </a:p>
        </p:txBody>
      </p:sp>
      <p:sp>
        <p:nvSpPr>
          <p:cNvPr id="17" name="Rectangle 16">
            <a:extLst>
              <a:ext uri="{FF2B5EF4-FFF2-40B4-BE49-F238E27FC236}">
                <a16:creationId xmlns:a16="http://schemas.microsoft.com/office/drawing/2014/main" id="{761C6880-0D91-4ADB-DE29-B699D75C1FD8}"/>
              </a:ext>
            </a:extLst>
          </p:cNvPr>
          <p:cNvSpPr/>
          <p:nvPr/>
        </p:nvSpPr>
        <p:spPr>
          <a:xfrm>
            <a:off x="6624209" y="4527245"/>
            <a:ext cx="2894496" cy="1501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600" dirty="0">
                <a:ea typeface="Cambria" panose="02040503050406030204" pitchFamily="18" charset="0"/>
              </a:rPr>
              <a:t>The summary will explain the </a:t>
            </a:r>
            <a:r>
              <a:rPr lang="en-US" sz="1600" dirty="0">
                <a:solidFill>
                  <a:schemeClr val="tx1"/>
                </a:solidFill>
                <a:ea typeface="Cambria" panose="02040503050406030204" pitchFamily="18" charset="0"/>
              </a:rPr>
              <a:t>position</a:t>
            </a:r>
            <a:r>
              <a:rPr lang="en-US" sz="1600" dirty="0">
                <a:ea typeface="Cambria" panose="02040503050406030204" pitchFamily="18" charset="0"/>
              </a:rPr>
              <a:t> of the analysis and make </a:t>
            </a:r>
            <a:r>
              <a:rPr lang="en-US" sz="1600" dirty="0">
                <a:solidFill>
                  <a:schemeClr val="tx1"/>
                </a:solidFill>
                <a:ea typeface="Cambria" panose="02040503050406030204" pitchFamily="18" charset="0"/>
              </a:rPr>
              <a:t>conclusions</a:t>
            </a:r>
            <a:r>
              <a:rPr lang="en-US" sz="1600" dirty="0">
                <a:latin typeface="Cambria" panose="02040503050406030204" pitchFamily="18" charset="0"/>
                <a:ea typeface="Cambria" panose="02040503050406030204" pitchFamily="18" charset="0"/>
              </a:rPr>
              <a:t>.</a:t>
            </a:r>
            <a:endParaRPr lang="en-GB" sz="1600" dirty="0">
              <a:latin typeface="Cambria" panose="02040503050406030204" pitchFamily="18" charset="0"/>
              <a:ea typeface="Cambria" panose="02040503050406030204" pitchFamily="18" charset="0"/>
            </a:endParaRPr>
          </a:p>
        </p:txBody>
      </p:sp>
      <p:cxnSp>
        <p:nvCxnSpPr>
          <p:cNvPr id="4" name="Straight Arrow Connector 3">
            <a:extLst>
              <a:ext uri="{FF2B5EF4-FFF2-40B4-BE49-F238E27FC236}">
                <a16:creationId xmlns:a16="http://schemas.microsoft.com/office/drawing/2014/main" id="{026E2168-88C1-40D9-B17A-F3D731E80871}"/>
              </a:ext>
            </a:extLst>
          </p:cNvPr>
          <p:cNvCxnSpPr/>
          <p:nvPr/>
        </p:nvCxnSpPr>
        <p:spPr>
          <a:xfrm>
            <a:off x="4562573" y="2327845"/>
            <a:ext cx="1989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D725DB-AE82-4FED-818F-DB379F1859D3}"/>
              </a:ext>
            </a:extLst>
          </p:cNvPr>
          <p:cNvCxnSpPr/>
          <p:nvPr/>
        </p:nvCxnSpPr>
        <p:spPr>
          <a:xfrm>
            <a:off x="4568857" y="4128931"/>
            <a:ext cx="1989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B6A04C-E63A-414F-A4DD-DAA506B5E82E}"/>
              </a:ext>
            </a:extLst>
          </p:cNvPr>
          <p:cNvCxnSpPr/>
          <p:nvPr/>
        </p:nvCxnSpPr>
        <p:spPr>
          <a:xfrm>
            <a:off x="4562573" y="6028445"/>
            <a:ext cx="1989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69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2" name="Picture 1091">
            <a:extLst>
              <a:ext uri="{FF2B5EF4-FFF2-40B4-BE49-F238E27FC236}">
                <a16:creationId xmlns:a16="http://schemas.microsoft.com/office/drawing/2014/main" id="{CDED3828-EC5D-3F9D-ACFD-BB99AA28698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0" y="0"/>
            <a:ext cx="4585671" cy="6104309"/>
          </a:xfrm>
          <a:prstGeom prst="rect">
            <a:avLst/>
          </a:prstGeom>
          <a:noFill/>
          <a:ln>
            <a:noFill/>
          </a:ln>
          <a:effectLst>
            <a:outerShdw blurRad="50800" dist="50800" dir="5400000" algn="ctr" rotWithShape="0">
              <a:srgbClr val="000000">
                <a:alpha val="0"/>
              </a:srgbClr>
            </a:outerShdw>
          </a:effectLst>
        </p:spPr>
      </p:pic>
      <p:sp>
        <p:nvSpPr>
          <p:cNvPr id="2" name="Rectangle 1">
            <a:extLst>
              <a:ext uri="{FF2B5EF4-FFF2-40B4-BE49-F238E27FC236}">
                <a16:creationId xmlns:a16="http://schemas.microsoft.com/office/drawing/2014/main" id="{D827436D-7708-4A84-657E-E13BF7F5AE69}"/>
              </a:ext>
            </a:extLst>
          </p:cNvPr>
          <p:cNvSpPr/>
          <p:nvPr/>
        </p:nvSpPr>
        <p:spPr>
          <a:xfrm>
            <a:off x="4585670" y="646331"/>
            <a:ext cx="1880083" cy="47871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ü"/>
            </a:pPr>
            <a:r>
              <a:rPr lang="en-US" sz="1600" dirty="0">
                <a:solidFill>
                  <a:schemeClr val="tx1"/>
                </a:solidFill>
                <a:latin typeface="Arial" panose="020B0604020202020204" pitchFamily="34" charset="0"/>
                <a:cs typeface="Arial" panose="020B0604020202020204" pitchFamily="34" charset="0"/>
              </a:rPr>
              <a:t>The goal of this experiment is to build a pricing model. </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The experiment aims to build three algorithms that can predict Airbnb property letting prices.</a:t>
            </a:r>
          </a:p>
        </p:txBody>
      </p:sp>
      <p:sp>
        <p:nvSpPr>
          <p:cNvPr id="9" name="TextBox 8">
            <a:extLst>
              <a:ext uri="{FF2B5EF4-FFF2-40B4-BE49-F238E27FC236}">
                <a16:creationId xmlns:a16="http://schemas.microsoft.com/office/drawing/2014/main" id="{FFF5E121-B7EB-E2D2-557B-EC78FFA47C1F}"/>
              </a:ext>
            </a:extLst>
          </p:cNvPr>
          <p:cNvSpPr txBox="1"/>
          <p:nvPr/>
        </p:nvSpPr>
        <p:spPr>
          <a:xfrm>
            <a:off x="6785915" y="-62686"/>
            <a:ext cx="3113405" cy="646331"/>
          </a:xfrm>
          <a:prstGeom prst="rect">
            <a:avLst/>
          </a:prstGeom>
          <a:noFill/>
        </p:spPr>
        <p:txBody>
          <a:bodyPr wrap="square" rtlCol="0">
            <a:spAutoFit/>
          </a:bodyPr>
          <a:lstStyle/>
          <a:p>
            <a:r>
              <a:rPr lang="en-US" sz="3600" dirty="0">
                <a:ea typeface="Cambria" panose="02040503050406030204" pitchFamily="18" charset="0"/>
              </a:rPr>
              <a:t>Introduction</a:t>
            </a:r>
            <a:endParaRPr lang="en-GB" sz="3600" dirty="0">
              <a:ea typeface="Cambria" panose="02040503050406030204" pitchFamily="18" charset="0"/>
            </a:endParaRPr>
          </a:p>
        </p:txBody>
      </p:sp>
      <p:sp>
        <p:nvSpPr>
          <p:cNvPr id="12" name="Rectangle 11">
            <a:extLst>
              <a:ext uri="{FF2B5EF4-FFF2-40B4-BE49-F238E27FC236}">
                <a16:creationId xmlns:a16="http://schemas.microsoft.com/office/drawing/2014/main" id="{F6C68B04-B51E-79A9-2835-E4B80A714291}"/>
              </a:ext>
            </a:extLst>
          </p:cNvPr>
          <p:cNvSpPr/>
          <p:nvPr/>
        </p:nvSpPr>
        <p:spPr>
          <a:xfrm>
            <a:off x="6873014" y="1317185"/>
            <a:ext cx="1880084" cy="4787124"/>
          </a:xfrm>
          <a:prstGeom prst="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Host Location,</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Property Type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Room Type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Amenities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Super host</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Accommodates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Bedrooms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Beds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Minimum Nights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Ratings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Availability</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Price (</a:t>
            </a:r>
            <a:r>
              <a:rPr lang="en-US" sz="1600" dirty="0">
                <a:solidFill>
                  <a:srgbClr val="C00000"/>
                </a:solidFill>
                <a:latin typeface="Arial" panose="020B0604020202020204" pitchFamily="34" charset="0"/>
                <a:cs typeface="Arial" panose="020B0604020202020204" pitchFamily="34" charset="0"/>
              </a:rPr>
              <a:t>label</a:t>
            </a:r>
            <a:r>
              <a:rPr lang="en-US" sz="1600" dirty="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C577090-BE7C-8A73-AF44-A425F43C3150}"/>
              </a:ext>
            </a:extLst>
          </p:cNvPr>
          <p:cNvSpPr txBox="1"/>
          <p:nvPr/>
        </p:nvSpPr>
        <p:spPr>
          <a:xfrm>
            <a:off x="7020296" y="947853"/>
            <a:ext cx="1585519" cy="369332"/>
          </a:xfrm>
          <a:prstGeom prst="rect">
            <a:avLst/>
          </a:prstGeom>
          <a:noFill/>
        </p:spPr>
        <p:txBody>
          <a:bodyPr wrap="square">
            <a:spAutoFit/>
          </a:bodyPr>
          <a:lstStyle/>
          <a:p>
            <a:pPr algn="ctr"/>
            <a:r>
              <a:rPr lang="en-US" sz="1800" dirty="0"/>
              <a:t>Key Variables </a:t>
            </a:r>
            <a:endParaRPr lang="en-US" dirty="0"/>
          </a:p>
        </p:txBody>
      </p:sp>
      <p:sp>
        <p:nvSpPr>
          <p:cNvPr id="15" name="TextBox 14">
            <a:extLst>
              <a:ext uri="{FF2B5EF4-FFF2-40B4-BE49-F238E27FC236}">
                <a16:creationId xmlns:a16="http://schemas.microsoft.com/office/drawing/2014/main" id="{E52AF95C-7861-503F-7F65-2DE00682AA4C}"/>
              </a:ext>
            </a:extLst>
          </p:cNvPr>
          <p:cNvSpPr txBox="1"/>
          <p:nvPr/>
        </p:nvSpPr>
        <p:spPr>
          <a:xfrm>
            <a:off x="4510481" y="244393"/>
            <a:ext cx="1585519" cy="369332"/>
          </a:xfrm>
          <a:prstGeom prst="rect">
            <a:avLst/>
          </a:prstGeom>
          <a:noFill/>
        </p:spPr>
        <p:txBody>
          <a:bodyPr wrap="square">
            <a:spAutoFit/>
          </a:bodyPr>
          <a:lstStyle/>
          <a:p>
            <a:pPr algn="ctr"/>
            <a:r>
              <a:rPr lang="en-US" sz="1800" dirty="0"/>
              <a:t>Goal</a:t>
            </a:r>
            <a:endParaRPr lang="en-US" dirty="0"/>
          </a:p>
        </p:txBody>
      </p:sp>
      <p:sp>
        <p:nvSpPr>
          <p:cNvPr id="16" name="Rectangle 15">
            <a:extLst>
              <a:ext uri="{FF2B5EF4-FFF2-40B4-BE49-F238E27FC236}">
                <a16:creationId xmlns:a16="http://schemas.microsoft.com/office/drawing/2014/main" id="{AD609B08-7562-2305-44B2-C6F4BB7C4393}"/>
              </a:ext>
            </a:extLst>
          </p:cNvPr>
          <p:cNvSpPr/>
          <p:nvPr/>
        </p:nvSpPr>
        <p:spPr>
          <a:xfrm>
            <a:off x="9321540" y="1870859"/>
            <a:ext cx="1880083" cy="4233450"/>
          </a:xfrm>
          <a:prstGeom prst="rect">
            <a:avLst/>
          </a:prstGeom>
          <a:noFill/>
          <a:ln>
            <a:solidFill>
              <a:srgbClr val="DD7C2F"/>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Neighborhood Overview</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Host Name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Host About</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Host Response Time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Host Verifications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Number of Reviews</a:t>
            </a:r>
          </a:p>
          <a:p>
            <a:pPr marL="285750" indent="-285750">
              <a:buFont typeface="Wingdings" panose="05000000000000000000" pitchFamily="2" charset="2"/>
              <a:buChar char="ü"/>
            </a:pPr>
            <a:r>
              <a:rPr lang="en-GB" sz="1600" dirty="0">
                <a:latin typeface="Arial" panose="020B0604020202020204" pitchFamily="34" charset="0"/>
                <a:cs typeface="Arial" panose="020B0604020202020204" pitchFamily="34" charset="0"/>
              </a:rPr>
              <a:t>Neighbourhood</a:t>
            </a:r>
          </a:p>
        </p:txBody>
      </p:sp>
      <p:sp>
        <p:nvSpPr>
          <p:cNvPr id="17" name="TextBox 16">
            <a:extLst>
              <a:ext uri="{FF2B5EF4-FFF2-40B4-BE49-F238E27FC236}">
                <a16:creationId xmlns:a16="http://schemas.microsoft.com/office/drawing/2014/main" id="{E90E055A-B75F-6796-CF43-FC83ECF28C4A}"/>
              </a:ext>
            </a:extLst>
          </p:cNvPr>
          <p:cNvSpPr txBox="1"/>
          <p:nvPr/>
        </p:nvSpPr>
        <p:spPr>
          <a:xfrm>
            <a:off x="9436610" y="1249808"/>
            <a:ext cx="1585519" cy="646331"/>
          </a:xfrm>
          <a:prstGeom prst="rect">
            <a:avLst/>
          </a:prstGeom>
          <a:noFill/>
        </p:spPr>
        <p:txBody>
          <a:bodyPr wrap="square">
            <a:spAutoFit/>
          </a:bodyPr>
          <a:lstStyle/>
          <a:p>
            <a:pPr algn="ctr"/>
            <a:r>
              <a:rPr lang="en-US" sz="1800" dirty="0"/>
              <a:t>Variables Excluded </a:t>
            </a:r>
            <a:endParaRPr lang="en-US" dirty="0"/>
          </a:p>
        </p:txBody>
      </p:sp>
    </p:spTree>
    <p:extLst>
      <p:ext uri="{BB962C8B-B14F-4D97-AF65-F5344CB8AC3E}">
        <p14:creationId xmlns:p14="http://schemas.microsoft.com/office/powerpoint/2010/main" val="898332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AA57E4-7BD2-E7EE-13CB-6BC6529384C6}"/>
              </a:ext>
            </a:extLst>
          </p:cNvPr>
          <p:cNvPicPr>
            <a:picLocks noChangeAspect="1"/>
          </p:cNvPicPr>
          <p:nvPr/>
        </p:nvPicPr>
        <p:blipFill rotWithShape="1">
          <a:blip r:embed="rId2">
            <a:alphaModFix amt="35000"/>
          </a:blip>
          <a:srcRect r="1" b="36"/>
          <a:stretch/>
        </p:blipFill>
        <p:spPr>
          <a:xfrm>
            <a:off x="-4243" y="10"/>
            <a:ext cx="12196243" cy="6857990"/>
          </a:xfrm>
          <a:prstGeom prst="rect">
            <a:avLst/>
          </a:prstGeom>
        </p:spPr>
      </p:pic>
      <p:sp>
        <p:nvSpPr>
          <p:cNvPr id="2" name="TextBox 1">
            <a:extLst>
              <a:ext uri="{FF2B5EF4-FFF2-40B4-BE49-F238E27FC236}">
                <a16:creationId xmlns:a16="http://schemas.microsoft.com/office/drawing/2014/main" id="{1F2127E9-BD13-AF56-2616-5E8CF61929F2}"/>
              </a:ext>
            </a:extLst>
          </p:cNvPr>
          <p:cNvSpPr txBox="1"/>
          <p:nvPr/>
        </p:nvSpPr>
        <p:spPr>
          <a:xfrm>
            <a:off x="643467" y="321734"/>
            <a:ext cx="2275579"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Arial" panose="020B0604020202020204" pitchFamily="34" charset="0"/>
                <a:ea typeface="+mj-ea"/>
                <a:cs typeface="Arial" panose="020B0604020202020204" pitchFamily="34" charset="0"/>
              </a:rPr>
              <a:t>Methods</a:t>
            </a:r>
          </a:p>
        </p:txBody>
      </p:sp>
      <p:graphicFrame>
        <p:nvGraphicFramePr>
          <p:cNvPr id="5" name="Diagram 4">
            <a:extLst>
              <a:ext uri="{FF2B5EF4-FFF2-40B4-BE49-F238E27FC236}">
                <a16:creationId xmlns:a16="http://schemas.microsoft.com/office/drawing/2014/main" id="{2958E532-A991-9529-E377-B753460B627E}"/>
              </a:ext>
            </a:extLst>
          </p:cNvPr>
          <p:cNvGraphicFramePr/>
          <p:nvPr>
            <p:extLst>
              <p:ext uri="{D42A27DB-BD31-4B8C-83A1-F6EECF244321}">
                <p14:modId xmlns:p14="http://schemas.microsoft.com/office/powerpoint/2010/main" val="4126585861"/>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3666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0BEA377-AB3C-FA95-0A05-634A946B5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24" y="1354168"/>
            <a:ext cx="422910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C0C095-3471-C678-08D8-F3B29CEA0EE6}"/>
              </a:ext>
            </a:extLst>
          </p:cNvPr>
          <p:cNvSpPr txBox="1"/>
          <p:nvPr/>
        </p:nvSpPr>
        <p:spPr>
          <a:xfrm>
            <a:off x="982275" y="4659343"/>
            <a:ext cx="3036815" cy="857817"/>
          </a:xfrm>
          <a:prstGeom prst="rect">
            <a:avLst/>
          </a:prstGeom>
          <a:noFill/>
        </p:spPr>
        <p:txBody>
          <a:bodyPr wrap="square" numCol="1" rtlCol="0">
            <a:spAutoFit/>
          </a:bodyPr>
          <a:lstStyle/>
          <a:p>
            <a:pPr algn="ctr"/>
            <a:r>
              <a:rPr lang="en-US" sz="1600" b="0" i="0" dirty="0">
                <a:solidFill>
                  <a:srgbClr val="000000"/>
                </a:solidFill>
                <a:effectLst/>
                <a:latin typeface="Arial" panose="020B0604020202020204" pitchFamily="34" charset="0"/>
                <a:cs typeface="Arial" panose="020B0604020202020204" pitchFamily="34" charset="0"/>
              </a:rPr>
              <a:t>A strong relationship between "accommodates", "bedrooms", and "beds“. Base: ≥ 80%</a:t>
            </a: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AEB79D6-186A-B7C0-D856-DA43335A2CDD}"/>
              </a:ext>
            </a:extLst>
          </p:cNvPr>
          <p:cNvSpPr txBox="1"/>
          <p:nvPr/>
        </p:nvSpPr>
        <p:spPr>
          <a:xfrm>
            <a:off x="315461" y="0"/>
            <a:ext cx="3518308" cy="646331"/>
          </a:xfrm>
          <a:prstGeom prst="rect">
            <a:avLst/>
          </a:prstGeom>
          <a:noFill/>
        </p:spPr>
        <p:txBody>
          <a:bodyPr wrap="square" rtlCol="0">
            <a:spAutoFit/>
          </a:bodyPr>
          <a:lstStyle/>
          <a:p>
            <a:r>
              <a:rPr lang="en-US" sz="3600" dirty="0"/>
              <a:t>Feature Selection</a:t>
            </a:r>
          </a:p>
        </p:txBody>
      </p:sp>
      <p:graphicFrame>
        <p:nvGraphicFramePr>
          <p:cNvPr id="5" name="Table 5">
            <a:extLst>
              <a:ext uri="{FF2B5EF4-FFF2-40B4-BE49-F238E27FC236}">
                <a16:creationId xmlns:a16="http://schemas.microsoft.com/office/drawing/2014/main" id="{68C2FB56-6C1F-9224-DD6F-0AE3AB94FEBB}"/>
              </a:ext>
            </a:extLst>
          </p:cNvPr>
          <p:cNvGraphicFramePr>
            <a:graphicFrameLocks noGrp="1"/>
          </p:cNvGraphicFramePr>
          <p:nvPr>
            <p:extLst>
              <p:ext uri="{D42A27DB-BD31-4B8C-83A1-F6EECF244321}">
                <p14:modId xmlns:p14="http://schemas.microsoft.com/office/powerpoint/2010/main" val="3767549249"/>
              </p:ext>
            </p:extLst>
          </p:nvPr>
        </p:nvGraphicFramePr>
        <p:xfrm>
          <a:off x="5211375" y="815608"/>
          <a:ext cx="2342938" cy="4998720"/>
        </p:xfrm>
        <a:graphic>
          <a:graphicData uri="http://schemas.openxmlformats.org/drawingml/2006/table">
            <a:tbl>
              <a:tblPr firstRow="1" bandRow="1">
                <a:tableStyleId>{F5AB1C69-6EDB-4FF4-983F-18BD219EF322}</a:tableStyleId>
              </a:tblPr>
              <a:tblGrid>
                <a:gridCol w="1171469">
                  <a:extLst>
                    <a:ext uri="{9D8B030D-6E8A-4147-A177-3AD203B41FA5}">
                      <a16:colId xmlns:a16="http://schemas.microsoft.com/office/drawing/2014/main" val="1783423945"/>
                    </a:ext>
                  </a:extLst>
                </a:gridCol>
                <a:gridCol w="1171469">
                  <a:extLst>
                    <a:ext uri="{9D8B030D-6E8A-4147-A177-3AD203B41FA5}">
                      <a16:colId xmlns:a16="http://schemas.microsoft.com/office/drawing/2014/main" val="3630413595"/>
                    </a:ext>
                  </a:extLst>
                </a:gridCol>
              </a:tblGrid>
              <a:tr h="0">
                <a:tc>
                  <a:txBody>
                    <a:bodyPr/>
                    <a:lstStyle/>
                    <a:p>
                      <a:pPr algn="ctr"/>
                      <a:r>
                        <a:rPr lang="en-US" sz="1000" dirty="0"/>
                        <a:t>Name</a:t>
                      </a:r>
                    </a:p>
                  </a:txBody>
                  <a:tcPr anchor="ctr">
                    <a:solidFill>
                      <a:schemeClr val="accent1"/>
                    </a:solidFill>
                  </a:tcPr>
                </a:tc>
                <a:tc>
                  <a:txBody>
                    <a:bodyPr/>
                    <a:lstStyle/>
                    <a:p>
                      <a:pPr algn="ctr"/>
                      <a:r>
                        <a:rPr lang="en-US" sz="1000" dirty="0"/>
                        <a:t>P-Value</a:t>
                      </a:r>
                    </a:p>
                  </a:txBody>
                  <a:tcPr anchor="ctr">
                    <a:solidFill>
                      <a:schemeClr val="accent1"/>
                    </a:solidFill>
                  </a:tcPr>
                </a:tc>
                <a:extLst>
                  <a:ext uri="{0D108BD9-81ED-4DB2-BD59-A6C34878D82A}">
                    <a16:rowId xmlns:a16="http://schemas.microsoft.com/office/drawing/2014/main" val="1585516382"/>
                  </a:ext>
                </a:extLst>
              </a:tr>
              <a:tr h="0">
                <a:tc>
                  <a:txBody>
                    <a:bodyPr/>
                    <a:lstStyle/>
                    <a:p>
                      <a:pPr algn="r"/>
                      <a:r>
                        <a:rPr lang="en-US" sz="1000" dirty="0">
                          <a:solidFill>
                            <a:schemeClr val="tx1"/>
                          </a:solidFill>
                        </a:rPr>
                        <a:t>Host Location, Property Type </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0.0</a:t>
                      </a:r>
                    </a:p>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44810344"/>
                  </a:ext>
                </a:extLst>
              </a:tr>
              <a:tr h="0">
                <a:tc>
                  <a:txBody>
                    <a:bodyPr/>
                    <a:lstStyle/>
                    <a:p>
                      <a:pPr algn="r"/>
                      <a:r>
                        <a:rPr lang="en-US" sz="1000" dirty="0">
                          <a:solidFill>
                            <a:schemeClr val="tx1"/>
                          </a:solidFill>
                        </a:rPr>
                        <a:t>Host Location, Room Type</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3.00e-70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12902946"/>
                  </a:ext>
                </a:extLst>
              </a:tr>
              <a:tr h="0">
                <a:tc>
                  <a:txBody>
                    <a:bodyPr/>
                    <a:lstStyle/>
                    <a:p>
                      <a:pPr algn="r"/>
                      <a:r>
                        <a:rPr lang="en-US" sz="1000" dirty="0">
                          <a:solidFill>
                            <a:schemeClr val="tx1"/>
                          </a:solidFill>
                        </a:rPr>
                        <a:t>Host Location, Amenities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649949380"/>
                  </a:ext>
                </a:extLst>
              </a:tr>
              <a:tr h="0">
                <a:tc>
                  <a:txBody>
                    <a:bodyPr/>
                    <a:lstStyle/>
                    <a:p>
                      <a:pPr algn="r"/>
                      <a:r>
                        <a:rPr lang="en-US" sz="1000" dirty="0">
                          <a:solidFill>
                            <a:schemeClr val="tx1"/>
                          </a:solidFill>
                        </a:rPr>
                        <a:t>Property Type, Host Location</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62476642"/>
                  </a:ext>
                </a:extLst>
              </a:tr>
              <a:tr h="0">
                <a:tc>
                  <a:txBody>
                    <a:bodyPr/>
                    <a:lstStyle/>
                    <a:p>
                      <a:pPr algn="r"/>
                      <a:r>
                        <a:rPr lang="en-US" sz="1000" dirty="0">
                          <a:solidFill>
                            <a:schemeClr val="tx1"/>
                          </a:solidFill>
                        </a:rPr>
                        <a:t>Property Type, Room Type</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51890239"/>
                  </a:ext>
                </a:extLst>
              </a:tr>
              <a:tr h="0">
                <a:tc>
                  <a:txBody>
                    <a:bodyPr/>
                    <a:lstStyle/>
                    <a:p>
                      <a:pPr algn="r"/>
                      <a:r>
                        <a:rPr lang="en-US" sz="1000" dirty="0">
                          <a:solidFill>
                            <a:schemeClr val="tx1"/>
                          </a:solidFill>
                        </a:rPr>
                        <a:t>Property Type, Amenities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14052949"/>
                  </a:ext>
                </a:extLst>
              </a:tr>
              <a:tr h="0">
                <a:tc>
                  <a:txBody>
                    <a:bodyPr/>
                    <a:lstStyle/>
                    <a:p>
                      <a:pPr algn="r"/>
                      <a:r>
                        <a:rPr lang="en-US" sz="1000" dirty="0">
                          <a:solidFill>
                            <a:schemeClr val="tx1"/>
                          </a:solidFill>
                        </a:rPr>
                        <a:t>Room Type, Host Location</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3.00e-70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86476522"/>
                  </a:ext>
                </a:extLst>
              </a:tr>
              <a:tr h="0">
                <a:tc>
                  <a:txBody>
                    <a:bodyPr/>
                    <a:lstStyle/>
                    <a:p>
                      <a:pPr algn="r"/>
                      <a:r>
                        <a:rPr lang="en-US" sz="1000" dirty="0">
                          <a:solidFill>
                            <a:schemeClr val="tx1"/>
                          </a:solidFill>
                        </a:rPr>
                        <a:t>Room Type, Property Type</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92064466"/>
                  </a:ext>
                </a:extLst>
              </a:tr>
              <a:tr h="0">
                <a:tc>
                  <a:txBody>
                    <a:bodyPr/>
                    <a:lstStyle/>
                    <a:p>
                      <a:pPr algn="r"/>
                      <a:r>
                        <a:rPr lang="en-US" sz="1000" dirty="0">
                          <a:solidFill>
                            <a:schemeClr val="tx1"/>
                          </a:solidFill>
                        </a:rPr>
                        <a:t>Room Type, Amenities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4.439e-23</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17039123"/>
                  </a:ext>
                </a:extLst>
              </a:tr>
              <a:tr h="0">
                <a:tc>
                  <a:txBody>
                    <a:bodyPr/>
                    <a:lstStyle/>
                    <a:p>
                      <a:pPr algn="r"/>
                      <a:r>
                        <a:rPr lang="en-US" sz="1000" dirty="0">
                          <a:solidFill>
                            <a:schemeClr val="tx1"/>
                          </a:solidFill>
                        </a:rPr>
                        <a:t>Amenities, Host Location</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1067577"/>
                  </a:ext>
                </a:extLst>
              </a:tr>
              <a:tr h="0">
                <a:tc>
                  <a:txBody>
                    <a:bodyPr/>
                    <a:lstStyle/>
                    <a:p>
                      <a:pPr algn="r"/>
                      <a:r>
                        <a:rPr lang="en-US" sz="1000" dirty="0">
                          <a:solidFill>
                            <a:schemeClr val="tx1"/>
                          </a:solidFill>
                        </a:rPr>
                        <a:t>Amenities, Property Type</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0.0</a:t>
                      </a:r>
                    </a:p>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44161999"/>
                  </a:ext>
                </a:extLst>
              </a:tr>
              <a:tr h="0">
                <a:tc>
                  <a:txBody>
                    <a:bodyPr/>
                    <a:lstStyle/>
                    <a:p>
                      <a:pPr algn="r"/>
                      <a:r>
                        <a:rPr lang="en-US" sz="1000" dirty="0">
                          <a:solidFill>
                            <a:schemeClr val="tx1"/>
                          </a:solidFill>
                        </a:rPr>
                        <a:t>Amenities, Room Type</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4.439e-23</a:t>
                      </a:r>
                    </a:p>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92560714"/>
                  </a:ext>
                </a:extLst>
              </a:tr>
            </a:tbl>
          </a:graphicData>
        </a:graphic>
      </p:graphicFrame>
      <p:sp>
        <p:nvSpPr>
          <p:cNvPr id="7" name="TextBox 6">
            <a:extLst>
              <a:ext uri="{FF2B5EF4-FFF2-40B4-BE49-F238E27FC236}">
                <a16:creationId xmlns:a16="http://schemas.microsoft.com/office/drawing/2014/main" id="{9E726FC5-6FA8-EE7D-8C35-6BF177ECC506}"/>
              </a:ext>
            </a:extLst>
          </p:cNvPr>
          <p:cNvSpPr txBox="1"/>
          <p:nvPr/>
        </p:nvSpPr>
        <p:spPr>
          <a:xfrm rot="16200000">
            <a:off x="6725254" y="2976919"/>
            <a:ext cx="2465988" cy="338554"/>
          </a:xfrm>
          <a:prstGeom prst="rect">
            <a:avLst/>
          </a:prstGeom>
          <a:noFill/>
        </p:spPr>
        <p:txBody>
          <a:bodyPr wrap="square" rtlCol="0">
            <a:spAutoFit/>
          </a:bodyPr>
          <a:lstStyle/>
          <a:p>
            <a:pPr algn="ctr"/>
            <a:r>
              <a:rPr lang="en-US" sz="1600" b="0" i="0" dirty="0">
                <a:effectLst/>
                <a:latin typeface="Arial" panose="020B0604020202020204" pitchFamily="34" charset="0"/>
                <a:cs typeface="Arial" panose="020B0604020202020204" pitchFamily="34" charset="0"/>
              </a:rPr>
              <a:t>Strong Multicollinearity</a:t>
            </a:r>
            <a:endParaRPr lang="en-US"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2980DA0-A7DC-D088-11B0-ED907B0CF6CF}"/>
              </a:ext>
            </a:extLst>
          </p:cNvPr>
          <p:cNvSpPr txBox="1"/>
          <p:nvPr/>
        </p:nvSpPr>
        <p:spPr>
          <a:xfrm>
            <a:off x="1505527" y="1001817"/>
            <a:ext cx="2328242"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Categorical Variables</a:t>
            </a:r>
          </a:p>
        </p:txBody>
      </p:sp>
      <p:graphicFrame>
        <p:nvGraphicFramePr>
          <p:cNvPr id="9" name="Table 5">
            <a:extLst>
              <a:ext uri="{FF2B5EF4-FFF2-40B4-BE49-F238E27FC236}">
                <a16:creationId xmlns:a16="http://schemas.microsoft.com/office/drawing/2014/main" id="{872D4D05-6060-3E32-279E-B62F26F22909}"/>
              </a:ext>
            </a:extLst>
          </p:cNvPr>
          <p:cNvGraphicFramePr>
            <a:graphicFrameLocks noGrp="1"/>
          </p:cNvGraphicFramePr>
          <p:nvPr>
            <p:extLst>
              <p:ext uri="{D42A27DB-BD31-4B8C-83A1-F6EECF244321}">
                <p14:modId xmlns:p14="http://schemas.microsoft.com/office/powerpoint/2010/main" val="2040664578"/>
              </p:ext>
            </p:extLst>
          </p:nvPr>
        </p:nvGraphicFramePr>
        <p:xfrm>
          <a:off x="8362184" y="826800"/>
          <a:ext cx="3096350" cy="5010491"/>
        </p:xfrm>
        <a:graphic>
          <a:graphicData uri="http://schemas.openxmlformats.org/drawingml/2006/table">
            <a:tbl>
              <a:tblPr firstRow="1" bandRow="1">
                <a:tableStyleId>{F5AB1C69-6EDB-4FF4-983F-18BD219EF322}</a:tableStyleId>
              </a:tblPr>
              <a:tblGrid>
                <a:gridCol w="818979">
                  <a:extLst>
                    <a:ext uri="{9D8B030D-6E8A-4147-A177-3AD203B41FA5}">
                      <a16:colId xmlns:a16="http://schemas.microsoft.com/office/drawing/2014/main" val="1783423945"/>
                    </a:ext>
                  </a:extLst>
                </a:gridCol>
                <a:gridCol w="729196">
                  <a:extLst>
                    <a:ext uri="{9D8B030D-6E8A-4147-A177-3AD203B41FA5}">
                      <a16:colId xmlns:a16="http://schemas.microsoft.com/office/drawing/2014/main" val="2013258652"/>
                    </a:ext>
                  </a:extLst>
                </a:gridCol>
                <a:gridCol w="884523">
                  <a:extLst>
                    <a:ext uri="{9D8B030D-6E8A-4147-A177-3AD203B41FA5}">
                      <a16:colId xmlns:a16="http://schemas.microsoft.com/office/drawing/2014/main" val="61625050"/>
                    </a:ext>
                  </a:extLst>
                </a:gridCol>
                <a:gridCol w="663652">
                  <a:extLst>
                    <a:ext uri="{9D8B030D-6E8A-4147-A177-3AD203B41FA5}">
                      <a16:colId xmlns:a16="http://schemas.microsoft.com/office/drawing/2014/main" val="3630413595"/>
                    </a:ext>
                  </a:extLst>
                </a:gridCol>
              </a:tblGrid>
              <a:tr h="241516">
                <a:tc>
                  <a:txBody>
                    <a:bodyPr/>
                    <a:lstStyle/>
                    <a:p>
                      <a:pPr algn="ctr"/>
                      <a:r>
                        <a:rPr lang="en-US" sz="1000" dirty="0"/>
                        <a:t>Name</a:t>
                      </a:r>
                    </a:p>
                  </a:txBody>
                  <a:tcPr anchor="ctr">
                    <a:solidFill>
                      <a:schemeClr val="accent1"/>
                    </a:solidFill>
                  </a:tcPr>
                </a:tc>
                <a:tc>
                  <a:txBody>
                    <a:bodyPr/>
                    <a:lstStyle/>
                    <a:p>
                      <a:pPr algn="ctr"/>
                      <a:r>
                        <a:rPr lang="en-US" sz="1000" dirty="0"/>
                        <a:t>P-Value</a:t>
                      </a:r>
                    </a:p>
                  </a:txBody>
                  <a:tcPr anchor="ctr">
                    <a:solidFill>
                      <a:schemeClr val="accent1"/>
                    </a:solidFill>
                  </a:tcPr>
                </a:tc>
                <a:tc>
                  <a:txBody>
                    <a:bodyPr/>
                    <a:lstStyle/>
                    <a:p>
                      <a:pPr algn="ctr"/>
                      <a:r>
                        <a:rPr lang="en-US" sz="1000" dirty="0"/>
                        <a:t>Name</a:t>
                      </a:r>
                    </a:p>
                  </a:txBody>
                  <a:tcPr anchor="ctr">
                    <a:solidFill>
                      <a:schemeClr val="accent1"/>
                    </a:solidFill>
                  </a:tcPr>
                </a:tc>
                <a:tc>
                  <a:txBody>
                    <a:bodyPr/>
                    <a:lstStyle/>
                    <a:p>
                      <a:pPr algn="ctr"/>
                      <a:r>
                        <a:rPr lang="en-US" sz="1000" dirty="0"/>
                        <a:t>P-Value</a:t>
                      </a:r>
                    </a:p>
                  </a:txBody>
                  <a:tcPr anchor="ctr">
                    <a:solidFill>
                      <a:schemeClr val="accent1"/>
                    </a:solidFill>
                  </a:tcPr>
                </a:tc>
                <a:extLst>
                  <a:ext uri="{0D108BD9-81ED-4DB2-BD59-A6C34878D82A}">
                    <a16:rowId xmlns:a16="http://schemas.microsoft.com/office/drawing/2014/main" val="1585516382"/>
                  </a:ext>
                </a:extLst>
              </a:tr>
              <a:tr h="694359">
                <a:tc>
                  <a:txBody>
                    <a:bodyPr/>
                    <a:lstStyle/>
                    <a:p>
                      <a:pPr algn="ctr"/>
                      <a:r>
                        <a:rPr kumimoji="0" lang="en-US" altLang="en-US" sz="1000" b="0" u="none" strike="noStrike" cap="none" normalizeH="0" baseline="0" dirty="0">
                          <a:ln>
                            <a:noFill/>
                          </a:ln>
                          <a:solidFill>
                            <a:srgbClr val="000000"/>
                          </a:solidFill>
                          <a:effectLst/>
                        </a:rPr>
                        <a:t>Host Is Super Host, Accommodates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solidFill>
                            <a:schemeClr val="tx1"/>
                          </a:solidFill>
                        </a:rPr>
                        <a:t>0.0</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cap="none" normalizeH="0" baseline="0" dirty="0">
                          <a:ln>
                            <a:noFill/>
                          </a:ln>
                          <a:solidFill>
                            <a:srgbClr val="000000"/>
                          </a:solidFill>
                          <a:effectLst/>
                        </a:rPr>
                        <a:t>Accommodates, </a:t>
                      </a:r>
                      <a:r>
                        <a:rPr kumimoji="0" lang="en-US" altLang="en-US" sz="1000" b="0" u="none" strike="noStrike" cap="none" normalizeH="0" baseline="0" dirty="0" err="1">
                          <a:ln>
                            <a:noFill/>
                          </a:ln>
                          <a:solidFill>
                            <a:srgbClr val="000000"/>
                          </a:solidFill>
                          <a:effectLst/>
                        </a:rPr>
                        <a:t>Inimum</a:t>
                      </a:r>
                      <a:r>
                        <a:rPr kumimoji="0" lang="en-US" altLang="en-US" sz="1000" b="0" u="none" strike="noStrike" cap="none" normalizeH="0" baseline="0" dirty="0">
                          <a:ln>
                            <a:noFill/>
                          </a:ln>
                          <a:solidFill>
                            <a:srgbClr val="000000"/>
                          </a:solidFill>
                          <a:effectLst/>
                        </a:rPr>
                        <a:t> Nights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44810344"/>
                  </a:ext>
                </a:extLst>
              </a:tr>
              <a:tr h="652462">
                <a:tc>
                  <a:txBody>
                    <a:bodyPr/>
                    <a:lstStyle/>
                    <a:p>
                      <a:pPr algn="ctr"/>
                      <a:r>
                        <a:rPr kumimoji="0" lang="en-US" altLang="en-US" sz="1000" b="0" u="none" strike="noStrike" cap="none" normalizeH="0" baseline="0" dirty="0">
                          <a:ln>
                            <a:noFill/>
                          </a:ln>
                          <a:solidFill>
                            <a:srgbClr val="000000"/>
                          </a:solidFill>
                          <a:effectLst/>
                        </a:rPr>
                        <a:t>Host Is Super Host, Bedrooms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solidFill>
                            <a:schemeClr val="tx1"/>
                          </a:solidFill>
                        </a:rPr>
                        <a:t>0.0</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cap="none" normalizeH="0" baseline="0" dirty="0">
                          <a:ln>
                            <a:noFill/>
                          </a:ln>
                          <a:solidFill>
                            <a:srgbClr val="000000"/>
                          </a:solidFill>
                          <a:effectLst/>
                        </a:rPr>
                        <a:t>Accommodates, Review Scores Rating</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12902946"/>
                  </a:ext>
                </a:extLst>
              </a:tr>
              <a:tr h="652462">
                <a:tc>
                  <a:txBody>
                    <a:bodyPr/>
                    <a:lstStyle/>
                    <a:p>
                      <a:pPr algn="ctr"/>
                      <a:r>
                        <a:rPr kumimoji="0" lang="en-US" altLang="en-US" sz="1000" b="0" u="none" strike="noStrike" cap="none" normalizeH="0" baseline="0" dirty="0">
                          <a:ln>
                            <a:noFill/>
                          </a:ln>
                          <a:solidFill>
                            <a:srgbClr val="000000"/>
                          </a:solidFill>
                          <a:effectLst/>
                        </a:rPr>
                        <a:t>Host Is Super Host, Beds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solidFill>
                            <a:schemeClr val="tx1"/>
                          </a:solidFill>
                        </a:rPr>
                        <a:t>0.0</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cap="none" normalizeH="0" baseline="0" dirty="0">
                          <a:ln>
                            <a:noFill/>
                          </a:ln>
                          <a:solidFill>
                            <a:srgbClr val="000000"/>
                          </a:solidFill>
                          <a:effectLst/>
                        </a:rPr>
                        <a:t>Accommodates, Instant Bookable</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3.119e-153</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649949380"/>
                  </a:ext>
                </a:extLst>
              </a:tr>
              <a:tr h="694359">
                <a:tc>
                  <a:txBody>
                    <a:bodyPr/>
                    <a:lstStyle/>
                    <a:p>
                      <a:pPr algn="ctr"/>
                      <a:r>
                        <a:rPr kumimoji="0" lang="en-US" altLang="en-US" sz="1000" b="0" u="none" strike="noStrike" cap="none" normalizeH="0" baseline="0" dirty="0">
                          <a:ln>
                            <a:noFill/>
                          </a:ln>
                          <a:solidFill>
                            <a:srgbClr val="000000"/>
                          </a:solidFill>
                          <a:effectLst/>
                        </a:rPr>
                        <a:t>Host Is Super Host, Minimum Nights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solidFill>
                            <a:schemeClr val="tx1"/>
                          </a:solidFill>
                        </a:rPr>
                        <a:t>0.0</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cap="none" normalizeH="0" baseline="0" dirty="0">
                          <a:ln>
                            <a:noFill/>
                          </a:ln>
                          <a:solidFill>
                            <a:srgbClr val="000000"/>
                          </a:solidFill>
                          <a:effectLst/>
                        </a:rPr>
                        <a:t>Bedrooms, Beds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62476642"/>
                  </a:ext>
                </a:extLst>
              </a:tr>
              <a:tr h="845306">
                <a:tc>
                  <a:txBody>
                    <a:bodyPr/>
                    <a:lstStyle/>
                    <a:p>
                      <a:pPr algn="ctr"/>
                      <a:r>
                        <a:rPr kumimoji="0" lang="en-US" altLang="en-US" sz="1000" b="0" u="none" strike="noStrike" cap="none" normalizeH="0" baseline="0" dirty="0">
                          <a:ln>
                            <a:noFill/>
                          </a:ln>
                          <a:solidFill>
                            <a:srgbClr val="000000"/>
                          </a:solidFill>
                          <a:effectLst/>
                        </a:rPr>
                        <a:t>Host Is Super Host, Review Scores Rating</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solidFill>
                            <a:schemeClr val="tx1"/>
                          </a:solidFill>
                        </a:rPr>
                        <a:t>0.0</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cap="none" normalizeH="0" baseline="0" dirty="0">
                          <a:ln>
                            <a:noFill/>
                          </a:ln>
                          <a:solidFill>
                            <a:srgbClr val="000000"/>
                          </a:solidFill>
                          <a:effectLst/>
                        </a:rPr>
                        <a:t>Bedrooms, Minimum nights</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51890239"/>
                  </a:ext>
                </a:extLst>
              </a:tr>
              <a:tr h="694359">
                <a:tc>
                  <a:txBody>
                    <a:bodyPr/>
                    <a:lstStyle/>
                    <a:p>
                      <a:pPr algn="ctr"/>
                      <a:r>
                        <a:rPr kumimoji="0" lang="en-US" altLang="en-US" sz="1000" b="0" u="none" strike="noStrike" cap="none" normalizeH="0" baseline="0" dirty="0">
                          <a:ln>
                            <a:noFill/>
                          </a:ln>
                          <a:solidFill>
                            <a:srgbClr val="000000"/>
                          </a:solidFill>
                          <a:effectLst/>
                        </a:rPr>
                        <a:t>Host Is Super Host, Instant Bookable</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solidFill>
                            <a:schemeClr val="tx1"/>
                          </a:solidFill>
                        </a:rPr>
                        <a:t>0.0</a:t>
                      </a: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cap="none" normalizeH="0" baseline="0" dirty="0">
                          <a:ln>
                            <a:noFill/>
                          </a:ln>
                          <a:solidFill>
                            <a:srgbClr val="000000"/>
                          </a:solidFill>
                          <a:effectLst/>
                        </a:rPr>
                        <a:t>Bedrooms, Review Scores Rating</a:t>
                      </a:r>
                      <a:endParaRPr lang="en-US" sz="1000" dirty="0">
                        <a:solidFill>
                          <a:schemeClr val="tx1"/>
                        </a:solidFill>
                      </a:endParaRPr>
                    </a:p>
                    <a:p>
                      <a:pPr algn="ctr"/>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000" dirty="0"/>
                        <a:t>0.0</a:t>
                      </a: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14052949"/>
                  </a:ext>
                </a:extLst>
              </a:tr>
              <a:tr h="505167">
                <a:tc gridSpan="4">
                  <a:txBody>
                    <a:bodyPr/>
                    <a:lstStyle/>
                    <a:p>
                      <a:pPr algn="ctr"/>
                      <a:r>
                        <a:rPr lang="en-US" sz="1600" dirty="0">
                          <a:solidFill>
                            <a:schemeClr val="tx1"/>
                          </a:solidFill>
                        </a:rPr>
                        <a:t>…</a:t>
                      </a:r>
                      <a:endParaRPr lang="en-US" sz="1600" dirty="0">
                        <a:solidFill>
                          <a:schemeClr val="tx1"/>
                        </a:solidFill>
                        <a:latin typeface="Arial" panose="020B0604020202020204" pitchFamily="34" charset="0"/>
                        <a:cs typeface="Arial" panose="020B0604020202020204" pitchFamily="34" charset="0"/>
                      </a:endParaRPr>
                    </a:p>
                  </a:txBody>
                  <a:tcPr anchor="ctr"/>
                </a:tc>
                <a:tc hMerge="1">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nchor="ctr"/>
                </a:tc>
                <a:tc hMerge="1">
                  <a:txBody>
                    <a:bodyPr/>
                    <a:lstStyle/>
                    <a:p>
                      <a:pPr algn="ctr"/>
                      <a:endParaRPr lang="en-US" sz="1000" dirty="0">
                        <a:solidFill>
                          <a:schemeClr val="tx1"/>
                        </a:solidFill>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70729819"/>
                  </a:ext>
                </a:extLst>
              </a:tr>
            </a:tbl>
          </a:graphicData>
        </a:graphic>
      </p:graphicFrame>
      <p:sp>
        <p:nvSpPr>
          <p:cNvPr id="11" name="TextBox 10">
            <a:extLst>
              <a:ext uri="{FF2B5EF4-FFF2-40B4-BE49-F238E27FC236}">
                <a16:creationId xmlns:a16="http://schemas.microsoft.com/office/drawing/2014/main" id="{44087DFF-B663-7D46-AE75-75478425C58B}"/>
              </a:ext>
            </a:extLst>
          </p:cNvPr>
          <p:cNvSpPr txBox="1"/>
          <p:nvPr/>
        </p:nvSpPr>
        <p:spPr>
          <a:xfrm>
            <a:off x="8639378" y="477054"/>
            <a:ext cx="2606204" cy="338554"/>
          </a:xfrm>
          <a:prstGeom prst="rect">
            <a:avLst/>
          </a:prstGeom>
          <a:noFill/>
        </p:spPr>
        <p:txBody>
          <a:bodyPr wrap="square">
            <a:spAutoFit/>
          </a:bodyPr>
          <a:lstStyle/>
          <a:p>
            <a:pPr algn="ct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Numeric Variables(</a:t>
            </a:r>
            <a:r>
              <a:rPr kumimoji="0" lang="en-US" altLang="en-US" sz="16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ttest</a:t>
            </a: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lang="en-US" sz="1600" dirty="0"/>
          </a:p>
        </p:txBody>
      </p:sp>
      <p:sp>
        <p:nvSpPr>
          <p:cNvPr id="12" name="TextBox 11">
            <a:extLst>
              <a:ext uri="{FF2B5EF4-FFF2-40B4-BE49-F238E27FC236}">
                <a16:creationId xmlns:a16="http://schemas.microsoft.com/office/drawing/2014/main" id="{F2521CA6-8EE1-4E38-E723-1334163E322F}"/>
              </a:ext>
            </a:extLst>
          </p:cNvPr>
          <p:cNvSpPr txBox="1"/>
          <p:nvPr/>
        </p:nvSpPr>
        <p:spPr>
          <a:xfrm>
            <a:off x="5120445" y="477054"/>
            <a:ext cx="2465988" cy="338554"/>
          </a:xfrm>
          <a:prstGeom prst="rect">
            <a:avLst/>
          </a:prstGeom>
          <a:noFill/>
        </p:spPr>
        <p:txBody>
          <a:bodyPr wrap="square" rtlCol="0">
            <a:spAutoFit/>
          </a:bodyPr>
          <a:lstStyle/>
          <a:p>
            <a:pPr algn="ctr"/>
            <a:r>
              <a:rPr lang="en-US" sz="1600" b="0" i="0" dirty="0">
                <a:solidFill>
                  <a:srgbClr val="000000"/>
                </a:solidFill>
                <a:effectLst/>
                <a:latin typeface="Arial" panose="020B0604020202020204" pitchFamily="34" charset="0"/>
                <a:cs typeface="Arial" panose="020B0604020202020204" pitchFamily="34" charset="0"/>
              </a:rPr>
              <a:t>Cat Var(</a:t>
            </a:r>
            <a:r>
              <a:rPr lang="en-US" sz="1600" dirty="0">
                <a:solidFill>
                  <a:srgbClr val="000000"/>
                </a:solidFill>
                <a:latin typeface="Arial" panose="020B0604020202020204" pitchFamily="34" charset="0"/>
                <a:cs typeface="Arial" panose="020B0604020202020204" pitchFamily="34" charset="0"/>
              </a:rPr>
              <a:t>c</a:t>
            </a:r>
            <a:r>
              <a:rPr lang="en-US" sz="1600" b="0" i="0" dirty="0">
                <a:solidFill>
                  <a:srgbClr val="000000"/>
                </a:solidFill>
                <a:effectLst/>
                <a:latin typeface="Arial" panose="020B0604020202020204" pitchFamily="34" charset="0"/>
                <a:cs typeface="Arial" panose="020B0604020202020204" pitchFamily="34" charset="0"/>
              </a:rPr>
              <a:t>hi-square)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28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F609BF-8B2B-E548-6EFC-B9EEE0C48015}"/>
              </a:ext>
            </a:extLst>
          </p:cNvPr>
          <p:cNvSpPr txBox="1"/>
          <p:nvPr/>
        </p:nvSpPr>
        <p:spPr>
          <a:xfrm>
            <a:off x="257251" y="134075"/>
            <a:ext cx="2403900" cy="646331"/>
          </a:xfrm>
          <a:prstGeom prst="rect">
            <a:avLst/>
          </a:prstGeom>
          <a:noFill/>
        </p:spPr>
        <p:txBody>
          <a:bodyPr wrap="square">
            <a:spAutoFit/>
          </a:bodyPr>
          <a:lstStyle/>
          <a:p>
            <a:r>
              <a:rPr lang="en-US" sz="3600" dirty="0">
                <a:latin typeface="Arial" panose="020B0604020202020204" pitchFamily="34" charset="0"/>
                <a:cs typeface="Arial" panose="020B0604020202020204" pitchFamily="34" charset="0"/>
              </a:rPr>
              <a:t>Analysis</a:t>
            </a:r>
          </a:p>
        </p:txBody>
      </p:sp>
      <p:graphicFrame>
        <p:nvGraphicFramePr>
          <p:cNvPr id="5" name="Diagram 4">
            <a:extLst>
              <a:ext uri="{FF2B5EF4-FFF2-40B4-BE49-F238E27FC236}">
                <a16:creationId xmlns:a16="http://schemas.microsoft.com/office/drawing/2014/main" id="{BFF8A42E-8AA8-7E85-E114-B24386A5C044}"/>
              </a:ext>
            </a:extLst>
          </p:cNvPr>
          <p:cNvGraphicFramePr/>
          <p:nvPr>
            <p:extLst>
              <p:ext uri="{D42A27DB-BD31-4B8C-83A1-F6EECF244321}">
                <p14:modId xmlns:p14="http://schemas.microsoft.com/office/powerpoint/2010/main" val="4252282294"/>
              </p:ext>
            </p:extLst>
          </p:nvPr>
        </p:nvGraphicFramePr>
        <p:xfrm>
          <a:off x="697523" y="335216"/>
          <a:ext cx="7199984" cy="5297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FADE8A0D-97D2-4F51-89F6-1AC791DDCB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3453" y="200688"/>
            <a:ext cx="4004081" cy="2556000"/>
          </a:xfrm>
          <a:prstGeom prst="rect">
            <a:avLst/>
          </a:prstGeom>
        </p:spPr>
      </p:pic>
      <p:pic>
        <p:nvPicPr>
          <p:cNvPr id="8" name="Picture 7">
            <a:extLst>
              <a:ext uri="{FF2B5EF4-FFF2-40B4-BE49-F238E27FC236}">
                <a16:creationId xmlns:a16="http://schemas.microsoft.com/office/drawing/2014/main" id="{C5B1588B-A221-44EA-80B0-803D2882DD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4972" y="3210932"/>
            <a:ext cx="3689505" cy="2498228"/>
          </a:xfrm>
          <a:prstGeom prst="rect">
            <a:avLst/>
          </a:prstGeom>
        </p:spPr>
      </p:pic>
      <p:sp>
        <p:nvSpPr>
          <p:cNvPr id="9" name="TextBox 8">
            <a:extLst>
              <a:ext uri="{FF2B5EF4-FFF2-40B4-BE49-F238E27FC236}">
                <a16:creationId xmlns:a16="http://schemas.microsoft.com/office/drawing/2014/main" id="{796ABA77-94C7-4314-B168-446304D9CD64}"/>
              </a:ext>
            </a:extLst>
          </p:cNvPr>
          <p:cNvSpPr txBox="1"/>
          <p:nvPr/>
        </p:nvSpPr>
        <p:spPr>
          <a:xfrm>
            <a:off x="8417169" y="2756688"/>
            <a:ext cx="2749062" cy="369332"/>
          </a:xfrm>
          <a:prstGeom prst="rect">
            <a:avLst/>
          </a:prstGeom>
          <a:noFill/>
        </p:spPr>
        <p:txBody>
          <a:bodyPr wrap="square" rtlCol="0">
            <a:spAutoFit/>
          </a:bodyPr>
          <a:lstStyle/>
          <a:p>
            <a:pPr algn="ctr"/>
            <a:r>
              <a:rPr lang="en-GB" dirty="0"/>
              <a:t>Room Type( </a:t>
            </a:r>
            <a:r>
              <a:rPr lang="en-GB" sz="1600" dirty="0"/>
              <a:t>Price </a:t>
            </a:r>
            <a:r>
              <a:rPr lang="en-GB" dirty="0"/>
              <a:t>) </a:t>
            </a:r>
          </a:p>
        </p:txBody>
      </p:sp>
      <p:sp>
        <p:nvSpPr>
          <p:cNvPr id="10" name="TextBox 9">
            <a:extLst>
              <a:ext uri="{FF2B5EF4-FFF2-40B4-BE49-F238E27FC236}">
                <a16:creationId xmlns:a16="http://schemas.microsoft.com/office/drawing/2014/main" id="{8A895C13-2ECA-4A20-82B9-863D631BB1B9}"/>
              </a:ext>
            </a:extLst>
          </p:cNvPr>
          <p:cNvSpPr txBox="1"/>
          <p:nvPr/>
        </p:nvSpPr>
        <p:spPr>
          <a:xfrm>
            <a:off x="8417169" y="5708262"/>
            <a:ext cx="2749062" cy="369332"/>
          </a:xfrm>
          <a:prstGeom prst="rect">
            <a:avLst/>
          </a:prstGeom>
          <a:noFill/>
        </p:spPr>
        <p:txBody>
          <a:bodyPr wrap="square" rtlCol="0">
            <a:spAutoFit/>
          </a:bodyPr>
          <a:lstStyle/>
          <a:p>
            <a:pPr algn="ctr"/>
            <a:r>
              <a:rPr lang="en-GB" sz="1600" dirty="0"/>
              <a:t>Room</a:t>
            </a:r>
            <a:r>
              <a:rPr lang="en-GB" dirty="0"/>
              <a:t> Type(Frequency) </a:t>
            </a:r>
          </a:p>
        </p:txBody>
      </p:sp>
    </p:spTree>
    <p:extLst>
      <p:ext uri="{BB962C8B-B14F-4D97-AF65-F5344CB8AC3E}">
        <p14:creationId xmlns:p14="http://schemas.microsoft.com/office/powerpoint/2010/main" val="254668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88AD57-77B8-456A-B2F2-E940002122BA}"/>
              </a:ext>
            </a:extLst>
          </p:cNvPr>
          <p:cNvSpPr txBox="1"/>
          <p:nvPr/>
        </p:nvSpPr>
        <p:spPr>
          <a:xfrm>
            <a:off x="54743" y="133497"/>
            <a:ext cx="2403900" cy="646331"/>
          </a:xfrm>
          <a:prstGeom prst="rect">
            <a:avLst/>
          </a:prstGeom>
          <a:noFill/>
        </p:spPr>
        <p:txBody>
          <a:bodyPr wrap="square">
            <a:spAutoFit/>
          </a:bodyPr>
          <a:lstStyle/>
          <a:p>
            <a:r>
              <a:rPr lang="en-US" sz="3600" dirty="0">
                <a:latin typeface="Arial" panose="020B0604020202020204" pitchFamily="34" charset="0"/>
                <a:cs typeface="Arial" panose="020B0604020202020204" pitchFamily="34" charset="0"/>
              </a:rPr>
              <a:t>Analysis</a:t>
            </a:r>
          </a:p>
        </p:txBody>
      </p:sp>
      <p:graphicFrame>
        <p:nvGraphicFramePr>
          <p:cNvPr id="4" name="Diagram 3">
            <a:extLst>
              <a:ext uri="{FF2B5EF4-FFF2-40B4-BE49-F238E27FC236}">
                <a16:creationId xmlns:a16="http://schemas.microsoft.com/office/drawing/2014/main" id="{963A2EB6-E026-4509-8720-AA073FD37B14}"/>
              </a:ext>
            </a:extLst>
          </p:cNvPr>
          <p:cNvGraphicFramePr/>
          <p:nvPr>
            <p:extLst>
              <p:ext uri="{D42A27DB-BD31-4B8C-83A1-F6EECF244321}">
                <p14:modId xmlns:p14="http://schemas.microsoft.com/office/powerpoint/2010/main" val="1406619253"/>
              </p:ext>
            </p:extLst>
          </p:nvPr>
        </p:nvGraphicFramePr>
        <p:xfrm>
          <a:off x="478694" y="1107179"/>
          <a:ext cx="5335954" cy="4526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8CFB120C-610A-432E-88FE-6433B34ACD9B}"/>
              </a:ext>
            </a:extLst>
          </p:cNvPr>
          <p:cNvPicPr>
            <a:picLocks noChangeAspect="1"/>
          </p:cNvPicPr>
          <p:nvPr/>
        </p:nvPicPr>
        <p:blipFill rotWithShape="1">
          <a:blip r:embed="rId7">
            <a:extLst>
              <a:ext uri="{28A0092B-C50C-407E-A947-70E740481C1C}">
                <a14:useLocalDpi xmlns:a14="http://schemas.microsoft.com/office/drawing/2010/main" val="0"/>
              </a:ext>
            </a:extLst>
          </a:blip>
          <a:srcRect b="6086"/>
          <a:stretch/>
        </p:blipFill>
        <p:spPr>
          <a:xfrm>
            <a:off x="6263053" y="2179433"/>
            <a:ext cx="4897317" cy="2881860"/>
          </a:xfrm>
          <a:prstGeom prst="rect">
            <a:avLst/>
          </a:prstGeom>
        </p:spPr>
      </p:pic>
      <p:graphicFrame>
        <p:nvGraphicFramePr>
          <p:cNvPr id="13" name="Table 12">
            <a:extLst>
              <a:ext uri="{FF2B5EF4-FFF2-40B4-BE49-F238E27FC236}">
                <a16:creationId xmlns:a16="http://schemas.microsoft.com/office/drawing/2014/main" id="{711A5599-49C4-4F61-89BE-F746C62F41B6}"/>
              </a:ext>
            </a:extLst>
          </p:cNvPr>
          <p:cNvGraphicFramePr>
            <a:graphicFrameLocks noGrp="1"/>
          </p:cNvGraphicFramePr>
          <p:nvPr>
            <p:extLst>
              <p:ext uri="{D42A27DB-BD31-4B8C-83A1-F6EECF244321}">
                <p14:modId xmlns:p14="http://schemas.microsoft.com/office/powerpoint/2010/main" val="1475828258"/>
              </p:ext>
            </p:extLst>
          </p:nvPr>
        </p:nvGraphicFramePr>
        <p:xfrm>
          <a:off x="6518030" y="913861"/>
          <a:ext cx="4554417" cy="924293"/>
        </p:xfrm>
        <a:graphic>
          <a:graphicData uri="http://schemas.openxmlformats.org/drawingml/2006/table">
            <a:tbl>
              <a:tblPr firstRow="1" bandRow="1">
                <a:tableStyleId>{5C22544A-7EE6-4342-B048-85BDC9FD1C3A}</a:tableStyleId>
              </a:tblPr>
              <a:tblGrid>
                <a:gridCol w="1518139">
                  <a:extLst>
                    <a:ext uri="{9D8B030D-6E8A-4147-A177-3AD203B41FA5}">
                      <a16:colId xmlns:a16="http://schemas.microsoft.com/office/drawing/2014/main" val="3502861920"/>
                    </a:ext>
                  </a:extLst>
                </a:gridCol>
                <a:gridCol w="1518139">
                  <a:extLst>
                    <a:ext uri="{9D8B030D-6E8A-4147-A177-3AD203B41FA5}">
                      <a16:colId xmlns:a16="http://schemas.microsoft.com/office/drawing/2014/main" val="3397097115"/>
                    </a:ext>
                  </a:extLst>
                </a:gridCol>
                <a:gridCol w="1518139">
                  <a:extLst>
                    <a:ext uri="{9D8B030D-6E8A-4147-A177-3AD203B41FA5}">
                      <a16:colId xmlns:a16="http://schemas.microsoft.com/office/drawing/2014/main" val="3165464310"/>
                    </a:ext>
                  </a:extLst>
                </a:gridCol>
              </a:tblGrid>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Instant Booking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Super Hosting</a:t>
                      </a:r>
                    </a:p>
                  </a:txBody>
                  <a:tcPr anchor="ctr"/>
                </a:tc>
                <a:tc>
                  <a:txBody>
                    <a:bodyPr/>
                    <a:lstStyle/>
                    <a:p>
                      <a:pPr algn="ctr"/>
                      <a:r>
                        <a:rPr lang="en-GB" sz="1400" dirty="0"/>
                        <a:t>Pets Allowed</a:t>
                      </a:r>
                    </a:p>
                  </a:txBody>
                  <a:tcPr anchor="ctr"/>
                </a:tc>
                <a:extLst>
                  <a:ext uri="{0D108BD9-81ED-4DB2-BD59-A6C34878D82A}">
                    <a16:rowId xmlns:a16="http://schemas.microsoft.com/office/drawing/2014/main" val="1382295074"/>
                  </a:ext>
                </a:extLst>
              </a:tr>
              <a:tr h="528293">
                <a:tc>
                  <a:txBody>
                    <a:bodyPr/>
                    <a:lstStyle/>
                    <a:p>
                      <a:pPr algn="ctr"/>
                      <a:r>
                        <a:rPr lang="en-GB" sz="1400" dirty="0"/>
                        <a:t>0.75%</a:t>
                      </a:r>
                    </a:p>
                  </a:txBody>
                  <a:tcPr anchor="ctr"/>
                </a:tc>
                <a:tc>
                  <a:txBody>
                    <a:bodyPr/>
                    <a:lstStyle/>
                    <a:p>
                      <a:pPr algn="ctr"/>
                      <a:r>
                        <a:rPr lang="en-GB" sz="1400" dirty="0"/>
                        <a:t>0.48%</a:t>
                      </a:r>
                    </a:p>
                  </a:txBody>
                  <a:tcPr anchor="ctr"/>
                </a:tc>
                <a:tc>
                  <a:txBody>
                    <a:bodyPr/>
                    <a:lstStyle/>
                    <a:p>
                      <a:pPr algn="ctr"/>
                      <a:r>
                        <a:rPr lang="en-GB" sz="1400" dirty="0"/>
                        <a:t>73%</a:t>
                      </a:r>
                    </a:p>
                  </a:txBody>
                  <a:tcPr anchor="ctr"/>
                </a:tc>
                <a:extLst>
                  <a:ext uri="{0D108BD9-81ED-4DB2-BD59-A6C34878D82A}">
                    <a16:rowId xmlns:a16="http://schemas.microsoft.com/office/drawing/2014/main" val="7845232"/>
                  </a:ext>
                </a:extLst>
              </a:tr>
            </a:tbl>
          </a:graphicData>
        </a:graphic>
      </p:graphicFrame>
      <p:sp>
        <p:nvSpPr>
          <p:cNvPr id="14" name="TextBox 13">
            <a:extLst>
              <a:ext uri="{FF2B5EF4-FFF2-40B4-BE49-F238E27FC236}">
                <a16:creationId xmlns:a16="http://schemas.microsoft.com/office/drawing/2014/main" id="{3FD64B76-775B-43A1-9C80-1A7CF84749C7}"/>
              </a:ext>
            </a:extLst>
          </p:cNvPr>
          <p:cNvSpPr txBox="1"/>
          <p:nvPr/>
        </p:nvSpPr>
        <p:spPr>
          <a:xfrm>
            <a:off x="6760698" y="544529"/>
            <a:ext cx="4069080" cy="369332"/>
          </a:xfrm>
          <a:prstGeom prst="rect">
            <a:avLst/>
          </a:prstGeom>
          <a:noFill/>
        </p:spPr>
        <p:txBody>
          <a:bodyPr wrap="square" rtlCol="0">
            <a:spAutoFit/>
          </a:bodyPr>
          <a:lstStyle/>
          <a:p>
            <a:r>
              <a:rPr lang="en-GB" dirty="0"/>
              <a:t>Contributions to Price Setting Advantage</a:t>
            </a:r>
          </a:p>
        </p:txBody>
      </p:sp>
    </p:spTree>
    <p:extLst>
      <p:ext uri="{BB962C8B-B14F-4D97-AF65-F5344CB8AC3E}">
        <p14:creationId xmlns:p14="http://schemas.microsoft.com/office/powerpoint/2010/main" val="144687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CBB78-D837-C00C-C324-F818F2F7CDC2}"/>
              </a:ext>
            </a:extLst>
          </p:cNvPr>
          <p:cNvSpPr txBox="1"/>
          <p:nvPr/>
        </p:nvSpPr>
        <p:spPr>
          <a:xfrm>
            <a:off x="103554" y="0"/>
            <a:ext cx="3562416" cy="1200329"/>
          </a:xfrm>
          <a:prstGeom prst="rect">
            <a:avLst/>
          </a:prstGeom>
          <a:noFill/>
        </p:spPr>
        <p:txBody>
          <a:bodyPr wrap="square">
            <a:spAutoFit/>
          </a:bodyPr>
          <a:lstStyle/>
          <a:p>
            <a:r>
              <a:rPr lang="en-US" sz="3600" dirty="0"/>
              <a:t>Modelling </a:t>
            </a:r>
          </a:p>
          <a:p>
            <a:r>
              <a:rPr lang="en-US" sz="3600" dirty="0"/>
              <a:t>and Metrics</a:t>
            </a:r>
          </a:p>
        </p:txBody>
      </p:sp>
      <p:graphicFrame>
        <p:nvGraphicFramePr>
          <p:cNvPr id="7" name="Diagram 6">
            <a:extLst>
              <a:ext uri="{FF2B5EF4-FFF2-40B4-BE49-F238E27FC236}">
                <a16:creationId xmlns:a16="http://schemas.microsoft.com/office/drawing/2014/main" id="{B0C54BE5-103A-773F-73BA-7F9DDA961636}"/>
              </a:ext>
            </a:extLst>
          </p:cNvPr>
          <p:cNvGraphicFramePr/>
          <p:nvPr>
            <p:extLst>
              <p:ext uri="{D42A27DB-BD31-4B8C-83A1-F6EECF244321}">
                <p14:modId xmlns:p14="http://schemas.microsoft.com/office/powerpoint/2010/main" val="2572111394"/>
              </p:ext>
            </p:extLst>
          </p:nvPr>
        </p:nvGraphicFramePr>
        <p:xfrm>
          <a:off x="103554" y="1362156"/>
          <a:ext cx="3841261" cy="3754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87F70D32-4524-4454-A0F9-2F72AA7B3996}"/>
              </a:ext>
            </a:extLst>
          </p:cNvPr>
          <p:cNvGraphicFramePr>
            <a:graphicFrameLocks noGrp="1"/>
          </p:cNvGraphicFramePr>
          <p:nvPr>
            <p:extLst>
              <p:ext uri="{D42A27DB-BD31-4B8C-83A1-F6EECF244321}">
                <p14:modId xmlns:p14="http://schemas.microsoft.com/office/powerpoint/2010/main" val="325670030"/>
              </p:ext>
            </p:extLst>
          </p:nvPr>
        </p:nvGraphicFramePr>
        <p:xfrm>
          <a:off x="4467472" y="609172"/>
          <a:ext cx="3698629" cy="1664734"/>
        </p:xfrm>
        <a:graphic>
          <a:graphicData uri="http://schemas.openxmlformats.org/drawingml/2006/table">
            <a:tbl>
              <a:tblPr firstRow="1" bandRow="1">
                <a:tableStyleId>{5C22544A-7EE6-4342-B048-85BDC9FD1C3A}</a:tableStyleId>
              </a:tblPr>
              <a:tblGrid>
                <a:gridCol w="1847290">
                  <a:extLst>
                    <a:ext uri="{9D8B030D-6E8A-4147-A177-3AD203B41FA5}">
                      <a16:colId xmlns:a16="http://schemas.microsoft.com/office/drawing/2014/main" val="86629491"/>
                    </a:ext>
                  </a:extLst>
                </a:gridCol>
                <a:gridCol w="1851339">
                  <a:extLst>
                    <a:ext uri="{9D8B030D-6E8A-4147-A177-3AD203B41FA5}">
                      <a16:colId xmlns:a16="http://schemas.microsoft.com/office/drawing/2014/main" val="970548361"/>
                    </a:ext>
                  </a:extLst>
                </a:gridCol>
              </a:tblGrid>
              <a:tr h="308284">
                <a:tc>
                  <a:txBody>
                    <a:bodyPr/>
                    <a:lstStyle/>
                    <a:p>
                      <a:pPr algn="ctr"/>
                      <a:r>
                        <a:rPr lang="en-GB" sz="1400" dirty="0"/>
                        <a:t>Model Name</a:t>
                      </a:r>
                    </a:p>
                  </a:txBody>
                  <a:tcPr anchor="ctr"/>
                </a:tc>
                <a:tc>
                  <a:txBody>
                    <a:bodyPr/>
                    <a:lstStyle/>
                    <a:p>
                      <a:pPr algn="ctr"/>
                      <a:r>
                        <a:rPr lang="en-GB" sz="1400" dirty="0"/>
                        <a:t>ROC AUC Score(%)</a:t>
                      </a:r>
                    </a:p>
                  </a:txBody>
                  <a:tcPr anchor="ctr"/>
                </a:tc>
                <a:extLst>
                  <a:ext uri="{0D108BD9-81ED-4DB2-BD59-A6C34878D82A}">
                    <a16:rowId xmlns:a16="http://schemas.microsoft.com/office/drawing/2014/main" val="4246045129"/>
                  </a:ext>
                </a:extLst>
              </a:tr>
              <a:tr h="524083">
                <a:tc>
                  <a:txBody>
                    <a:bodyPr/>
                    <a:lstStyle/>
                    <a:p>
                      <a:pPr algn="ctr"/>
                      <a:r>
                        <a:rPr lang="en-GB" sz="1400" dirty="0"/>
                        <a:t>RF</a:t>
                      </a:r>
                    </a:p>
                  </a:txBody>
                  <a:tcPr anchor="ctr"/>
                </a:tc>
                <a:tc>
                  <a:txBody>
                    <a:bodyPr/>
                    <a:lstStyle/>
                    <a:p>
                      <a:pPr algn="ctr"/>
                      <a:r>
                        <a:rPr lang="en-GB" sz="1400" dirty="0"/>
                        <a:t>77.95</a:t>
                      </a:r>
                    </a:p>
                  </a:txBody>
                  <a:tcPr anchor="ctr"/>
                </a:tc>
                <a:extLst>
                  <a:ext uri="{0D108BD9-81ED-4DB2-BD59-A6C34878D82A}">
                    <a16:rowId xmlns:a16="http://schemas.microsoft.com/office/drawing/2014/main" val="396243788"/>
                  </a:ext>
                </a:extLst>
              </a:tr>
              <a:tr h="524083">
                <a:tc>
                  <a:txBody>
                    <a:bodyPr/>
                    <a:lstStyle/>
                    <a:p>
                      <a:pPr algn="ctr"/>
                      <a:r>
                        <a:rPr lang="en-GB" sz="1400" dirty="0"/>
                        <a:t>DT</a:t>
                      </a:r>
                    </a:p>
                  </a:txBody>
                  <a:tcPr anchor="ctr"/>
                </a:tc>
                <a:tc>
                  <a:txBody>
                    <a:bodyPr/>
                    <a:lstStyle/>
                    <a:p>
                      <a:pPr algn="ctr"/>
                      <a:r>
                        <a:rPr lang="en-GB" sz="1400" dirty="0"/>
                        <a:t>71.66</a:t>
                      </a:r>
                    </a:p>
                  </a:txBody>
                  <a:tcPr anchor="ctr"/>
                </a:tc>
                <a:extLst>
                  <a:ext uri="{0D108BD9-81ED-4DB2-BD59-A6C34878D82A}">
                    <a16:rowId xmlns:a16="http://schemas.microsoft.com/office/drawing/2014/main" val="2312593913"/>
                  </a:ext>
                </a:extLst>
              </a:tr>
              <a:tr h="308284">
                <a:tc>
                  <a:txBody>
                    <a:bodyPr/>
                    <a:lstStyle/>
                    <a:p>
                      <a:pPr algn="ctr"/>
                      <a:r>
                        <a:rPr lang="en-GB" sz="1400" dirty="0"/>
                        <a:t>ET</a:t>
                      </a:r>
                    </a:p>
                  </a:txBody>
                  <a:tcPr anchor="ctr"/>
                </a:tc>
                <a:tc>
                  <a:txBody>
                    <a:bodyPr/>
                    <a:lstStyle/>
                    <a:p>
                      <a:pPr algn="ctr"/>
                      <a:r>
                        <a:rPr lang="en-GB" sz="1400" dirty="0"/>
                        <a:t>78.43</a:t>
                      </a:r>
                    </a:p>
                  </a:txBody>
                  <a:tcPr anchor="ctr"/>
                </a:tc>
                <a:extLst>
                  <a:ext uri="{0D108BD9-81ED-4DB2-BD59-A6C34878D82A}">
                    <a16:rowId xmlns:a16="http://schemas.microsoft.com/office/drawing/2014/main" val="3158916161"/>
                  </a:ext>
                </a:extLst>
              </a:tr>
            </a:tbl>
          </a:graphicData>
        </a:graphic>
      </p:graphicFrame>
      <p:graphicFrame>
        <p:nvGraphicFramePr>
          <p:cNvPr id="3" name="Table 2">
            <a:extLst>
              <a:ext uri="{FF2B5EF4-FFF2-40B4-BE49-F238E27FC236}">
                <a16:creationId xmlns:a16="http://schemas.microsoft.com/office/drawing/2014/main" id="{238259DF-252E-4FDB-9403-7612CF497CE2}"/>
              </a:ext>
            </a:extLst>
          </p:cNvPr>
          <p:cNvGraphicFramePr>
            <a:graphicFrameLocks noGrp="1"/>
          </p:cNvGraphicFramePr>
          <p:nvPr>
            <p:extLst>
              <p:ext uri="{D42A27DB-BD31-4B8C-83A1-F6EECF244321}">
                <p14:modId xmlns:p14="http://schemas.microsoft.com/office/powerpoint/2010/main" val="3248840939"/>
              </p:ext>
            </p:extLst>
          </p:nvPr>
        </p:nvGraphicFramePr>
        <p:xfrm>
          <a:off x="8221784" y="609172"/>
          <a:ext cx="3717192" cy="1656128"/>
        </p:xfrm>
        <a:graphic>
          <a:graphicData uri="http://schemas.openxmlformats.org/drawingml/2006/table">
            <a:tbl>
              <a:tblPr firstRow="1" bandRow="1">
                <a:tableStyleId>{5C22544A-7EE6-4342-B048-85BDC9FD1C3A}</a:tableStyleId>
              </a:tblPr>
              <a:tblGrid>
                <a:gridCol w="929298">
                  <a:extLst>
                    <a:ext uri="{9D8B030D-6E8A-4147-A177-3AD203B41FA5}">
                      <a16:colId xmlns:a16="http://schemas.microsoft.com/office/drawing/2014/main" val="2295956975"/>
                    </a:ext>
                  </a:extLst>
                </a:gridCol>
                <a:gridCol w="929298">
                  <a:extLst>
                    <a:ext uri="{9D8B030D-6E8A-4147-A177-3AD203B41FA5}">
                      <a16:colId xmlns:a16="http://schemas.microsoft.com/office/drawing/2014/main" val="3393532086"/>
                    </a:ext>
                  </a:extLst>
                </a:gridCol>
                <a:gridCol w="929298">
                  <a:extLst>
                    <a:ext uri="{9D8B030D-6E8A-4147-A177-3AD203B41FA5}">
                      <a16:colId xmlns:a16="http://schemas.microsoft.com/office/drawing/2014/main" val="2514489521"/>
                    </a:ext>
                  </a:extLst>
                </a:gridCol>
                <a:gridCol w="929298">
                  <a:extLst>
                    <a:ext uri="{9D8B030D-6E8A-4147-A177-3AD203B41FA5}">
                      <a16:colId xmlns:a16="http://schemas.microsoft.com/office/drawing/2014/main" val="3378769287"/>
                    </a:ext>
                  </a:extLst>
                </a:gridCol>
              </a:tblGrid>
              <a:tr h="507953">
                <a:tc>
                  <a:txBody>
                    <a:bodyPr/>
                    <a:lstStyle/>
                    <a:p>
                      <a:pPr algn="ctr"/>
                      <a:r>
                        <a:rPr lang="en-GB" sz="1400" dirty="0"/>
                        <a:t>Model Name</a:t>
                      </a:r>
                    </a:p>
                  </a:txBody>
                  <a:tcPr anchor="ctr"/>
                </a:tc>
                <a:tc>
                  <a:txBody>
                    <a:bodyPr/>
                    <a:lstStyle/>
                    <a:p>
                      <a:pPr algn="ctr"/>
                      <a:r>
                        <a:rPr lang="en-GB" sz="1400" dirty="0"/>
                        <a:t>MAE</a:t>
                      </a:r>
                    </a:p>
                  </a:txBody>
                  <a:tcPr anchor="ctr"/>
                </a:tc>
                <a:tc>
                  <a:txBody>
                    <a:bodyPr/>
                    <a:lstStyle/>
                    <a:p>
                      <a:pPr algn="ctr"/>
                      <a:r>
                        <a:rPr lang="en-GB" sz="1400" dirty="0"/>
                        <a:t>MSE</a:t>
                      </a:r>
                    </a:p>
                  </a:txBody>
                  <a:tcPr anchor="ctr"/>
                </a:tc>
                <a:tc>
                  <a:txBody>
                    <a:bodyPr/>
                    <a:lstStyle/>
                    <a:p>
                      <a:pPr algn="ctr"/>
                      <a:r>
                        <a:rPr lang="en-GB" sz="1400" dirty="0"/>
                        <a:t>RMSE</a:t>
                      </a:r>
                    </a:p>
                  </a:txBody>
                  <a:tcPr anchor="ctr"/>
                </a:tc>
                <a:extLst>
                  <a:ext uri="{0D108BD9-81ED-4DB2-BD59-A6C34878D82A}">
                    <a16:rowId xmlns:a16="http://schemas.microsoft.com/office/drawing/2014/main" val="1891301267"/>
                  </a:ext>
                </a:extLst>
              </a:tr>
              <a:tr h="493884">
                <a:tc>
                  <a:txBody>
                    <a:bodyPr/>
                    <a:lstStyle/>
                    <a:p>
                      <a:pPr algn="ctr"/>
                      <a:r>
                        <a:rPr lang="en-GB" sz="1400" dirty="0"/>
                        <a:t>RF</a:t>
                      </a:r>
                    </a:p>
                  </a:txBody>
                  <a:tcPr anchor="ctr"/>
                </a:tc>
                <a:tc>
                  <a:txBody>
                    <a:bodyPr/>
                    <a:lstStyle/>
                    <a:p>
                      <a:pPr algn="ctr"/>
                      <a:r>
                        <a:rPr lang="en-GB" sz="1400" dirty="0"/>
                        <a:t>47.79</a:t>
                      </a:r>
                    </a:p>
                  </a:txBody>
                  <a:tcPr anchor="ctr"/>
                </a:tc>
                <a:tc>
                  <a:txBody>
                    <a:bodyPr/>
                    <a:lstStyle/>
                    <a:p>
                      <a:pPr algn="ctr"/>
                      <a:r>
                        <a:rPr lang="en-GB" sz="1400" dirty="0"/>
                        <a:t>9674.97</a:t>
                      </a:r>
                    </a:p>
                  </a:txBody>
                  <a:tcPr anchor="ctr"/>
                </a:tc>
                <a:tc>
                  <a:txBody>
                    <a:bodyPr/>
                    <a:lstStyle/>
                    <a:p>
                      <a:pPr algn="ctr"/>
                      <a:r>
                        <a:rPr lang="en-GB" sz="1400" dirty="0"/>
                        <a:t>98..36</a:t>
                      </a:r>
                    </a:p>
                  </a:txBody>
                  <a:tcPr anchor="ctr"/>
                </a:tc>
                <a:extLst>
                  <a:ext uri="{0D108BD9-81ED-4DB2-BD59-A6C34878D82A}">
                    <a16:rowId xmlns:a16="http://schemas.microsoft.com/office/drawing/2014/main" val="301188007"/>
                  </a:ext>
                </a:extLst>
              </a:tr>
              <a:tr h="322042">
                <a:tc>
                  <a:txBody>
                    <a:bodyPr/>
                    <a:lstStyle/>
                    <a:p>
                      <a:pPr algn="ctr"/>
                      <a:r>
                        <a:rPr lang="en-GB" sz="1400" dirty="0"/>
                        <a:t>DT</a:t>
                      </a:r>
                    </a:p>
                  </a:txBody>
                  <a:tcPr anchor="ctr"/>
                </a:tc>
                <a:tc>
                  <a:txBody>
                    <a:bodyPr/>
                    <a:lstStyle/>
                    <a:p>
                      <a:pPr algn="ctr"/>
                      <a:r>
                        <a:rPr lang="en-GB" sz="1400" dirty="0"/>
                        <a:t>62.59</a:t>
                      </a:r>
                    </a:p>
                  </a:txBody>
                  <a:tcPr anchor="ctr"/>
                </a:tc>
                <a:tc>
                  <a:txBody>
                    <a:bodyPr/>
                    <a:lstStyle/>
                    <a:p>
                      <a:pPr algn="ctr"/>
                      <a:r>
                        <a:rPr lang="en-GB" sz="1400" dirty="0"/>
                        <a:t>19417.94</a:t>
                      </a:r>
                    </a:p>
                  </a:txBody>
                  <a:tcPr anchor="ctr"/>
                </a:tc>
                <a:tc>
                  <a:txBody>
                    <a:bodyPr/>
                    <a:lstStyle/>
                    <a:p>
                      <a:pPr algn="ctr"/>
                      <a:r>
                        <a:rPr lang="en-GB" sz="1400" dirty="0"/>
                        <a:t>139.34</a:t>
                      </a:r>
                    </a:p>
                  </a:txBody>
                  <a:tcPr anchor="ctr"/>
                </a:tc>
                <a:extLst>
                  <a:ext uri="{0D108BD9-81ED-4DB2-BD59-A6C34878D82A}">
                    <a16:rowId xmlns:a16="http://schemas.microsoft.com/office/drawing/2014/main" val="1996907321"/>
                  </a:ext>
                </a:extLst>
              </a:tr>
              <a:tr h="322042">
                <a:tc>
                  <a:txBody>
                    <a:bodyPr/>
                    <a:lstStyle/>
                    <a:p>
                      <a:pPr algn="ctr"/>
                      <a:r>
                        <a:rPr lang="en-GB" sz="1400" dirty="0"/>
                        <a:t>ET</a:t>
                      </a:r>
                    </a:p>
                  </a:txBody>
                  <a:tcPr anchor="ctr"/>
                </a:tc>
                <a:tc>
                  <a:txBody>
                    <a:bodyPr/>
                    <a:lstStyle/>
                    <a:p>
                      <a:pPr algn="ctr"/>
                      <a:r>
                        <a:rPr lang="en-GB" sz="1400" dirty="0"/>
                        <a:t>49.46</a:t>
                      </a:r>
                    </a:p>
                  </a:txBody>
                  <a:tcPr anchor="ctr"/>
                </a:tc>
                <a:tc>
                  <a:txBody>
                    <a:bodyPr/>
                    <a:lstStyle/>
                    <a:p>
                      <a:pPr algn="ctr"/>
                      <a:r>
                        <a:rPr lang="en-GB" sz="1400" dirty="0"/>
                        <a:t>10661.65</a:t>
                      </a:r>
                    </a:p>
                  </a:txBody>
                  <a:tcPr anchor="ctr"/>
                </a:tc>
                <a:tc>
                  <a:txBody>
                    <a:bodyPr/>
                    <a:lstStyle/>
                    <a:p>
                      <a:pPr algn="ctr"/>
                      <a:r>
                        <a:rPr lang="en-GB" sz="1400" dirty="0"/>
                        <a:t>103.25</a:t>
                      </a:r>
                    </a:p>
                  </a:txBody>
                  <a:tcPr anchor="ctr"/>
                </a:tc>
                <a:extLst>
                  <a:ext uri="{0D108BD9-81ED-4DB2-BD59-A6C34878D82A}">
                    <a16:rowId xmlns:a16="http://schemas.microsoft.com/office/drawing/2014/main" val="1309633573"/>
                  </a:ext>
                </a:extLst>
              </a:tr>
            </a:tbl>
          </a:graphicData>
        </a:graphic>
      </p:graphicFrame>
      <p:sp>
        <p:nvSpPr>
          <p:cNvPr id="6" name="TextBox 5">
            <a:extLst>
              <a:ext uri="{FF2B5EF4-FFF2-40B4-BE49-F238E27FC236}">
                <a16:creationId xmlns:a16="http://schemas.microsoft.com/office/drawing/2014/main" id="{B1A8CE91-8180-4A1D-9D80-9058EB39053C}"/>
              </a:ext>
            </a:extLst>
          </p:cNvPr>
          <p:cNvSpPr txBox="1"/>
          <p:nvPr/>
        </p:nvSpPr>
        <p:spPr>
          <a:xfrm>
            <a:off x="4523155" y="239839"/>
            <a:ext cx="2942492" cy="338554"/>
          </a:xfrm>
          <a:prstGeom prst="rect">
            <a:avLst/>
          </a:prstGeom>
          <a:noFill/>
        </p:spPr>
        <p:txBody>
          <a:bodyPr wrap="square" rtlCol="0">
            <a:spAutoFit/>
          </a:bodyPr>
          <a:lstStyle/>
          <a:p>
            <a:pPr algn="ctr"/>
            <a:r>
              <a:rPr lang="en-GB" sz="1600" dirty="0"/>
              <a:t>Regression ROC AUC Score</a:t>
            </a:r>
          </a:p>
        </p:txBody>
      </p:sp>
      <p:sp>
        <p:nvSpPr>
          <p:cNvPr id="8" name="TextBox 7">
            <a:extLst>
              <a:ext uri="{FF2B5EF4-FFF2-40B4-BE49-F238E27FC236}">
                <a16:creationId xmlns:a16="http://schemas.microsoft.com/office/drawing/2014/main" id="{FEAD6D82-D1F3-4B55-8D6B-AB89B8B6A286}"/>
              </a:ext>
            </a:extLst>
          </p:cNvPr>
          <p:cNvSpPr txBox="1"/>
          <p:nvPr/>
        </p:nvSpPr>
        <p:spPr>
          <a:xfrm>
            <a:off x="9210399" y="134949"/>
            <a:ext cx="1850292" cy="369332"/>
          </a:xfrm>
          <a:prstGeom prst="rect">
            <a:avLst/>
          </a:prstGeom>
          <a:noFill/>
        </p:spPr>
        <p:txBody>
          <a:bodyPr wrap="square" rtlCol="0">
            <a:spAutoFit/>
          </a:bodyPr>
          <a:lstStyle/>
          <a:p>
            <a:pPr algn="ctr"/>
            <a:r>
              <a:rPr lang="en-GB" dirty="0"/>
              <a:t>Metrics</a:t>
            </a:r>
          </a:p>
        </p:txBody>
      </p:sp>
      <p:pic>
        <p:nvPicPr>
          <p:cNvPr id="10" name="Picture 9">
            <a:extLst>
              <a:ext uri="{FF2B5EF4-FFF2-40B4-BE49-F238E27FC236}">
                <a16:creationId xmlns:a16="http://schemas.microsoft.com/office/drawing/2014/main" id="{D07A7713-9956-4E73-BB77-BB922791373B}"/>
              </a:ext>
            </a:extLst>
          </p:cNvPr>
          <p:cNvPicPr>
            <a:picLocks noChangeAspect="1"/>
          </p:cNvPicPr>
          <p:nvPr/>
        </p:nvPicPr>
        <p:blipFill>
          <a:blip r:embed="rId7"/>
          <a:stretch>
            <a:fillRect/>
          </a:stretch>
        </p:blipFill>
        <p:spPr>
          <a:xfrm>
            <a:off x="4380522" y="2855719"/>
            <a:ext cx="3841262" cy="2583789"/>
          </a:xfrm>
          <a:prstGeom prst="rect">
            <a:avLst/>
          </a:prstGeom>
        </p:spPr>
      </p:pic>
      <p:pic>
        <p:nvPicPr>
          <p:cNvPr id="11" name="Picture 10">
            <a:extLst>
              <a:ext uri="{FF2B5EF4-FFF2-40B4-BE49-F238E27FC236}">
                <a16:creationId xmlns:a16="http://schemas.microsoft.com/office/drawing/2014/main" id="{DEF69F52-2304-4CE3-96FD-1B22645CA593}"/>
              </a:ext>
            </a:extLst>
          </p:cNvPr>
          <p:cNvPicPr>
            <a:picLocks noChangeAspect="1"/>
          </p:cNvPicPr>
          <p:nvPr/>
        </p:nvPicPr>
        <p:blipFill rotWithShape="1">
          <a:blip r:embed="rId8"/>
          <a:srcRect t="11124"/>
          <a:stretch/>
        </p:blipFill>
        <p:spPr>
          <a:xfrm>
            <a:off x="8184739" y="2915390"/>
            <a:ext cx="3754237" cy="2583789"/>
          </a:xfrm>
          <a:prstGeom prst="rect">
            <a:avLst/>
          </a:prstGeom>
        </p:spPr>
      </p:pic>
    </p:spTree>
    <p:extLst>
      <p:ext uri="{BB962C8B-B14F-4D97-AF65-F5344CB8AC3E}">
        <p14:creationId xmlns:p14="http://schemas.microsoft.com/office/powerpoint/2010/main" val="79200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F383C1-7464-7F9D-3A49-348939148F62}"/>
              </a:ext>
            </a:extLst>
          </p:cNvPr>
          <p:cNvSpPr txBox="1"/>
          <p:nvPr/>
        </p:nvSpPr>
        <p:spPr>
          <a:xfrm>
            <a:off x="1061630" y="4513695"/>
            <a:ext cx="2703251" cy="1047578"/>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p>
            <a:pPr algn="just">
              <a:lnSpc>
                <a:spcPct val="90000"/>
              </a:lnSpc>
              <a:spcAft>
                <a:spcPts val="600"/>
              </a:spcAft>
            </a:pPr>
            <a:r>
              <a:rPr lang="en-US" sz="1400" dirty="0">
                <a:ea typeface="Cambria" panose="02040503050406030204" pitchFamily="18" charset="0"/>
                <a:cs typeface="Arial" panose="020B0604020202020204" pitchFamily="34" charset="0"/>
              </a:rPr>
              <a:t>The scree plot above revealed the number of components for the dimensionality reduction is 18. This is shown from the eigenvalues ≥ 1.</a:t>
            </a:r>
          </a:p>
        </p:txBody>
      </p:sp>
      <p:sp>
        <p:nvSpPr>
          <p:cNvPr id="2" name="TextBox 1">
            <a:extLst>
              <a:ext uri="{FF2B5EF4-FFF2-40B4-BE49-F238E27FC236}">
                <a16:creationId xmlns:a16="http://schemas.microsoft.com/office/drawing/2014/main" id="{8E8BE902-7916-879D-D2BE-03570EEDDC7B}"/>
              </a:ext>
            </a:extLst>
          </p:cNvPr>
          <p:cNvSpPr txBox="1"/>
          <p:nvPr/>
        </p:nvSpPr>
        <p:spPr>
          <a:xfrm>
            <a:off x="286425" y="151185"/>
            <a:ext cx="3969052" cy="1200329"/>
          </a:xfrm>
          <a:prstGeom prst="rect">
            <a:avLst/>
          </a:prstGeom>
          <a:noFill/>
        </p:spPr>
        <p:txBody>
          <a:bodyPr wrap="square" rtlCol="0">
            <a:spAutoFit/>
          </a:bodyPr>
          <a:lstStyle/>
          <a:p>
            <a:pPr algn="ctr"/>
            <a:r>
              <a:rPr lang="en-US" sz="3600" dirty="0">
                <a:latin typeface="+mj-lt"/>
                <a:ea typeface="Cambria" panose="02040503050406030204" pitchFamily="18" charset="0"/>
              </a:rPr>
              <a:t>Dimensionality Reduction</a:t>
            </a:r>
            <a:endParaRPr lang="en-GB" sz="3600" dirty="0">
              <a:latin typeface="+mj-lt"/>
              <a:ea typeface="Cambria" panose="02040503050406030204" pitchFamily="18" charset="0"/>
            </a:endParaRPr>
          </a:p>
        </p:txBody>
      </p:sp>
      <p:sp>
        <p:nvSpPr>
          <p:cNvPr id="7" name="TextBox 6">
            <a:extLst>
              <a:ext uri="{FF2B5EF4-FFF2-40B4-BE49-F238E27FC236}">
                <a16:creationId xmlns:a16="http://schemas.microsoft.com/office/drawing/2014/main" id="{08EE7209-5AB0-6D78-7F83-23EB046D6782}"/>
              </a:ext>
            </a:extLst>
          </p:cNvPr>
          <p:cNvSpPr txBox="1"/>
          <p:nvPr/>
        </p:nvSpPr>
        <p:spPr>
          <a:xfrm>
            <a:off x="5352473" y="2438676"/>
            <a:ext cx="6096000" cy="1323439"/>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1600" b="1" i="0" dirty="0">
                <a:solidFill>
                  <a:srgbClr val="000000"/>
                </a:solidFill>
                <a:effectLst/>
                <a:cs typeface="Arial" panose="020B0604020202020204" pitchFamily="34" charset="0"/>
              </a:rPr>
              <a:t>Principal Component Analysis</a:t>
            </a:r>
          </a:p>
          <a:p>
            <a:pPr algn="ctr"/>
            <a:r>
              <a:rPr lang="en-US" sz="1600" b="0" i="0" dirty="0">
                <a:solidFill>
                  <a:srgbClr val="000000"/>
                </a:solidFill>
                <a:effectLst/>
                <a:cs typeface="Arial" panose="020B0604020202020204" pitchFamily="34" charset="0"/>
              </a:rPr>
              <a:t>PCA implementation to check the variables that are highly significant and independent of one another in order to reduce the bias in prediction.</a:t>
            </a:r>
          </a:p>
          <a:p>
            <a:pPr algn="ctr"/>
            <a:r>
              <a:rPr lang="en-US" sz="1600" b="0" i="0" dirty="0">
                <a:solidFill>
                  <a:srgbClr val="000000"/>
                </a:solidFill>
                <a:effectLst/>
                <a:cs typeface="Arial" panose="020B0604020202020204" pitchFamily="34" charset="0"/>
              </a:rPr>
              <a:t>Note: PCA to reduce the complexity of the algorithm</a:t>
            </a:r>
          </a:p>
        </p:txBody>
      </p:sp>
      <p:sp>
        <p:nvSpPr>
          <p:cNvPr id="11" name="TextBox 10">
            <a:extLst>
              <a:ext uri="{FF2B5EF4-FFF2-40B4-BE49-F238E27FC236}">
                <a16:creationId xmlns:a16="http://schemas.microsoft.com/office/drawing/2014/main" id="{F6F65418-D435-3C1F-11A4-254986963031}"/>
              </a:ext>
            </a:extLst>
          </p:cNvPr>
          <p:cNvSpPr txBox="1"/>
          <p:nvPr/>
        </p:nvSpPr>
        <p:spPr>
          <a:xfrm>
            <a:off x="5352473" y="979209"/>
            <a:ext cx="6096000" cy="584775"/>
          </a:xfrm>
          <a:prstGeom prst="rect">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pPr algn="ctr"/>
            <a:r>
              <a:rPr lang="en-US" sz="1600" i="0" dirty="0">
                <a:solidFill>
                  <a:srgbClr val="000000"/>
                </a:solidFill>
                <a:effectLst/>
                <a:cs typeface="Arial" panose="020B0604020202020204" pitchFamily="34" charset="0"/>
              </a:rPr>
              <a:t>Experiment to Test the Impact of Dimensionality Reduction on End Product</a:t>
            </a:r>
            <a:r>
              <a:rPr lang="en-US" sz="1600" i="0" dirty="0">
                <a:solidFill>
                  <a:srgbClr val="296EAA"/>
                </a:solidFill>
                <a:effectLst/>
                <a:cs typeface="Arial" panose="020B0604020202020204" pitchFamily="34" charset="0"/>
              </a:rPr>
              <a:t>.</a:t>
            </a:r>
            <a:endParaRPr lang="en-US" sz="1600" i="0" dirty="0">
              <a:solidFill>
                <a:srgbClr val="000000"/>
              </a:solidFill>
              <a:effectLst/>
              <a:cs typeface="Arial" panose="020B0604020202020204" pitchFamily="34" charset="0"/>
            </a:endParaRPr>
          </a:p>
        </p:txBody>
      </p:sp>
      <p:sp>
        <p:nvSpPr>
          <p:cNvPr id="12" name="TextBox 11">
            <a:extLst>
              <a:ext uri="{FF2B5EF4-FFF2-40B4-BE49-F238E27FC236}">
                <a16:creationId xmlns:a16="http://schemas.microsoft.com/office/drawing/2014/main" id="{26058616-0592-8101-9C8D-691B40DCD2B2}"/>
              </a:ext>
            </a:extLst>
          </p:cNvPr>
          <p:cNvSpPr txBox="1"/>
          <p:nvPr/>
        </p:nvSpPr>
        <p:spPr>
          <a:xfrm>
            <a:off x="5352473" y="4513695"/>
            <a:ext cx="6096000" cy="830997"/>
          </a:xfrm>
          <a:prstGeom prst="rect">
            <a:avLst/>
          </a:prstGeom>
        </p:spPr>
        <p:style>
          <a:lnRef idx="2">
            <a:schemeClr val="accent6"/>
          </a:lnRef>
          <a:fillRef idx="1">
            <a:schemeClr val="lt1"/>
          </a:fillRef>
          <a:effectRef idx="0">
            <a:schemeClr val="accent6"/>
          </a:effectRef>
          <a:fontRef idx="minor">
            <a:schemeClr val="dk1"/>
          </a:fontRef>
        </p:style>
        <p:txBody>
          <a:bodyPr wrap="square" anchor="ctr">
            <a:spAutoFit/>
          </a:bodyPr>
          <a:lstStyle/>
          <a:p>
            <a:pPr algn="ctr"/>
            <a:r>
              <a:rPr lang="en-US" sz="1600" i="0" dirty="0">
                <a:solidFill>
                  <a:srgbClr val="000000"/>
                </a:solidFill>
                <a:effectLst/>
                <a:cs typeface="Arial" panose="020B0604020202020204" pitchFamily="34" charset="0"/>
              </a:rPr>
              <a:t>Result: the result shows that reducing the dimensions further will not significantly impact the performance of the model.</a:t>
            </a:r>
          </a:p>
          <a:p>
            <a:pPr algn="ctr"/>
            <a:r>
              <a:rPr lang="en-US" sz="1600" dirty="0">
                <a:solidFill>
                  <a:srgbClr val="000000"/>
                </a:solidFill>
                <a:cs typeface="Arial" panose="020B0604020202020204" pitchFamily="34" charset="0"/>
              </a:rPr>
              <a:t>MSE = 47.87</a:t>
            </a:r>
            <a:endParaRPr lang="en-US" sz="1600" i="0" dirty="0">
              <a:solidFill>
                <a:srgbClr val="000000"/>
              </a:solidFill>
              <a:effectLst/>
              <a:cs typeface="Arial" panose="020B0604020202020204" pitchFamily="34" charset="0"/>
            </a:endParaRPr>
          </a:p>
        </p:txBody>
      </p:sp>
      <p:pic>
        <p:nvPicPr>
          <p:cNvPr id="3" name="Picture 2">
            <a:extLst>
              <a:ext uri="{FF2B5EF4-FFF2-40B4-BE49-F238E27FC236}">
                <a16:creationId xmlns:a16="http://schemas.microsoft.com/office/drawing/2014/main" id="{F83E3241-854E-4E65-B78C-E6AD71FD1B93}"/>
              </a:ext>
            </a:extLst>
          </p:cNvPr>
          <p:cNvPicPr>
            <a:picLocks noChangeAspect="1"/>
          </p:cNvPicPr>
          <p:nvPr/>
        </p:nvPicPr>
        <p:blipFill>
          <a:blip r:embed="rId2"/>
          <a:stretch>
            <a:fillRect/>
          </a:stretch>
        </p:blipFill>
        <p:spPr>
          <a:xfrm>
            <a:off x="96335" y="1629798"/>
            <a:ext cx="4633842" cy="2784589"/>
          </a:xfrm>
          <a:prstGeom prst="rect">
            <a:avLst/>
          </a:prstGeom>
        </p:spPr>
      </p:pic>
    </p:spTree>
    <p:extLst>
      <p:ext uri="{BB962C8B-B14F-4D97-AF65-F5344CB8AC3E}">
        <p14:creationId xmlns:p14="http://schemas.microsoft.com/office/powerpoint/2010/main" val="12648775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17831</TotalTime>
  <Words>887</Words>
  <Application>Microsoft Office PowerPoint</Application>
  <PresentationFormat>Widescreen</PresentationFormat>
  <Paragraphs>194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Gill Sans MT</vt:lpstr>
      <vt:lpstr>Wingdings</vt:lpstr>
      <vt:lpstr>Gallery</vt:lpstr>
      <vt:lpstr>Airbnb  Price Listing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Deep Learning Application to Forecast  Chronic  Kidney Disease</dc:title>
  <dc:creator>OLADAYO OWOEYE</dc:creator>
  <cp:lastModifiedBy>Owoeye, Abiodun</cp:lastModifiedBy>
  <cp:revision>118</cp:revision>
  <dcterms:created xsi:type="dcterms:W3CDTF">2022-08-23T19:25:41Z</dcterms:created>
  <dcterms:modified xsi:type="dcterms:W3CDTF">2023-02-14T17:40:29Z</dcterms:modified>
</cp:coreProperties>
</file>