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6" r:id="rId5"/>
    <p:sldId id="304" r:id="rId6"/>
    <p:sldId id="309" r:id="rId7"/>
    <p:sldId id="310" r:id="rId8"/>
    <p:sldId id="289" r:id="rId9"/>
    <p:sldId id="293" r:id="rId10"/>
    <p:sldId id="290" r:id="rId11"/>
    <p:sldId id="287" r:id="rId12"/>
    <p:sldId id="311" r:id="rId13"/>
    <p:sldId id="312" r:id="rId14"/>
    <p:sldId id="292" r:id="rId15"/>
    <p:sldId id="313" r:id="rId16"/>
    <p:sldId id="285" r:id="rId17"/>
    <p:sldId id="286" r:id="rId18"/>
    <p:sldId id="284" r:id="rId19"/>
    <p:sldId id="297" r:id="rId20"/>
    <p:sldId id="298" r:id="rId21"/>
    <p:sldId id="299" r:id="rId22"/>
    <p:sldId id="294" r:id="rId23"/>
    <p:sldId id="314" r:id="rId24"/>
    <p:sldId id="280" r:id="rId25"/>
    <p:sldId id="315" r:id="rId26"/>
    <p:sldId id="267" r:id="rId27"/>
    <p:sldId id="268" r:id="rId28"/>
    <p:sldId id="269" r:id="rId29"/>
    <p:sldId id="302" r:id="rId30"/>
    <p:sldId id="270" r:id="rId31"/>
    <p:sldId id="300" r:id="rId32"/>
    <p:sldId id="301" r:id="rId33"/>
    <p:sldId id="288" r:id="rId34"/>
    <p:sldId id="303" r:id="rId35"/>
    <p:sldId id="316" r:id="rId36"/>
    <p:sldId id="317" r:id="rId37"/>
    <p:sldId id="305" r:id="rId38"/>
    <p:sldId id="283" r:id="rId39"/>
    <p:sldId id="295" r:id="rId40"/>
    <p:sldId id="258" r:id="rId41"/>
    <p:sldId id="264" r:id="rId42"/>
    <p:sldId id="265" r:id="rId43"/>
    <p:sldId id="259" r:id="rId44"/>
    <p:sldId id="260" r:id="rId45"/>
    <p:sldId id="261" r:id="rId46"/>
    <p:sldId id="262" r:id="rId47"/>
    <p:sldId id="26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77376" autoAdjust="0"/>
  </p:normalViewPr>
  <p:slideViewPr>
    <p:cSldViewPr>
      <p:cViewPr varScale="1">
        <p:scale>
          <a:sx n="121" d="100"/>
          <a:sy n="121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0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84D3-1352-472B-B149-72473FF57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6EAD-7EAC-4EAD-8899-44A50AC8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0285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D1CB-3E96-46D5-AC63-53A28CA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86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C1DCC040-FBBB-43D3-9987-F45AF875A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62BCDDBD-62A9-4CD9-B768-A8989CD36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Export-modulemember </a:t>
            </a:r>
          </a:p>
          <a:p>
            <a:r>
              <a:rPr lang="en-US" altLang="en-US"/>
              <a:t>Normallly modules export all functions functions but no vars or aliases.  If you want diff behavior – only certain functions or vars or aliases you have to use export-modulemembet.  Important to note: </a:t>
            </a:r>
          </a:p>
          <a:p>
            <a:r>
              <a:rPr lang="en-US" altLang="en-US"/>
              <a:t>If you have used export-modulemember the only things exported are what you tell it to.</a:t>
            </a:r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527FA4FD-5A57-415C-AE55-F2CF4FEE9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89EA8B7-FE82-4E06-8F19-454B4D8B223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get-</a:t>
            </a:r>
            <a:r>
              <a:rPr lang="en-US" dirty="0" err="1"/>
              <a:t>pipelineData</a:t>
            </a:r>
            <a:r>
              <a:rPr lang="en-US" dirty="0"/>
              <a:t>{</a:t>
            </a:r>
          </a:p>
          <a:p>
            <a:r>
              <a:rPr lang="en-US" dirty="0"/>
              <a:t>[</a:t>
            </a:r>
            <a:r>
              <a:rPr lang="en-US" dirty="0" err="1"/>
              <a:t>Cmdletbinding</a:t>
            </a:r>
            <a:r>
              <a:rPr lang="en-US" dirty="0"/>
              <a:t>()]</a:t>
            </a:r>
          </a:p>
          <a:p>
            <a:r>
              <a:rPr lang="en-US" dirty="0" err="1"/>
              <a:t>Param</a:t>
            </a:r>
            <a:r>
              <a:rPr lang="en-US" dirty="0"/>
              <a:t>([Parameter(</a:t>
            </a:r>
            <a:r>
              <a:rPr lang="en-US" dirty="0" err="1"/>
              <a:t>ValueFromPipeline</a:t>
            </a:r>
            <a:r>
              <a:rPr lang="en-US" dirty="0"/>
              <a:t>=$true)][</a:t>
            </a:r>
            <a:r>
              <a:rPr lang="en-US" dirty="0" err="1"/>
              <a:t>System.io.FileSystemInfo</a:t>
            </a:r>
            <a:r>
              <a:rPr lang="en-US" dirty="0"/>
              <a:t>]</a:t>
            </a:r>
            <a:r>
              <a:rPr lang="en-US" baseline="0" dirty="0"/>
              <a:t>$path)</a:t>
            </a:r>
          </a:p>
          <a:p>
            <a:r>
              <a:rPr lang="en-US" baseline="0" dirty="0"/>
              <a:t>begin {</a:t>
            </a:r>
          </a:p>
          <a:p>
            <a:r>
              <a:rPr lang="en-US" baseline="0" dirty="0"/>
              <a:t>}</a:t>
            </a:r>
          </a:p>
          <a:p>
            <a:r>
              <a:rPr lang="en-US" baseline="0" dirty="0"/>
              <a:t>Process{</a:t>
            </a:r>
          </a:p>
          <a:p>
            <a:r>
              <a:rPr lang="en-US" baseline="0" dirty="0"/>
              <a:t>}</a:t>
            </a:r>
          </a:p>
          <a:p>
            <a:r>
              <a:rPr lang="en-US" baseline="0" dirty="0"/>
              <a:t>End{</a:t>
            </a:r>
          </a:p>
          <a:p>
            <a:endParaRPr lang="en-US" baseline="0" dirty="0"/>
          </a:p>
          <a:p>
            <a:r>
              <a:rPr lang="en-US" baseline="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83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A{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CmdletBinding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([Parameter(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ValueFromPipeline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=$true)]$a)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write-host “A in BEGIN”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write-host “A in PROCESS”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write-host “`$a is $a”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write-output “A: $a”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write-host “A in END”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B{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CmdletBinding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([Parameter(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ValueFromPipeline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=$true)]$B)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write-host “B in BEGIN”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write-host “B in PROCESS”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write-host “`$b is $b”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write-output “B: $b”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write-host “B in END”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C{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CmdletBinding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([Parameter(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ValueFromPipeline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=$true)]$c)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write-host “C in BEGIN”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write-host “C in PROCESS”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write-host “`$c is $c”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write-output “C: $c”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write-host “C in END”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1,2,3 | a | b | c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4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9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 array parameter, loop in process block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4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6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62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–List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–List *Printer*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–List *Share*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–Class Win32_OperatingSystem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CIMCLass</a:t>
            </a:r>
            <a:r>
              <a:rPr lang="en-US" dirty="0"/>
              <a:t> *Share*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CIMInstance</a:t>
            </a:r>
            <a:r>
              <a:rPr lang="en-US" dirty="0"/>
              <a:t> –Class Win32_OperatingSystem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 Differences between WMI and CIM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Main difference – WMI is DCOM/RPC</a:t>
            </a:r>
          </a:p>
          <a:p>
            <a:pPr lvl="4"/>
            <a:r>
              <a:rPr lang="en-US" dirty="0"/>
              <a:t>CIM is WSMAN (by default, can do DCOM)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CIM can use sessions for multiple calls without re-</a:t>
            </a:r>
            <a:r>
              <a:rPr lang="en-US" dirty="0" err="1"/>
              <a:t>connectin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Google</a:t>
            </a:r>
            <a:r>
              <a:rPr lang="en-US" baseline="0" dirty="0"/>
              <a:t> CDXML modules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2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3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83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3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06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TestClass</a:t>
            </a:r>
            <a:r>
              <a:rPr lang="en-US" dirty="0"/>
              <a:t>{</a:t>
            </a:r>
          </a:p>
          <a:p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]Square([</a:t>
            </a:r>
            <a:r>
              <a:rPr lang="en-US" dirty="0" err="1"/>
              <a:t>int</a:t>
            </a:r>
            <a:r>
              <a:rPr lang="en-US" dirty="0"/>
              <a:t>]$a){</a:t>
            </a:r>
          </a:p>
          <a:p>
            <a:r>
              <a:rPr lang="en-US" dirty="0"/>
              <a:t>   return $a*$a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static [</a:t>
            </a:r>
            <a:r>
              <a:rPr lang="en-US" dirty="0" err="1"/>
              <a:t>int</a:t>
            </a:r>
            <a:r>
              <a:rPr lang="en-US" dirty="0"/>
              <a:t>]</a:t>
            </a:r>
            <a:r>
              <a:rPr lang="en-US" dirty="0" err="1"/>
              <a:t>StaticSquare</a:t>
            </a:r>
            <a:r>
              <a:rPr lang="en-US" dirty="0"/>
              <a:t>(([</a:t>
            </a:r>
            <a:r>
              <a:rPr lang="en-US" dirty="0" err="1"/>
              <a:t>int</a:t>
            </a:r>
            <a:r>
              <a:rPr lang="en-US" dirty="0"/>
              <a:t>]$a){</a:t>
            </a:r>
          </a:p>
          <a:p>
            <a:r>
              <a:rPr lang="en-US" dirty="0"/>
              <a:t>   return</a:t>
            </a:r>
            <a:r>
              <a:rPr lang="en-US" baseline="0" dirty="0"/>
              <a:t> </a:t>
            </a:r>
            <a:r>
              <a:rPr lang="en-US" dirty="0"/>
              <a:t>$a*$a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1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37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get-Info{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CmdletBinding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([Parameter(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ValueFromPipeline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=$true)]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ValidateNotNullOrEmpty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()][String[]]$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#write-verbose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($comp in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=resolve-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$comp | select-object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IPAddress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wmiobject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-class Win32_OperatingSystem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$comp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WMIObject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$comp -class win32_ComputerSystem |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select-object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NumberOfProcessors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@{N='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Memory';E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={[Math]::Round($_.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TotalPhysicalMemory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/1GB,2)}}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$drives=get-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wmiobject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-class Win32_LogicalDisk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$comp -filter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='3'" |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select-object Name,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@{N='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Size';E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={[Math]::Round($_.Size/1GB,2)}}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-Property @{Name=$comp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IP=$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ip.IPAddress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OS=$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os.Caption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cmp.NumberofProcessors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RAM=$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cmp.Memory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Drives=$drives}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52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 to note here is that we</a:t>
            </a:r>
            <a:r>
              <a:rPr lang="en-US" baseline="0" dirty="0"/>
              <a:t> can get results even if the job hasn’t ended. </a:t>
            </a:r>
          </a:p>
          <a:p>
            <a:endParaRPr lang="en-US" baseline="0" dirty="0"/>
          </a:p>
          <a:p>
            <a:r>
              <a:rPr lang="en-US" baseline="0" dirty="0" err="1"/>
              <a:t>POSHRSJob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2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Register-</a:t>
            </a:r>
            <a:r>
              <a:rPr lang="en-US" dirty="0" err="1"/>
              <a:t>ScheduledJob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5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WMIThing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($class,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PSCredential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]$cred,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[string]$filter)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PSBoundParameters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if($filter){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=@{Filter=$filter}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 else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=@{}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if($cred){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=@{Credential=$cred}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 else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=@{}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Get-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WmiObject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-class $class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MMOESDARCHD01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CIMInstance</a:t>
            </a:r>
            <a:r>
              <a:rPr lang="en-US" dirty="0"/>
              <a:t> </a:t>
            </a:r>
            <a:r>
              <a:rPr lang="en-US" baseline="0" dirty="0"/>
              <a:t>–</a:t>
            </a:r>
            <a:r>
              <a:rPr lang="en-US" baseline="0" dirty="0" err="1"/>
              <a:t>ClassName</a:t>
            </a:r>
            <a:r>
              <a:rPr lang="en-US" baseline="0" dirty="0"/>
              <a:t> Win32_LogicalDisk –Filter “</a:t>
            </a:r>
            <a:r>
              <a:rPr lang="en-US" baseline="0" dirty="0" err="1"/>
              <a:t>DeviceID</a:t>
            </a:r>
            <a:r>
              <a:rPr lang="en-US" baseline="0" dirty="0"/>
              <a:t>=‘C:’”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04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select-first{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CmdletBinding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DefaultParameterSetName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DefaultParameter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HelpUri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='http://go.microsoft.com/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fwlink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/?L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inkID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=113387',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RemotingCapability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='None')]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[Parameter(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ValueFromPipeline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=$true)]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${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[Parameter(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SkipLastParameter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Position=0)]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[Parameter(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DefaultParameter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Position=0)]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${Property},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[Parameter(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SkipLastParameter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[Parameter(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DefaultParameter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[string[]]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${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ExcludeProperty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[Parameter(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DefaultParameter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[Parameter(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SkipLastParameter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[string]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${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ExpandProperty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try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PSBoundParameters.Add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('First','1')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outBuffer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$null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PSBoundParameters.TryGetValue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OutBuffer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[ref]$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outBuffer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PSBoundParameters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OutBuffer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 =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wrappedCmd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ExecutionContext.InvokeCommand.GetCommand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Microsoft.PowerShell.Utility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\Select-Object',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System.Management.Automation.CommandTypes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]::Cmdlet)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scriptCmd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{&amp;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wrappedCmd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PSBoundParameters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steppablePipeline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scriptCmd.GetSteppablePipeline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myInvocation.CommandOrigin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steppablePipeline.Begin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PSCmdlet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 catch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throw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try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steppablePipeline.Process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($_)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 catch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throw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try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steppablePipeline.End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 catch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throw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&lt;#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ForwardHelpTargetName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Microsoft.PowerShell.Utility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\Select-Object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ForwardHelpCategory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Cmdlet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79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5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8</a:t>
            </a:fld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&lt;#</a:t>
            </a:r>
          </a:p>
          <a:p>
            <a:r>
              <a:rPr lang="en-US" dirty="0"/>
              <a:t>.Synopsis</a:t>
            </a:r>
          </a:p>
          <a:p>
            <a:r>
              <a:rPr lang="en-US" dirty="0"/>
              <a:t>   Gets the stuff</a:t>
            </a:r>
          </a:p>
          <a:p>
            <a:r>
              <a:rPr lang="en-US" dirty="0"/>
              <a:t>.DESCRIPTION</a:t>
            </a:r>
          </a:p>
          <a:p>
            <a:r>
              <a:rPr lang="en-US" dirty="0"/>
              <a:t>   This cmdlet gets the stuff for you.</a:t>
            </a:r>
          </a:p>
          <a:p>
            <a:r>
              <a:rPr lang="en-US" dirty="0"/>
              <a:t>.EXAMPLE</a:t>
            </a:r>
          </a:p>
          <a:p>
            <a:r>
              <a:rPr lang="en-US" dirty="0"/>
              <a:t>   get-stuff</a:t>
            </a:r>
          </a:p>
          <a:p>
            <a:endParaRPr lang="en-US" dirty="0"/>
          </a:p>
          <a:p>
            <a:r>
              <a:rPr lang="en-US" dirty="0"/>
              <a:t>   #This example gets all the stuff</a:t>
            </a:r>
          </a:p>
          <a:p>
            <a:r>
              <a:rPr lang="en-US" dirty="0"/>
              <a:t>.EXAMPLE</a:t>
            </a:r>
          </a:p>
          <a:p>
            <a:r>
              <a:rPr lang="en-US" dirty="0"/>
              <a:t>   get-stuff -</a:t>
            </a:r>
            <a:r>
              <a:rPr lang="en-US" dirty="0" err="1"/>
              <a:t>StuffName</a:t>
            </a:r>
            <a:r>
              <a:rPr lang="en-US" dirty="0"/>
              <a:t> </a:t>
            </a:r>
            <a:r>
              <a:rPr lang="en-US" dirty="0" err="1"/>
              <a:t>SomeStuff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#this example gets stuff by name</a:t>
            </a:r>
          </a:p>
          <a:p>
            <a:r>
              <a:rPr lang="en-US" dirty="0"/>
              <a:t>.EXAMPLE</a:t>
            </a:r>
          </a:p>
          <a:p>
            <a:r>
              <a:rPr lang="en-US" dirty="0"/>
              <a:t>   get-stuff -</a:t>
            </a:r>
            <a:r>
              <a:rPr lang="en-US" dirty="0" err="1"/>
              <a:t>StuffID</a:t>
            </a:r>
            <a:r>
              <a:rPr lang="en-US" dirty="0"/>
              <a:t> 42</a:t>
            </a:r>
          </a:p>
          <a:p>
            <a:endParaRPr lang="en-US" dirty="0"/>
          </a:p>
          <a:p>
            <a:r>
              <a:rPr lang="en-US" dirty="0"/>
              <a:t>   #this example gets the stuff by ID</a:t>
            </a:r>
          </a:p>
          <a:p>
            <a:r>
              <a:rPr lang="en-US" dirty="0"/>
              <a:t>.EXAMPLE</a:t>
            </a:r>
          </a:p>
          <a:p>
            <a:r>
              <a:rPr lang="en-US" dirty="0"/>
              <a:t>   get-stuff -descending</a:t>
            </a:r>
          </a:p>
          <a:p>
            <a:endParaRPr lang="en-US" dirty="0"/>
          </a:p>
          <a:p>
            <a:r>
              <a:rPr lang="en-US" dirty="0"/>
              <a:t>   #this example gets all the stuff, but backwards</a:t>
            </a:r>
          </a:p>
          <a:p>
            <a:r>
              <a:rPr lang="en-US" dirty="0"/>
              <a:t>.INPUTS</a:t>
            </a:r>
          </a:p>
          <a:p>
            <a:r>
              <a:rPr lang="en-US" dirty="0"/>
              <a:t>    You cannot pipe objects into get-stuff</a:t>
            </a:r>
          </a:p>
          <a:p>
            <a:r>
              <a:rPr lang="en-US" dirty="0"/>
              <a:t>.OUTPUTS</a:t>
            </a:r>
          </a:p>
          <a:p>
            <a:r>
              <a:rPr lang="en-US" dirty="0"/>
              <a:t>   Stuff objects</a:t>
            </a:r>
          </a:p>
          <a:p>
            <a:r>
              <a:rPr lang="en-US" dirty="0"/>
              <a:t>#&gt;</a:t>
            </a:r>
          </a:p>
          <a:p>
            <a:r>
              <a:rPr lang="en-US" dirty="0"/>
              <a:t>function get-stuff{</a:t>
            </a:r>
          </a:p>
          <a:p>
            <a:r>
              <a:rPr lang="en-US" dirty="0" err="1"/>
              <a:t>Param</a:t>
            </a:r>
            <a:r>
              <a:rPr lang="en-US" dirty="0"/>
              <a:t>(</a:t>
            </a:r>
          </a:p>
          <a:p>
            <a:r>
              <a:rPr lang="en-US" dirty="0"/>
              <a:t>[string]$</a:t>
            </a:r>
            <a:r>
              <a:rPr lang="en-US" dirty="0" err="1"/>
              <a:t>stuffName</a:t>
            </a:r>
            <a:r>
              <a:rPr lang="en-US" dirty="0"/>
              <a:t>,</a:t>
            </a:r>
          </a:p>
          <a:p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]$</a:t>
            </a:r>
            <a:r>
              <a:rPr lang="en-US" dirty="0" err="1"/>
              <a:t>stuffID</a:t>
            </a:r>
            <a:r>
              <a:rPr lang="en-US" dirty="0"/>
              <a:t>,</a:t>
            </a:r>
          </a:p>
          <a:p>
            <a:r>
              <a:rPr lang="en-US" dirty="0"/>
              <a:t>[switch]$descending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#do something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3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test-stuff{</a:t>
            </a:r>
          </a:p>
          <a:p>
            <a:r>
              <a:rPr lang="en-US" dirty="0"/>
              <a:t>[</a:t>
            </a:r>
            <a:r>
              <a:rPr lang="en-US" dirty="0" err="1"/>
              <a:t>CmdletBinding</a:t>
            </a:r>
            <a:r>
              <a:rPr lang="en-US" dirty="0"/>
              <a:t>()]</a:t>
            </a:r>
          </a:p>
          <a:p>
            <a:r>
              <a:rPr lang="en-US" dirty="0" err="1"/>
              <a:t>Param</a:t>
            </a:r>
            <a:r>
              <a:rPr lang="en-US" dirty="0"/>
              <a:t>()</a:t>
            </a:r>
          </a:p>
          <a:p>
            <a:r>
              <a:rPr lang="en-US" dirty="0"/>
              <a:t>	write-verbose</a:t>
            </a:r>
            <a:r>
              <a:rPr lang="en-US" baseline="0" dirty="0"/>
              <a:t> “This is an advanced function”</a:t>
            </a:r>
          </a:p>
          <a:p>
            <a:r>
              <a:rPr lang="en-US" baseline="0" dirty="0"/>
              <a:t>}</a:t>
            </a:r>
          </a:p>
          <a:p>
            <a:endParaRPr lang="en-US" baseline="0" dirty="0"/>
          </a:p>
          <a:p>
            <a:r>
              <a:rPr lang="en-US" baseline="0" dirty="0"/>
              <a:t>Function test-</a:t>
            </a:r>
            <a:r>
              <a:rPr lang="en-US" baseline="0" dirty="0" err="1"/>
              <a:t>cmdletbinding</a:t>
            </a:r>
            <a:r>
              <a:rPr lang="en-US" baseline="0" dirty="0"/>
              <a:t>{</a:t>
            </a:r>
          </a:p>
          <a:p>
            <a:r>
              <a:rPr lang="en-US" baseline="0" dirty="0" err="1"/>
              <a:t>Param</a:t>
            </a:r>
            <a:r>
              <a:rPr lang="en-US" baseline="0" dirty="0"/>
              <a:t>($</a:t>
            </a:r>
            <a:r>
              <a:rPr lang="en-US" baseline="0" dirty="0" err="1"/>
              <a:t>a,$b</a:t>
            </a:r>
            <a:r>
              <a:rPr lang="en-US" baseline="0" dirty="0"/>
              <a:t>)</a:t>
            </a:r>
          </a:p>
          <a:p>
            <a:r>
              <a:rPr lang="en-US" baseline="0" dirty="0"/>
              <a:t>$a+$b</a:t>
            </a:r>
          </a:p>
          <a:p>
            <a:r>
              <a:rPr lang="en-US" baseline="0" dirty="0"/>
              <a:t>}</a:t>
            </a:r>
          </a:p>
          <a:p>
            <a:r>
              <a:rPr lang="en-US" baseline="0" dirty="0"/>
              <a:t>test-</a:t>
            </a:r>
            <a:r>
              <a:rPr lang="en-US" baseline="0" dirty="0" err="1"/>
              <a:t>cmdletbinding</a:t>
            </a:r>
            <a:r>
              <a:rPr lang="en-US" baseline="0" dirty="0"/>
              <a:t> –a 1 –c 2</a:t>
            </a:r>
          </a:p>
          <a:p>
            <a:endParaRPr lang="en-US" baseline="0" dirty="0"/>
          </a:p>
          <a:p>
            <a:r>
              <a:rPr lang="en-US" baseline="0" dirty="0"/>
              <a:t>Function test-</a:t>
            </a:r>
            <a:r>
              <a:rPr lang="en-US" baseline="0" dirty="0" err="1"/>
              <a:t>cmdletbinding</a:t>
            </a:r>
            <a:r>
              <a:rPr lang="en-US" baseline="0" dirty="0"/>
              <a:t>{</a:t>
            </a:r>
          </a:p>
          <a:p>
            <a:r>
              <a:rPr lang="en-US" baseline="0" dirty="0"/>
              <a:t>[</a:t>
            </a:r>
            <a:r>
              <a:rPr lang="en-US" baseline="0" dirty="0" err="1"/>
              <a:t>CmdletBinding</a:t>
            </a:r>
            <a:r>
              <a:rPr lang="en-US" baseline="0" dirty="0"/>
              <a:t>()]</a:t>
            </a:r>
          </a:p>
          <a:p>
            <a:r>
              <a:rPr lang="en-US" baseline="0" dirty="0" err="1"/>
              <a:t>Param</a:t>
            </a:r>
            <a:r>
              <a:rPr lang="en-US" baseline="0" dirty="0"/>
              <a:t>($</a:t>
            </a:r>
            <a:r>
              <a:rPr lang="en-US" baseline="0" dirty="0" err="1"/>
              <a:t>a,$b</a:t>
            </a:r>
            <a:r>
              <a:rPr lang="en-US" baseline="0" dirty="0"/>
              <a:t>)</a:t>
            </a:r>
          </a:p>
          <a:p>
            <a:r>
              <a:rPr lang="en-US" baseline="0" dirty="0"/>
              <a:t>$a+$b</a:t>
            </a:r>
          </a:p>
          <a:p>
            <a:r>
              <a:rPr lang="en-US" baseline="0" dirty="0"/>
              <a:t>}</a:t>
            </a:r>
          </a:p>
          <a:p>
            <a:r>
              <a:rPr lang="en-US" baseline="0" dirty="0"/>
              <a:t>test-</a:t>
            </a:r>
            <a:r>
              <a:rPr lang="en-US" baseline="0" dirty="0" err="1"/>
              <a:t>cmdletbinding</a:t>
            </a:r>
            <a:r>
              <a:rPr lang="en-US" baseline="0" dirty="0"/>
              <a:t> –a 1 –c 2</a:t>
            </a:r>
          </a:p>
          <a:p>
            <a:endParaRPr lang="en-US" b="1" baseline="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5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test-stuff{</a:t>
            </a:r>
          </a:p>
          <a:p>
            <a:r>
              <a:rPr lang="en-US" dirty="0"/>
              <a:t>[</a:t>
            </a:r>
            <a:r>
              <a:rPr lang="en-US" dirty="0" err="1"/>
              <a:t>CmdletBinding</a:t>
            </a:r>
            <a:r>
              <a:rPr lang="en-US" dirty="0"/>
              <a:t>()]</a:t>
            </a:r>
          </a:p>
          <a:p>
            <a:r>
              <a:rPr lang="en-US" dirty="0" err="1"/>
              <a:t>Param</a:t>
            </a:r>
            <a:r>
              <a:rPr lang="en-US" dirty="0"/>
              <a:t>()</a:t>
            </a:r>
          </a:p>
          <a:p>
            <a:r>
              <a:rPr lang="en-US" dirty="0"/>
              <a:t>	write-verbose</a:t>
            </a:r>
            <a:r>
              <a:rPr lang="en-US" baseline="0" dirty="0"/>
              <a:t> “This is an advanced function”</a:t>
            </a:r>
          </a:p>
          <a:p>
            <a:r>
              <a:rPr lang="en-US" baseline="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test-</a:t>
            </a:r>
            <a:r>
              <a:rPr lang="en-US" dirty="0" err="1"/>
              <a:t>whatif</a:t>
            </a:r>
            <a:r>
              <a:rPr lang="en-US" dirty="0"/>
              <a:t>{</a:t>
            </a:r>
          </a:p>
          <a:p>
            <a:r>
              <a:rPr lang="en-US" dirty="0"/>
              <a:t>[</a:t>
            </a:r>
            <a:r>
              <a:rPr lang="en-US" dirty="0" err="1"/>
              <a:t>CmdletBinding</a:t>
            </a:r>
            <a:r>
              <a:rPr lang="en-US" dirty="0"/>
              <a:t>(</a:t>
            </a:r>
            <a:r>
              <a:rPr lang="en-US" dirty="0" err="1"/>
              <a:t>SupportsShouldProcess</a:t>
            </a:r>
            <a:r>
              <a:rPr lang="en-US" dirty="0"/>
              <a:t>=$true)]</a:t>
            </a:r>
          </a:p>
          <a:p>
            <a:r>
              <a:rPr lang="en-US" dirty="0" err="1"/>
              <a:t>Param</a:t>
            </a:r>
            <a:r>
              <a:rPr lang="en-US" dirty="0"/>
              <a:t>($item)</a:t>
            </a:r>
          </a:p>
          <a:p>
            <a:endParaRPr lang="en-US" dirty="0"/>
          </a:p>
          <a:p>
            <a:r>
              <a:rPr lang="en-US" dirty="0"/>
              <a:t>If($</a:t>
            </a:r>
            <a:r>
              <a:rPr lang="en-US" dirty="0" err="1"/>
              <a:t>PSCmdlet.ShouldProcess</a:t>
            </a:r>
            <a:r>
              <a:rPr lang="en-US" dirty="0"/>
              <a:t>($</a:t>
            </a:r>
            <a:r>
              <a:rPr lang="en-US" dirty="0" err="1"/>
              <a:t>item,‘We</a:t>
            </a:r>
            <a:r>
              <a:rPr lang="en-US" dirty="0"/>
              <a:t> are going to blow up’)){</a:t>
            </a:r>
          </a:p>
          <a:p>
            <a:r>
              <a:rPr lang="en-US" baseline="0" dirty="0"/>
              <a:t>   write-host “We blew up $item”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Problem script:</a:t>
            </a:r>
          </a:p>
          <a:p>
            <a:r>
              <a:rPr lang="en-US" dirty="0"/>
              <a:t>Function test-whatif2{</a:t>
            </a:r>
          </a:p>
          <a:p>
            <a:r>
              <a:rPr lang="en-US" dirty="0"/>
              <a:t>[</a:t>
            </a:r>
            <a:r>
              <a:rPr lang="en-US" dirty="0" err="1"/>
              <a:t>CmdletBinding</a:t>
            </a:r>
            <a:r>
              <a:rPr lang="en-US" dirty="0"/>
              <a:t>(</a:t>
            </a:r>
            <a:r>
              <a:rPr lang="en-US" dirty="0" err="1"/>
              <a:t>SupportsShouldProcess</a:t>
            </a:r>
            <a:r>
              <a:rPr lang="en-US" dirty="0"/>
              <a:t>=$true)]</a:t>
            </a:r>
          </a:p>
          <a:p>
            <a:r>
              <a:rPr lang="en-US" dirty="0" err="1"/>
              <a:t>Param</a:t>
            </a:r>
            <a:r>
              <a:rPr lang="en-US" dirty="0"/>
              <a:t>($item)</a:t>
            </a:r>
          </a:p>
          <a:p>
            <a:endParaRPr lang="en-US" dirty="0"/>
          </a:p>
          <a:p>
            <a:r>
              <a:rPr lang="en-US" dirty="0"/>
              <a:t>If($</a:t>
            </a:r>
            <a:r>
              <a:rPr lang="en-US" dirty="0" err="1"/>
              <a:t>PSCmdlet.ShouldProcess</a:t>
            </a:r>
            <a:r>
              <a:rPr lang="en-US" dirty="0"/>
              <a:t>($</a:t>
            </a:r>
            <a:r>
              <a:rPr lang="en-US" dirty="0" err="1"/>
              <a:t>item,‘We</a:t>
            </a:r>
            <a:r>
              <a:rPr lang="en-US" dirty="0"/>
              <a:t> are going to blow up’)){</a:t>
            </a:r>
          </a:p>
          <a:p>
            <a:r>
              <a:rPr lang="en-US" baseline="0" dirty="0"/>
              <a:t>   stop-service $item</a:t>
            </a:r>
          </a:p>
          <a:p>
            <a:r>
              <a:rPr lang="en-US" baseline="0" dirty="0"/>
              <a:t>   write-host “We blew up $item”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Fixed: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test-whatif3{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CmdletBinding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SupportsShouldProcess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=$true)]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($item)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PSCmdlet.ShouldProcess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item,‘We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going to blow up’)){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saveConfirm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confirmPreference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stop-service $item –confirm:$false -verbose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write-host “We blew up $item”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confirmPreference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saveConfirm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get-</a:t>
            </a:r>
            <a:r>
              <a:rPr lang="en-US" dirty="0" err="1"/>
              <a:t>pipelineData</a:t>
            </a:r>
            <a:r>
              <a:rPr lang="en-US" dirty="0"/>
              <a:t>{</a:t>
            </a:r>
          </a:p>
          <a:p>
            <a:r>
              <a:rPr lang="en-US" dirty="0"/>
              <a:t>[</a:t>
            </a:r>
            <a:r>
              <a:rPr lang="en-US" dirty="0" err="1"/>
              <a:t>Cmdletbinding</a:t>
            </a:r>
            <a:r>
              <a:rPr lang="en-US" dirty="0"/>
              <a:t>()]</a:t>
            </a:r>
          </a:p>
          <a:p>
            <a:r>
              <a:rPr lang="en-US" dirty="0" err="1"/>
              <a:t>Param</a:t>
            </a:r>
            <a:r>
              <a:rPr lang="en-US" dirty="0"/>
              <a:t>([Parameter(</a:t>
            </a:r>
            <a:r>
              <a:rPr lang="en-US" dirty="0" err="1"/>
              <a:t>ValueFromPipeline</a:t>
            </a:r>
            <a:r>
              <a:rPr lang="en-US" dirty="0"/>
              <a:t>=$true)][</a:t>
            </a:r>
            <a:r>
              <a:rPr lang="en-US" dirty="0" err="1"/>
              <a:t>System.io.FileSystemInfo</a:t>
            </a:r>
            <a:r>
              <a:rPr lang="en-US" dirty="0"/>
              <a:t>]</a:t>
            </a:r>
            <a:r>
              <a:rPr lang="en-US" baseline="0" dirty="0"/>
              <a:t>$path)</a:t>
            </a:r>
          </a:p>
          <a:p>
            <a:r>
              <a:rPr lang="en-US" baseline="0" dirty="0"/>
              <a:t>begin {</a:t>
            </a:r>
          </a:p>
          <a:p>
            <a:r>
              <a:rPr lang="en-US" baseline="0" dirty="0"/>
              <a:t>}</a:t>
            </a:r>
          </a:p>
          <a:p>
            <a:r>
              <a:rPr lang="en-US" baseline="0" dirty="0"/>
              <a:t>Process{</a:t>
            </a:r>
          </a:p>
          <a:p>
            <a:r>
              <a:rPr lang="en-US" baseline="0" dirty="0"/>
              <a:t>}</a:t>
            </a:r>
          </a:p>
          <a:p>
            <a:r>
              <a:rPr lang="en-US" baseline="0" dirty="0"/>
              <a:t>End{</a:t>
            </a:r>
          </a:p>
          <a:p>
            <a:endParaRPr lang="en-US" baseline="0" dirty="0"/>
          </a:p>
          <a:p>
            <a:r>
              <a:rPr lang="en-US" baseline="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2/12/2013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9D1CB-3E96-46D5-AC63-53A28CAF76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0" y="515659"/>
            <a:ext cx="11017070" cy="5508535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51E2262-6367-4101-90CB-92D16C65D7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6550" y="6299224"/>
            <a:ext cx="4166615" cy="45877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24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Product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15325A2-3752-49B0-B14B-F728AA9127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7005" y="6287000"/>
            <a:ext cx="4166615" cy="45877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US" sz="24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Release 20XX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BD02F-63E2-4110-B7C2-47C86116BC1F}"/>
              </a:ext>
            </a:extLst>
          </p:cNvPr>
          <p:cNvSpPr/>
          <p:nvPr userDrawn="1"/>
        </p:nvSpPr>
        <p:spPr>
          <a:xfrm>
            <a:off x="586348" y="469231"/>
            <a:ext cx="11017070" cy="5625454"/>
          </a:xfrm>
          <a:prstGeom prst="rect">
            <a:avLst/>
          </a:prstGeom>
          <a:solidFill>
            <a:srgbClr val="C8C8C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5400" y="4800600"/>
            <a:ext cx="6412021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Session Subtitle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105399" y="3986461"/>
            <a:ext cx="6412021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368939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3"/>
            <a:ext cx="10972800" cy="5059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2pPr>
            <a:lvl3pPr>
              <a:buClr>
                <a:schemeClr val="accent1"/>
              </a:buClr>
              <a:defRPr sz="2600"/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446372"/>
            <a:ext cx="10972800" cy="50292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6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356101" y="6325757"/>
            <a:ext cx="4330700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13" i="1" dirty="0">
                <a:effectLst/>
              </a:rPr>
              <a:t>Dates contained in this document are provided as estimates only and can be changed at any time at the sole discretion of JHA.</a:t>
            </a:r>
            <a:r>
              <a:rPr lang="en-US" sz="1013" dirty="0">
                <a:effectLst/>
              </a:rPr>
              <a:t> </a:t>
            </a:r>
            <a:endParaRPr lang="en-US" sz="1013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EA42171A-FDA1-483D-B0F7-C89BDCC4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485232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96E33F-8F44-4C80-8D41-FC043051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3"/>
            <a:ext cx="10972800" cy="5059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2pPr>
            <a:lvl3pPr>
              <a:buClr>
                <a:schemeClr val="accent1"/>
              </a:buClr>
              <a:defRPr sz="2600"/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5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6B9FE6-3580-48D6-8623-6B0E49E9C56D}"/>
              </a:ext>
            </a:extLst>
          </p:cNvPr>
          <p:cNvSpPr/>
          <p:nvPr userDrawn="1"/>
        </p:nvSpPr>
        <p:spPr>
          <a:xfrm>
            <a:off x="4356101" y="6325757"/>
            <a:ext cx="4330700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13" i="1" dirty="0">
                <a:effectLst/>
              </a:rPr>
              <a:t>Dates contained in this document are provided as estimates only and can be changed at any time at the sole discretion of JHA.</a:t>
            </a:r>
            <a:r>
              <a:rPr lang="en-US" sz="1013" dirty="0">
                <a:effectLst/>
              </a:rPr>
              <a:t> 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388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33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022F9B-F98F-4494-A5B7-ECC3DE68E39D}"/>
              </a:ext>
            </a:extLst>
          </p:cNvPr>
          <p:cNvSpPr/>
          <p:nvPr userDrawn="1"/>
        </p:nvSpPr>
        <p:spPr>
          <a:xfrm>
            <a:off x="4356101" y="6325757"/>
            <a:ext cx="4330700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13" i="1" dirty="0">
                <a:effectLst/>
              </a:rPr>
              <a:t>Dates contained in this document are provided as estimates only and can be changed at any time at the sole discretion of JHA.</a:t>
            </a:r>
            <a:r>
              <a:rPr lang="en-US" sz="1013" dirty="0">
                <a:effectLst/>
              </a:rPr>
              <a:t> 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82138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3"/>
            <a:ext cx="53848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3"/>
            <a:ext cx="53848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3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3"/>
            <a:ext cx="53848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3"/>
            <a:ext cx="53848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1pPr>
            <a:lvl2pPr marL="557213" indent="-214313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768AB-6BE2-4050-8C9E-E1A6025D04D1}"/>
              </a:ext>
            </a:extLst>
          </p:cNvPr>
          <p:cNvSpPr/>
          <p:nvPr userDrawn="1"/>
        </p:nvSpPr>
        <p:spPr>
          <a:xfrm>
            <a:off x="4356101" y="6325757"/>
            <a:ext cx="4330700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13" i="1" dirty="0">
                <a:effectLst/>
              </a:rPr>
              <a:t>Dates contained in this document are provided as estimates only and can be changed at any time at the sole discretion of JHA.</a:t>
            </a:r>
            <a:r>
              <a:rPr lang="en-US" sz="1013" dirty="0">
                <a:effectLst/>
              </a:rPr>
              <a:t> 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06802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2677"/>
            <a:ext cx="12192000" cy="69532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547108-675E-425B-B83C-22AD3D3082DD}"/>
              </a:ext>
            </a:extLst>
          </p:cNvPr>
          <p:cNvSpPr>
            <a:spLocks noGrp="1"/>
          </p:cNvSpPr>
          <p:nvPr userDrawn="1"/>
        </p:nvSpPr>
        <p:spPr>
          <a:xfrm>
            <a:off x="-4012" y="6569078"/>
            <a:ext cx="483937" cy="2889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B671D-4EF2-4968-A9A4-37209A788679}" type="slidenum">
              <a:rPr lang="en-US" sz="1000" b="1" smtClean="0"/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baseline="0" dirty="0"/>
              <a:t> 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218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  <p:sldLayoutId id="2147483657" r:id="rId5"/>
    <p:sldLayoutId id="2147483654" r:id="rId6"/>
    <p:sldLayoutId id="2147483658" r:id="rId7"/>
    <p:sldLayoutId id="2147483652" r:id="rId8"/>
    <p:sldLayoutId id="2147483659" r:id="rId9"/>
  </p:sldLayoutIdLst>
  <p:hf hdr="0"/>
  <p:txStyles>
    <p:titleStyle>
      <a:lvl1pPr algn="l" defTabSz="685800" rtl="0" eaLnBrk="1" latinLnBrk="0" hangingPunct="1">
        <a:spcBef>
          <a:spcPct val="0"/>
        </a:spcBef>
        <a:buNone/>
        <a:defRPr sz="27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11" Type="http://schemas.openxmlformats.org/officeDocument/2006/relationships/image" Target="../media/image11.jpg"/><Relationship Id="rId5" Type="http://schemas.openxmlformats.org/officeDocument/2006/relationships/image" Target="../media/image5.emf"/><Relationship Id="rId10" Type="http://schemas.openxmlformats.org/officeDocument/2006/relationships/image" Target="../media/image10.jpg"/><Relationship Id="rId4" Type="http://schemas.openxmlformats.org/officeDocument/2006/relationships/image" Target="../media/image4.emf"/><Relationship Id="rId9" Type="http://schemas.openxmlformats.org/officeDocument/2006/relationships/image" Target="../media/image9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shell.org/wp/management-information-the-omicimwmimidmtf-diction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F7C45D-E1E3-429E-ACD9-9E5B3A328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0999" y="3695200"/>
            <a:ext cx="7402621" cy="762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Windows PowerShell Advanced Workshop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DC63CB-6100-4417-8B63-6BB62FBA48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Revised December 2019</a:t>
            </a:r>
          </a:p>
        </p:txBody>
      </p:sp>
    </p:spTree>
    <p:extLst>
      <p:ext uri="{BB962C8B-B14F-4D97-AF65-F5344CB8AC3E}">
        <p14:creationId xmlns:p14="http://schemas.microsoft.com/office/powerpoint/2010/main" val="88099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Parameters</a:t>
            </a:r>
          </a:p>
          <a:p>
            <a:pPr lvl="1"/>
            <a:r>
              <a:rPr lang="en-US" dirty="0"/>
              <a:t>-Debug, -Verbose, -</a:t>
            </a:r>
            <a:r>
              <a:rPr lang="en-US" dirty="0" err="1"/>
              <a:t>ErrorAction</a:t>
            </a:r>
            <a:endParaRPr lang="en-US" dirty="0"/>
          </a:p>
          <a:p>
            <a:pPr lvl="1"/>
            <a:r>
              <a:rPr lang="en-US" dirty="0"/>
              <a:t>Write-Verbose “message” -verbose</a:t>
            </a:r>
          </a:p>
          <a:p>
            <a:pPr lvl="1"/>
            <a:r>
              <a:rPr lang="en-US" dirty="0"/>
              <a:t>Example 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</p:spTree>
    <p:extLst>
      <p:ext uri="{BB962C8B-B14F-4D97-AF65-F5344CB8AC3E}">
        <p14:creationId xmlns:p14="http://schemas.microsoft.com/office/powerpoint/2010/main" val="360085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WhatIf</a:t>
            </a:r>
            <a:r>
              <a:rPr lang="en-US" dirty="0"/>
              <a:t> and –Confirm</a:t>
            </a:r>
          </a:p>
          <a:p>
            <a:r>
              <a:rPr lang="en-US" dirty="0" err="1"/>
              <a:t>SupportsShouldProcess</a:t>
            </a:r>
            <a:r>
              <a:rPr lang="en-US" dirty="0"/>
              <a:t>=$true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Advanced Functions – Risk 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3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Input</a:t>
            </a:r>
          </a:p>
          <a:p>
            <a:pPr lvl="1"/>
            <a:r>
              <a:rPr lang="en-US" dirty="0"/>
              <a:t>$input variable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 err="1"/>
              <a:t>ValueFromPipeline</a:t>
            </a:r>
            <a:r>
              <a:rPr lang="en-US" dirty="0"/>
              <a:t> Parameter Attribute</a:t>
            </a:r>
          </a:p>
          <a:p>
            <a:pPr lvl="1"/>
            <a:r>
              <a:rPr lang="en-US" dirty="0" err="1"/>
              <a:t>ValueFromPipelineByPropertyName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</p:spTree>
    <p:extLst>
      <p:ext uri="{BB962C8B-B14F-4D97-AF65-F5344CB8AC3E}">
        <p14:creationId xmlns:p14="http://schemas.microsoft.com/office/powerpoint/2010/main" val="314564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Function test{</a:t>
            </a:r>
          </a:p>
          <a:p>
            <a:pPr marL="400050" lvl="1" indent="0">
              <a:buNone/>
            </a:pPr>
            <a:r>
              <a:rPr lang="en-US" dirty="0" err="1"/>
              <a:t>foreach</a:t>
            </a:r>
            <a:r>
              <a:rPr lang="en-US" dirty="0"/>
              <a:t>($item in $input){</a:t>
            </a:r>
          </a:p>
          <a:p>
            <a:pPr marL="400050" lvl="1" indent="0">
              <a:buNone/>
            </a:pPr>
            <a:r>
              <a:rPr lang="en-US" dirty="0"/>
              <a:t>    Write-host $item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Can’t name the values, can’t specify type</a:t>
            </a:r>
          </a:p>
          <a:p>
            <a:pPr marL="457200" lvl="1" indent="0">
              <a:buNone/>
            </a:pPr>
            <a:r>
              <a:rPr lang="en-US" dirty="0"/>
              <a:t>Not super useful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Advanced Functions – pipeline w/$input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test{</a:t>
            </a:r>
          </a:p>
          <a:p>
            <a:pPr marL="457200" lvl="1" indent="0">
              <a:buNone/>
            </a:pPr>
            <a:r>
              <a:rPr lang="en-US" dirty="0"/>
              <a:t>Write-host “Pipeline item $_”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Can’t name the values, can’t specify type</a:t>
            </a:r>
          </a:p>
          <a:p>
            <a:pPr marL="457200" lvl="1" indent="0">
              <a:buNone/>
            </a:pPr>
            <a:r>
              <a:rPr lang="en-US" dirty="0"/>
              <a:t>Not super useful</a:t>
            </a:r>
          </a:p>
          <a:p>
            <a:pPr marL="457200" lvl="1" indent="0">
              <a:buNone/>
            </a:pPr>
            <a:r>
              <a:rPr lang="en-US" dirty="0"/>
              <a:t>Easy, though.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Advanced Functions –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1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5059363"/>
          </a:xfrm>
        </p:spPr>
        <p:txBody>
          <a:bodyPr/>
          <a:lstStyle/>
          <a:p>
            <a:r>
              <a:rPr lang="en-US" dirty="0"/>
              <a:t>3 blocks in function definition</a:t>
            </a:r>
          </a:p>
          <a:p>
            <a:pPr lvl="1"/>
            <a:r>
              <a:rPr lang="en-US" dirty="0"/>
              <a:t>Begin   (before any pipeline objects are processed)</a:t>
            </a:r>
          </a:p>
          <a:p>
            <a:pPr lvl="1"/>
            <a:r>
              <a:rPr lang="en-US" dirty="0"/>
              <a:t>Process (repeated for each item in the pipeline)</a:t>
            </a:r>
          </a:p>
          <a:p>
            <a:pPr lvl="1"/>
            <a:r>
              <a:rPr lang="en-US" dirty="0"/>
              <a:t>End  (after all pipeline objects are processed)</a:t>
            </a:r>
          </a:p>
          <a:p>
            <a:pPr lvl="1"/>
            <a:r>
              <a:rPr lang="en-US" dirty="0"/>
              <a:t>If no blocks are explicitly named (i.e. there’s just one unnamed block), it is the “end” block.</a:t>
            </a:r>
          </a:p>
          <a:p>
            <a:pPr lvl="1"/>
            <a:r>
              <a:rPr lang="en-US" dirty="0"/>
              <a:t>Parameter attributes mark parameters that can receive pipeline input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 and Pipeline Execution</a:t>
            </a:r>
            <a:br>
              <a:rPr lang="en-US" dirty="0"/>
            </a:br>
            <a:r>
              <a:rPr lang="en-US" dirty="0"/>
              <a:t>(structure)</a:t>
            </a:r>
          </a:p>
        </p:txBody>
      </p:sp>
    </p:spTree>
    <p:extLst>
      <p:ext uri="{BB962C8B-B14F-4D97-AF65-F5344CB8AC3E}">
        <p14:creationId xmlns:p14="http://schemas.microsoft.com/office/powerpoint/2010/main" val="152548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00" y="1112838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ValueFromPipeline</a:t>
            </a:r>
            <a:r>
              <a:rPr lang="en-US" sz="2400" dirty="0"/>
              <a:t> example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get-</a:t>
            </a:r>
            <a:r>
              <a:rPr lang="en-US" sz="2400" dirty="0" err="1"/>
              <a:t>BigFiles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[</a:t>
            </a:r>
            <a:r>
              <a:rPr lang="en-US" sz="2400" dirty="0" err="1"/>
              <a:t>CmdletBinding</a:t>
            </a:r>
            <a:r>
              <a:rPr lang="en-US" sz="2400" dirty="0"/>
              <a:t>()]</a:t>
            </a:r>
          </a:p>
          <a:p>
            <a:pPr marL="0" indent="0">
              <a:buNone/>
            </a:pPr>
            <a:r>
              <a:rPr lang="en-US" sz="2400" dirty="0" err="1"/>
              <a:t>Param</a:t>
            </a:r>
            <a:r>
              <a:rPr lang="en-US" sz="2400" dirty="0"/>
              <a:t>([Parameter(</a:t>
            </a:r>
            <a:r>
              <a:rPr lang="en-US" sz="2400" dirty="0" err="1"/>
              <a:t>ValueFromPipeline</a:t>
            </a:r>
            <a:r>
              <a:rPr lang="en-US" sz="2400" dirty="0"/>
              <a:t>=$true)]$path)</a:t>
            </a:r>
          </a:p>
          <a:p>
            <a:pPr marL="400050" lvl="1" indent="0">
              <a:buNone/>
            </a:pPr>
            <a:r>
              <a:rPr lang="en-US" sz="2400" dirty="0"/>
              <a:t>process {</a:t>
            </a:r>
          </a:p>
          <a:p>
            <a:pPr marL="400050" lvl="1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dir</a:t>
            </a:r>
            <a:r>
              <a:rPr lang="en-US" sz="2400" dirty="0"/>
              <a:t> $path |</a:t>
            </a:r>
          </a:p>
          <a:p>
            <a:pPr marL="400050" lvl="1" indent="0">
              <a:buNone/>
            </a:pPr>
            <a:r>
              <a:rPr lang="en-US" sz="2400" dirty="0"/>
              <a:t>         sort-object –property Length –descending |</a:t>
            </a:r>
          </a:p>
          <a:p>
            <a:pPr marL="400050" lvl="1" indent="0">
              <a:buNone/>
            </a:pPr>
            <a:r>
              <a:rPr lang="en-US" sz="2400" dirty="0"/>
              <a:t>        select-object -first 1</a:t>
            </a:r>
          </a:p>
          <a:p>
            <a:pPr marL="400050" lvl="1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Pipeline Execution</a:t>
            </a:r>
          </a:p>
        </p:txBody>
      </p:sp>
    </p:spTree>
    <p:extLst>
      <p:ext uri="{BB962C8B-B14F-4D97-AF65-F5344CB8AC3E}">
        <p14:creationId xmlns:p14="http://schemas.microsoft.com/office/powerpoint/2010/main" val="402978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8229600" cy="505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ValueFromPipelineByPropertyName</a:t>
            </a:r>
            <a:r>
              <a:rPr lang="en-US" sz="2400" dirty="0"/>
              <a:t> example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900" dirty="0"/>
              <a:t>function get-</a:t>
            </a:r>
            <a:r>
              <a:rPr lang="en-US" sz="1900" dirty="0" err="1"/>
              <a:t>FileProps</a:t>
            </a:r>
            <a:r>
              <a:rPr lang="en-US" sz="1900" dirty="0"/>
              <a:t>{</a:t>
            </a:r>
          </a:p>
          <a:p>
            <a:pPr marL="0" indent="0">
              <a:buNone/>
            </a:pPr>
            <a:r>
              <a:rPr lang="en-US" sz="1900" dirty="0"/>
              <a:t>[</a:t>
            </a:r>
            <a:r>
              <a:rPr lang="en-US" sz="1900" dirty="0" err="1"/>
              <a:t>CmdletBinding</a:t>
            </a:r>
            <a:r>
              <a:rPr lang="en-US" sz="1900" dirty="0"/>
              <a:t>()]</a:t>
            </a:r>
          </a:p>
          <a:p>
            <a:pPr marL="0" indent="0">
              <a:buNone/>
            </a:pPr>
            <a:r>
              <a:rPr lang="en-US" sz="1900" dirty="0"/>
              <a:t>Param([Parameter(</a:t>
            </a:r>
            <a:r>
              <a:rPr lang="en-US" sz="1900" dirty="0" err="1"/>
              <a:t>ValueFromPipelineByPropertyName</a:t>
            </a:r>
            <a:r>
              <a:rPr lang="en-US" sz="1900" dirty="0"/>
              <a:t> =$true)]$Extension,</a:t>
            </a:r>
          </a:p>
          <a:p>
            <a:pPr marL="0" indent="0">
              <a:buNone/>
            </a:pPr>
            <a:r>
              <a:rPr lang="en-US" sz="1900" dirty="0"/>
              <a:t>      [Parameter(</a:t>
            </a:r>
            <a:r>
              <a:rPr lang="en-US" sz="1900" dirty="0" err="1"/>
              <a:t>ValueFromPipelineByPropertyName</a:t>
            </a:r>
            <a:r>
              <a:rPr lang="en-US" sz="1900" dirty="0"/>
              <a:t> =$true)]$Name,</a:t>
            </a:r>
          </a:p>
          <a:p>
            <a:pPr marL="0" indent="0">
              <a:buNone/>
            </a:pPr>
            <a:r>
              <a:rPr lang="en-US" sz="1900" dirty="0"/>
              <a:t>      [Parameter(</a:t>
            </a:r>
            <a:r>
              <a:rPr lang="en-US" sz="1900" dirty="0" err="1"/>
              <a:t>ValueFromPipelineByPropertyName</a:t>
            </a:r>
            <a:r>
              <a:rPr lang="en-US" sz="1900" dirty="0"/>
              <a:t> =$true)]$Length</a:t>
            </a:r>
          </a:p>
          <a:p>
            <a:pPr marL="0" indent="0">
              <a:buNone/>
            </a:pPr>
            <a:r>
              <a:rPr lang="en-US" sz="1900" dirty="0"/>
              <a:t>     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process {</a:t>
            </a:r>
          </a:p>
          <a:p>
            <a:pPr marL="0" indent="0">
              <a:buNone/>
            </a:pPr>
            <a:r>
              <a:rPr lang="en-US" sz="1900" dirty="0"/>
              <a:t>    write-output "Name=$name ;  Extension=$Extension  ; Length=$length"</a:t>
            </a:r>
          </a:p>
          <a:p>
            <a:pPr marL="0" indent="0">
              <a:buNone/>
            </a:pPr>
            <a:r>
              <a:rPr lang="en-US" sz="1900" dirty="0"/>
              <a:t>}</a:t>
            </a:r>
          </a:p>
          <a:p>
            <a:pPr marL="0" indent="0">
              <a:buNone/>
            </a:pPr>
            <a:r>
              <a:rPr lang="en-US" sz="1900" dirty="0"/>
              <a:t>}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Pipeline Execution</a:t>
            </a:r>
          </a:p>
        </p:txBody>
      </p:sp>
    </p:spTree>
    <p:extLst>
      <p:ext uri="{BB962C8B-B14F-4D97-AF65-F5344CB8AC3E}">
        <p14:creationId xmlns:p14="http://schemas.microsoft.com/office/powerpoint/2010/main" val="215037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80594" y="1066801"/>
            <a:ext cx="9520806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Combine pipeline and parameters</a:t>
            </a:r>
          </a:p>
          <a:p>
            <a:pPr marL="0" indent="0">
              <a:buNone/>
            </a:pPr>
            <a:r>
              <a:rPr lang="en-US" sz="2000" dirty="0"/>
              <a:t>function get-OS{</a:t>
            </a: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CmdletBinding</a:t>
            </a:r>
            <a:r>
              <a:rPr lang="en-US" sz="2000" dirty="0"/>
              <a:t>()]</a:t>
            </a:r>
          </a:p>
          <a:p>
            <a:pPr marL="0" indent="0">
              <a:buNone/>
            </a:pPr>
            <a:r>
              <a:rPr lang="en-US" sz="2000" dirty="0" err="1"/>
              <a:t>Param</a:t>
            </a:r>
            <a:r>
              <a:rPr lang="en-US" sz="2000" dirty="0"/>
              <a:t>([Parameter(</a:t>
            </a:r>
            <a:r>
              <a:rPr lang="en-US" sz="2000" dirty="0" err="1"/>
              <a:t>ValueFromPipeline</a:t>
            </a:r>
            <a:r>
              <a:rPr lang="en-US" sz="2000" dirty="0"/>
              <a:t>=$true)][String[]]$</a:t>
            </a:r>
            <a:r>
              <a:rPr lang="en-US" sz="2000" dirty="0" err="1"/>
              <a:t>ComputerName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foreach</a:t>
            </a:r>
            <a:r>
              <a:rPr lang="en-US" sz="2000" dirty="0"/>
              <a:t>($comp in $</a:t>
            </a:r>
            <a:r>
              <a:rPr lang="en-US" sz="2000" dirty="0" err="1"/>
              <a:t>ComputerName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        Get-</a:t>
            </a:r>
            <a:r>
              <a:rPr lang="en-US" sz="2000" dirty="0" err="1"/>
              <a:t>CimInstance</a:t>
            </a:r>
            <a:r>
              <a:rPr lang="en-US" sz="2000" dirty="0"/>
              <a:t> -</a:t>
            </a:r>
            <a:r>
              <a:rPr lang="en-US" sz="2000" dirty="0" err="1"/>
              <a:t>ComputerName</a:t>
            </a:r>
            <a:r>
              <a:rPr lang="en-US" sz="2000" dirty="0"/>
              <a:t> $comp -class Win32_OperatingSystem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Pipeline Execution</a:t>
            </a:r>
          </a:p>
        </p:txBody>
      </p:sp>
    </p:spTree>
    <p:extLst>
      <p:ext uri="{BB962C8B-B14F-4D97-AF65-F5344CB8AC3E}">
        <p14:creationId xmlns:p14="http://schemas.microsoft.com/office/powerpoint/2010/main" val="293020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advanced function which accepts a </a:t>
            </a:r>
            <a:r>
              <a:rPr lang="en-US" dirty="0" err="1"/>
              <a:t>computername</a:t>
            </a:r>
            <a:r>
              <a:rPr lang="en-US" dirty="0"/>
              <a:t> parameter (pipeline or command-line) and outputs the number of processors and the amount of RAM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 Exercise</a:t>
            </a:r>
          </a:p>
        </p:txBody>
      </p:sp>
    </p:spTree>
    <p:extLst>
      <p:ext uri="{BB962C8B-B14F-4D97-AF65-F5344CB8AC3E}">
        <p14:creationId xmlns:p14="http://schemas.microsoft.com/office/powerpoint/2010/main" val="173783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-Version Latest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75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Validation Attributes</a:t>
            </a:r>
          </a:p>
          <a:p>
            <a:pPr lvl="1"/>
            <a:r>
              <a:rPr lang="en-US" dirty="0" err="1"/>
              <a:t>AllowNull</a:t>
            </a:r>
            <a:r>
              <a:rPr lang="en-US" dirty="0"/>
              <a:t>, </a:t>
            </a:r>
            <a:r>
              <a:rPr lang="en-US" dirty="0" err="1"/>
              <a:t>AllowEmptyString</a:t>
            </a:r>
            <a:r>
              <a:rPr lang="en-US" dirty="0"/>
              <a:t>, </a:t>
            </a:r>
            <a:r>
              <a:rPr lang="en-US" dirty="0" err="1"/>
              <a:t>AllowEmptyCollection</a:t>
            </a:r>
            <a:endParaRPr lang="en-US" dirty="0"/>
          </a:p>
          <a:p>
            <a:pPr lvl="1"/>
            <a:r>
              <a:rPr lang="en-US" dirty="0" err="1"/>
              <a:t>ValidateCount</a:t>
            </a:r>
            <a:endParaRPr lang="en-US" dirty="0"/>
          </a:p>
          <a:p>
            <a:pPr lvl="1"/>
            <a:r>
              <a:rPr lang="en-US" dirty="0" err="1"/>
              <a:t>ValidateLength</a:t>
            </a:r>
            <a:endParaRPr lang="en-US" dirty="0"/>
          </a:p>
          <a:p>
            <a:pPr lvl="1"/>
            <a:r>
              <a:rPr lang="en-US" dirty="0" err="1"/>
              <a:t>ValidatePattern</a:t>
            </a:r>
            <a:endParaRPr lang="en-US" dirty="0"/>
          </a:p>
          <a:p>
            <a:pPr lvl="1"/>
            <a:r>
              <a:rPr lang="en-US" dirty="0" err="1"/>
              <a:t>ValidateRange</a:t>
            </a:r>
            <a:endParaRPr lang="en-US" dirty="0"/>
          </a:p>
          <a:p>
            <a:pPr lvl="1"/>
            <a:r>
              <a:rPr lang="en-US" dirty="0" err="1"/>
              <a:t>ValidateScript</a:t>
            </a:r>
            <a:endParaRPr lang="en-US" dirty="0"/>
          </a:p>
          <a:p>
            <a:pPr lvl="1"/>
            <a:r>
              <a:rPr lang="en-US" dirty="0" err="1"/>
              <a:t>ValidateSet</a:t>
            </a:r>
            <a:endParaRPr lang="en-US" dirty="0"/>
          </a:p>
          <a:p>
            <a:pPr lvl="1"/>
            <a:r>
              <a:rPr lang="en-US" dirty="0" err="1"/>
              <a:t>ValidateNotNull</a:t>
            </a:r>
            <a:r>
              <a:rPr lang="en-US" dirty="0"/>
              <a:t>, </a:t>
            </a:r>
            <a:r>
              <a:rPr lang="en-US" dirty="0" err="1"/>
              <a:t>ValidateNotNullOrEmpty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</p:spTree>
    <p:extLst>
      <p:ext uri="{BB962C8B-B14F-4D97-AF65-F5344CB8AC3E}">
        <p14:creationId xmlns:p14="http://schemas.microsoft.com/office/powerpoint/2010/main" val="67778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Attributes</a:t>
            </a:r>
          </a:p>
          <a:p>
            <a:pPr lvl="1"/>
            <a:r>
              <a:rPr lang="en-US" dirty="0"/>
              <a:t>Mandatory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Alias</a:t>
            </a:r>
          </a:p>
          <a:p>
            <a:pPr lvl="1"/>
            <a:r>
              <a:rPr lang="en-US" dirty="0" err="1"/>
              <a:t>ParameterSetName</a:t>
            </a:r>
            <a:endParaRPr lang="en-US" dirty="0"/>
          </a:p>
          <a:p>
            <a:pPr lvl="1"/>
            <a:r>
              <a:rPr lang="en-US" dirty="0" err="1"/>
              <a:t>ValueFromRemainingArguments</a:t>
            </a:r>
            <a:endParaRPr lang="en-US" dirty="0"/>
          </a:p>
          <a:p>
            <a:pPr lvl="1"/>
            <a:r>
              <a:rPr lang="en-US" dirty="0" err="1"/>
              <a:t>HelpMessage</a:t>
            </a:r>
            <a:r>
              <a:rPr lang="en-US" dirty="0"/>
              <a:t>   (for mandatory parameters)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</p:spTree>
    <p:extLst>
      <p:ext uri="{BB962C8B-B14F-4D97-AF65-F5344CB8AC3E}">
        <p14:creationId xmlns:p14="http://schemas.microsoft.com/office/powerpoint/2010/main" val="3552408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Objects</a:t>
            </a:r>
          </a:p>
          <a:p>
            <a:r>
              <a:rPr lang="en-US" dirty="0"/>
              <a:t>COM objects</a:t>
            </a:r>
          </a:p>
          <a:p>
            <a:r>
              <a:rPr lang="en-US" dirty="0"/>
              <a:t>Use the new-object </a:t>
            </a:r>
            <a:r>
              <a:rPr lang="en-US" dirty="0" err="1"/>
              <a:t>cmdlet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$conn=New-Object </a:t>
            </a:r>
            <a:r>
              <a:rPr lang="en-US" sz="2400" dirty="0" err="1"/>
              <a:t>Data.SQLClient.SQLConnection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$Word = New-Object -Com </a:t>
            </a:r>
            <a:r>
              <a:rPr lang="en-US" sz="2400" dirty="0" err="1"/>
              <a:t>Word.Application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In PowerShell</a:t>
            </a:r>
          </a:p>
        </p:txBody>
      </p:sp>
    </p:spTree>
    <p:extLst>
      <p:ext uri="{BB962C8B-B14F-4D97-AF65-F5344CB8AC3E}">
        <p14:creationId xmlns:p14="http://schemas.microsoft.com/office/powerpoint/2010/main" val="35927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Custom Objects – Select-object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'' | select-object Property1,Property2</a:t>
            </a:r>
          </a:p>
          <a:p>
            <a:r>
              <a:rPr lang="en-US" dirty="0"/>
              <a:t>$o=''  | select-object @{N='Property1';E={'hello'}}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(you might see this in old code…don’t do this)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In PowerShell</a:t>
            </a:r>
          </a:p>
        </p:txBody>
      </p:sp>
    </p:spTree>
    <p:extLst>
      <p:ext uri="{BB962C8B-B14F-4D97-AF65-F5344CB8AC3E}">
        <p14:creationId xmlns:p14="http://schemas.microsoft.com/office/powerpoint/2010/main" val="331548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770022"/>
            <a:ext cx="8229600" cy="54783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Custom Objects – Add-Member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$o=‘’ | Add-Member -</a:t>
            </a:r>
            <a:r>
              <a:rPr lang="en-US" dirty="0" err="1"/>
              <a:t>MemberType</a:t>
            </a:r>
            <a:r>
              <a:rPr lang="en-US" dirty="0"/>
              <a:t> </a:t>
            </a:r>
            <a:r>
              <a:rPr lang="en-US" dirty="0" err="1"/>
              <a:t>NoteProperty</a:t>
            </a:r>
            <a:r>
              <a:rPr lang="en-US" dirty="0"/>
              <a:t> -Name Property1 -Value Hello -</a:t>
            </a:r>
            <a:r>
              <a:rPr lang="en-US" dirty="0" err="1"/>
              <a:t>passthru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$o=$o | Add-Member -</a:t>
            </a:r>
            <a:r>
              <a:rPr lang="en-US" dirty="0" err="1"/>
              <a:t>MemberType</a:t>
            </a:r>
            <a:r>
              <a:rPr lang="en-US" dirty="0"/>
              <a:t> </a:t>
            </a:r>
            <a:r>
              <a:rPr lang="en-US" dirty="0" err="1"/>
              <a:t>NoteProperty</a:t>
            </a:r>
            <a:r>
              <a:rPr lang="en-US" dirty="0"/>
              <a:t> -Name Property2 -Value World -</a:t>
            </a:r>
            <a:r>
              <a:rPr lang="en-US" dirty="0" err="1"/>
              <a:t>passthru</a:t>
            </a:r>
            <a:endParaRPr lang="en-US" dirty="0"/>
          </a:p>
          <a:p>
            <a:pPr marL="0" indent="0">
              <a:buNone/>
            </a:pPr>
            <a:r>
              <a:rPr lang="en-US" sz="3600" dirty="0"/>
              <a:t>$o | Select-Object * </a:t>
            </a:r>
          </a:p>
          <a:p>
            <a:pPr marL="0" indent="0" algn="r">
              <a:buNone/>
            </a:pPr>
            <a:r>
              <a:rPr lang="en-US" sz="3600" dirty="0"/>
              <a:t>I wouldn’t do this either. 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  <a:p>
            <a:pPr marL="0" indent="0">
              <a:buNone/>
            </a:pPr>
            <a:r>
              <a:rPr lang="en-GB" sz="1600" dirty="0"/>
              <a:t>But…you can/should use this to add properties on the fly to an existing object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533400"/>
          </a:xfrm>
        </p:spPr>
        <p:txBody>
          <a:bodyPr/>
          <a:lstStyle/>
          <a:p>
            <a:r>
              <a:rPr lang="en-US" dirty="0"/>
              <a:t>Creating Objects In PowerShell</a:t>
            </a:r>
          </a:p>
        </p:txBody>
      </p:sp>
    </p:spTree>
    <p:extLst>
      <p:ext uri="{BB962C8B-B14F-4D97-AF65-F5344CB8AC3E}">
        <p14:creationId xmlns:p14="http://schemas.microsoft.com/office/powerpoint/2010/main" val="606439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1939" y="990601"/>
            <a:ext cx="8229600" cy="50593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Custom Objects – New-Object (with properties in a hash table)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$o=new-object </a:t>
            </a:r>
            <a:r>
              <a:rPr lang="en-US" sz="2800" dirty="0" err="1"/>
              <a:t>PSObject</a:t>
            </a:r>
            <a:r>
              <a:rPr lang="en-US" sz="2800" dirty="0"/>
              <a:t> –property @{Prop1=‘hello’;Prop2=‘world’}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$o=new-object </a:t>
            </a:r>
            <a:r>
              <a:rPr lang="en-US" sz="2800" dirty="0" err="1"/>
              <a:t>PSCustomObject</a:t>
            </a:r>
            <a:r>
              <a:rPr lang="en-US" sz="2800" dirty="0"/>
              <a:t> –property ([Ordered]@{Prop1=‘hello’;Prop2=‘world’})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In PowerShell</a:t>
            </a:r>
          </a:p>
        </p:txBody>
      </p:sp>
    </p:spTree>
    <p:extLst>
      <p:ext uri="{BB962C8B-B14F-4D97-AF65-F5344CB8AC3E}">
        <p14:creationId xmlns:p14="http://schemas.microsoft.com/office/powerpoint/2010/main" val="291591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4370" y="998990"/>
            <a:ext cx="9043261" cy="5059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Custom Objects – New-Object (with properties in a hash table)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$o=[</a:t>
            </a:r>
            <a:r>
              <a:rPr lang="en-US" sz="2800" dirty="0" err="1"/>
              <a:t>PSCustomObject</a:t>
            </a:r>
            <a:r>
              <a:rPr lang="en-US" sz="2800" dirty="0"/>
              <a:t>] @{Prop1=‘hello’;Prop2=‘world’}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err="1"/>
              <a:t>PSTypeName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$o=[</a:t>
            </a:r>
            <a:r>
              <a:rPr lang="en-US" sz="2800" dirty="0" err="1"/>
              <a:t>PSCustomObject</a:t>
            </a:r>
            <a:r>
              <a:rPr lang="en-US" sz="2800" dirty="0"/>
              <a:t>] @{</a:t>
            </a:r>
            <a:r>
              <a:rPr lang="en-US" sz="2800" dirty="0" err="1"/>
              <a:t>PSTypeName</a:t>
            </a:r>
            <a:r>
              <a:rPr lang="en-US" sz="2800" dirty="0"/>
              <a:t>=‘</a:t>
            </a:r>
            <a:r>
              <a:rPr lang="en-US" sz="2800" dirty="0" err="1"/>
              <a:t>MyType</a:t>
            </a:r>
            <a:r>
              <a:rPr lang="en-US" sz="2800" dirty="0"/>
              <a:t>’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Prop1=‘hello’ 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Prop2=‘world’}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PSTypeName</a:t>
            </a:r>
            <a:r>
              <a:rPr lang="en-US" sz="2800" dirty="0"/>
              <a:t>(‘</a:t>
            </a:r>
            <a:r>
              <a:rPr lang="en-US" sz="2800" dirty="0" err="1"/>
              <a:t>MyType</a:t>
            </a:r>
            <a:r>
              <a:rPr lang="en-US" sz="2800" dirty="0"/>
              <a:t>’)] parameter attribute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In PowerShell</a:t>
            </a:r>
          </a:p>
        </p:txBody>
      </p:sp>
    </p:spTree>
    <p:extLst>
      <p:ext uri="{BB962C8B-B14F-4D97-AF65-F5344CB8AC3E}">
        <p14:creationId xmlns:p14="http://schemas.microsoft.com/office/powerpoint/2010/main" val="253430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Objects – Classes</a:t>
            </a:r>
          </a:p>
          <a:p>
            <a:pPr lvl="1"/>
            <a:r>
              <a:rPr lang="en-US" dirty="0"/>
              <a:t>PowerShell 5.0+ only</a:t>
            </a:r>
          </a:p>
          <a:p>
            <a:pPr marL="457200" lvl="1" indent="0">
              <a:buNone/>
            </a:pPr>
            <a:r>
              <a:rPr lang="en-US" dirty="0"/>
              <a:t>- *</a:t>
            </a:r>
            <a:r>
              <a:rPr lang="en-US" strike="sngStrike" dirty="0"/>
              <a:t>Public classes and methods only</a:t>
            </a:r>
          </a:p>
          <a:p>
            <a:pPr lvl="1"/>
            <a:r>
              <a:rPr lang="en-US" dirty="0"/>
              <a:t>Must declare method (function) return type</a:t>
            </a:r>
          </a:p>
          <a:p>
            <a:pPr lvl="1"/>
            <a:r>
              <a:rPr lang="en-US" dirty="0"/>
              <a:t>Must use return keyword</a:t>
            </a:r>
          </a:p>
          <a:p>
            <a:pPr lvl="1"/>
            <a:r>
              <a:rPr lang="en-US" dirty="0"/>
              <a:t>*</a:t>
            </a:r>
            <a:r>
              <a:rPr lang="en-US" strike="sngStrike" dirty="0"/>
              <a:t>Classes are global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In PowerShell</a:t>
            </a:r>
          </a:p>
        </p:txBody>
      </p:sp>
    </p:spTree>
    <p:extLst>
      <p:ext uri="{BB962C8B-B14F-4D97-AF65-F5344CB8AC3E}">
        <p14:creationId xmlns:p14="http://schemas.microsoft.com/office/powerpoint/2010/main" val="3865611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class BasicTest2{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static  [</a:t>
            </a:r>
            <a:r>
              <a:rPr lang="en-US" dirty="0" err="1"/>
              <a:t>int</a:t>
            </a:r>
            <a:r>
              <a:rPr lang="en-US" dirty="0"/>
              <a:t>] Add([</a:t>
            </a:r>
            <a:r>
              <a:rPr lang="en-US" dirty="0" err="1"/>
              <a:t>int</a:t>
            </a:r>
            <a:r>
              <a:rPr lang="en-US" dirty="0"/>
              <a:t>]$a, [</a:t>
            </a:r>
            <a:r>
              <a:rPr lang="en-US" dirty="0" err="1"/>
              <a:t>int</a:t>
            </a:r>
            <a:r>
              <a:rPr lang="en-US" dirty="0"/>
              <a:t>]$b)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($a + $b);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[</a:t>
            </a:r>
            <a:r>
              <a:rPr lang="en-US" dirty="0" err="1"/>
              <a:t>int</a:t>
            </a:r>
            <a:r>
              <a:rPr lang="en-US" dirty="0"/>
              <a:t>] Multiply([</a:t>
            </a:r>
            <a:r>
              <a:rPr lang="en-US" dirty="0" err="1"/>
              <a:t>int</a:t>
            </a:r>
            <a:r>
              <a:rPr lang="en-US" dirty="0"/>
              <a:t>]$a, [</a:t>
            </a:r>
            <a:r>
              <a:rPr lang="en-US" dirty="0" err="1"/>
              <a:t>int</a:t>
            </a:r>
            <a:r>
              <a:rPr lang="en-US" dirty="0"/>
              <a:t>]$b)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return ($a * $b);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PowerShell 5.0</a:t>
            </a:r>
          </a:p>
        </p:txBody>
      </p:sp>
    </p:spTree>
    <p:extLst>
      <p:ext uri="{BB962C8B-B14F-4D97-AF65-F5344CB8AC3E}">
        <p14:creationId xmlns:p14="http://schemas.microsoft.com/office/powerpoint/2010/main" val="1658710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ServerType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AppServer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BatchServer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function get-server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Param</a:t>
            </a:r>
            <a:r>
              <a:rPr lang="en-US" dirty="0"/>
              <a:t>([</a:t>
            </a:r>
            <a:r>
              <a:rPr lang="en-US" dirty="0" err="1"/>
              <a:t>Servertype</a:t>
            </a:r>
            <a:r>
              <a:rPr lang="en-US" dirty="0"/>
              <a:t>]$type)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#do something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 in PowerShell 5.0</a:t>
            </a:r>
          </a:p>
        </p:txBody>
      </p:sp>
    </p:spTree>
    <p:extLst>
      <p:ext uri="{BB962C8B-B14F-4D97-AF65-F5344CB8AC3E}">
        <p14:creationId xmlns:p14="http://schemas.microsoft.com/office/powerpoint/2010/main" val="14350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95D5869E-E180-476A-ADED-CB2DC46A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74638"/>
            <a:ext cx="8229600" cy="1143000"/>
          </a:xfrm>
        </p:spPr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001B647-F60E-4FCD-A021-D3BC10FC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/>
              <a:t>Psm1 extension</a:t>
            </a:r>
          </a:p>
          <a:p>
            <a:r>
              <a:rPr lang="en-US" altLang="en-US"/>
              <a:t>Env:PSModulePath</a:t>
            </a:r>
          </a:p>
          <a:p>
            <a:r>
              <a:rPr lang="en-US" altLang="en-US"/>
              <a:t>Export-ModuleMember</a:t>
            </a:r>
          </a:p>
          <a:p>
            <a:r>
              <a:rPr lang="en-US" altLang="en-US"/>
              <a:t>Module Manifests (*.psd1)</a:t>
            </a:r>
          </a:p>
          <a:p>
            <a:r>
              <a:rPr lang="en-US" altLang="en-US"/>
              <a:t>Module Autoloading</a:t>
            </a:r>
          </a:p>
          <a:p>
            <a:r>
              <a:rPr lang="en-GB" altLang="en-US"/>
              <a:t>Install-Module/Update-Module/Find-Module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Write a function which accepts a list of computer names as a parameter (from the command-line or the pipeline) and outputs the following:</a:t>
            </a:r>
          </a:p>
          <a:p>
            <a:pPr lvl="1"/>
            <a:r>
              <a:rPr lang="en-US" sz="2000" dirty="0"/>
              <a:t>The OS Version   Win32_OperatingSystem</a:t>
            </a:r>
          </a:p>
          <a:p>
            <a:pPr lvl="1"/>
            <a:r>
              <a:rPr lang="en-US" sz="2000" dirty="0"/>
              <a:t>The # of CPUs     Win32_ComputerSystem</a:t>
            </a:r>
          </a:p>
          <a:p>
            <a:pPr lvl="1"/>
            <a:r>
              <a:rPr lang="en-US" sz="2000" dirty="0"/>
              <a:t>The amount of RAM  Win32_ComputerSystem</a:t>
            </a:r>
          </a:p>
          <a:p>
            <a:pPr lvl="1"/>
            <a:r>
              <a:rPr lang="en-US" sz="2000" dirty="0"/>
              <a:t>(optional) The IP Address*  (try and find this)</a:t>
            </a:r>
          </a:p>
          <a:p>
            <a:pPr lvl="1"/>
            <a:r>
              <a:rPr lang="en-US" sz="2000" dirty="0"/>
              <a:t>(Optional) the fixed disk letters and sizes   Win32_LogicalDisk</a:t>
            </a:r>
          </a:p>
          <a:p>
            <a:r>
              <a:rPr lang="en-US" sz="2400" dirty="0"/>
              <a:t>Output objects!</a:t>
            </a:r>
          </a:p>
          <a:p>
            <a:r>
              <a:rPr lang="en-US" sz="2400" dirty="0"/>
              <a:t>BONUS #1 - Use some validation</a:t>
            </a:r>
          </a:p>
          <a:p>
            <a:r>
              <a:rPr lang="en-US" sz="2400" dirty="0"/>
              <a:t>BONUS #2 - Provide comment-based help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Function/Object Exercise</a:t>
            </a:r>
          </a:p>
        </p:txBody>
      </p:sp>
    </p:spTree>
    <p:extLst>
      <p:ext uri="{BB962C8B-B14F-4D97-AF65-F5344CB8AC3E}">
        <p14:creationId xmlns:p14="http://schemas.microsoft.com/office/powerpoint/2010/main" val="3711152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Advanced functions always!</a:t>
            </a:r>
          </a:p>
          <a:p>
            <a:r>
              <a:rPr lang="en-US" dirty="0"/>
              <a:t>Use parameter validation attributes</a:t>
            </a:r>
          </a:p>
          <a:p>
            <a:r>
              <a:rPr lang="en-US" dirty="0"/>
              <a:t>Use comment-based help (and other meaningful comments)</a:t>
            </a:r>
          </a:p>
          <a:p>
            <a:r>
              <a:rPr lang="en-US" dirty="0"/>
              <a:t>Handle errors “appropriately”</a:t>
            </a:r>
          </a:p>
          <a:p>
            <a:r>
              <a:rPr lang="en-US" dirty="0"/>
              <a:t>Use Set-</a:t>
            </a:r>
            <a:r>
              <a:rPr lang="en-US" dirty="0" err="1"/>
              <a:t>StrictMode</a:t>
            </a:r>
            <a:r>
              <a:rPr lang="en-US" dirty="0"/>
              <a:t> –version Latest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Best Practices (part 2)</a:t>
            </a:r>
          </a:p>
        </p:txBody>
      </p:sp>
    </p:spTree>
    <p:extLst>
      <p:ext uri="{BB962C8B-B14F-4D97-AF65-F5344CB8AC3E}">
        <p14:creationId xmlns:p14="http://schemas.microsoft.com/office/powerpoint/2010/main" val="3269280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Based on remoting (even on local machine)</a:t>
            </a:r>
          </a:p>
          <a:p>
            <a:r>
              <a:rPr lang="en-US" sz="2800" dirty="0"/>
              <a:t>Run in background</a:t>
            </a:r>
          </a:p>
          <a:p>
            <a:r>
              <a:rPr lang="en-US" sz="2800" dirty="0"/>
              <a:t>Do not run profile scripts</a:t>
            </a:r>
          </a:p>
          <a:p>
            <a:r>
              <a:rPr lang="en-US" sz="2800" dirty="0"/>
              <a:t>Results are available as objects</a:t>
            </a:r>
          </a:p>
          <a:p>
            <a:r>
              <a:rPr lang="en-US" sz="2800" dirty="0"/>
              <a:t>Results are not “live” objects anymore</a:t>
            </a:r>
          </a:p>
          <a:p>
            <a:r>
              <a:rPr lang="en-US" sz="2800" dirty="0"/>
              <a:t>Tied to current session </a:t>
            </a:r>
          </a:p>
          <a:p>
            <a:pPr marL="0" indent="0">
              <a:buNone/>
            </a:pPr>
            <a:r>
              <a:rPr lang="en-US" sz="2800" dirty="0"/>
              <a:t> start-job -</a:t>
            </a:r>
            <a:r>
              <a:rPr lang="en-US" sz="2800" dirty="0" err="1"/>
              <a:t>ScriptBlock</a:t>
            </a:r>
            <a:r>
              <a:rPr lang="en-US" sz="2800" dirty="0"/>
              <a:t> {</a:t>
            </a:r>
            <a:r>
              <a:rPr lang="en-US" sz="2800" dirty="0" err="1"/>
              <a:t>dir</a:t>
            </a:r>
            <a:r>
              <a:rPr lang="en-US" sz="2800" dirty="0"/>
              <a:t>}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start-job -</a:t>
            </a:r>
            <a:r>
              <a:rPr lang="en-US" sz="2800" dirty="0" err="1"/>
              <a:t>ScriptBlock</a:t>
            </a:r>
            <a:r>
              <a:rPr lang="en-US" sz="2800" dirty="0"/>
              <a:t> {</a:t>
            </a:r>
            <a:r>
              <a:rPr lang="en-US" sz="2800" dirty="0" err="1"/>
              <a:t>dir;start-sleep</a:t>
            </a:r>
            <a:r>
              <a:rPr lang="en-US" sz="2800" dirty="0"/>
              <a:t> -seconds 30; Get-Process}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Jobs</a:t>
            </a:r>
          </a:p>
        </p:txBody>
      </p:sp>
    </p:spTree>
    <p:extLst>
      <p:ext uri="{BB962C8B-B14F-4D97-AF65-F5344CB8AC3E}">
        <p14:creationId xmlns:p14="http://schemas.microsoft.com/office/powerpoint/2010/main" val="161952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scheduled tasks</a:t>
            </a:r>
          </a:p>
          <a:p>
            <a:r>
              <a:rPr lang="en-US" dirty="0"/>
              <a:t>Visible in task scheduler</a:t>
            </a:r>
          </a:p>
          <a:p>
            <a:r>
              <a:rPr lang="en-US" dirty="0"/>
              <a:t>Still no profile scripts</a:t>
            </a:r>
          </a:p>
          <a:p>
            <a:r>
              <a:rPr lang="en-US" dirty="0"/>
              <a:t>Results are available as objects (in any session)</a:t>
            </a:r>
          </a:p>
          <a:p>
            <a:r>
              <a:rPr lang="en-US" dirty="0"/>
              <a:t>Results are not live objects</a:t>
            </a:r>
          </a:p>
          <a:p>
            <a:endParaRPr lang="en-US" dirty="0"/>
          </a:p>
          <a:p>
            <a:r>
              <a:rPr lang="en-US" dirty="0"/>
              <a:t>Look at help.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ScheduledJobs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95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B21E51-FC41-47D5-B281-E0308C29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PoshRSJob</a:t>
            </a:r>
            <a:endParaRPr lang="en-US" dirty="0"/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Runspace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Very fast (like multithreading)</a:t>
            </a:r>
          </a:p>
          <a:p>
            <a:pPr lvl="1"/>
            <a:r>
              <a:rPr lang="en-US" dirty="0"/>
              <a:t>No profiles, etc.</a:t>
            </a:r>
          </a:p>
          <a:p>
            <a:r>
              <a:rPr lang="en-US" dirty="0" err="1"/>
              <a:t>PSThreadJobs</a:t>
            </a:r>
            <a:endParaRPr lang="en-US" dirty="0"/>
          </a:p>
          <a:p>
            <a:pPr lvl="1"/>
            <a:r>
              <a:rPr lang="en-US" dirty="0"/>
              <a:t>Part of PowerShell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Not as full-featured as </a:t>
            </a:r>
            <a:r>
              <a:rPr lang="en-US" dirty="0" err="1"/>
              <a:t>PoshRSJobs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86332F-84DC-4DE0-8366-CBA08AAA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Jobs</a:t>
            </a:r>
          </a:p>
        </p:txBody>
      </p:sp>
    </p:spTree>
    <p:extLst>
      <p:ext uri="{BB962C8B-B14F-4D97-AF65-F5344CB8AC3E}">
        <p14:creationId xmlns:p14="http://schemas.microsoft.com/office/powerpoint/2010/main" val="760873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00" y="1066801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Uses </a:t>
            </a:r>
            <a:r>
              <a:rPr lang="en-US" dirty="0" err="1"/>
              <a:t>hashtables</a:t>
            </a:r>
            <a:r>
              <a:rPr lang="en-US" dirty="0"/>
              <a:t> (or arrays) to present parameters to a cmdlet</a:t>
            </a:r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$recur=@{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=$true}</a:t>
            </a:r>
          </a:p>
          <a:p>
            <a:pPr marL="0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@recur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$options=@{Credential=$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wmiobject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–class Win32_OperatingSystem @options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$p=@(1,2,3)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add-numbers{</a:t>
            </a:r>
          </a:p>
          <a:p>
            <a:pPr marL="0" indent="0">
              <a:buNone/>
            </a:pPr>
            <a:r>
              <a:rPr lang="en-US" sz="2400" dirty="0" err="1"/>
              <a:t>param</a:t>
            </a:r>
            <a:r>
              <a:rPr lang="en-US" sz="2400" dirty="0"/>
              <a:t>($</a:t>
            </a:r>
            <a:r>
              <a:rPr lang="en-US" sz="2400" dirty="0" err="1"/>
              <a:t>a,$b,$c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$a+$b+$c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Splatting</a:t>
            </a:r>
          </a:p>
        </p:txBody>
      </p:sp>
    </p:spTree>
    <p:extLst>
      <p:ext uri="{BB962C8B-B14F-4D97-AF65-F5344CB8AC3E}">
        <p14:creationId xmlns:p14="http://schemas.microsoft.com/office/powerpoint/2010/main" val="1714987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967531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$</a:t>
            </a:r>
            <a:r>
              <a:rPr lang="en-US" sz="1200" dirty="0" err="1"/>
              <a:t>MetaData</a:t>
            </a:r>
            <a:r>
              <a:rPr lang="en-US" sz="1200" dirty="0"/>
              <a:t> = New-Object </a:t>
            </a:r>
            <a:r>
              <a:rPr lang="en-US" sz="1200" dirty="0" err="1"/>
              <a:t>System.Management.Automation.CommandMetaData</a:t>
            </a:r>
            <a:r>
              <a:rPr lang="en-US" sz="1200" dirty="0"/>
              <a:t> (Get-Command  select-object) </a:t>
            </a:r>
            <a:br>
              <a:rPr lang="en-US" sz="1200" dirty="0"/>
            </a:br>
            <a:r>
              <a:rPr lang="en-US" sz="1200" dirty="0"/>
              <a:t>[</a:t>
            </a:r>
            <a:r>
              <a:rPr lang="en-US" sz="1200" dirty="0" err="1"/>
              <a:t>System.Management.Automation.ProxyCommand</a:t>
            </a:r>
            <a:r>
              <a:rPr lang="en-US" sz="1200" dirty="0"/>
              <a:t>]::Create($</a:t>
            </a:r>
            <a:r>
              <a:rPr lang="en-US" sz="1200" dirty="0" err="1"/>
              <a:t>MetaData</a:t>
            </a:r>
            <a:r>
              <a:rPr lang="en-US" sz="12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Show Select-first and Where-Object2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66582" y="434130"/>
            <a:ext cx="8229600" cy="533400"/>
          </a:xfrm>
        </p:spPr>
        <p:txBody>
          <a:bodyPr/>
          <a:lstStyle/>
          <a:p>
            <a:r>
              <a:rPr lang="en-US" dirty="0"/>
              <a:t>Proxy 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24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HUniversity_WordMark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"/>
            <a:ext cx="3412274" cy="411480"/>
          </a:xfrm>
          <a:prstGeom prst="rect">
            <a:avLst/>
          </a:prstGeom>
        </p:spPr>
      </p:pic>
      <p:pic>
        <p:nvPicPr>
          <p:cNvPr id="5" name="Picture 4" descr="JHUniversity_WordMark-02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1828800"/>
            <a:ext cx="3834765" cy="228600"/>
          </a:xfrm>
          <a:prstGeom prst="rect">
            <a:avLst/>
          </a:prstGeom>
        </p:spPr>
      </p:pic>
      <p:pic>
        <p:nvPicPr>
          <p:cNvPr id="6" name="Picture 5" descr="JHUniversity_WordMark-03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3124200"/>
            <a:ext cx="3016405" cy="228600"/>
          </a:xfrm>
          <a:prstGeom prst="rect">
            <a:avLst/>
          </a:prstGeom>
        </p:spPr>
      </p:pic>
      <p:pic>
        <p:nvPicPr>
          <p:cNvPr id="7" name="Picture 6" descr="JHUniversity_WordMark-04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4419600"/>
            <a:ext cx="2815683" cy="228600"/>
          </a:xfrm>
          <a:prstGeom prst="rect">
            <a:avLst/>
          </a:prstGeom>
        </p:spPr>
      </p:pic>
      <p:pic>
        <p:nvPicPr>
          <p:cNvPr id="8" name="Picture 7" descr="JHUniversity_WordMark-05.ep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715000"/>
            <a:ext cx="4627752" cy="228600"/>
          </a:xfrm>
          <a:prstGeom prst="rect">
            <a:avLst/>
          </a:prstGeom>
        </p:spPr>
      </p:pic>
      <p:pic>
        <p:nvPicPr>
          <p:cNvPr id="9" name="Picture 8" descr="JHU_Banking_420pxWid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838200"/>
            <a:ext cx="1828800" cy="1219200"/>
          </a:xfrm>
          <a:prstGeom prst="rect">
            <a:avLst/>
          </a:prstGeom>
        </p:spPr>
      </p:pic>
      <p:pic>
        <p:nvPicPr>
          <p:cNvPr id="10" name="Picture 9" descr="JHU_ProfitStars_420pxWide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1828800" cy="1219200"/>
          </a:xfrm>
          <a:prstGeom prst="rect">
            <a:avLst/>
          </a:prstGeom>
        </p:spPr>
      </p:pic>
      <p:pic>
        <p:nvPicPr>
          <p:cNvPr id="11" name="Picture 10" descr="JHU_Symitar_420pxWid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429000"/>
            <a:ext cx="1828800" cy="1219200"/>
          </a:xfrm>
          <a:prstGeom prst="rect">
            <a:avLst/>
          </a:prstGeom>
        </p:spPr>
      </p:pic>
      <p:pic>
        <p:nvPicPr>
          <p:cNvPr id="12" name="Picture 11" descr="JHU_CLS_420pxWide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724400"/>
            <a:ext cx="182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96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C3702C-9B2F-4F21-8490-805E52F1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D7C83D-070C-4C34-B9D0-43A401F2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7C8127-EFE7-47CC-BC47-60997FCE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1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4202CF2-6286-4F31-A14A-099C63E2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Handling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75BBC127-D3E5-4DB6-8FD3-53C50232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 dirty="0"/>
              <a:t>Try/catch/finally</a:t>
            </a:r>
          </a:p>
          <a:p>
            <a:r>
              <a:rPr lang="en-US" altLang="en-US" dirty="0"/>
              <a:t>Trap statement (don’t use)</a:t>
            </a:r>
          </a:p>
          <a:p>
            <a:r>
              <a:rPr lang="en-US" altLang="en-US" dirty="0"/>
              <a:t>Terminating/Non-Terminating Errors</a:t>
            </a:r>
          </a:p>
          <a:p>
            <a:r>
              <a:rPr lang="en-US" altLang="en-US" dirty="0"/>
              <a:t>$</a:t>
            </a:r>
            <a:r>
              <a:rPr lang="en-US" altLang="en-US" dirty="0" err="1"/>
              <a:t>ErrorActionPreference</a:t>
            </a:r>
            <a:r>
              <a:rPr lang="en-US" altLang="en-US" dirty="0"/>
              <a:t> variable</a:t>
            </a:r>
          </a:p>
          <a:p>
            <a:r>
              <a:rPr lang="en-US" altLang="en-US" dirty="0"/>
              <a:t>-</a:t>
            </a:r>
            <a:r>
              <a:rPr lang="en-US" altLang="en-US" dirty="0" err="1"/>
              <a:t>ErrorAction</a:t>
            </a:r>
            <a:r>
              <a:rPr lang="en-US" altLang="en-US" dirty="0"/>
              <a:t> parameter</a:t>
            </a:r>
          </a:p>
          <a:p>
            <a:r>
              <a:rPr lang="en-GB" altLang="en-US" dirty="0"/>
              <a:t>-</a:t>
            </a:r>
            <a:r>
              <a:rPr lang="en-GB" altLang="en-US" dirty="0" err="1"/>
              <a:t>ErrorVariable</a:t>
            </a: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29ED08-61FF-4477-80B9-49AD43C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8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584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779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F680F4-19A0-47D9-BC5D-C009B3D9A3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8A0F7F-C3DA-4E4C-9363-242450C5CC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0FDC8E-1D20-4168-A6C2-09363455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35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FB95E3-28AF-472B-96FA-98DB20268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05C2F9-696D-4B79-8D96-81822D44EE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8B37FE-84AA-44A6-A367-B5AF9048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8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 (deprecated)</a:t>
            </a:r>
          </a:p>
          <a:p>
            <a:r>
              <a:rPr lang="en-US" dirty="0"/>
              <a:t>Get-</a:t>
            </a:r>
            <a:r>
              <a:rPr lang="en-US" dirty="0" err="1"/>
              <a:t>CIMClass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CIMInstance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http://powershell.org/wp/management-information-the-omicimwmimidmtf-dictionary/</a:t>
            </a:r>
            <a:endParaRPr lang="en-US" dirty="0"/>
          </a:p>
          <a:p>
            <a:r>
              <a:rPr lang="en-US" dirty="0"/>
              <a:t>Common classes – Win32_ComputerSystem, Win32_OperatingSystem, Win32_Share, Win32_LogicalDisk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WMI/CIM</a:t>
            </a:r>
          </a:p>
        </p:txBody>
      </p:sp>
    </p:spTree>
    <p:extLst>
      <p:ext uri="{BB962C8B-B14F-4D97-AF65-F5344CB8AC3E}">
        <p14:creationId xmlns:p14="http://schemas.microsoft.com/office/powerpoint/2010/main" val="235784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066801"/>
            <a:ext cx="8763000" cy="5059363"/>
          </a:xfrm>
        </p:spPr>
        <p:txBody>
          <a:bodyPr/>
          <a:lstStyle/>
          <a:p>
            <a:r>
              <a:rPr lang="en-US" dirty="0"/>
              <a:t>Using WMI, find the size and free space on your c: drive.</a:t>
            </a:r>
          </a:p>
          <a:p>
            <a:r>
              <a:rPr lang="en-US" dirty="0"/>
              <a:t>Use WMI to find all shares on your laptop.</a:t>
            </a:r>
          </a:p>
          <a:p>
            <a:r>
              <a:rPr lang="en-US" dirty="0"/>
              <a:t>Use WMI to find out how many processors and how much RAM you have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Select-object @{Name=‘</a:t>
            </a:r>
            <a:r>
              <a:rPr lang="en-US" sz="2000" dirty="0" err="1"/>
              <a:t>InGB</a:t>
            </a:r>
            <a:r>
              <a:rPr lang="en-US" sz="2000" dirty="0"/>
              <a:t>’;Expression={[Math]::Round($value/1GB,2)}}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WMI/CIM Exercise</a:t>
            </a:r>
          </a:p>
        </p:txBody>
      </p:sp>
    </p:spTree>
    <p:extLst>
      <p:ext uri="{BB962C8B-B14F-4D97-AF65-F5344CB8AC3E}">
        <p14:creationId xmlns:p14="http://schemas.microsoft.com/office/powerpoint/2010/main" val="333929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 (accessing files on other computers)</a:t>
            </a:r>
          </a:p>
          <a:p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parameters (DCOM/RPC)</a:t>
            </a:r>
          </a:p>
          <a:p>
            <a:r>
              <a:rPr lang="en-US" dirty="0"/>
              <a:t>CIM cmdlets (uses WS-MAN – </a:t>
            </a:r>
            <a:r>
              <a:rPr lang="en-US" dirty="0" err="1"/>
              <a:t>WinRM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Look for –</a:t>
            </a:r>
            <a:r>
              <a:rPr lang="en-GB" dirty="0" err="1"/>
              <a:t>CimSession</a:t>
            </a:r>
            <a:r>
              <a:rPr lang="en-GB" dirty="0"/>
              <a:t> parameter</a:t>
            </a:r>
            <a:endParaRPr lang="en-US" dirty="0"/>
          </a:p>
          <a:p>
            <a:r>
              <a:rPr lang="en-US" dirty="0"/>
              <a:t>PowerShell remoting (</a:t>
            </a:r>
            <a:r>
              <a:rPr lang="en-US" dirty="0" err="1"/>
              <a:t>WinRM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Look for –Session parameter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access other computers</a:t>
            </a:r>
          </a:p>
        </p:txBody>
      </p:sp>
    </p:spTree>
    <p:extLst>
      <p:ext uri="{BB962C8B-B14F-4D97-AF65-F5344CB8AC3E}">
        <p14:creationId xmlns:p14="http://schemas.microsoft.com/office/powerpoint/2010/main" val="256473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 </a:t>
            </a:r>
            <a:r>
              <a:rPr lang="en-US" dirty="0" err="1"/>
              <a:t>about_comment_based_help</a:t>
            </a:r>
            <a:endParaRPr lang="en-US" dirty="0"/>
          </a:p>
          <a:p>
            <a:r>
              <a:rPr lang="en-US" dirty="0"/>
              <a:t>Snippets in ISE or VS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Comment-Based Help</a:t>
            </a:r>
          </a:p>
        </p:txBody>
      </p:sp>
    </p:spTree>
    <p:extLst>
      <p:ext uri="{BB962C8B-B14F-4D97-AF65-F5344CB8AC3E}">
        <p14:creationId xmlns:p14="http://schemas.microsoft.com/office/powerpoint/2010/main" val="412710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CmdletBinding</a:t>
            </a:r>
            <a:r>
              <a:rPr lang="en-US" dirty="0"/>
              <a:t>(…) Attribute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Param</a:t>
            </a:r>
            <a:r>
              <a:rPr lang="en-US" dirty="0"/>
              <a:t>() statement (can be empty)</a:t>
            </a:r>
          </a:p>
          <a:p>
            <a:pPr lvl="1"/>
            <a:r>
              <a:rPr lang="en-US" dirty="0"/>
              <a:t>Adds ability to handle common parameters</a:t>
            </a:r>
          </a:p>
          <a:p>
            <a:pPr lvl="1"/>
            <a:r>
              <a:rPr lang="en-US" dirty="0"/>
              <a:t>Requires that arguments bind to parameters</a:t>
            </a:r>
          </a:p>
          <a:p>
            <a:pPr lvl="1"/>
            <a:r>
              <a:rPr lang="en-US" dirty="0"/>
              <a:t>Optional parameters to the attribute</a:t>
            </a:r>
          </a:p>
          <a:p>
            <a:pPr lvl="2"/>
            <a:r>
              <a:rPr lang="en-US" dirty="0" err="1"/>
              <a:t>SupportsShouldProcess</a:t>
            </a:r>
            <a:endParaRPr lang="en-US" dirty="0"/>
          </a:p>
          <a:p>
            <a:pPr lvl="2"/>
            <a:r>
              <a:rPr lang="en-US" dirty="0" err="1"/>
              <a:t>PositionalBinding</a:t>
            </a:r>
            <a:r>
              <a:rPr lang="en-US" dirty="0"/>
              <a:t>   </a:t>
            </a:r>
            <a:r>
              <a:rPr lang="en-US" strike="sngStrike" dirty="0"/>
              <a:t>(don’t bother with this one)</a:t>
            </a:r>
          </a:p>
          <a:p>
            <a:pPr lvl="2"/>
            <a:r>
              <a:rPr lang="en-US" dirty="0" err="1"/>
              <a:t>DefaultParameterSetName</a:t>
            </a:r>
            <a:r>
              <a:rPr lang="en-US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</p:spTree>
    <p:extLst>
      <p:ext uri="{BB962C8B-B14F-4D97-AF65-F5344CB8AC3E}">
        <p14:creationId xmlns:p14="http://schemas.microsoft.com/office/powerpoint/2010/main" val="790365154"/>
      </p:ext>
    </p:extLst>
  </p:cSld>
  <p:clrMapOvr>
    <a:masterClrMapping/>
  </p:clrMapOvr>
</p:sld>
</file>

<file path=ppt/theme/theme1.xml><?xml version="1.0" encoding="utf-8"?>
<a:theme xmlns:a="http://schemas.openxmlformats.org/drawingml/2006/main" name="JHUniversity_Template">
  <a:themeElements>
    <a:clrScheme name="JACKHENRYUniversity">
      <a:dk1>
        <a:srgbClr val="555555"/>
      </a:dk1>
      <a:lt1>
        <a:srgbClr val="FFFFFF"/>
      </a:lt1>
      <a:dk2>
        <a:srgbClr val="78787B"/>
      </a:dk2>
      <a:lt2>
        <a:srgbClr val="C8C8C8"/>
      </a:lt2>
      <a:accent1>
        <a:srgbClr val="005189"/>
      </a:accent1>
      <a:accent2>
        <a:srgbClr val="B3282D"/>
      </a:accent2>
      <a:accent3>
        <a:srgbClr val="E07D26"/>
      </a:accent3>
      <a:accent4>
        <a:srgbClr val="488BC9"/>
      </a:accent4>
      <a:accent5>
        <a:srgbClr val="7D848C"/>
      </a:accent5>
      <a:accent6>
        <a:srgbClr val="555555"/>
      </a:accent6>
      <a:hlink>
        <a:srgbClr val="009DDC"/>
      </a:hlink>
      <a:folHlink>
        <a:srgbClr val="55555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HU_PPT_Presentation_Template_2019.potx" id="{0F322E94-EDEF-4859-8CCE-C986411CFFD5}" vid="{863AE49A-EFB3-4663-B0B1-56768AFA5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485FF15017C343986BD7D10547FF30" ma:contentTypeVersion="4" ma:contentTypeDescription="Create a new document." ma:contentTypeScope="" ma:versionID="27bb620916d8ff1888bbfe2eae7ebc85">
  <xsd:schema xmlns:xsd="http://www.w3.org/2001/XMLSchema" xmlns:xs="http://www.w3.org/2001/XMLSchema" xmlns:p="http://schemas.microsoft.com/office/2006/metadata/properties" xmlns:ns2="8ddd554d-fedb-4a4d-9dd6-c22a567e582c" xmlns:ns3="579ff8e9-0a60-410c-b7de-8f9f5406d976" targetNamespace="http://schemas.microsoft.com/office/2006/metadata/properties" ma:root="true" ma:fieldsID="744f9712ec2f17886cdd819ae1a4c820" ns2:_="" ns3:_="">
    <xsd:import namespace="8ddd554d-fedb-4a4d-9dd6-c22a567e582c"/>
    <xsd:import namespace="579ff8e9-0a60-410c-b7de-8f9f5406d9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d554d-fedb-4a4d-9dd6-c22a567e58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ff8e9-0a60-410c-b7de-8f9f5406d9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48946C-6703-4F18-8399-792D9C55F4D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DD07A3-CA62-4685-80DF-B9FEE8B9F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C23930-90F4-43BC-9C42-C484CA3E73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dd554d-fedb-4a4d-9dd6-c22a567e582c"/>
    <ds:schemaRef ds:uri="579ff8e9-0a60-410c-b7de-8f9f5406d9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JHU_PPT_Presentation_Template_2019</Template>
  <TotalTime>1437</TotalTime>
  <Words>2746</Words>
  <Application>Microsoft Office PowerPoint</Application>
  <PresentationFormat>Widescreen</PresentationFormat>
  <Paragraphs>649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Tahoma</vt:lpstr>
      <vt:lpstr>JHUniversity_Template</vt:lpstr>
      <vt:lpstr>PowerPoint Presentation</vt:lpstr>
      <vt:lpstr>Set-StrictMode</vt:lpstr>
      <vt:lpstr>Modules</vt:lpstr>
      <vt:lpstr>Error Handling</vt:lpstr>
      <vt:lpstr>WMI/CIM</vt:lpstr>
      <vt:lpstr>WMI/CIM Exercise</vt:lpstr>
      <vt:lpstr>Ways to access other computers</vt:lpstr>
      <vt:lpstr>Comment-Based Help</vt:lpstr>
      <vt:lpstr>Advanced Functions</vt:lpstr>
      <vt:lpstr>Advanced Functions</vt:lpstr>
      <vt:lpstr>Advanced Functions – Risk Mitigation</vt:lpstr>
      <vt:lpstr>Advanced Functions</vt:lpstr>
      <vt:lpstr>Advanced Functions – pipeline w/$input</vt:lpstr>
      <vt:lpstr>Advanced Functions – filters</vt:lpstr>
      <vt:lpstr>Functions and Pipeline Execution (structure)</vt:lpstr>
      <vt:lpstr>Functions and Pipeline Execution</vt:lpstr>
      <vt:lpstr>Functions and Pipeline Execution</vt:lpstr>
      <vt:lpstr>Functions and Pipeline Execution</vt:lpstr>
      <vt:lpstr>Advanced Function Exercise</vt:lpstr>
      <vt:lpstr>Advanced Functions</vt:lpstr>
      <vt:lpstr>Advanced Functions</vt:lpstr>
      <vt:lpstr>Creating Objects In PowerShell</vt:lpstr>
      <vt:lpstr>Creating Objects In PowerShell</vt:lpstr>
      <vt:lpstr>Creating Objects In PowerShell</vt:lpstr>
      <vt:lpstr>Creating Objects In PowerShell</vt:lpstr>
      <vt:lpstr>Creating Objects In PowerShell</vt:lpstr>
      <vt:lpstr>Creating Objects In PowerShell</vt:lpstr>
      <vt:lpstr>Classes in PowerShell 5.0</vt:lpstr>
      <vt:lpstr>Enums in PowerShell 5.0</vt:lpstr>
      <vt:lpstr>Advanced Function/Object Exercise</vt:lpstr>
      <vt:lpstr>PowerShell Best Practices (part 2)</vt:lpstr>
      <vt:lpstr>PowerShell Jobs</vt:lpstr>
      <vt:lpstr>PowerShell ScheduledJobs</vt:lpstr>
      <vt:lpstr>Other kinds of Jobs</vt:lpstr>
      <vt:lpstr>Splatting</vt:lpstr>
      <vt:lpstr>Proxy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Jack Henry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Shepard</dc:creator>
  <cp:lastModifiedBy>Mike Shepard</cp:lastModifiedBy>
  <cp:revision>5</cp:revision>
  <cp:lastPrinted>2016-08-12T18:57:01Z</cp:lastPrinted>
  <dcterms:created xsi:type="dcterms:W3CDTF">2019-11-30T20:51:37Z</dcterms:created>
  <dcterms:modified xsi:type="dcterms:W3CDTF">2019-12-06T14:04:43Z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0x010100AF485FF15017C343986BD7D10547FF30</vt:lpwstr>
  </property>
  <property fmtid="{D5CDD505-2E9C-101B-9397-08002B2CF9AE}" pid="3" name="Order">
    <vt:r8>26100</vt:r8>
  </property>
</Properties>
</file>