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67" r:id="rId6"/>
    <p:sldId id="293" r:id="rId7"/>
    <p:sldId id="258" r:id="rId8"/>
    <p:sldId id="294" r:id="rId9"/>
    <p:sldId id="295" r:id="rId10"/>
    <p:sldId id="296" r:id="rId11"/>
    <p:sldId id="297" r:id="rId12"/>
    <p:sldId id="279" r:id="rId13"/>
    <p:sldId id="298" r:id="rId14"/>
    <p:sldId id="299" r:id="rId15"/>
    <p:sldId id="300" r:id="rId16"/>
    <p:sldId id="301" r:id="rId17"/>
    <p:sldId id="302" r:id="rId18"/>
    <p:sldId id="291" r:id="rId19"/>
    <p:sldId id="303" r:id="rId20"/>
    <p:sldId id="268" r:id="rId21"/>
    <p:sldId id="285" r:id="rId22"/>
    <p:sldId id="286" r:id="rId23"/>
    <p:sldId id="287" r:id="rId24"/>
    <p:sldId id="288" r:id="rId25"/>
    <p:sldId id="289" r:id="rId26"/>
    <p:sldId id="290" r:id="rId27"/>
    <p:sldId id="269" r:id="rId28"/>
    <p:sldId id="270" r:id="rId29"/>
    <p:sldId id="281" r:id="rId30"/>
    <p:sldId id="280" r:id="rId31"/>
    <p:sldId id="271" r:id="rId32"/>
    <p:sldId id="292" r:id="rId33"/>
    <p:sldId id="272" r:id="rId34"/>
    <p:sldId id="273" r:id="rId35"/>
    <p:sldId id="304" r:id="rId36"/>
    <p:sldId id="305" r:id="rId37"/>
    <p:sldId id="276" r:id="rId38"/>
    <p:sldId id="277" r:id="rId39"/>
    <p:sldId id="278" r:id="rId40"/>
    <p:sldId id="282" r:id="rId41"/>
    <p:sldId id="28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458" autoAdjust="0"/>
  </p:normalViewPr>
  <p:slideViewPr>
    <p:cSldViewPr>
      <p:cViewPr varScale="1">
        <p:scale>
          <a:sx n="96" d="100"/>
          <a:sy n="96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0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84D3-1352-472B-B149-72473FF57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6EAD-7EAC-4EAD-8899-44A50AC8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0285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D1CB-3E96-46D5-AC63-53A28CA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86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E0206142-B956-4698-ABB8-4A29B782F3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33803B5E-DE99-46DC-9E88-3881351FA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Easy to create commands that are as powerful as built-in commands </a:t>
            </a:r>
          </a:p>
          <a:p>
            <a:endParaRPr lang="en-US" altLang="en-US"/>
          </a:p>
          <a:p>
            <a:r>
              <a:rPr lang="en-US" altLang="en-US"/>
              <a:t>Domain Specific Language</a:t>
            </a:r>
          </a:p>
          <a:p>
            <a:r>
              <a:rPr lang="en-US" altLang="en-US"/>
              <a:t>Easy to write DSL </a:t>
            </a:r>
          </a:p>
          <a:p>
            <a:r>
              <a:rPr lang="en-US" altLang="en-US"/>
              <a:t>Being able to state the solution to the problem in the language of the problem.</a:t>
            </a:r>
          </a:p>
          <a:p>
            <a:r>
              <a:rPr lang="en-US" altLang="en-US"/>
              <a:t>When using DSL you don’t have to translate back and forth between PowerShell </a:t>
            </a:r>
          </a:p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073BC14-5AA5-4219-B1CD-3A4FDA317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6BE74D6-33A6-4599-89EE-9D4B5A21A21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B45F4A82-49B1-4EB7-AEFF-8EE0225C0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AA7261BF-0E77-4272-BC4A-87778F4AD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Dot sourcing - Run something but not create a new scope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9E4EB04D-3B3E-4CCF-93BB-EE508E7B53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BFE75E5-5AA7-4B76-8541-9955BB32577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E9728BA5-F132-4D4B-92CC-350F0AFFD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7DCD7DCB-0952-4287-8F4E-AA998ADD8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Promo for day 2!</a:t>
            </a:r>
          </a:p>
          <a:p>
            <a:endParaRPr lang="en-US" altLang="en-US" dirty="0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854EA039-65FD-4519-B4D9-88E9E5635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FEF6CD4-2385-48B5-AB3C-515221ACF51C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844DFA76-3526-48E5-83CF-1CA80581D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3BDC6B8-6A4B-4ED2-8F6B-045EE6A3E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Virus scanning uses file system</a:t>
            </a:r>
          </a:p>
          <a:p>
            <a:r>
              <a:rPr lang="en-US" altLang="en-US"/>
              <a:t>You can run PS as a .NET executable</a:t>
            </a:r>
          </a:p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E3C167C-2C69-4D8D-8FCC-33E5D0265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8EDADE2-C8F8-42D0-BD9C-525077B2DB4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66AF16B-1187-42B6-BC36-2BD811795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13501B1F-6AB6-4556-A7F9-355909250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Best practice – don’t run as administrator by default</a:t>
            </a:r>
          </a:p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FD8A8061-7149-474C-8E2C-331681126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559A21F-DA3B-4D71-ABD1-2603314AF37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196C038-24B2-4F6D-B93C-351A3AD79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DA18F40-25E6-471C-BC09-43CA30B81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Type even the simplest commands in the editor and run them.</a:t>
            </a:r>
          </a:p>
          <a:p>
            <a:endParaRPr lang="en-US" altLang="en-US"/>
          </a:p>
          <a:p>
            <a:r>
              <a:rPr lang="en-US" altLang="en-US"/>
              <a:t>Get-ChildItem is a bad example (multiple use cases for the command parameters (sets))</a:t>
            </a:r>
          </a:p>
          <a:p>
            <a:endParaRPr lang="en-US" altLang="en-US"/>
          </a:p>
          <a:p>
            <a:r>
              <a:rPr lang="en-US" altLang="en-US"/>
              <a:t>Get-service is better</a:t>
            </a:r>
          </a:p>
          <a:p>
            <a:endParaRPr lang="en-US" altLang="en-US"/>
          </a:p>
          <a:p>
            <a:r>
              <a:rPr lang="en-US" altLang="en-US"/>
              <a:t>3rd one is the default parameter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D3C1F57-FD6D-4B78-A2C4-8833774BE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7CDD0E1-B3FE-4870-905A-D8C397AB55B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0D5EFEEA-D97A-4F83-BFDE-8176E56EC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2CE637AD-8D03-45CE-A04E-55B1EB007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Providers is the technology (driver)</a:t>
            </a:r>
          </a:p>
          <a:p>
            <a:r>
              <a:rPr lang="en-US" altLang="en-US"/>
              <a:t>New-Item</a:t>
            </a:r>
          </a:p>
          <a:p>
            <a:r>
              <a:rPr lang="en-US" altLang="en-US"/>
              <a:t>ChildItem</a:t>
            </a:r>
          </a:p>
          <a:p>
            <a:r>
              <a:rPr lang="en-US" altLang="en-US"/>
              <a:t>Set-Location</a:t>
            </a:r>
          </a:p>
          <a:p>
            <a:endParaRPr lang="en-US" altLang="en-US"/>
          </a:p>
          <a:p>
            <a:r>
              <a:rPr lang="en-US" altLang="en-US"/>
              <a:t>PSDrive – is the instance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38D84AE7-32E7-4A83-B943-165D71B35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4304EC8-467E-46B5-A252-40C1188B13F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E1DFD81-A870-4296-B417-894764E992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682B7293-1364-4109-85A4-0D8EE336A6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BCBD6837-6147-4887-9496-E05EF33BD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E70347-AE6B-476C-BB9B-EB422A8C0602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896DB924-F7F7-4A99-A26D-A1D580CCA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9B81A787-1C4D-4305-8DDB-2B3E9EA8A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Type adapters is like .keyname of a hashtable for example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7927393-ABED-41CD-BAC2-F325B19FC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A90F29F-A5E8-44A9-9EEE-B9DC80F7031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57138898-8F86-419E-B46F-6145C24BA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B9604782-1527-490A-82DA-8C9A252A5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‘string’ –is string</a:t>
            </a:r>
          </a:p>
          <a:p>
            <a:r>
              <a:rPr lang="en-US" altLang="en-US"/>
              <a:t>-is int</a:t>
            </a:r>
          </a:p>
          <a:p>
            <a:r>
              <a:rPr lang="en-US" altLang="en-US"/>
              <a:t>‘1234’ is [int]</a:t>
            </a:r>
          </a:p>
          <a:p>
            <a:r>
              <a:rPr lang="en-US" altLang="en-US"/>
              <a:t>‘1234’ –as [int[]</a:t>
            </a:r>
          </a:p>
          <a:p>
            <a:endParaRPr lang="en-US" altLang="en-US"/>
          </a:p>
          <a:p>
            <a:r>
              <a:rPr lang="en-US" altLang="en-US"/>
              <a:t>cast</a:t>
            </a:r>
          </a:p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E3890FD1-4CF0-47BB-91A0-A356C68D1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2978408-9DFC-4C1C-9180-0B33A89A741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38B1AA9E-FB5D-4E92-9E84-A3AE69641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AF9428C9-95E2-4939-B5AB-5B0E73272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#requires min version, modules, runas admin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C5B9DE7-5E1B-4781-A651-B3765B6AF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AB0B98F-1B3D-4828-AD1E-215FE3EEBDD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0" y="515659"/>
            <a:ext cx="11017070" cy="5508535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51E2262-6367-4101-90CB-92D16C65D7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6550" y="6299224"/>
            <a:ext cx="4166615" cy="45877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4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Product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15325A2-3752-49B0-B14B-F728AA9127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7005" y="6287000"/>
            <a:ext cx="4166615" cy="45877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US" sz="24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Release 20XX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BD02F-63E2-4110-B7C2-47C86116BC1F}"/>
              </a:ext>
            </a:extLst>
          </p:cNvPr>
          <p:cNvSpPr/>
          <p:nvPr userDrawn="1"/>
        </p:nvSpPr>
        <p:spPr>
          <a:xfrm>
            <a:off x="586348" y="469231"/>
            <a:ext cx="11017070" cy="5625454"/>
          </a:xfrm>
          <a:prstGeom prst="rect">
            <a:avLst/>
          </a:prstGeom>
          <a:solidFill>
            <a:srgbClr val="C8C8C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5400" y="4800600"/>
            <a:ext cx="641202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Session Subtitle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105399" y="3986461"/>
            <a:ext cx="6412021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368939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3"/>
            <a:ext cx="10972800" cy="5059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2pPr>
            <a:lvl3pPr>
              <a:buClr>
                <a:schemeClr val="accent1"/>
              </a:buClr>
              <a:defRPr sz="2600"/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46372"/>
            <a:ext cx="10972800" cy="50292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6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356101" y="6325757"/>
            <a:ext cx="4330700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3" i="1" dirty="0">
                <a:effectLst/>
              </a:rPr>
              <a:t>Dates contained in this document are provided as estimates only and can be changed at any time at the sole discretion of JHA.</a:t>
            </a:r>
            <a:r>
              <a:rPr lang="en-US" sz="1013" dirty="0">
                <a:effectLst/>
              </a:rPr>
              <a:t> </a:t>
            </a:r>
            <a:endParaRPr lang="en-US" sz="1013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EA42171A-FDA1-483D-B0F7-C89BDCC4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485232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96E33F-8F44-4C80-8D41-FC043051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3"/>
            <a:ext cx="10972800" cy="5059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2pPr>
            <a:lvl3pPr>
              <a:buClr>
                <a:schemeClr val="accent1"/>
              </a:buClr>
              <a:defRPr sz="2600"/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B9FE6-3580-48D6-8623-6B0E49E9C56D}"/>
              </a:ext>
            </a:extLst>
          </p:cNvPr>
          <p:cNvSpPr/>
          <p:nvPr userDrawn="1"/>
        </p:nvSpPr>
        <p:spPr>
          <a:xfrm>
            <a:off x="4356101" y="6325757"/>
            <a:ext cx="4330700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3" i="1" dirty="0">
                <a:effectLst/>
              </a:rPr>
              <a:t>Dates contained in this document are provided as estimates only and can be changed at any time at the sole discretion of JHA.</a:t>
            </a:r>
            <a:r>
              <a:rPr lang="en-US" sz="1013" dirty="0">
                <a:effectLst/>
              </a:rPr>
              <a:t> 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388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33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22F9B-F98F-4494-A5B7-ECC3DE68E39D}"/>
              </a:ext>
            </a:extLst>
          </p:cNvPr>
          <p:cNvSpPr/>
          <p:nvPr userDrawn="1"/>
        </p:nvSpPr>
        <p:spPr>
          <a:xfrm>
            <a:off x="4356101" y="6325757"/>
            <a:ext cx="4330700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3" i="1" dirty="0">
                <a:effectLst/>
              </a:rPr>
              <a:t>Dates contained in this document are provided as estimates only and can be changed at any time at the sole discretion of JHA.</a:t>
            </a:r>
            <a:r>
              <a:rPr lang="en-US" sz="1013" dirty="0">
                <a:effectLst/>
              </a:rPr>
              <a:t> 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82138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3"/>
            <a:ext cx="53848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3"/>
            <a:ext cx="53848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3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3"/>
            <a:ext cx="53848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3"/>
            <a:ext cx="53848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768AB-6BE2-4050-8C9E-E1A6025D04D1}"/>
              </a:ext>
            </a:extLst>
          </p:cNvPr>
          <p:cNvSpPr/>
          <p:nvPr userDrawn="1"/>
        </p:nvSpPr>
        <p:spPr>
          <a:xfrm>
            <a:off x="4356101" y="6325757"/>
            <a:ext cx="4330700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3" i="1" dirty="0">
                <a:effectLst/>
              </a:rPr>
              <a:t>Dates contained in this document are provided as estimates only and can be changed at any time at the sole discretion of JHA.</a:t>
            </a:r>
            <a:r>
              <a:rPr lang="en-US" sz="1013" dirty="0">
                <a:effectLst/>
              </a:rPr>
              <a:t> 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0680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2677"/>
            <a:ext cx="12192000" cy="6953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547108-675E-425B-B83C-22AD3D3082DD}"/>
              </a:ext>
            </a:extLst>
          </p:cNvPr>
          <p:cNvSpPr>
            <a:spLocks noGrp="1"/>
          </p:cNvSpPr>
          <p:nvPr userDrawn="1"/>
        </p:nvSpPr>
        <p:spPr>
          <a:xfrm>
            <a:off x="-4012" y="6569078"/>
            <a:ext cx="483937" cy="2889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B671D-4EF2-4968-A9A4-37209A788679}" type="slidenum">
              <a:rPr lang="en-US" sz="1000" b="1" smtClean="0"/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baseline="0" dirty="0"/>
              <a:t> 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218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  <p:sldLayoutId id="2147483657" r:id="rId5"/>
    <p:sldLayoutId id="2147483654" r:id="rId6"/>
    <p:sldLayoutId id="2147483658" r:id="rId7"/>
    <p:sldLayoutId id="2147483652" r:id="rId8"/>
    <p:sldLayoutId id="2147483659" r:id="rId9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sz="27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F7C45D-E1E3-429E-ACD9-9E5B3A328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PowerShell 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DC63CB-6100-4417-8B63-6BB62FBA48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Revised December 2019 </a:t>
            </a:r>
          </a:p>
        </p:txBody>
      </p:sp>
    </p:spTree>
    <p:extLst>
      <p:ext uri="{BB962C8B-B14F-4D97-AF65-F5344CB8AC3E}">
        <p14:creationId xmlns:p14="http://schemas.microsoft.com/office/powerpoint/2010/main" val="88099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EB53D31-E888-49AB-B264-9392AE2D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/>
              <a:t>PowerShell Security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F095AA3-95AC-456D-9A0B-BA0D7C53F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4343400"/>
          </a:xfrm>
        </p:spPr>
        <p:txBody>
          <a:bodyPr/>
          <a:lstStyle/>
          <a:p>
            <a:pPr lvl="1"/>
            <a:r>
              <a:rPr lang="en-US" altLang="en-US" sz="2800"/>
              <a:t>No file association by default*</a:t>
            </a:r>
          </a:p>
          <a:p>
            <a:pPr lvl="1"/>
            <a:r>
              <a:rPr lang="en-US" altLang="en-US" sz="2800"/>
              <a:t>Scripts won’t run without “intervention”*</a:t>
            </a:r>
          </a:p>
          <a:p>
            <a:pPr lvl="1"/>
            <a:r>
              <a:rPr lang="en-US" altLang="en-US" sz="2800"/>
              <a:t>Possible to dictate where scripts can be run from (e.g. Local only, signed only, trusted machines only)</a:t>
            </a:r>
          </a:p>
          <a:p>
            <a:pPr lvl="1"/>
            <a:r>
              <a:rPr lang="en-US" altLang="en-US" sz="2800"/>
              <a:t>Script signing</a:t>
            </a:r>
          </a:p>
          <a:p>
            <a:pPr lvl="1"/>
            <a:r>
              <a:rPr lang="en-US" altLang="en-US" sz="2800"/>
              <a:t>PowerShell doesn’t grant any permissions (i.e.  if you can do it with PowerShell, you can do it without PowerShell)</a:t>
            </a:r>
          </a:p>
          <a:p>
            <a:pPr lvl="1"/>
            <a:endParaRPr lang="en-US" altLang="en-US" sz="3200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30E87F4-467C-4052-B4A7-3C8CD88A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uses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0A60DCA-3D29-4562-A56A-529E5813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Loop through list of servers to get status of a service on all of them</a:t>
            </a:r>
          </a:p>
          <a:p>
            <a:r>
              <a:rPr lang="en-US" altLang="en-US"/>
              <a:t>Check for running process and stop it</a:t>
            </a:r>
          </a:p>
          <a:p>
            <a:r>
              <a:rPr lang="en-US" altLang="en-US"/>
              <a:t>If files exist in a certain folder, copy them to different destinations based on their file names or extensions</a:t>
            </a:r>
          </a:p>
          <a:p>
            <a:r>
              <a:rPr lang="en-US" altLang="en-US"/>
              <a:t>Retrieve files from an FTP server, parse them as XML, and insert rows into the database for each child node in the XML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EFEC90-0084-4EDA-87FC-1FE855C3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Progression of PowerShell usage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B052990-B15F-40E3-A4D3-F43B4A00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Run canned scripts</a:t>
            </a:r>
          </a:p>
          <a:p>
            <a:r>
              <a:rPr lang="en-US" altLang="en-US"/>
              <a:t>Compose cmdlets on command-line for ad-hoc investigations</a:t>
            </a:r>
          </a:p>
          <a:p>
            <a:r>
              <a:rPr lang="en-US" altLang="en-US"/>
              <a:t>Store composed cmdlets as functions/modules for repeatability (scripting)</a:t>
            </a:r>
          </a:p>
          <a:p>
            <a:r>
              <a:rPr lang="en-US" altLang="en-US"/>
              <a:t>Write cmdlets (verbs) for new subject areas (nouns) using advanced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3529B31-62A4-4509-98AA-E6539B80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PowerShell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15DDE8D-AEF2-4F4A-B1BF-AD067FB4D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97280"/>
            <a:ext cx="8229600" cy="4811428"/>
          </a:xfrm>
        </p:spPr>
        <p:txBody>
          <a:bodyPr/>
          <a:lstStyle/>
          <a:p>
            <a:r>
              <a:rPr lang="en-US" altLang="en-US" dirty="0"/>
              <a:t>Windows PowerShell (5.1)</a:t>
            </a:r>
          </a:p>
          <a:p>
            <a:pPr lvl="1"/>
            <a:r>
              <a:rPr lang="en-US" altLang="en-US" dirty="0"/>
              <a:t>Console</a:t>
            </a:r>
          </a:p>
          <a:p>
            <a:pPr lvl="1"/>
            <a:r>
              <a:rPr lang="en-US" altLang="en-US" dirty="0"/>
              <a:t>ISE</a:t>
            </a:r>
          </a:p>
          <a:p>
            <a:pPr lvl="2"/>
            <a:r>
              <a:rPr lang="en-US" altLang="en-US" dirty="0"/>
              <a:t>Debugging</a:t>
            </a:r>
          </a:p>
          <a:p>
            <a:pPr lvl="2"/>
            <a:r>
              <a:rPr lang="en-US" altLang="en-US" dirty="0"/>
              <a:t>Running single/selected line</a:t>
            </a:r>
          </a:p>
          <a:p>
            <a:r>
              <a:rPr lang="en-US" altLang="en-US" dirty="0"/>
              <a:t>Run as Administrator</a:t>
            </a:r>
          </a:p>
          <a:p>
            <a:r>
              <a:rPr lang="en-US" altLang="en-US" dirty="0"/>
              <a:t>Scheduled Tasks</a:t>
            </a:r>
          </a:p>
          <a:p>
            <a:r>
              <a:rPr lang="en-US" altLang="en-US" dirty="0"/>
              <a:t>Visual Studio Code</a:t>
            </a:r>
          </a:p>
          <a:p>
            <a:r>
              <a:rPr lang="en-US" altLang="en-US" dirty="0"/>
              <a:t>PowerShell Core (6.0)</a:t>
            </a:r>
          </a:p>
          <a:p>
            <a:r>
              <a:rPr lang="en-US" altLang="en-US" dirty="0" err="1"/>
              <a:t>Powershell</a:t>
            </a:r>
            <a:r>
              <a:rPr lang="en-US" altLang="en-US" dirty="0"/>
              <a:t> 7.0 (core, but not branded as such)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A5C9C4B-60CC-4421-B84B-9A4C2F96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/>
              <a:t>Soapbox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CBE0129-27D9-4527-AE5A-AE772F2B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Why do we use PowerShell (or other automation)</a:t>
            </a:r>
          </a:p>
          <a:p>
            <a:pPr lvl="1"/>
            <a:r>
              <a:rPr lang="en-US" altLang="en-US"/>
              <a:t>Repeatable</a:t>
            </a:r>
          </a:p>
          <a:p>
            <a:pPr lvl="1"/>
            <a:r>
              <a:rPr lang="en-US" altLang="en-US"/>
              <a:t>Consistent</a:t>
            </a:r>
          </a:p>
          <a:p>
            <a:pPr lvl="1"/>
            <a:r>
              <a:rPr lang="en-US" altLang="en-US"/>
              <a:t>Auditable</a:t>
            </a:r>
          </a:p>
          <a:p>
            <a:pPr lvl="1"/>
            <a:r>
              <a:rPr lang="en-US" altLang="en-US"/>
              <a:t>Self-documenting</a:t>
            </a:r>
          </a:p>
          <a:p>
            <a:pPr lvl="1"/>
            <a:r>
              <a:rPr lang="en-US" altLang="en-US"/>
              <a:t>(Fast?)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C3BCD44-85FC-4B1A-94DB-D7C47074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Cmdlet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40275D1-C631-4BCF-B06A-CEA8F83F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667000"/>
          </a:xfrm>
        </p:spPr>
        <p:txBody>
          <a:bodyPr/>
          <a:lstStyle/>
          <a:p>
            <a:r>
              <a:rPr lang="en-US" altLang="en-US" dirty="0"/>
              <a:t>A cmdlet is a PowerShell command</a:t>
            </a:r>
          </a:p>
          <a:p>
            <a:pPr lvl="1"/>
            <a:r>
              <a:rPr lang="en-US" altLang="en-US" dirty="0"/>
              <a:t>You aren’t limited to cmdlets in PowerShell</a:t>
            </a:r>
          </a:p>
          <a:p>
            <a:r>
              <a:rPr lang="en-US" altLang="en-US" dirty="0"/>
              <a:t>Cmdlets are named with a Verb-Noun convention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F636D0A-1DB1-41E0-92E7-624884D1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en-US"/>
              <a:t>Big 3 Cmdlets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1561202-6AF3-4DC2-83BD-60FB3ED87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Get-Command (also tab completion)</a:t>
            </a:r>
          </a:p>
          <a:p>
            <a:pPr lvl="1"/>
            <a:r>
              <a:rPr lang="en-US" altLang="en-US"/>
              <a:t>Lists matching cmdlets and executable files in the path</a:t>
            </a:r>
          </a:p>
          <a:p>
            <a:r>
              <a:rPr lang="en-US" altLang="en-US"/>
              <a:t>Get-Help</a:t>
            </a:r>
          </a:p>
          <a:p>
            <a:pPr lvl="1"/>
            <a:r>
              <a:rPr lang="en-US" altLang="en-US"/>
              <a:t>Provides details about specific cmdlets or about general PowerShell topics</a:t>
            </a:r>
          </a:p>
          <a:p>
            <a:pPr lvl="2"/>
            <a:r>
              <a:rPr lang="en-US" altLang="en-US"/>
              <a:t>Updatable help</a:t>
            </a:r>
          </a:p>
          <a:p>
            <a:pPr lvl="2"/>
            <a:r>
              <a:rPr lang="en-US" altLang="en-US"/>
              <a:t>Get-Help get-service</a:t>
            </a:r>
          </a:p>
          <a:p>
            <a:pPr lvl="2"/>
            <a:r>
              <a:rPr lang="en-US" altLang="en-US"/>
              <a:t>Get-Help –noun Service</a:t>
            </a:r>
          </a:p>
          <a:p>
            <a:pPr lvl="2"/>
            <a:r>
              <a:rPr lang="en-US" altLang="en-US"/>
              <a:t>Get-Help about_Aliases</a:t>
            </a:r>
          </a:p>
          <a:p>
            <a:r>
              <a:rPr lang="en-US" altLang="en-US"/>
              <a:t>Get-Member</a:t>
            </a:r>
          </a:p>
          <a:p>
            <a:pPr lvl="1"/>
            <a:r>
              <a:rPr lang="en-US" altLang="en-US"/>
              <a:t>Provides lists of members (properties, methods, and events) for an object.</a:t>
            </a:r>
          </a:p>
          <a:p>
            <a:pPr lvl="1"/>
            <a:r>
              <a:rPr lang="en-US" altLang="en-US"/>
              <a:t>Generally pipe items into Get-Member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E71E176-12A4-464A-B6E8-B08FA1AC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/>
              <a:t>Intro to Cmdlets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D219B6A-E09F-4317-8EBA-0AB65316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Verb-noun convention</a:t>
            </a:r>
          </a:p>
          <a:p>
            <a:pPr lvl="1"/>
            <a:r>
              <a:rPr lang="en-US" altLang="en-US"/>
              <a:t>Actually significant, not just display</a:t>
            </a:r>
          </a:p>
          <a:p>
            <a:pPr lvl="1"/>
            <a:r>
              <a:rPr lang="en-US" altLang="en-US"/>
              <a:t>get-command –noun Service</a:t>
            </a:r>
          </a:p>
          <a:p>
            <a:r>
              <a:rPr lang="en-US" altLang="en-US"/>
              <a:t>Parameter handling</a:t>
            </a:r>
          </a:p>
          <a:p>
            <a:pPr lvl="1"/>
            <a:r>
              <a:rPr lang="en-US" altLang="en-US"/>
              <a:t>Positional parameters</a:t>
            </a:r>
          </a:p>
          <a:p>
            <a:pPr lvl="1"/>
            <a:r>
              <a:rPr lang="en-US" altLang="en-US"/>
              <a:t>Parameter sets</a:t>
            </a:r>
          </a:p>
          <a:p>
            <a:pPr lvl="1"/>
            <a:r>
              <a:rPr lang="en-US" altLang="en-US"/>
              <a:t>Switch Parameters</a:t>
            </a:r>
          </a:p>
          <a:p>
            <a:pPr lvl="1"/>
            <a:r>
              <a:rPr lang="en-US" altLang="en-US"/>
              <a:t>Common Parameters</a:t>
            </a:r>
          </a:p>
          <a:p>
            <a:r>
              <a:rPr lang="en-US" altLang="en-US"/>
              <a:t>Output stream</a:t>
            </a:r>
          </a:p>
          <a:p>
            <a:r>
              <a:rPr lang="en-US" altLang="en-US"/>
              <a:t>Best Practice – use full command and parameter names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1E1D498-CC8C-45F0-9F9A-C3382E11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PSProviders and PSDrives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9FC55D5-6DA1-443B-A699-1945AC3B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PSProviders allow access to hierarchical data using generic cmdlets (simliar to file access)</a:t>
            </a:r>
          </a:p>
          <a:p>
            <a:r>
              <a:rPr lang="en-US" altLang="en-US"/>
              <a:t>PSDrives use providers to expose particular data</a:t>
            </a:r>
          </a:p>
          <a:p>
            <a:pPr lvl="1"/>
            <a:r>
              <a:rPr lang="en-US" altLang="en-US"/>
              <a:t>File systems</a:t>
            </a:r>
          </a:p>
          <a:p>
            <a:pPr lvl="1"/>
            <a:r>
              <a:rPr lang="en-US" altLang="en-US"/>
              <a:t>Registry</a:t>
            </a:r>
          </a:p>
          <a:p>
            <a:pPr lvl="1"/>
            <a:r>
              <a:rPr lang="en-US" altLang="en-US"/>
              <a:t>PowerShell objects (aliases, functions,variables)</a:t>
            </a:r>
          </a:p>
          <a:p>
            <a:pPr lvl="1"/>
            <a:r>
              <a:rPr lang="en-US" altLang="en-US"/>
              <a:t>Certificates</a:t>
            </a:r>
          </a:p>
          <a:p>
            <a:pPr lvl="1"/>
            <a:r>
              <a:rPr lang="en-US" altLang="en-US"/>
              <a:t>SQL Server</a:t>
            </a:r>
          </a:p>
          <a:p>
            <a:pPr lvl="1"/>
            <a:r>
              <a:rPr lang="en-US" altLang="en-US"/>
              <a:t>Active Directory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1EC3346-DC14-45E1-99DA-1CC6E3AA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Pipeline(with dir and *-object)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2846FC45-B4AF-478F-BDCA-69C93D8C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1" y="1295400"/>
            <a:ext cx="3173413" cy="38862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Sort-object</a:t>
            </a:r>
          </a:p>
          <a:p>
            <a:r>
              <a:rPr lang="en-US" altLang="en-US"/>
              <a:t>Where-object</a:t>
            </a:r>
          </a:p>
          <a:p>
            <a:r>
              <a:rPr lang="en-US" altLang="en-US"/>
              <a:t>Select-object</a:t>
            </a:r>
          </a:p>
          <a:p>
            <a:r>
              <a:rPr lang="en-US" altLang="en-US"/>
              <a:t>Group-object</a:t>
            </a:r>
          </a:p>
          <a:p>
            <a:r>
              <a:rPr lang="en-US" altLang="en-US"/>
              <a:t>Measure-object</a:t>
            </a:r>
          </a:p>
          <a:p>
            <a:r>
              <a:rPr lang="en-US" altLang="en-US"/>
              <a:t>Foreach-object</a:t>
            </a:r>
          </a:p>
          <a:p>
            <a:r>
              <a:rPr lang="en-US" altLang="en-US"/>
              <a:t>Tee-object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AAEFD71-087E-431D-9299-70E13CE0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PowerShell?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E5F7F9E-A240-48BE-8A60-FDE2FD83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pPr lvl="1"/>
            <a:r>
              <a:rPr lang="en-US" altLang="en-US" sz="2400"/>
              <a:t>Command-line replacement (for DOS) </a:t>
            </a:r>
          </a:p>
          <a:p>
            <a:pPr lvl="1"/>
            <a:r>
              <a:rPr lang="en-US" altLang="en-US" sz="2400"/>
              <a:t>Originally named Monad, planned to ship with Vista</a:t>
            </a:r>
          </a:p>
          <a:p>
            <a:pPr lvl="1"/>
            <a:r>
              <a:rPr lang="en-US" altLang="en-US" sz="2400"/>
              <a:t>Language suitable for scripting</a:t>
            </a:r>
          </a:p>
          <a:p>
            <a:pPr lvl="1"/>
            <a:r>
              <a:rPr lang="en-US" altLang="en-US" sz="2400"/>
              <a:t>Dynamically typed (e.g. no variable declarations)</a:t>
            </a:r>
          </a:p>
          <a:p>
            <a:pPr lvl="1"/>
            <a:r>
              <a:rPr lang="en-US" altLang="en-US" sz="2400"/>
              <a:t>Embeddable in applications</a:t>
            </a:r>
          </a:p>
          <a:p>
            <a:pPr lvl="1"/>
            <a:r>
              <a:rPr lang="en-US" altLang="en-US" sz="2400"/>
              <a:t>Object-oriented Pipeline</a:t>
            </a:r>
          </a:p>
          <a:p>
            <a:pPr lvl="1"/>
            <a:r>
              <a:rPr lang="en-US" altLang="en-US" sz="2400"/>
              <a:t>Integrates with other technologies (COM, .NET, WMI, AD, etc.)</a:t>
            </a:r>
            <a:endParaRPr lang="en-US" altLang="en-US" sz="32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D6DF08F-461B-4E65-A1F0-7582A31C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4C2E-4782-489E-AA5F-FF22A7EB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90600"/>
            <a:ext cx="8229600" cy="43434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Find the largest 3 files in c:\JHA and its subdirectories (or some other folder)</a:t>
            </a:r>
          </a:p>
          <a:p>
            <a:pPr marL="0" indent="0">
              <a:buNone/>
              <a:defRPr/>
            </a:pPr>
            <a:endParaRPr lang="en-US" sz="1600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What are the 5 processes which are using the most memory (use the WS property)?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How many services are running on your laptop?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C749BF2-F415-4E00-919A-19F333DC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 (solutions)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780-35CA-45FE-BA14-7F68C48B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90600"/>
            <a:ext cx="8229600" cy="43434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Find the largest 3 files in c:\JHA and its children (or some other folder)</a:t>
            </a:r>
          </a:p>
          <a:p>
            <a:pPr marL="0" indent="0">
              <a:buNone/>
              <a:defRPr/>
            </a:pPr>
            <a:r>
              <a:rPr lang="en-US" dirty="0"/>
              <a:t>    </a:t>
            </a:r>
            <a:r>
              <a:rPr lang="en-US" sz="1600" dirty="0" err="1"/>
              <a:t>dir</a:t>
            </a:r>
            <a:r>
              <a:rPr lang="en-US" sz="1600" dirty="0"/>
              <a:t> c:\jha –</a:t>
            </a:r>
            <a:r>
              <a:rPr lang="en-US" sz="1600" dirty="0" err="1"/>
              <a:t>recurse</a:t>
            </a:r>
            <a:r>
              <a:rPr lang="en-US" sz="1600" dirty="0"/>
              <a:t> | sort-object  -property Length –descending | select-object –first 3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What are the 5 processes which are using the most memory (use the WS property)?</a:t>
            </a:r>
          </a:p>
          <a:p>
            <a:pPr marL="457200" lvl="1" indent="0">
              <a:buNone/>
              <a:defRPr/>
            </a:pPr>
            <a:r>
              <a:rPr lang="en-US" sz="1600" dirty="0"/>
              <a:t>Get-process | sort-object –property WS –Descending | select-object –first 5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How many services are running on your laptop?</a:t>
            </a:r>
          </a:p>
          <a:p>
            <a:pPr marL="457200" lvl="1" indent="0">
              <a:buNone/>
              <a:defRPr/>
            </a:pPr>
            <a:r>
              <a:rPr lang="en-US" sz="1600" dirty="0"/>
              <a:t>get-service | where-object {$_.Status –</a:t>
            </a:r>
            <a:r>
              <a:rPr lang="en-US" sz="1600" dirty="0" err="1"/>
              <a:t>eq</a:t>
            </a:r>
            <a:r>
              <a:rPr lang="en-US" sz="1600" dirty="0"/>
              <a:t> ‘Running’} | measure-object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D5CF40D-143D-4817-8938-6BA5D879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 Cmdlets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3838D2F-A0FA-40CF-9454-2BEF3C76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09800"/>
            <a:ext cx="8229600" cy="3733800"/>
          </a:xfrm>
        </p:spPr>
        <p:txBody>
          <a:bodyPr/>
          <a:lstStyle/>
          <a:p>
            <a:r>
              <a:rPr lang="en-US" altLang="en-US"/>
              <a:t>Get-Content /  Set-Content</a:t>
            </a:r>
          </a:p>
          <a:p>
            <a:r>
              <a:rPr lang="en-US" altLang="en-US"/>
              <a:t>Out-File</a:t>
            </a:r>
          </a:p>
          <a:p>
            <a:r>
              <a:rPr lang="en-US" altLang="en-US"/>
              <a:t>Import-Csv / Export-Csv</a:t>
            </a:r>
          </a:p>
          <a:p>
            <a:r>
              <a:rPr lang="en-US" altLang="en-US"/>
              <a:t>ConvertTo-HTML</a:t>
            </a:r>
          </a:p>
          <a:p>
            <a:r>
              <a:rPr lang="en-US" altLang="en-US"/>
              <a:t>[xml]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695EB86D-A47F-4E60-93A5-C5BF23E0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F930-FE17-4428-B1B9-6355C6EC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4000"/>
            <a:ext cx="10134600" cy="43434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Services.csv</a:t>
            </a:r>
          </a:p>
          <a:p>
            <a:pPr marL="1771650" lvl="4" indent="0">
              <a:buNone/>
              <a:defRPr/>
            </a:pPr>
            <a:r>
              <a:rPr lang="en-US" sz="2000" dirty="0" err="1"/>
              <a:t>ComputerName,ServiceName</a:t>
            </a:r>
            <a:endParaRPr lang="en-US" sz="2000" dirty="0"/>
          </a:p>
          <a:p>
            <a:pPr marL="1771650" lvl="4" indent="0">
              <a:buNone/>
              <a:defRPr/>
            </a:pPr>
            <a:r>
              <a:rPr lang="en-US" sz="2000" dirty="0" err="1"/>
              <a:t>LOCALHOST,Browser</a:t>
            </a:r>
            <a:endParaRPr lang="en-US" sz="2000" dirty="0"/>
          </a:p>
          <a:p>
            <a:pPr marL="1771650" lvl="4" indent="0">
              <a:buNone/>
              <a:defRPr/>
            </a:pPr>
            <a:r>
              <a:rPr lang="en-US" sz="2000" dirty="0"/>
              <a:t>mike-she-lap2,dot3svc</a:t>
            </a:r>
          </a:p>
          <a:p>
            <a:pPr marL="1771650" lvl="4" indent="0">
              <a:buNone/>
              <a:defRPr/>
            </a:pPr>
            <a:endParaRPr lang="en-US" sz="2000" dirty="0"/>
          </a:p>
          <a:p>
            <a:pPr marL="57150" indent="0">
              <a:buNone/>
              <a:defRPr/>
            </a:pPr>
            <a:r>
              <a:rPr lang="en-US" sz="2000" dirty="0"/>
              <a:t>import-csv c:\temp\services.csv |</a:t>
            </a:r>
            <a:r>
              <a:rPr lang="en-US" sz="2000" dirty="0" err="1"/>
              <a:t>Foreach</a:t>
            </a:r>
            <a:r>
              <a:rPr lang="en-US" sz="2000" dirty="0"/>
              <a:t>-object {</a:t>
            </a:r>
          </a:p>
          <a:p>
            <a:pPr marL="57150" indent="0">
              <a:buNone/>
              <a:defRPr/>
            </a:pPr>
            <a:r>
              <a:rPr lang="en-US" sz="2000" dirty="0"/>
              <a:t>  get-service -</a:t>
            </a:r>
            <a:r>
              <a:rPr lang="en-US" sz="2000" dirty="0" err="1"/>
              <a:t>ComputerName</a:t>
            </a:r>
            <a:r>
              <a:rPr lang="en-US" sz="2000" dirty="0"/>
              <a:t> $_.</a:t>
            </a:r>
            <a:r>
              <a:rPr lang="en-US" sz="2000" dirty="0" err="1"/>
              <a:t>ComputerName</a:t>
            </a:r>
            <a:r>
              <a:rPr lang="en-US" sz="2000" dirty="0"/>
              <a:t> -Name $_.</a:t>
            </a:r>
            <a:r>
              <a:rPr lang="en-US" sz="2000" dirty="0" err="1"/>
              <a:t>ServiceName</a:t>
            </a:r>
            <a:r>
              <a:rPr lang="en-US" sz="2000" dirty="0"/>
              <a:t>  </a:t>
            </a:r>
          </a:p>
          <a:p>
            <a:pPr marL="57150" indent="0">
              <a:buNone/>
              <a:defRPr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1212E8D-3984-484B-80BF-19E58F33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Formatting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E445C2F-4C4D-4753-BB8E-DD42F3A2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Format files (in $pshome)</a:t>
            </a:r>
          </a:p>
          <a:p>
            <a:r>
              <a:rPr lang="en-US" altLang="en-US"/>
              <a:t>Objects with 4 or fewer properties –tabular</a:t>
            </a:r>
          </a:p>
          <a:p>
            <a:r>
              <a:rPr lang="en-US" altLang="en-US"/>
              <a:t>5 or more—list</a:t>
            </a:r>
          </a:p>
          <a:p>
            <a:r>
              <a:rPr lang="en-US" altLang="en-US"/>
              <a:t>Format Cmdlets</a:t>
            </a:r>
          </a:p>
          <a:p>
            <a:pPr lvl="1"/>
            <a:r>
              <a:rPr lang="en-US" altLang="en-US"/>
              <a:t>Format-table</a:t>
            </a:r>
          </a:p>
          <a:p>
            <a:pPr lvl="1"/>
            <a:r>
              <a:rPr lang="en-US" altLang="en-US"/>
              <a:t>Format-list</a:t>
            </a:r>
          </a:p>
          <a:p>
            <a:pPr lvl="1"/>
            <a:r>
              <a:rPr lang="en-US" altLang="en-US"/>
              <a:t>Format-wide  (you won’t use this)</a:t>
            </a:r>
          </a:p>
          <a:p>
            <a:pPr lvl="1"/>
            <a:r>
              <a:rPr lang="en-US" altLang="en-US"/>
              <a:t>Format-custom  (or this)</a:t>
            </a:r>
          </a:p>
          <a:p>
            <a:r>
              <a:rPr lang="en-US" altLang="en-US"/>
              <a:t>Best</a:t>
            </a:r>
            <a:r>
              <a:rPr lang="en-GB" altLang="en-US"/>
              <a:t> Practice: </a:t>
            </a:r>
            <a:r>
              <a:rPr lang="en-US" altLang="en-US"/>
              <a:t>Avoid using Formatting cmdlets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B9C407B-2CE9-48A3-9DD0-60BF97EF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85C8C87-1709-41E0-83F0-B5D637B3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Start with $</a:t>
            </a:r>
          </a:p>
          <a:p>
            <a:r>
              <a:rPr lang="en-GB" altLang="en-US"/>
              <a:t>Dynamic typing</a:t>
            </a:r>
            <a:endParaRPr lang="en-US" altLang="en-US"/>
          </a:p>
          <a:p>
            <a:r>
              <a:rPr lang="en-US" altLang="en-US"/>
              <a:t>Strings – single/double quotes</a:t>
            </a:r>
          </a:p>
          <a:p>
            <a:r>
              <a:rPr lang="en-US" altLang="en-US"/>
              <a:t>Here-strings</a:t>
            </a:r>
          </a:p>
          <a:p>
            <a:r>
              <a:rPr lang="en-US" altLang="en-US"/>
              <a:t>String interpolation</a:t>
            </a:r>
          </a:p>
          <a:p>
            <a:r>
              <a:rPr lang="en-US" altLang="en-US"/>
              <a:t>Arrays</a:t>
            </a:r>
          </a:p>
          <a:p>
            <a:r>
              <a:rPr lang="en-US" altLang="en-US"/>
              <a:t>Hashtables</a:t>
            </a:r>
          </a:p>
          <a:p>
            <a:r>
              <a:rPr lang="en-US" altLang="en-US"/>
              <a:t>Restricting types</a:t>
            </a:r>
          </a:p>
          <a:p>
            <a:r>
              <a:rPr lang="en-US" altLang="en-US"/>
              <a:t>Type adapters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0DAD4F9-FCF1-40E6-BBE6-C7CAEBA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E89D1CB-BA38-4152-943C-9EA4A6EE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Arithemetic</a:t>
            </a:r>
          </a:p>
          <a:p>
            <a:pPr lvl="1"/>
            <a:r>
              <a:rPr lang="en-US" altLang="en-US"/>
              <a:t>+, -, *, /, ++, --, %, -shl, -shr</a:t>
            </a:r>
          </a:p>
          <a:p>
            <a:r>
              <a:rPr lang="en-US" altLang="en-US"/>
              <a:t>Unit suffixes</a:t>
            </a:r>
          </a:p>
          <a:p>
            <a:pPr lvl="1"/>
            <a:r>
              <a:rPr lang="en-US" altLang="en-US"/>
              <a:t>KB, MB, GB, TB</a:t>
            </a:r>
          </a:p>
          <a:p>
            <a:r>
              <a:rPr lang="en-US" altLang="en-US"/>
              <a:t>Assignment operators</a:t>
            </a:r>
          </a:p>
          <a:p>
            <a:pPr lvl="1"/>
            <a:r>
              <a:rPr lang="en-US" altLang="en-US"/>
              <a:t>=, +=, -=, *=, /=, %=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0849BA5-229A-4017-893B-5FA5D3D3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E3F3A7C-3F51-4AD3-9841-803FF334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Comparison</a:t>
            </a:r>
          </a:p>
          <a:p>
            <a:pPr lvl="1"/>
            <a:r>
              <a:rPr lang="en-US" altLang="en-US"/>
              <a:t>-eq, -ne, -lt, -gt, -le, -ge, -like, -notlike, -contains, -in, -notin</a:t>
            </a:r>
          </a:p>
          <a:p>
            <a:r>
              <a:rPr lang="en-US" altLang="en-US"/>
              <a:t>Regex</a:t>
            </a:r>
          </a:p>
          <a:p>
            <a:pPr lvl="1"/>
            <a:r>
              <a:rPr lang="en-US" altLang="en-US"/>
              <a:t>-match, -notmatch</a:t>
            </a:r>
          </a:p>
          <a:p>
            <a:r>
              <a:rPr lang="en-US" altLang="en-US"/>
              <a:t>Replace</a:t>
            </a:r>
          </a:p>
          <a:p>
            <a:pPr lvl="1"/>
            <a:r>
              <a:rPr lang="en-US" altLang="en-US"/>
              <a:t>-replace</a:t>
            </a:r>
          </a:p>
          <a:p>
            <a:r>
              <a:rPr lang="en-US" altLang="en-US"/>
              <a:t>Format</a:t>
            </a:r>
          </a:p>
          <a:p>
            <a:pPr lvl="1"/>
            <a:r>
              <a:rPr lang="en-US" altLang="en-US"/>
              <a:t>-f</a:t>
            </a:r>
          </a:p>
          <a:p>
            <a:r>
              <a:rPr lang="en-US" altLang="en-US"/>
              <a:t>Types</a:t>
            </a:r>
          </a:p>
          <a:p>
            <a:pPr lvl="1"/>
            <a:r>
              <a:rPr lang="en-US" altLang="en-US"/>
              <a:t>-is, -as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EB6EFAA-D96D-4C07-91E4-CD6C88C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DE4A389-F017-4A8B-8FC3-A1CCFE13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Foreach loop   (not the same as foreach-object)</a:t>
            </a:r>
          </a:p>
          <a:p>
            <a:r>
              <a:rPr lang="en-US" altLang="en-US"/>
              <a:t>If, if/else, if/elseif/else</a:t>
            </a:r>
          </a:p>
          <a:p>
            <a:r>
              <a:rPr lang="en-US" altLang="en-US"/>
              <a:t>While() { }</a:t>
            </a:r>
          </a:p>
          <a:p>
            <a:r>
              <a:rPr lang="en-US" altLang="en-US"/>
              <a:t>Do { } while ()</a:t>
            </a:r>
          </a:p>
          <a:p>
            <a:r>
              <a:rPr lang="en-US" altLang="en-US"/>
              <a:t>Do {} until ()</a:t>
            </a:r>
          </a:p>
          <a:p>
            <a:r>
              <a:rPr lang="en-US" altLang="en-US"/>
              <a:t>For ( ) { }</a:t>
            </a:r>
          </a:p>
          <a:p>
            <a:r>
              <a:rPr lang="en-US" altLang="en-US"/>
              <a:t>Switch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E89E1075-7628-4774-B411-8C5B1EB1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E235-3268-4777-86F1-AE9C04BC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End-of-line comments </a:t>
            </a:r>
          </a:p>
          <a:p>
            <a:pPr marL="0" indent="0">
              <a:buNone/>
              <a:defRPr/>
            </a:pPr>
            <a:r>
              <a:rPr lang="en-US" dirty="0"/>
              <a:t>  get-service Spooler  # this is a comment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Multi-line comments</a:t>
            </a:r>
          </a:p>
          <a:p>
            <a:pPr marL="0" indent="0">
              <a:buNone/>
              <a:defRPr/>
            </a:pPr>
            <a:r>
              <a:rPr lang="en-US" dirty="0"/>
              <a:t>&lt;#  comments between these</a:t>
            </a:r>
          </a:p>
          <a:p>
            <a:pPr marL="0" indent="0">
              <a:buNone/>
              <a:defRPr/>
            </a:pPr>
            <a:r>
              <a:rPr lang="en-US" dirty="0"/>
              <a:t>This is still a comment</a:t>
            </a:r>
          </a:p>
          <a:p>
            <a:pPr marL="0" indent="0">
              <a:buNone/>
              <a:defRPr/>
            </a:pPr>
            <a:r>
              <a:rPr lang="en-US" dirty="0"/>
              <a:t>  # this is a comment </a:t>
            </a:r>
          </a:p>
          <a:p>
            <a:pPr marL="0" indent="0">
              <a:buNone/>
              <a:defRPr/>
            </a:pPr>
            <a:r>
              <a:rPr lang="en-US" dirty="0"/>
              <a:t>#&gt; 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#Requires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97FECE2-FD90-438C-874D-ABE552A8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Disclaimers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E5E6559-23E0-46E6-A3C3-C46D96EB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Scope of course – files, services, processes</a:t>
            </a:r>
          </a:p>
          <a:p>
            <a:r>
              <a:rPr lang="en-US" altLang="en-US"/>
              <a:t>Expectation leaving the course</a:t>
            </a:r>
          </a:p>
          <a:p>
            <a:pPr lvl="1"/>
            <a:r>
              <a:rPr lang="en-US" altLang="en-US"/>
              <a:t>You will be familiar with basic PowerShell concepts</a:t>
            </a:r>
          </a:p>
          <a:p>
            <a:pPr lvl="1"/>
            <a:r>
              <a:rPr lang="en-US" altLang="en-US"/>
              <a:t>You will be familiar with basic PowerShell best practices</a:t>
            </a:r>
          </a:p>
          <a:p>
            <a:pPr lvl="1"/>
            <a:r>
              <a:rPr lang="en-US" altLang="en-US"/>
              <a:t>You will be able to run PowerShell on your corp laptop</a:t>
            </a:r>
          </a:p>
          <a:p>
            <a:pPr lvl="1"/>
            <a:r>
              <a:rPr lang="en-US" altLang="en-US"/>
              <a:t>You will be able to use PowerShell to “find out what you need”</a:t>
            </a:r>
          </a:p>
          <a:p>
            <a:pPr lvl="1"/>
            <a:r>
              <a:rPr lang="en-US" altLang="en-US"/>
              <a:t>You will </a:t>
            </a:r>
            <a:r>
              <a:rPr lang="en-US" altLang="en-US" u="sng"/>
              <a:t>not</a:t>
            </a:r>
            <a:r>
              <a:rPr lang="en-US" altLang="en-US"/>
              <a:t> be proficient with PowerShell…that takes time</a:t>
            </a:r>
            <a:endParaRPr lang="en-US" altLang="en-US"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23C2E71F-6970-4F69-88E3-B175A897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2F09476-AE79-4EB9-B2A9-877E694B2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Parameters</a:t>
            </a:r>
          </a:p>
          <a:p>
            <a:r>
              <a:rPr lang="en-US" altLang="en-US"/>
              <a:t>Scope</a:t>
            </a:r>
          </a:p>
          <a:p>
            <a:r>
              <a:rPr lang="en-US" altLang="en-US"/>
              <a:t>Return/output values</a:t>
            </a:r>
          </a:p>
          <a:p>
            <a:r>
              <a:rPr lang="en-US" altLang="en-US"/>
              <a:t>Best Practice: Always output objects!!!!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D8F16ED-5A99-4F46-AAA0-007F7962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9E810E08-6540-4377-8114-3FFD720D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343400"/>
          </a:xfrm>
        </p:spPr>
        <p:txBody>
          <a:bodyPr/>
          <a:lstStyle/>
          <a:p>
            <a:r>
              <a:rPr lang="en-US" altLang="en-US"/>
              <a:t>Execution policy</a:t>
            </a:r>
          </a:p>
          <a:p>
            <a:r>
              <a:rPr lang="en-US" altLang="en-US"/>
              <a:t>Profiles</a:t>
            </a:r>
          </a:p>
          <a:p>
            <a:r>
              <a:rPr lang="en-US" altLang="en-US"/>
              <a:t>Parameters</a:t>
            </a:r>
          </a:p>
          <a:p>
            <a:r>
              <a:rPr lang="en-US" altLang="en-US"/>
              <a:t>Dot Sourcing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1E561B2D-B3D3-4D10-A6DD-AA56DEA1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CmdletBinding()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BC7BC27-469B-4C72-8066-187B1373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Add [CmdletBinding()] attribute to Param() statement</a:t>
            </a:r>
          </a:p>
          <a:p>
            <a:r>
              <a:rPr lang="en-US" altLang="en-US"/>
              <a:t>This causes PowerShell to validate parameter names</a:t>
            </a:r>
          </a:p>
          <a:p>
            <a:r>
              <a:rPr lang="en-GB" altLang="en-US"/>
              <a:t>Available in functions or scripts</a:t>
            </a:r>
            <a:endParaRPr lang="en-US" altLang="en-US"/>
          </a:p>
          <a:p>
            <a:r>
              <a:rPr lang="en-US" altLang="en-US"/>
              <a:t>Also lots of other stuff, see you tomorrow!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9175B9B-C480-4E94-B1A8-E2AAC1B8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PowerShell Best Practices (Part 1)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90082CA0-903E-4747-A664-AEC6477C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“Filter Left” – filter your pipeline as early as possible</a:t>
            </a:r>
          </a:p>
          <a:p>
            <a:r>
              <a:rPr lang="en-US" altLang="en-US"/>
              <a:t>“Format Right” – use formatting at the right end of the pipeline (or don’t use it at all)</a:t>
            </a:r>
          </a:p>
          <a:p>
            <a:r>
              <a:rPr lang="en-US" altLang="en-US"/>
              <a:t>Use Named Parameters most of the time</a:t>
            </a:r>
          </a:p>
          <a:p>
            <a:r>
              <a:rPr lang="en-US" altLang="en-US"/>
              <a:t>Avoid aliases in scripts</a:t>
            </a:r>
          </a:p>
          <a:p>
            <a:r>
              <a:rPr lang="en-US" altLang="en-US"/>
              <a:t>Use a Param() statement in functions and scripts</a:t>
            </a:r>
          </a:p>
          <a:p>
            <a:r>
              <a:rPr lang="en-US" altLang="en-US"/>
              <a:t>Meaningful variable names</a:t>
            </a:r>
          </a:p>
          <a:p>
            <a:r>
              <a:rPr lang="en-US" altLang="en-US"/>
              <a:t>Single-responsibility functions</a:t>
            </a:r>
          </a:p>
          <a:p>
            <a:r>
              <a:rPr lang="en-US" altLang="en-US"/>
              <a:t>Output objects from functions</a:t>
            </a:r>
          </a:p>
          <a:p>
            <a:r>
              <a:rPr lang="en-US" altLang="en-US"/>
              <a:t>Use extensions to run executables (sc.exe, for example)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32BBB8E-D4C7-4102-BAFB-CCA8A60F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PowerShell “gotchas”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AC7852D-2A9F-47E6-8191-B5627466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Verb-noun syntax is somewhat odd for C#</a:t>
            </a:r>
          </a:p>
          <a:p>
            <a:pPr lvl="1"/>
            <a:r>
              <a:rPr lang="en-US" altLang="en-US"/>
              <a:t>However, the syntax is significant</a:t>
            </a:r>
          </a:p>
          <a:p>
            <a:pPr lvl="1"/>
            <a:r>
              <a:rPr lang="en-US" altLang="en-US"/>
              <a:t>Get-command –noun EventLog</a:t>
            </a:r>
          </a:p>
          <a:p>
            <a:r>
              <a:rPr lang="en-US" altLang="en-US"/>
              <a:t>Functions don’t always return the same type</a:t>
            </a:r>
          </a:p>
          <a:p>
            <a:pPr lvl="1"/>
            <a:r>
              <a:rPr lang="en-US" altLang="en-US"/>
              <a:t>Dir (get-childitem) may return a single fileinfo object or a collection</a:t>
            </a:r>
          </a:p>
          <a:p>
            <a:r>
              <a:rPr lang="en-US" altLang="en-US"/>
              <a:t>Function calls don’t use parentheses and commas</a:t>
            </a:r>
          </a:p>
          <a:p>
            <a:pPr lvl="1"/>
            <a:r>
              <a:rPr lang="en-US" altLang="en-US"/>
              <a:t>$x=get-myvalue $a $b      #NOT $x=get-myvalue($a,$b)</a:t>
            </a:r>
          </a:p>
          <a:p>
            <a:r>
              <a:rPr lang="en-US" altLang="en-US"/>
              <a:t>But, method calls do use parentheses and commas</a:t>
            </a:r>
          </a:p>
          <a:p>
            <a:pPr lvl="1"/>
            <a:r>
              <a:rPr lang="en-US" altLang="en-US"/>
              <a:t>$x.Method($a,$b)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FA2E1D3-5AEF-4340-BF72-2B6B034E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PowerShell “gotchas” (contd)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01C67D25-17A3-4D4F-A50A-3FF8EA8A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Functions return everything that isn’t captured  (example function returns 5 objects)</a:t>
            </a:r>
          </a:p>
          <a:p>
            <a:pPr marL="0" indent="0">
              <a:buNone/>
              <a:defRPr/>
            </a:pPr>
            <a:r>
              <a:rPr lang="en-US" altLang="en-US" dirty="0"/>
              <a:t>Function simple{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“hello”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“world”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1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2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return $true</a:t>
            </a:r>
          </a:p>
          <a:p>
            <a:pPr marL="57150" indent="0">
              <a:buNone/>
              <a:defRPr/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D89C907-32A7-4D39-BAEC-F445380B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PowerShell “gotchas” (contd)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22B4-2911-4473-BF80-49931DDC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Operator syntax (</a:t>
            </a:r>
            <a:r>
              <a:rPr lang="en-US" dirty="0" err="1"/>
              <a:t>cmdline</a:t>
            </a:r>
            <a:r>
              <a:rPr lang="en-US" dirty="0"/>
              <a:t> conflicts with &lt;,&gt;)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-</a:t>
            </a:r>
            <a:r>
              <a:rPr lang="en-US" dirty="0" err="1"/>
              <a:t>gt</a:t>
            </a:r>
            <a:r>
              <a:rPr lang="en-US" dirty="0"/>
              <a:t>, -</a:t>
            </a:r>
            <a:r>
              <a:rPr lang="en-US" dirty="0" err="1"/>
              <a:t>lt</a:t>
            </a:r>
            <a:r>
              <a:rPr lang="en-US" dirty="0"/>
              <a:t>, -like, etc.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err="1"/>
              <a:t>Backtick</a:t>
            </a:r>
            <a:r>
              <a:rPr lang="en-US" dirty="0"/>
              <a:t> (`) is the escape character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Again because of </a:t>
            </a:r>
            <a:r>
              <a:rPr lang="en-US" dirty="0" err="1"/>
              <a:t>cmdline</a:t>
            </a:r>
            <a:r>
              <a:rPr lang="en-US" dirty="0"/>
              <a:t> use of \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However, sometimes you use ‘\’ (regexes)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You can reference undefined variables by default  (use Set-</a:t>
            </a:r>
            <a:r>
              <a:rPr lang="en-US" dirty="0" err="1"/>
              <a:t>StrictMode</a:t>
            </a:r>
            <a:r>
              <a:rPr lang="en-US" dirty="0"/>
              <a:t> to “fix”)</a:t>
            </a:r>
          </a:p>
          <a:p>
            <a:pPr marL="118872" indent="0">
              <a:buNone/>
              <a:defRPr/>
            </a:pPr>
            <a:r>
              <a:rPr lang="en-US" dirty="0"/>
              <a:t>$a=$</a:t>
            </a:r>
            <a:r>
              <a:rPr lang="en-US" dirty="0" err="1"/>
              <a:t>nosuchvariable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3172FC6-F92D-475B-957E-C8386A36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r>
              <a:rPr lang="en-US" altLang="en-US"/>
              <a:t>What next?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07BEA6E3-50BF-4417-80E9-03778479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7620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PowerShell Remoting</a:t>
            </a:r>
          </a:p>
          <a:p>
            <a:pPr lvl="1"/>
            <a:r>
              <a:rPr lang="en-US" altLang="en-US"/>
              <a:t>Interactive (like ssh)</a:t>
            </a:r>
          </a:p>
          <a:p>
            <a:pPr lvl="1"/>
            <a:r>
              <a:rPr lang="en-US" altLang="en-US"/>
              <a:t>Background jobs</a:t>
            </a:r>
          </a:p>
          <a:p>
            <a:pPr lvl="1"/>
            <a:r>
              <a:rPr lang="en-US" altLang="en-US"/>
              <a:t>Target multiple servers</a:t>
            </a:r>
          </a:p>
          <a:p>
            <a:pPr lvl="1"/>
            <a:r>
              <a:rPr lang="en-US" altLang="en-US"/>
              <a:t>Custom Endpoints (spec. users, restrict language, initialization)</a:t>
            </a:r>
          </a:p>
          <a:p>
            <a:r>
              <a:rPr lang="en-US" altLang="en-US"/>
              <a:t>Advanced Functions</a:t>
            </a:r>
          </a:p>
          <a:p>
            <a:pPr lvl="1"/>
            <a:r>
              <a:rPr lang="en-US" altLang="en-US"/>
              <a:t>Parameter validation</a:t>
            </a:r>
          </a:p>
          <a:p>
            <a:pPr lvl="1"/>
            <a:r>
              <a:rPr lang="en-US" altLang="en-US"/>
              <a:t>Multiple Parameter Sets</a:t>
            </a:r>
          </a:p>
          <a:p>
            <a:pPr lvl="1"/>
            <a:r>
              <a:rPr lang="en-US" altLang="en-US"/>
              <a:t>Pipeline input/output</a:t>
            </a:r>
          </a:p>
          <a:p>
            <a:r>
              <a:rPr lang="en-US" altLang="en-US"/>
              <a:t>WMI/CIM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9080828-734C-48C8-B94E-E5CAEC9C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/>
              <a:t>What next? (cont’d)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83456AF-51C0-40CB-ACD0-A4B4F95A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906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Embedding PowerShell in C#</a:t>
            </a:r>
          </a:p>
          <a:p>
            <a:r>
              <a:rPr lang="en-US" altLang="en-US"/>
              <a:t>Embedding C# code in PowerShell</a:t>
            </a:r>
          </a:p>
          <a:p>
            <a:r>
              <a:rPr lang="en-US" altLang="en-US"/>
              <a:t>Hosting PowerShell</a:t>
            </a:r>
          </a:p>
          <a:p>
            <a:r>
              <a:rPr lang="en-US" altLang="en-US"/>
              <a:t>Advanced Modules (manifests, binary modules, ad hoc modules)</a:t>
            </a:r>
          </a:p>
          <a:p>
            <a:r>
              <a:rPr lang="en-US" altLang="en-US"/>
              <a:t>PowerShell Workflows (v3.0)</a:t>
            </a:r>
          </a:p>
          <a:p>
            <a:r>
              <a:rPr lang="en-US" altLang="en-US"/>
              <a:t>Splatting</a:t>
            </a:r>
          </a:p>
          <a:p>
            <a:r>
              <a:rPr lang="en-US" altLang="en-US"/>
              <a:t>Proxy Functions</a:t>
            </a:r>
          </a:p>
          <a:p>
            <a:r>
              <a:rPr lang="en-US" altLang="en-US"/>
              <a:t>Common Open-Source modules</a:t>
            </a:r>
          </a:p>
          <a:p>
            <a:r>
              <a:rPr lang="en-US" altLang="en-US"/>
              <a:t>Comment-based Help</a:t>
            </a:r>
          </a:p>
          <a:p>
            <a:r>
              <a:rPr lang="en-US" altLang="en-US"/>
              <a:t>Script Signing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98260B8-7CD4-46BC-B4A9-A85CDA15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was PowerShell created?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868B809-1AE0-4955-BC33-5D1DA04A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pPr lvl="1"/>
            <a:r>
              <a:rPr lang="en-US" altLang="en-US" sz="2800"/>
              <a:t>DOS limitations</a:t>
            </a:r>
          </a:p>
          <a:p>
            <a:pPr lvl="2"/>
            <a:r>
              <a:rPr lang="en-US" altLang="en-US" sz="2200"/>
              <a:t>DOS batch files are good for simple stuff, hard for some stuff that should be easy, and impossible for hard things</a:t>
            </a:r>
          </a:p>
          <a:p>
            <a:pPr lvl="2"/>
            <a:r>
              <a:rPr lang="en-US" altLang="en-US" sz="2200"/>
              <a:t>DOS has evolved to add some flexibility, but it’s not always “usable”</a:t>
            </a:r>
          </a:p>
          <a:p>
            <a:pPr lvl="3"/>
            <a:r>
              <a:rPr lang="en-US" altLang="en-US" sz="2200"/>
              <a:t>for /F %%A in ("pics.txt") do If %%~zA equ 0 del pics.txt</a:t>
            </a:r>
          </a:p>
          <a:p>
            <a:pPr lvl="2"/>
            <a:r>
              <a:rPr lang="en-US" altLang="en-US" sz="2200"/>
              <a:t>DOS is text based, so any integration based on output is fragile (“parse and pray”)</a:t>
            </a:r>
          </a:p>
          <a:p>
            <a:pPr lvl="2"/>
            <a:r>
              <a:rPr lang="en-US" altLang="en-US" sz="2200"/>
              <a:t>DOS lacks high-level scripting concepts (structured variables, types, functions, etc.)</a:t>
            </a:r>
          </a:p>
          <a:p>
            <a:endParaRPr lang="en-US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0F365C1-AD96-4ACB-9904-6D6144BD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was PowerShell created? (cont’d)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068BC03-03F8-464E-95DF-14F26429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pPr lvl="1"/>
            <a:r>
              <a:rPr lang="en-US" altLang="en-US" sz="2800"/>
              <a:t>VBScript limitations</a:t>
            </a:r>
          </a:p>
          <a:p>
            <a:pPr lvl="2"/>
            <a:r>
              <a:rPr lang="en-US" altLang="en-US" sz="2400"/>
              <a:t>More flexibility than DOS, but still limited</a:t>
            </a:r>
          </a:p>
          <a:p>
            <a:pPr lvl="2"/>
            <a:r>
              <a:rPr lang="en-US" altLang="en-US" sz="2400"/>
              <a:t>COM based, so no access to more recent .NET libraries</a:t>
            </a:r>
          </a:p>
          <a:p>
            <a:pPr lvl="2"/>
            <a:r>
              <a:rPr lang="en-US" altLang="en-US" sz="2400"/>
              <a:t>Documentation scattered and sometimes hard to find</a:t>
            </a:r>
          </a:p>
          <a:p>
            <a:pPr lvl="2"/>
            <a:r>
              <a:rPr lang="en-US" altLang="en-US" sz="2400"/>
              <a:t>Not integrated with command-line,  so relearning of core concepts is necessary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E14CF83-D6F3-4ECD-A26D-DA55D86E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PowerShell offer from a technology standpoint?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E313821-C55E-48FD-B7B5-D3E68DDE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pPr lvl="1"/>
            <a:r>
              <a:rPr lang="en-US" altLang="en-US" sz="3600"/>
              <a:t>Command-line processing</a:t>
            </a:r>
          </a:p>
          <a:p>
            <a:pPr lvl="2"/>
            <a:r>
              <a:rPr lang="en-US" altLang="en-US" sz="2800"/>
              <a:t>Ability to incrementally investigate and develop solution</a:t>
            </a:r>
          </a:p>
          <a:p>
            <a:pPr lvl="2"/>
            <a:r>
              <a:rPr lang="en-US" altLang="en-US" sz="2800"/>
              <a:t>Quick turnaround time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0306740-976F-436A-8063-FE64D0AB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PowerShell offer from a technology standpoint? (cont’d)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218BA2F-5A95-45FB-AE6B-B63B94A8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pPr lvl="1"/>
            <a:r>
              <a:rPr lang="en-US" altLang="en-US" sz="3600"/>
              <a:t>Integration with other technologies</a:t>
            </a:r>
          </a:p>
          <a:p>
            <a:pPr lvl="2"/>
            <a:r>
              <a:rPr lang="en-US" altLang="en-US" sz="3200"/>
              <a:t>.NET Framework </a:t>
            </a:r>
          </a:p>
          <a:p>
            <a:pPr lvl="2"/>
            <a:r>
              <a:rPr lang="en-US" altLang="en-US" sz="3200"/>
              <a:t>COM objects (Legacy apps)</a:t>
            </a:r>
          </a:p>
          <a:p>
            <a:pPr lvl="2"/>
            <a:r>
              <a:rPr lang="en-US" altLang="en-US" sz="3200"/>
              <a:t>Active Directory (Users/Groups/Computers)</a:t>
            </a:r>
          </a:p>
          <a:p>
            <a:pPr lvl="2"/>
            <a:r>
              <a:rPr lang="en-US" altLang="en-US" sz="3200"/>
              <a:t>WMI (Hardware and OS information)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EEE27B0-A2F5-4AF8-B13D-AE0C4BC4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PowerShell offer from a technology standpoint? (cont’d)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B3EC6D8-1079-4160-86DF-7E93F74F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343400"/>
          </a:xfrm>
        </p:spPr>
        <p:txBody>
          <a:bodyPr/>
          <a:lstStyle/>
          <a:p>
            <a:pPr lvl="1"/>
            <a:r>
              <a:rPr lang="en-US" altLang="en-US" sz="3200"/>
              <a:t>Rich scripting language</a:t>
            </a:r>
          </a:p>
          <a:p>
            <a:pPr lvl="2"/>
            <a:r>
              <a:rPr lang="en-US" altLang="en-US" sz="2800"/>
              <a:t>No “workarounds” needed</a:t>
            </a:r>
          </a:p>
          <a:p>
            <a:pPr lvl="2"/>
            <a:r>
              <a:rPr lang="en-US" altLang="en-US" sz="2800"/>
              <a:t>Familiar structure for developers</a:t>
            </a:r>
          </a:p>
          <a:p>
            <a:pPr lvl="3"/>
            <a:r>
              <a:rPr lang="en-US" altLang="en-US"/>
              <a:t>High-level language</a:t>
            </a:r>
          </a:p>
          <a:p>
            <a:pPr lvl="3"/>
            <a:r>
              <a:rPr lang="en-US" altLang="en-US"/>
              <a:t>Similar to C#</a:t>
            </a:r>
          </a:p>
          <a:p>
            <a:pPr lvl="2"/>
            <a:r>
              <a:rPr lang="en-US" altLang="en-US" sz="2800"/>
              <a:t>No compilation needed</a:t>
            </a:r>
          </a:p>
          <a:p>
            <a:pPr lvl="1"/>
            <a:r>
              <a:rPr lang="en-US" altLang="en-US" sz="3000"/>
              <a:t>ISE (Integrated Scripting Environment) introduced in PowerShell 2.0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FC33D31-7207-4E4B-8D73-15EB9AB3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PowerShell offer from a technology standpoint? (cont’d)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8D293951-BB47-421A-8ED5-A4DF468D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pPr lvl="1"/>
            <a:r>
              <a:rPr lang="en-US" altLang="en-US" sz="3200"/>
              <a:t>Extensible language</a:t>
            </a:r>
          </a:p>
          <a:p>
            <a:pPr lvl="2"/>
            <a:r>
              <a:rPr lang="en-US" altLang="en-US" sz="2800"/>
              <a:t>Easy to create “natural” cmdlets</a:t>
            </a:r>
          </a:p>
          <a:p>
            <a:pPr lvl="2"/>
            <a:r>
              <a:rPr lang="en-US" altLang="en-US" sz="2800"/>
              <a:t>DSL creation</a:t>
            </a:r>
          </a:p>
          <a:p>
            <a:pPr lvl="2"/>
            <a:endParaRPr lang="en-US" altLang="en-US" sz="2800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HUniversity_Template">
  <a:themeElements>
    <a:clrScheme name="JACKHENRYUniversity">
      <a:dk1>
        <a:srgbClr val="555555"/>
      </a:dk1>
      <a:lt1>
        <a:srgbClr val="FFFFFF"/>
      </a:lt1>
      <a:dk2>
        <a:srgbClr val="78787B"/>
      </a:dk2>
      <a:lt2>
        <a:srgbClr val="C8C8C8"/>
      </a:lt2>
      <a:accent1>
        <a:srgbClr val="005189"/>
      </a:accent1>
      <a:accent2>
        <a:srgbClr val="B3282D"/>
      </a:accent2>
      <a:accent3>
        <a:srgbClr val="E07D26"/>
      </a:accent3>
      <a:accent4>
        <a:srgbClr val="488BC9"/>
      </a:accent4>
      <a:accent5>
        <a:srgbClr val="7D848C"/>
      </a:accent5>
      <a:accent6>
        <a:srgbClr val="555555"/>
      </a:accent6>
      <a:hlink>
        <a:srgbClr val="009DDC"/>
      </a:hlink>
      <a:folHlink>
        <a:srgbClr val="55555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HU_PPT_Presentation_Template_2019.potx" id="{0F322E94-EDEF-4859-8CCE-C986411CFFD5}" vid="{863AE49A-EFB3-4663-B0B1-56768AFA5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485FF15017C343986BD7D10547FF30" ma:contentTypeVersion="4" ma:contentTypeDescription="Create a new document." ma:contentTypeScope="" ma:versionID="27bb620916d8ff1888bbfe2eae7ebc85">
  <xsd:schema xmlns:xsd="http://www.w3.org/2001/XMLSchema" xmlns:xs="http://www.w3.org/2001/XMLSchema" xmlns:p="http://schemas.microsoft.com/office/2006/metadata/properties" xmlns:ns2="8ddd554d-fedb-4a4d-9dd6-c22a567e582c" xmlns:ns3="579ff8e9-0a60-410c-b7de-8f9f5406d976" targetNamespace="http://schemas.microsoft.com/office/2006/metadata/properties" ma:root="true" ma:fieldsID="744f9712ec2f17886cdd819ae1a4c820" ns2:_="" ns3:_="">
    <xsd:import namespace="8ddd554d-fedb-4a4d-9dd6-c22a567e582c"/>
    <xsd:import namespace="579ff8e9-0a60-410c-b7de-8f9f5406d9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d554d-fedb-4a4d-9dd6-c22a567e58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ff8e9-0a60-410c-b7de-8f9f5406d9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DD07A3-CA62-4685-80DF-B9FEE8B9F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C23930-90F4-43BC-9C42-C484CA3E73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dd554d-fedb-4a4d-9dd6-c22a567e582c"/>
    <ds:schemaRef ds:uri="579ff8e9-0a60-410c-b7de-8f9f5406d9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48946C-6703-4F18-8399-792D9C55F4D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JHU_PPT_Presentation_Template_2019</Template>
  <TotalTime>9</TotalTime>
  <Words>1836</Words>
  <Application>Microsoft Office PowerPoint</Application>
  <PresentationFormat>Widescreen</PresentationFormat>
  <Paragraphs>338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JHUniversity_Template</vt:lpstr>
      <vt:lpstr>PowerPoint Presentation</vt:lpstr>
      <vt:lpstr>What is PowerShell?</vt:lpstr>
      <vt:lpstr>Disclaimers</vt:lpstr>
      <vt:lpstr>Why was PowerShell created?</vt:lpstr>
      <vt:lpstr>Why was PowerShell created? (cont’d)</vt:lpstr>
      <vt:lpstr>What does PowerShell offer from a technology standpoint? </vt:lpstr>
      <vt:lpstr>What does PowerShell offer from a technology standpoint? (cont’d)</vt:lpstr>
      <vt:lpstr>What does PowerShell offer from a technology standpoint? (cont’d)</vt:lpstr>
      <vt:lpstr>What does PowerShell offer from a technology standpoint? (cont’d)</vt:lpstr>
      <vt:lpstr>PowerShell Security</vt:lpstr>
      <vt:lpstr>Examples of uses </vt:lpstr>
      <vt:lpstr>Progression of PowerShell usage</vt:lpstr>
      <vt:lpstr>Running PowerShell</vt:lpstr>
      <vt:lpstr>Soapbox</vt:lpstr>
      <vt:lpstr>What is a Cmdlet</vt:lpstr>
      <vt:lpstr>Big 3 Cmdlets</vt:lpstr>
      <vt:lpstr>Intro to Cmdlets </vt:lpstr>
      <vt:lpstr>PSProviders and PSDrives</vt:lpstr>
      <vt:lpstr>Using the Pipeline(with dir and *-object)</vt:lpstr>
      <vt:lpstr>Exercises</vt:lpstr>
      <vt:lpstr>Exercises (solutions)</vt:lpstr>
      <vt:lpstr>File I/O Cmdlets</vt:lpstr>
      <vt:lpstr>File I/O Example</vt:lpstr>
      <vt:lpstr>Formatting</vt:lpstr>
      <vt:lpstr>Variables</vt:lpstr>
      <vt:lpstr>Operators</vt:lpstr>
      <vt:lpstr>Operators</vt:lpstr>
      <vt:lpstr>Control Structures</vt:lpstr>
      <vt:lpstr>Comments</vt:lpstr>
      <vt:lpstr>Functions</vt:lpstr>
      <vt:lpstr>Scripts</vt:lpstr>
      <vt:lpstr>CmdletBinding()</vt:lpstr>
      <vt:lpstr>PowerShell Best Practices (Part 1)</vt:lpstr>
      <vt:lpstr>PowerShell “gotchas”</vt:lpstr>
      <vt:lpstr>PowerShell “gotchas” (contd)</vt:lpstr>
      <vt:lpstr>PowerShell “gotchas” (contd)</vt:lpstr>
      <vt:lpstr>What next?</vt:lpstr>
      <vt:lpstr>What next? (cont’d)</vt:lpstr>
    </vt:vector>
  </TitlesOfParts>
  <Company>Jack Henry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Shepard</dc:creator>
  <cp:lastModifiedBy>Mike Shepard</cp:lastModifiedBy>
  <cp:revision>3</cp:revision>
  <cp:lastPrinted>2016-08-12T18:57:01Z</cp:lastPrinted>
  <dcterms:created xsi:type="dcterms:W3CDTF">2019-11-30T20:54:46Z</dcterms:created>
  <dcterms:modified xsi:type="dcterms:W3CDTF">2019-12-02T19:17:06Z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0x010100AF485FF15017C343986BD7D10547FF30</vt:lpwstr>
  </property>
  <property fmtid="{D5CDD505-2E9C-101B-9397-08002B2CF9AE}" pid="3" name="Order">
    <vt:r8>26100</vt:r8>
  </property>
</Properties>
</file>