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a:extLst>
              <a:ext uri="{FF2B5EF4-FFF2-40B4-BE49-F238E27FC236}">
                <a16:creationId xmlns:a16="http://schemas.microsoft.com/office/drawing/2014/main" id="{A82E9E6E-86EE-9E42-9444-E81BAA49BCEE}"/>
              </a:ext>
            </a:extLst>
          </p:cNvPr>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a:extLst>
              <a:ext uri="{FF2B5EF4-FFF2-40B4-BE49-F238E27FC236}">
                <a16:creationId xmlns:a16="http://schemas.microsoft.com/office/drawing/2014/main" id="{6255A667-CCAC-DB43-B9FD-BDC325898A5E}"/>
              </a:ext>
            </a:extLst>
          </p:cNvPr>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9AC15BE-C31F-4A12-82B6-CF5B121DD93A}"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a:extLst>
              <a:ext uri="{FF2B5EF4-FFF2-40B4-BE49-F238E27FC236}">
                <a16:creationId xmlns:a16="http://schemas.microsoft.com/office/drawing/2014/main" id="{022A3E44-780C-CD4E-9DC9-75B5342BBDE6}"/>
              </a:ext>
            </a:extLst>
          </p:cNvPr>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a:extLst>
              <a:ext uri="{FF2B5EF4-FFF2-40B4-BE49-F238E27FC236}">
                <a16:creationId xmlns:a16="http://schemas.microsoft.com/office/drawing/2014/main" id="{801F36B8-BFB5-1E4C-8E67-FAC624D17104}"/>
              </a:ext>
            </a:extLst>
          </p:cNvPr>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35CA8B0-2E4E-4127-A500-A2060312A44E}" type="slidenum">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a:extLst>
              <a:ext uri="{FF2B5EF4-FFF2-40B4-BE49-F238E27FC236}">
                <a16:creationId xmlns:a16="http://schemas.microsoft.com/office/drawing/2014/main" id="{5C8F99A5-6A7F-5B46-86D2-9AE6590236EB}"/>
              </a:ext>
            </a:extLst>
          </p:cNvPr>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
        <p:nvSpPr>
          <p:cNvPr id="3075" name="Date Placeholder 2">
            <a:extLst>
              <a:ext uri="{FF2B5EF4-FFF2-40B4-BE49-F238E27FC236}">
                <a16:creationId xmlns:a16="http://schemas.microsoft.com/office/drawing/2014/main" id="{8D47BCEA-8DD2-3A48-BDD1-D2F2C79893B8}"/>
              </a:ext>
            </a:extLst>
          </p:cNvPr>
          <p:cNvSpPr>
            <a:spLocks noGrp="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6668717-85D3-404B-B84F-15C635CD4DB6}" type="hfDateTime">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a:extLst>
              <a:ext uri="{FF2B5EF4-FFF2-40B4-BE49-F238E27FC236}">
                <a16:creationId xmlns:a16="http://schemas.microsoft.com/office/drawing/2014/main" id="{9FA7C215-4928-1949-B827-ECECF58C1AE2}"/>
              </a:ext>
            </a:extLst>
          </p:cNvPr>
          <p:cNvSpPr>
            <a:spLocks noGrp="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a:extLst>
              <a:ext uri="{FF2B5EF4-FFF2-40B4-BE49-F238E27FC236}">
                <a16:creationId xmlns:a16="http://schemas.microsoft.com/office/drawing/2014/main" id="{0ECCCDB2-AA7A-2B44-A8D6-6DB76A6B9EF6}"/>
              </a:ext>
            </a:extLst>
          </p:cNvPr>
          <p:cNvSpPr>
            <a:spLocks noGrp="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
        <p:nvSpPr>
          <p:cNvPr id="3079" name="Slide Number Placeholder 6">
            <a:extLst>
              <a:ext uri="{FF2B5EF4-FFF2-40B4-BE49-F238E27FC236}">
                <a16:creationId xmlns:a16="http://schemas.microsoft.com/office/drawing/2014/main" id="{93DEF2F7-CC14-CF4F-BC9D-8C2C624C6F52}"/>
              </a:ext>
            </a:extLst>
          </p:cNvPr>
          <p:cNvSpPr>
            <a:spLocks noGrp="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473C4DF-A9F4-43D9-97CB-40B59357C75D}" type="slidenum">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a:ea typeface="Arial"/>
              </a:rPr>
              <a:t>Figure 3: </a:t>
            </a:r>
            <a:r>
              <a:rPr lang="en-US" altLang="en-US">
                <a:latin typeface="Arial"/>
                <a:ea typeface="Arial"/>
              </a:rPr>
              <a:t>Comparison of the different within-array normalization methods using BPS data as referential data. Boxplots show the distribution of the absolute difference between DNA methylation measurements obtained from Infinium HumanMethylation450 and BPS, when Infinium data are subjected (white) or not (dark gray) to within-array normalization, for HCT116 and Roessler’s data sets. Blue, orange and red indicate Infinium typeI/II bias correction methods, color bias adjustment and background correction methods, respectively. Raw: Infinium raw data; IMA-PBC: PBC from the IMA package; Minfi-SWAN: Subset quantile Within-Array Normalization from the minfi package; Tost-SQN(within): categorical SQN from Touleimat and Tost pipeline (this boxplot is highlighted in light gray to indicate that each sample has been normalized individually to apply only the within-array normalization component of this method); BMIQ: Beta-Mixture Quantile Normalization; Lumi-Smooth: color bias adjustment from the lumi package (smooth quantile normalization); MethyLumi-NMLS: dye bias equalization (normalizeMethyLumiSet) of the methylumi package (method originally proposed in the Genome Studio software); Lumi-lumiMethyB: background correction from the lumi package; MethyLumi-Noob: background correction based on normal exponential convolution model using out-of-band intensities as controls from the methylumi package; MethyLumi-Normexp: same as MethyLumi-Noob but controls used are negative probes present on the array (*On the Roessler’s data set, this method was applied instead of the ‘Noob’ method because we do not have access to the IDAT files of these samples). A colour version of this figure is available at BIB online: http://bib.oxfordjournals.org.
</a:t>
            </a:r>
            <a:endParaRPr lang="en-US" altLang="en-US">
              <a:latin typeface="Arial"/>
              <a:ea typeface="Arial"/>
            </a:endParaRPr>
          </a:p>
          <a:p>
            <a:pPr marL="0" lvl="0" indent="0"/>
            <a:r>
              <a:rPr lang="en-US" altLang="en-US">
                <a:latin typeface="Arial"/>
                <a:ea typeface="Arial"/>
              </a:rPr>
              <a:t>Unless provided in the caption above, the following copyright applies to the content of this slide: © The Author 2013. Published by Oxford University Press.This is an Open Access article distributed under the terms of the Creative Commons Attribution Non-Commercial License (http://creativecommons.org/licenses/by-nc/3.0/), which permits non-commercial re-use, distribution, and reproduction in any medium, provided the original work is properly cited. For commercial re-use, please contact journals.permissions@oup.com</a:t>
            </a:r>
            <a:endParaRPr lang="en-US" altLang="en-US">
              <a:latin typeface="Arial"/>
              <a:ea typeface="Arial"/>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5pPr>
          </a:lstStyle>
          <a:p>
            <a:pPr marL="0" lvl="0" indent="0" algn="r" eaLnBrk="1" hangingPunct="1"/>
            <a:fld id="{F8C0D894-A44C-45E8-9795-335718759E75}"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a:extLst>
              <a:ext uri="{FF2B5EF4-FFF2-40B4-BE49-F238E27FC236}">
                <a16:creationId xmlns:a16="http://schemas.microsoft.com/office/drawing/2014/main" id="{B8998003-1E31-4241-866C-75C5B9575ADD}"/>
              </a:ext>
            </a:extLst>
          </p:cNvPr>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US" altLang="en-US"/>
              <a:t>Click to edit Master title style</a:t>
            </a:r>
          </a:p>
        </p:txBody>
      </p:sp>
      <p:sp>
        <p:nvSpPr>
          <p:cNvPr id="2054" name="Footer Placeholder 3">
            <a:extLst>
              <a:ext uri="{FF2B5EF4-FFF2-40B4-BE49-F238E27FC236}">
                <a16:creationId xmlns:a16="http://schemas.microsoft.com/office/drawing/2014/main" id="{C6460008-2D95-48E7-AC1C-DA06D43C99CA}"/>
              </a:ext>
            </a:extLst>
          </p:cNvPr>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anose="020b0604020202020204"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a:extLst>
              <a:ext uri="{FF2B5EF4-FFF2-40B4-BE49-F238E27FC236}">
                <a16:creationId xmlns:a16="http://schemas.microsoft.com/office/drawing/2014/main" id="{5E13B5E2-6B4A-1145-B6E5-30BF224D6AF3}"/>
              </a:ext>
            </a:extLst>
          </p:cNvPr>
          <p:cNvSpPr txBox="1"/>
          <p:nvPr/>
        </p:nvSpPr>
        <p:spPr bwMode="auto">
          <a:xfrm>
            <a:off x="1905000" y="64008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itchFamily="34" charset="-128"/>
              </a:defRPr>
            </a:lvl1pPr>
            <a:lvl2pPr marL="742950" indent="-285750">
              <a:defRPr>
                <a:solidFill>
                  <a:schemeClr val="tx1"/>
                </a:solidFill>
                <a:latin typeface="Arial" panose="020b0604020202020204" pitchFamily="34" charset="0"/>
                <a:ea typeface="ＭＳ Ｐゴシック" pitchFamily="34" charset="-128"/>
              </a:defRPr>
            </a:lvl2pPr>
            <a:lvl3pPr marL="1143000" indent="-228600">
              <a:defRPr>
                <a:solidFill>
                  <a:schemeClr val="tx1"/>
                </a:solidFill>
                <a:latin typeface="Arial" panose="020b0604020202020204" pitchFamily="34" charset="0"/>
                <a:ea typeface="ＭＳ Ｐゴシック" pitchFamily="34" charset="-128"/>
              </a:defRPr>
            </a:lvl3pPr>
            <a:lvl4pPr marL="1600200" indent="-228600">
              <a:defRPr>
                <a:solidFill>
                  <a:schemeClr val="tx1"/>
                </a:solidFill>
                <a:latin typeface="Arial" panose="020b0604020202020204" pitchFamily="34" charset="0"/>
                <a:ea typeface="ＭＳ Ｐゴシック" pitchFamily="34" charset="-128"/>
              </a:defRPr>
            </a:lvl4pPr>
            <a:lvl5pPr marL="2057400" indent="-228600">
              <a:defRPr>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2pPr>
            <a:lvl3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3pPr>
            <a:lvl4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4pPr>
            <a:lvl5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a:extLst>
              <a:ext uri="{FF2B5EF4-FFF2-40B4-BE49-F238E27FC236}">
                <a16:creationId xmlns:a16="http://schemas.microsoft.com/office/drawing/2014/main" id="{3A59B449-7601-8440-A788-6D3FCFF97A8B}"/>
              </a:ext>
            </a:extLst>
          </p:cNvPr>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anose="020b0604020202020204"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anose="020b0604020202020204"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3"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1600" b="1">
          <a:solidFill>
            <a:schemeClr val="tx1"/>
          </a:solidFill>
          <a:latin typeface="Arial" panose="020b0604020202020204" pitchFamily="34" charset="0"/>
          <a:ea typeface="ＭＳ Ｐゴシック" pitchFamily="34" charset="-128"/>
          <a:cs typeface="Arial" panose="020b0604020202020204" pitchFamily="34" charset="0"/>
        </a:defRPr>
      </a:lvl2pPr>
      <a:lvl3pPr algn="l" rtl="0" eaLnBrk="0" fontAlgn="base" hangingPunct="0">
        <a:spcBef>
          <a:spcPct val="0"/>
        </a:spcBef>
        <a:spcAft>
          <a:spcPct val="0"/>
        </a:spcAft>
        <a:defRPr sz="1600" b="1">
          <a:solidFill>
            <a:schemeClr val="tx1"/>
          </a:solidFill>
          <a:latin typeface="Arial" panose="020b0604020202020204" pitchFamily="34" charset="0"/>
          <a:ea typeface="ＭＳ Ｐゴシック" pitchFamily="34" charset="-128"/>
          <a:cs typeface="Arial" panose="020b0604020202020204" pitchFamily="34" charset="0"/>
        </a:defRPr>
      </a:lvl3pPr>
      <a:lvl4pPr algn="l" rtl="0" eaLnBrk="0" fontAlgn="base" hangingPunct="0">
        <a:spcBef>
          <a:spcPct val="0"/>
        </a:spcBef>
        <a:spcAft>
          <a:spcPct val="0"/>
        </a:spcAft>
        <a:defRPr sz="1600" b="1">
          <a:solidFill>
            <a:schemeClr val="tx1"/>
          </a:solidFill>
          <a:latin typeface="Arial" panose="020b0604020202020204" pitchFamily="34" charset="0"/>
          <a:ea typeface="ＭＳ Ｐゴシック" pitchFamily="34" charset="-128"/>
          <a:cs typeface="Arial" panose="020b0604020202020204" pitchFamily="34" charset="0"/>
        </a:defRPr>
      </a:lvl4pPr>
      <a:lvl5pPr algn="l" rtl="0" eaLnBrk="0" fontAlgn="base" hangingPunct="0">
        <a:spcBef>
          <a:spcPct val="0"/>
        </a:spcBef>
        <a:spcAft>
          <a:spcPct val="0"/>
        </a:spcAft>
        <a:defRPr sz="1600" b="1">
          <a:solidFill>
            <a:schemeClr val="tx1"/>
          </a:solidFill>
          <a:latin typeface="Arial" panose="020b0604020202020204" pitchFamily="34" charset="0"/>
          <a:ea typeface="ＭＳ Ｐゴシック" pitchFamily="34" charset="-128"/>
          <a:cs typeface="Arial" panose="020b0604020202020204"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png" /><Relationship Id="rId4"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FontTx/>
              <a:buNone/>
            </a:pPr>
            <a:r>
              <a:rPr lang="en-US" altLang="en-US" sz="1000">
                <a:solidFill>
                  <a:srgbClr val="333333"/>
                </a:solidFill>
              </a:rPr>
              <a:t>Briefings in Bioinformatics, Volume 15, Issue 6, November 2014, Pages 929–941, </a:t>
            </a:r>
            <a:r>
              <a:rPr lang="en-US" altLang="en-US" sz="1000">
                <a:solidFill>
                  <a:srgbClr val="333333"/>
                </a:solidFill>
              </a:rPr>
              <a:t>https://doi.org/10.1093/bib/bbt054</a:t>
            </a:r>
            <a:endParaRPr lang="en-US" altLang="en-US" sz="1000">
              <a:solidFill>
                <a:srgbClr val="333333"/>
              </a:solidFill>
            </a:endParaRPr>
          </a:p>
          <a:p>
            <a:pPr marL="0" lvl="0" indent="0" eaLnBrk="1" hangingPunct="1">
              <a:spcBef>
                <a:spcPct val="0"/>
              </a:spcBef>
              <a:spcAft>
                <a:spcPts val="600"/>
              </a:spcAft>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2pPr>
            <a:lvl3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3pPr>
            <a:lvl4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4pPr>
            <a:lvl5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3: </a:t>
            </a:r>
            <a:r>
              <a:rPr lang="en-US" altLang="en-US" b="0"/>
              <a:t>Comparison of the different within-array normalization methods using BPS data as referential data. Boxplots ...</a:t>
            </a:r>
            <a:endParaRPr lang="en-US" altLang="en-US" b="0"/>
          </a:p>
        </p:txBody>
      </p:sp>
      <p:pic>
        <p:nvPicPr>
          <p:cNvPr id="5124" name="Picture 4"/>
          <p:cNvPicPr>
            <a:picLocks noChangeAspect="1"/>
          </p:cNvPicPr>
          <p:nvPr/>
        </p:nvPicPr>
        <p:blipFill>
          <a:blip r:embed="rId3"/>
          <a:stretch>
            <a:fillRect/>
          </a:stretch>
        </p:blipFill>
        <p:spPr>
          <a:xfrm>
            <a:off x="7904162" y="6267450"/>
            <a:ext cx="1058862" cy="298450"/>
          </a:xfrm>
          <a:prstGeom prst="rect">
            <a:avLst/>
          </a:prstGeom>
          <a:noFill/>
          <a:ln>
            <a:noFill/>
            <a:miter lim="800000"/>
          </a:ln>
        </p:spPr>
      </p:pic>
      <p:pic>
        <p:nvPicPr>
          <p:cNvPr id="5125" name="New picture"/>
          <p:cNvPicPr/>
          <p:nvPr/>
        </p:nvPicPr>
        <p:blipFill>
          <a:blip r:embed="rId4"/>
          <a:stretch>
            <a:fillRect/>
          </a:stretch>
        </p:blipFill>
        <p:spPr>
          <a:xfrm>
            <a:off x="1600200" y="1371600"/>
            <a:ext cx="5943600" cy="2344156"/>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2038</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Figure 3: Comparison of the different within-array normalization methods using BPS data as referential data. Boxplots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Nirbhay Desai (Contractor)</cp:lastModifiedBy>
  <cp:revision>159</cp:revision>
  <dcterms:created xsi:type="dcterms:W3CDTF">2015-12-31T14:57:12Z</dcterms:created>
  <dcterms:modified xsi:type="dcterms:W3CDTF">2019-04-22T02:51:54Z</dcterms:modified>
</cp:coreProperties>
</file>