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57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原 拓也" initials="原" lastIdx="1" clrIdx="0">
    <p:extLst>
      <p:ext uri="{19B8F6BF-5375-455C-9EA6-DF929625EA0E}">
        <p15:presenceInfo xmlns:p15="http://schemas.microsoft.com/office/powerpoint/2012/main" userId="7b66c584415215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20130721_</a:t>
            </a:r>
            <a:r>
              <a:rPr lang="ja-JP" altLang="en-US"/>
              <a:t>比例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4751325309835947"/>
          <c:y val="0.10706886593421955"/>
          <c:w val="0.82169464940199044"/>
          <c:h val="0.783338753915848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Sheet1!$P$2</c:f>
              <c:strCache>
                <c:ptCount val="1"/>
                <c:pt idx="0">
                  <c:v>政党名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Sheet1!$Q$1:$AB$1</c:f>
              <c:strCache>
                <c:ptCount val="12"/>
                <c:pt idx="0">
                  <c:v>自民</c:v>
                </c:pt>
                <c:pt idx="1">
                  <c:v>民主</c:v>
                </c:pt>
                <c:pt idx="2">
                  <c:v>公明</c:v>
                </c:pt>
                <c:pt idx="3">
                  <c:v>共産</c:v>
                </c:pt>
                <c:pt idx="4">
                  <c:v>維新</c:v>
                </c:pt>
                <c:pt idx="5">
                  <c:v>社民</c:v>
                </c:pt>
                <c:pt idx="6">
                  <c:v>みんな</c:v>
                </c:pt>
                <c:pt idx="7">
                  <c:v>生活</c:v>
                </c:pt>
                <c:pt idx="8">
                  <c:v>みどり</c:v>
                </c:pt>
                <c:pt idx="9">
                  <c:v>大地</c:v>
                </c:pt>
                <c:pt idx="10">
                  <c:v>緑</c:v>
                </c:pt>
                <c:pt idx="11">
                  <c:v>幸福</c:v>
                </c:pt>
              </c:strCache>
            </c:strRef>
          </c:cat>
          <c:val>
            <c:numRef>
              <c:f>Sheet1!$Q$2:$AB$2</c:f>
              <c:numCache>
                <c:formatCode>0</c:formatCode>
                <c:ptCount val="12"/>
                <c:pt idx="0">
                  <c:v>14080143</c:v>
                </c:pt>
                <c:pt idx="1">
                  <c:v>4827158</c:v>
                </c:pt>
                <c:pt idx="2">
                  <c:v>3333142</c:v>
                </c:pt>
                <c:pt idx="3">
                  <c:v>4647765.693</c:v>
                </c:pt>
                <c:pt idx="4">
                  <c:v>5191563.3059999999</c:v>
                </c:pt>
                <c:pt idx="5">
                  <c:v>938227</c:v>
                </c:pt>
                <c:pt idx="6">
                  <c:v>4221422</c:v>
                </c:pt>
                <c:pt idx="7">
                  <c:v>723987</c:v>
                </c:pt>
                <c:pt idx="8">
                  <c:v>319700.76899999997</c:v>
                </c:pt>
                <c:pt idx="9">
                  <c:v>398848</c:v>
                </c:pt>
                <c:pt idx="10">
                  <c:v>242460.29500000001</c:v>
                </c:pt>
                <c:pt idx="11">
                  <c:v>153296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BC-4A46-A00E-32A80F83DA13}"/>
            </c:ext>
          </c:extLst>
        </c:ser>
        <c:ser>
          <c:idx val="3"/>
          <c:order val="3"/>
          <c:tx>
            <c:strRef>
              <c:f>Sheet1!$P$4</c:f>
              <c:strCache>
                <c:ptCount val="1"/>
                <c:pt idx="0">
                  <c:v>候補者当選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invertIfNegative val="0"/>
          <c:cat>
            <c:strRef>
              <c:f>Sheet1!$Q$1</c:f>
              <c:strCache>
                <c:ptCount val="1"/>
                <c:pt idx="0">
                  <c:v>自民</c:v>
                </c:pt>
              </c:strCache>
            </c:strRef>
          </c:cat>
          <c:val>
            <c:numRef>
              <c:f>Sheet1!$Q$4:$AB$4</c:f>
              <c:numCache>
                <c:formatCode>0</c:formatCode>
                <c:ptCount val="12"/>
                <c:pt idx="0">
                  <c:v>3899065.1549999998</c:v>
                </c:pt>
                <c:pt idx="1">
                  <c:v>1430123.1140000001</c:v>
                </c:pt>
                <c:pt idx="2">
                  <c:v>4208907.05</c:v>
                </c:pt>
                <c:pt idx="3">
                  <c:v>422846.89800000004</c:v>
                </c:pt>
                <c:pt idx="4">
                  <c:v>801700.06599999999</c:v>
                </c:pt>
                <c:pt idx="5">
                  <c:v>156155</c:v>
                </c:pt>
                <c:pt idx="6">
                  <c:v>290399.21799999999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BC-4A46-A00E-32A80F83DA13}"/>
            </c:ext>
          </c:extLst>
        </c:ser>
        <c:ser>
          <c:idx val="4"/>
          <c:order val="4"/>
          <c:tx>
            <c:strRef>
              <c:f>Sheet1!$P$5</c:f>
              <c:strCache>
                <c:ptCount val="1"/>
                <c:pt idx="0">
                  <c:v>候補者落選</c:v>
                </c:pt>
              </c:strCache>
            </c:strRef>
          </c:tx>
          <c:spPr>
            <a:solidFill>
              <a:schemeClr val="accent5"/>
            </a:solidFill>
            <a:ln w="25400">
              <a:noFill/>
            </a:ln>
            <a:effectLst/>
          </c:spPr>
          <c:invertIfNegative val="0"/>
          <c:cat>
            <c:strRef>
              <c:f>Sheet1!$Q$1</c:f>
              <c:strCache>
                <c:ptCount val="1"/>
                <c:pt idx="0">
                  <c:v>自民</c:v>
                </c:pt>
              </c:strCache>
            </c:strRef>
          </c:cat>
          <c:val>
            <c:numRef>
              <c:f>Sheet1!$Q$5:$AB$5</c:f>
              <c:numCache>
                <c:formatCode>0</c:formatCode>
                <c:ptCount val="12"/>
                <c:pt idx="0">
                  <c:v>481127.049</c:v>
                </c:pt>
                <c:pt idx="1">
                  <c:v>876933.92399999988</c:v>
                </c:pt>
                <c:pt idx="2">
                  <c:v>26033.098999999998</c:v>
                </c:pt>
                <c:pt idx="3">
                  <c:v>83442.866000000009</c:v>
                </c:pt>
                <c:pt idx="4">
                  <c:v>362036.13099999994</c:v>
                </c:pt>
                <c:pt idx="5">
                  <c:v>160853</c:v>
                </c:pt>
                <c:pt idx="6">
                  <c:v>243339.58700000003</c:v>
                </c:pt>
                <c:pt idx="7">
                  <c:v>219849.57699999999</c:v>
                </c:pt>
                <c:pt idx="8">
                  <c:v>111042.11</c:v>
                </c:pt>
                <c:pt idx="9">
                  <c:v>124298.44499999999</c:v>
                </c:pt>
                <c:pt idx="10">
                  <c:v>215401.78200000001</c:v>
                </c:pt>
                <c:pt idx="11">
                  <c:v>38347.622000000003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BC-4A46-A00E-32A80F83D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6795055"/>
        <c:axId val="36435326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Sheet1!$P$3</c15:sqref>
                        </c15:formulaRef>
                      </c:ext>
                    </c:extLst>
                    <c:strCache>
                      <c:ptCount val="1"/>
                      <c:pt idx="0">
                        <c:v>候補者名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Sheet1!$Q$1:$AB$1</c15:sqref>
                        </c15:formulaRef>
                      </c:ext>
                    </c:extLst>
                    <c:strCache>
                      <c:ptCount val="12"/>
                      <c:pt idx="0">
                        <c:v>自民</c:v>
                      </c:pt>
                      <c:pt idx="1">
                        <c:v>民主</c:v>
                      </c:pt>
                      <c:pt idx="2">
                        <c:v>公明</c:v>
                      </c:pt>
                      <c:pt idx="3">
                        <c:v>共産</c:v>
                      </c:pt>
                      <c:pt idx="4">
                        <c:v>維新</c:v>
                      </c:pt>
                      <c:pt idx="5">
                        <c:v>社民</c:v>
                      </c:pt>
                      <c:pt idx="6">
                        <c:v>みんな</c:v>
                      </c:pt>
                      <c:pt idx="7">
                        <c:v>生活</c:v>
                      </c:pt>
                      <c:pt idx="8">
                        <c:v>みどり</c:v>
                      </c:pt>
                      <c:pt idx="9">
                        <c:v>大地</c:v>
                      </c:pt>
                      <c:pt idx="10">
                        <c:v>緑</c:v>
                      </c:pt>
                      <c:pt idx="11">
                        <c:v>幸福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Sheet1!$Q$3:$AB$3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4380192.2039999999</c:v>
                      </c:pt>
                      <c:pt idx="1">
                        <c:v>2307057.0380000002</c:v>
                      </c:pt>
                      <c:pt idx="2">
                        <c:v>4234940.1490000002</c:v>
                      </c:pt>
                      <c:pt idx="3">
                        <c:v>506289.76400000002</c:v>
                      </c:pt>
                      <c:pt idx="4">
                        <c:v>1163736.1969999999</c:v>
                      </c:pt>
                      <c:pt idx="5">
                        <c:v>317008</c:v>
                      </c:pt>
                      <c:pt idx="6">
                        <c:v>533738.80500000005</c:v>
                      </c:pt>
                      <c:pt idx="7">
                        <c:v>219849.57699999999</c:v>
                      </c:pt>
                      <c:pt idx="8">
                        <c:v>111042.11</c:v>
                      </c:pt>
                      <c:pt idx="9">
                        <c:v>124298.44500000001</c:v>
                      </c:pt>
                      <c:pt idx="10">
                        <c:v>215401.78200000001</c:v>
                      </c:pt>
                      <c:pt idx="11">
                        <c:v>38347.622000000003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BBBC-4A46-A00E-32A80F83DA13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2"/>
          <c:order val="2"/>
          <c:tx>
            <c:v>支持率基準_PML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yVal>
            <c:numRef>
              <c:f>(Sheet1!$Q$20:$V$20,Sheet1!$W$17)</c:f>
              <c:numCache>
                <c:formatCode>0</c:formatCode>
                <c:ptCount val="7"/>
                <c:pt idx="0">
                  <c:v>20280483.222036</c:v>
                </c:pt>
                <c:pt idx="1">
                  <c:v>3672843.4181639999</c:v>
                </c:pt>
                <c:pt idx="2">
                  <c:v>2767939.9673119998</c:v>
                </c:pt>
                <c:pt idx="3">
                  <c:v>2129184.5902399998</c:v>
                </c:pt>
                <c:pt idx="4">
                  <c:v>1437199.5984119999</c:v>
                </c:pt>
                <c:pt idx="5">
                  <c:v>532296.14755999995</c:v>
                </c:pt>
                <c:pt idx="6">
                  <c:v>1650118.0574359999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BC-4A46-A00E-32A80F83DA13}"/>
            </c:ext>
          </c:extLst>
        </c:ser>
        <c:ser>
          <c:idx val="5"/>
          <c:order val="5"/>
          <c:tx>
            <c:v>支持率基準_NHK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yVal>
            <c:numRef>
              <c:f>Sheet1!$Q$17:$V$17</c:f>
              <c:numCache>
                <c:formatCode>0</c:formatCode>
                <c:ptCount val="6"/>
                <c:pt idx="0">
                  <c:v>22622586.271299999</c:v>
                </c:pt>
                <c:pt idx="1">
                  <c:v>4258369.1804799996</c:v>
                </c:pt>
                <c:pt idx="2">
                  <c:v>2821169.582068</c:v>
                </c:pt>
                <c:pt idx="3">
                  <c:v>1969495.7459719998</c:v>
                </c:pt>
                <c:pt idx="4">
                  <c:v>1437199.5984119999</c:v>
                </c:pt>
                <c:pt idx="5">
                  <c:v>479066.53280399996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BBC-4A46-A00E-32A80F83D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6795055"/>
        <c:axId val="364353263"/>
      </c:scatterChart>
      <c:catAx>
        <c:axId val="24679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64353263"/>
        <c:crosses val="autoZero"/>
        <c:auto val="1"/>
        <c:lblAlgn val="ctr"/>
        <c:lblOffset val="100"/>
        <c:noMultiLvlLbl val="0"/>
      </c:catAx>
      <c:valAx>
        <c:axId val="36435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4679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20160710_</a:t>
            </a:r>
            <a:r>
              <a:rPr lang="ja-JP" altLang="en-US"/>
              <a:t>比例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2592831541218638"/>
          <c:y val="0.10809167228701097"/>
          <c:w val="0.80733440860215056"/>
          <c:h val="0.787842665581396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政党名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Sheet1!$B$1:$M$1</c:f>
              <c:strCache>
                <c:ptCount val="12"/>
                <c:pt idx="0">
                  <c:v>自民</c:v>
                </c:pt>
                <c:pt idx="1">
                  <c:v>民進</c:v>
                </c:pt>
                <c:pt idx="2">
                  <c:v>公明</c:v>
                </c:pt>
                <c:pt idx="3">
                  <c:v>共産</c:v>
                </c:pt>
                <c:pt idx="4">
                  <c:v>維新</c:v>
                </c:pt>
                <c:pt idx="5">
                  <c:v>社民</c:v>
                </c:pt>
                <c:pt idx="6">
                  <c:v>生活</c:v>
                </c:pt>
                <c:pt idx="7">
                  <c:v>こころ</c:v>
                </c:pt>
                <c:pt idx="8">
                  <c:v>改革</c:v>
                </c:pt>
                <c:pt idx="9">
                  <c:v>怒り</c:v>
                </c:pt>
                <c:pt idx="10">
                  <c:v>幸福</c:v>
                </c:pt>
                <c:pt idx="11">
                  <c:v>なし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15239624</c:v>
                </c:pt>
                <c:pt idx="1">
                  <c:v>8750006</c:v>
                </c:pt>
                <c:pt idx="2">
                  <c:v>3881290</c:v>
                </c:pt>
                <c:pt idx="3">
                  <c:v>5599060</c:v>
                </c:pt>
                <c:pt idx="4">
                  <c:v>4422356</c:v>
                </c:pt>
                <c:pt idx="5">
                  <c:v>1103157</c:v>
                </c:pt>
                <c:pt idx="6">
                  <c:v>909045</c:v>
                </c:pt>
                <c:pt idx="7">
                  <c:v>555297</c:v>
                </c:pt>
                <c:pt idx="8">
                  <c:v>204256</c:v>
                </c:pt>
                <c:pt idx="9">
                  <c:v>340337</c:v>
                </c:pt>
                <c:pt idx="10">
                  <c:v>306518</c:v>
                </c:pt>
                <c:pt idx="11">
                  <c:v>597702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0-454F-9115-4BB1947B4AB5}"/>
            </c:ext>
          </c:extLst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候補者当選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Sheet1!$B$23</c:f>
              <c:strCache>
                <c:ptCount val="1"/>
                <c:pt idx="0">
                  <c:v>自民</c:v>
                </c:pt>
              </c:strCache>
            </c:strRef>
          </c:cat>
          <c:val>
            <c:numRef>
              <c:f>Sheet1!$B$4:$M$4</c:f>
              <c:numCache>
                <c:formatCode>0</c:formatCode>
                <c:ptCount val="12"/>
                <c:pt idx="0">
                  <c:v>4496306.0489999996</c:v>
                </c:pt>
                <c:pt idx="1">
                  <c:v>2160818.9909999999</c:v>
                </c:pt>
                <c:pt idx="2">
                  <c:v>3651669.5290000001</c:v>
                </c:pt>
                <c:pt idx="3">
                  <c:v>214577.91899999999</c:v>
                </c:pt>
                <c:pt idx="4">
                  <c:v>456467.25400000002</c:v>
                </c:pt>
                <c:pt idx="5">
                  <c:v>254956</c:v>
                </c:pt>
                <c:pt idx="6">
                  <c:v>109050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0-454F-9115-4BB1947B4AB5}"/>
            </c:ext>
          </c:extLst>
        </c:ser>
        <c:ser>
          <c:idx val="4"/>
          <c:order val="4"/>
          <c:tx>
            <c:strRef>
              <c:f>Sheet1!$A$5</c:f>
              <c:strCache>
                <c:ptCount val="1"/>
                <c:pt idx="0">
                  <c:v>候補者落選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Sheet1!$B$23</c:f>
              <c:strCache>
                <c:ptCount val="1"/>
                <c:pt idx="0">
                  <c:v>自民</c:v>
                </c:pt>
              </c:strCache>
            </c:strRef>
          </c:cat>
          <c:val>
            <c:numRef>
              <c:f>Sheet1!$B$5:$M$5</c:f>
              <c:numCache>
                <c:formatCode>0</c:formatCode>
                <c:ptCount val="12"/>
                <c:pt idx="0">
                  <c:v>378858.21500000003</c:v>
                </c:pt>
                <c:pt idx="1">
                  <c:v>840190.18299999996</c:v>
                </c:pt>
                <c:pt idx="2">
                  <c:v>40000.778999999995</c:v>
                </c:pt>
                <c:pt idx="3">
                  <c:v>202556.64</c:v>
                </c:pt>
                <c:pt idx="4">
                  <c:v>274761.09399999998</c:v>
                </c:pt>
                <c:pt idx="5">
                  <c:v>178125.75200000001</c:v>
                </c:pt>
                <c:pt idx="6">
                  <c:v>49205.546000000002</c:v>
                </c:pt>
                <c:pt idx="7">
                  <c:v>178727.21799999999</c:v>
                </c:pt>
                <c:pt idx="8">
                  <c:v>376397.41599999997</c:v>
                </c:pt>
                <c:pt idx="9">
                  <c:v>126369.136</c:v>
                </c:pt>
                <c:pt idx="10">
                  <c:v>60297.451000000001</c:v>
                </c:pt>
                <c:pt idx="11">
                  <c:v>49369.67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00-454F-9115-4BB1947B4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884840"/>
        <c:axId val="216417104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  <c:pt idx="0">
                        <c:v>候補者名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Sheet1!$B$1:$M$1</c15:sqref>
                        </c15:formulaRef>
                      </c:ext>
                    </c:extLst>
                    <c:strCache>
                      <c:ptCount val="12"/>
                      <c:pt idx="0">
                        <c:v>自民</c:v>
                      </c:pt>
                      <c:pt idx="1">
                        <c:v>民進</c:v>
                      </c:pt>
                      <c:pt idx="2">
                        <c:v>公明</c:v>
                      </c:pt>
                      <c:pt idx="3">
                        <c:v>共産</c:v>
                      </c:pt>
                      <c:pt idx="4">
                        <c:v>維新</c:v>
                      </c:pt>
                      <c:pt idx="5">
                        <c:v>社民</c:v>
                      </c:pt>
                      <c:pt idx="6">
                        <c:v>生活</c:v>
                      </c:pt>
                      <c:pt idx="7">
                        <c:v>こころ</c:v>
                      </c:pt>
                      <c:pt idx="8">
                        <c:v>改革</c:v>
                      </c:pt>
                      <c:pt idx="9">
                        <c:v>怒り</c:v>
                      </c:pt>
                      <c:pt idx="10">
                        <c:v>幸福</c:v>
                      </c:pt>
                      <c:pt idx="11">
                        <c:v>なし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Sheet1!$B$3:$M$3</c15:sqref>
                        </c15:formulaRef>
                      </c:ext>
                    </c:extLst>
                    <c:numCache>
                      <c:formatCode>0</c:formatCode>
                      <c:ptCount val="12"/>
                      <c:pt idx="0">
                        <c:v>4875164.2640000004</c:v>
                      </c:pt>
                      <c:pt idx="1">
                        <c:v>3001009.1740000001</c:v>
                      </c:pt>
                      <c:pt idx="2">
                        <c:v>3691670.3080000002</c:v>
                      </c:pt>
                      <c:pt idx="3">
                        <c:v>417134.55900000001</c:v>
                      </c:pt>
                      <c:pt idx="4">
                        <c:v>731228.348</c:v>
                      </c:pt>
                      <c:pt idx="5">
                        <c:v>433081.75199999998</c:v>
                      </c:pt>
                      <c:pt idx="6">
                        <c:v>158255.546</c:v>
                      </c:pt>
                      <c:pt idx="7">
                        <c:v>178727.21799999999</c:v>
                      </c:pt>
                      <c:pt idx="8">
                        <c:v>376397.41600000003</c:v>
                      </c:pt>
                      <c:pt idx="9">
                        <c:v>126369.136</c:v>
                      </c:pt>
                      <c:pt idx="10">
                        <c:v>60297.451000000001</c:v>
                      </c:pt>
                      <c:pt idx="11">
                        <c:v>49369.67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1F00-454F-9115-4BB1947B4AB5}"/>
                  </c:ext>
                </c:extLst>
              </c15:ser>
            </c15:filteredBarSeries>
          </c:ext>
        </c:extLst>
      </c:barChart>
      <c:scatterChart>
        <c:scatterStyle val="lineMarker"/>
        <c:varyColors val="0"/>
        <c:ser>
          <c:idx val="2"/>
          <c:order val="2"/>
          <c:tx>
            <c:v>支持率基準_PML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0">
                <a:noFill/>
              </a:ln>
              <a:effectLst/>
            </c:spPr>
          </c:marker>
          <c:yVal>
            <c:numRef>
              <c:f>(Sheet1!$B$20:$G$20,Sheet1!$H$17)</c:f>
              <c:numCache>
                <c:formatCode>0</c:formatCode>
                <c:ptCount val="7"/>
                <c:pt idx="0">
                  <c:v>21282794.07996</c:v>
                </c:pt>
                <c:pt idx="1">
                  <c:v>6104801.4597779997</c:v>
                </c:pt>
                <c:pt idx="2">
                  <c:v>2464323.5250479998</c:v>
                </c:pt>
                <c:pt idx="3">
                  <c:v>2800367.6421000003</c:v>
                </c:pt>
                <c:pt idx="4">
                  <c:v>2184286.7608380001</c:v>
                </c:pt>
                <c:pt idx="5">
                  <c:v>448058.822736</c:v>
                </c:pt>
                <c:pt idx="6">
                  <c:v>5600.7352842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F00-454F-9115-4BB1947B4AB5}"/>
            </c:ext>
          </c:extLst>
        </c:ser>
        <c:ser>
          <c:idx val="5"/>
          <c:order val="5"/>
          <c:tx>
            <c:v>支持率基準_NHK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rgbClr val="002060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Sheet1!$B$23:$G$23</c:f>
              <c:strCache>
                <c:ptCount val="6"/>
                <c:pt idx="0">
                  <c:v>自民</c:v>
                </c:pt>
                <c:pt idx="1">
                  <c:v>民進</c:v>
                </c:pt>
                <c:pt idx="2">
                  <c:v>公明</c:v>
                </c:pt>
                <c:pt idx="3">
                  <c:v>共産</c:v>
                </c:pt>
                <c:pt idx="4">
                  <c:v>維新</c:v>
                </c:pt>
                <c:pt idx="5">
                  <c:v>社民</c:v>
                </c:pt>
              </c:strCache>
            </c:strRef>
          </c:xVal>
          <c:yVal>
            <c:numRef>
              <c:f>Sheet1!$B$17:$G$17</c:f>
              <c:numCache>
                <c:formatCode>0</c:formatCode>
                <c:ptCount val="6"/>
                <c:pt idx="0">
                  <c:v>21338801.432801999</c:v>
                </c:pt>
                <c:pt idx="1">
                  <c:v>4256558.8159919996</c:v>
                </c:pt>
                <c:pt idx="2">
                  <c:v>2632345.5835739998</c:v>
                </c:pt>
                <c:pt idx="3">
                  <c:v>1792235.290944</c:v>
                </c:pt>
                <c:pt idx="4">
                  <c:v>672088.23410400003</c:v>
                </c:pt>
                <c:pt idx="5">
                  <c:v>448058.822736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F00-454F-9115-4BB1947B4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884840"/>
        <c:axId val="216417104"/>
      </c:scatterChart>
      <c:catAx>
        <c:axId val="470884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16417104"/>
        <c:crosses val="autoZero"/>
        <c:auto val="1"/>
        <c:lblAlgn val="ctr"/>
        <c:lblOffset val="100"/>
        <c:noMultiLvlLbl val="0"/>
      </c:catAx>
      <c:valAx>
        <c:axId val="21641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0884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自民2016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Sheet1!$B$19</c:f>
              <c:numCache>
                <c:formatCode>0.000</c:formatCode>
                <c:ptCount val="1"/>
                <c:pt idx="0">
                  <c:v>0.38</c:v>
                </c:pt>
              </c:numCache>
            </c:numRef>
          </c:xVal>
          <c:yVal>
            <c:numRef>
              <c:f>Sheet1!$B$3</c:f>
              <c:numCache>
                <c:formatCode>0</c:formatCode>
                <c:ptCount val="1"/>
                <c:pt idx="0">
                  <c:v>4875164.2640000004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17-4C38-97E1-2B4B63E3AB49}"/>
            </c:ext>
          </c:extLst>
        </c:ser>
        <c:ser>
          <c:idx val="1"/>
          <c:order val="1"/>
          <c:tx>
            <c:v>民主2016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Sheet1!$C$19</c:f>
              <c:numCache>
                <c:formatCode>0.000</c:formatCode>
                <c:ptCount val="1"/>
                <c:pt idx="0">
                  <c:v>0.109</c:v>
                </c:pt>
              </c:numCache>
            </c:numRef>
          </c:xVal>
          <c:yVal>
            <c:numRef>
              <c:f>Sheet1!$C$3</c:f>
              <c:numCache>
                <c:formatCode>0</c:formatCode>
                <c:ptCount val="1"/>
                <c:pt idx="0">
                  <c:v>3001009.1740000001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17-4C38-97E1-2B4B63E3AB49}"/>
            </c:ext>
          </c:extLst>
        </c:ser>
        <c:ser>
          <c:idx val="2"/>
          <c:order val="2"/>
          <c:tx>
            <c:v>維新2016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Sheet1!$F$19</c:f>
              <c:numCache>
                <c:formatCode>0.000</c:formatCode>
                <c:ptCount val="1"/>
                <c:pt idx="0">
                  <c:v>3.9E-2</c:v>
                </c:pt>
              </c:numCache>
            </c:numRef>
          </c:xVal>
          <c:yVal>
            <c:numRef>
              <c:f>Sheet1!$F$3</c:f>
              <c:numCache>
                <c:formatCode>0</c:formatCode>
                <c:ptCount val="1"/>
                <c:pt idx="0">
                  <c:v>731228.348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17-4C38-97E1-2B4B63E3AB49}"/>
            </c:ext>
          </c:extLst>
        </c:ser>
        <c:ser>
          <c:idx val="3"/>
          <c:order val="3"/>
          <c:tx>
            <c:v>社民2016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Sheet1!$G$19</c:f>
              <c:numCache>
                <c:formatCode>0.000</c:formatCode>
                <c:ptCount val="1"/>
                <c:pt idx="0">
                  <c:v>8.0000000000000002E-3</c:v>
                </c:pt>
              </c:numCache>
              <c:extLst xmlns:c15="http://schemas.microsoft.com/office/drawing/2012/chart"/>
            </c:numRef>
          </c:xVal>
          <c:yVal>
            <c:numRef>
              <c:f>Sheet1!$G$3</c:f>
              <c:numCache>
                <c:formatCode>0</c:formatCode>
                <c:ptCount val="1"/>
                <c:pt idx="0">
                  <c:v>433081.75199999998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3-7617-4C38-97E1-2B4B63E3AB49}"/>
            </c:ext>
          </c:extLst>
        </c:ser>
        <c:ser>
          <c:idx val="4"/>
          <c:order val="4"/>
          <c:tx>
            <c:v>自民2013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Sheet1!$Q$19</c:f>
              <c:numCache>
                <c:formatCode>General</c:formatCode>
                <c:ptCount val="1"/>
                <c:pt idx="0">
                  <c:v>0.38100000000000001</c:v>
                </c:pt>
              </c:numCache>
            </c:numRef>
          </c:xVal>
          <c:yVal>
            <c:numRef>
              <c:f>Sheet1!$Q$3</c:f>
              <c:numCache>
                <c:formatCode>0</c:formatCode>
                <c:ptCount val="1"/>
                <c:pt idx="0">
                  <c:v>4380192.2039999999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617-4C38-97E1-2B4B63E3AB49}"/>
            </c:ext>
          </c:extLst>
        </c:ser>
        <c:ser>
          <c:idx val="5"/>
          <c:order val="5"/>
          <c:tx>
            <c:v>民主2013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Sheet1!$R$19</c:f>
              <c:numCache>
                <c:formatCode>0.000</c:formatCode>
                <c:ptCount val="1"/>
                <c:pt idx="0">
                  <c:v>6.9000000000000006E-2</c:v>
                </c:pt>
              </c:numCache>
            </c:numRef>
          </c:xVal>
          <c:yVal>
            <c:numRef>
              <c:f>Sheet1!$R$3</c:f>
              <c:numCache>
                <c:formatCode>0</c:formatCode>
                <c:ptCount val="1"/>
                <c:pt idx="0">
                  <c:v>2307057.0380000002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617-4C38-97E1-2B4B63E3AB49}"/>
            </c:ext>
          </c:extLst>
        </c:ser>
        <c:ser>
          <c:idx val="6"/>
          <c:order val="6"/>
          <c:tx>
            <c:v>維新2013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Sheet1!$U$19</c:f>
              <c:numCache>
                <c:formatCode>0.000</c:formatCode>
                <c:ptCount val="1"/>
                <c:pt idx="0">
                  <c:v>2.7E-2</c:v>
                </c:pt>
              </c:numCache>
            </c:numRef>
          </c:xVal>
          <c:yVal>
            <c:numRef>
              <c:f>Sheet1!$U$3</c:f>
              <c:numCache>
                <c:formatCode>0</c:formatCode>
                <c:ptCount val="1"/>
                <c:pt idx="0">
                  <c:v>1163736.1969999999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617-4C38-97E1-2B4B63E3AB49}"/>
            </c:ext>
          </c:extLst>
        </c:ser>
        <c:ser>
          <c:idx val="7"/>
          <c:order val="7"/>
          <c:tx>
            <c:v>社民2013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Sheet1!$V$19</c:f>
              <c:numCache>
                <c:formatCode>0.000</c:formatCode>
                <c:ptCount val="1"/>
                <c:pt idx="0">
                  <c:v>0.01</c:v>
                </c:pt>
              </c:numCache>
              <c:extLst xmlns:c15="http://schemas.microsoft.com/office/drawing/2012/chart"/>
            </c:numRef>
          </c:xVal>
          <c:yVal>
            <c:numRef>
              <c:f>Sheet1!$V$3</c:f>
              <c:numCache>
                <c:formatCode>0</c:formatCode>
                <c:ptCount val="1"/>
                <c:pt idx="0">
                  <c:v>317008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7-7617-4C38-97E1-2B4B63E3AB49}"/>
            </c:ext>
          </c:extLst>
        </c:ser>
        <c:ser>
          <c:idx val="8"/>
          <c:order val="8"/>
          <c:tx>
            <c:v>自民2010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Sheet1!$AF$16</c:f>
              <c:numCache>
                <c:formatCode>General</c:formatCode>
                <c:ptCount val="1"/>
                <c:pt idx="0">
                  <c:v>0.158</c:v>
                </c:pt>
              </c:numCache>
            </c:numRef>
          </c:xVal>
          <c:yVal>
            <c:numRef>
              <c:f>Sheet1!$AF$3</c:f>
              <c:numCache>
                <c:formatCode>0</c:formatCode>
                <c:ptCount val="1"/>
                <c:pt idx="0">
                  <c:v>3414505.4219999998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617-4C38-97E1-2B4B63E3AB49}"/>
            </c:ext>
          </c:extLst>
        </c:ser>
        <c:ser>
          <c:idx val="9"/>
          <c:order val="9"/>
          <c:tx>
            <c:v>民主2010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Sheet1!$AG$16</c:f>
              <c:numCache>
                <c:formatCode>General</c:formatCode>
                <c:ptCount val="1"/>
                <c:pt idx="0">
                  <c:v>0.34300000000000003</c:v>
                </c:pt>
              </c:numCache>
            </c:numRef>
          </c:xVal>
          <c:yVal>
            <c:numRef>
              <c:f>Sheet1!$AG$3</c:f>
              <c:numCache>
                <c:formatCode>0</c:formatCode>
                <c:ptCount val="1"/>
                <c:pt idx="0">
                  <c:v>4016968.0589999999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617-4C38-97E1-2B4B63E3AB49}"/>
            </c:ext>
          </c:extLst>
        </c:ser>
        <c:ser>
          <c:idx val="10"/>
          <c:order val="10"/>
          <c:tx>
            <c:v>社民2010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Sheet1!$AJ$16</c:f>
              <c:numCache>
                <c:formatCode>General</c:formatCode>
                <c:ptCount val="1"/>
                <c:pt idx="0">
                  <c:v>1.4999999999999999E-2</c:v>
                </c:pt>
              </c:numCache>
              <c:extLst xmlns:c15="http://schemas.microsoft.com/office/drawing/2012/chart"/>
            </c:numRef>
          </c:xVal>
          <c:yVal>
            <c:numRef>
              <c:f>Sheet1!$AJ$3</c:f>
              <c:numCache>
                <c:formatCode>0</c:formatCode>
                <c:ptCount val="1"/>
                <c:pt idx="0">
                  <c:v>627914.15500000003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A-7617-4C38-97E1-2B4B63E3AB49}"/>
            </c:ext>
          </c:extLst>
        </c:ser>
        <c:ser>
          <c:idx val="13"/>
          <c:order val="11"/>
          <c:tx>
            <c:v>自民2007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Sheet1!$AM$6</c:f>
              <c:numCache>
                <c:formatCode>General</c:formatCode>
                <c:ptCount val="1"/>
                <c:pt idx="0">
                  <c:v>0.318</c:v>
                </c:pt>
              </c:numCache>
            </c:numRef>
          </c:xVal>
          <c:yVal>
            <c:numRef>
              <c:f>Sheet1!$AM$3</c:f>
              <c:numCache>
                <c:formatCode>0</c:formatCode>
                <c:ptCount val="1"/>
                <c:pt idx="0">
                  <c:v>6001187.0999999996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617-4C38-97E1-2B4B63E3AB49}"/>
            </c:ext>
          </c:extLst>
        </c:ser>
        <c:ser>
          <c:idx val="14"/>
          <c:order val="12"/>
          <c:tx>
            <c:v>民主2007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Sheet1!$AN$6</c:f>
              <c:numCache>
                <c:formatCode>General</c:formatCode>
                <c:ptCount val="1"/>
                <c:pt idx="0">
                  <c:v>0.20499999999999999</c:v>
                </c:pt>
              </c:numCache>
            </c:numRef>
          </c:xVal>
          <c:yVal>
            <c:numRef>
              <c:f>Sheet1!$AN$3</c:f>
              <c:numCache>
                <c:formatCode>0</c:formatCode>
                <c:ptCount val="1"/>
                <c:pt idx="0">
                  <c:v>4426912.2989999996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617-4C38-97E1-2B4B63E3AB49}"/>
            </c:ext>
          </c:extLst>
        </c:ser>
        <c:ser>
          <c:idx val="15"/>
          <c:order val="13"/>
          <c:tx>
            <c:v>社民2007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244813951789042E-2"/>
                  <c:y val="-1.9639100345699712E-2"/>
                </c:manualLayout>
              </c:layout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617-4C38-97E1-2B4B63E3AB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Sheet1!$AO$6</c:f>
              <c:numCache>
                <c:formatCode>General</c:formatCode>
                <c:ptCount val="1"/>
                <c:pt idx="0">
                  <c:v>1.2999999999999999E-2</c:v>
                </c:pt>
              </c:numCache>
              <c:extLst xmlns:c15="http://schemas.microsoft.com/office/drawing/2012/chart"/>
            </c:numRef>
          </c:xVal>
          <c:yVal>
            <c:numRef>
              <c:f>Sheet1!$AO$3</c:f>
              <c:numCache>
                <c:formatCode>0</c:formatCode>
                <c:ptCount val="1"/>
                <c:pt idx="0">
                  <c:v>653497.50600000005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E-7617-4C38-97E1-2B4B63E3AB49}"/>
            </c:ext>
          </c:extLst>
        </c:ser>
        <c:ser>
          <c:idx val="16"/>
          <c:order val="14"/>
          <c:tx>
            <c:v>自民2004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Sheet1!$AM$13</c:f>
              <c:numCache>
                <c:formatCode>General</c:formatCode>
                <c:ptCount val="1"/>
                <c:pt idx="0">
                  <c:v>0.33600000000000002</c:v>
                </c:pt>
              </c:numCache>
            </c:numRef>
          </c:xVal>
          <c:yVal>
            <c:numRef>
              <c:f>Sheet1!$AM$10</c:f>
              <c:numCache>
                <c:formatCode>0</c:formatCode>
                <c:ptCount val="1"/>
                <c:pt idx="0">
                  <c:v>5193121.4689999996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7617-4C38-97E1-2B4B63E3AB49}"/>
            </c:ext>
          </c:extLst>
        </c:ser>
        <c:ser>
          <c:idx val="17"/>
          <c:order val="15"/>
          <c:tx>
            <c:v>民主2004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Sheet1!$AN$13</c:f>
              <c:numCache>
                <c:formatCode>General</c:formatCode>
                <c:ptCount val="1"/>
                <c:pt idx="0">
                  <c:v>0.11600000000000001</c:v>
                </c:pt>
              </c:numCache>
            </c:numRef>
          </c:xVal>
          <c:yVal>
            <c:numRef>
              <c:f>Sheet1!$AN$10</c:f>
              <c:numCache>
                <c:formatCode>0</c:formatCode>
                <c:ptCount val="1"/>
                <c:pt idx="0">
                  <c:v>3792420.4989999998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7617-4C38-97E1-2B4B63E3AB49}"/>
            </c:ext>
          </c:extLst>
        </c:ser>
        <c:ser>
          <c:idx val="18"/>
          <c:order val="16"/>
          <c:tx>
            <c:v>社民2004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Sheet1!$AO$13</c:f>
              <c:numCache>
                <c:formatCode>General</c:formatCode>
                <c:ptCount val="1"/>
                <c:pt idx="0">
                  <c:v>8.0000000000000002E-3</c:v>
                </c:pt>
              </c:numCache>
              <c:extLst xmlns:c15="http://schemas.microsoft.com/office/drawing/2012/chart"/>
            </c:numRef>
          </c:xVal>
          <c:yVal>
            <c:numRef>
              <c:f>Sheet1!$AO$10</c:f>
              <c:numCache>
                <c:formatCode>0</c:formatCode>
                <c:ptCount val="1"/>
                <c:pt idx="0">
                  <c:v>936370.94900000002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1-7617-4C38-97E1-2B4B63E3AB49}"/>
            </c:ext>
          </c:extLst>
        </c:ser>
        <c:ser>
          <c:idx val="19"/>
          <c:order val="17"/>
          <c:tx>
            <c:v>自民2001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Sheet1!$AM$18</c:f>
              <c:numCache>
                <c:formatCode>General</c:formatCode>
                <c:ptCount val="1"/>
                <c:pt idx="0">
                  <c:v>0.39800000000000002</c:v>
                </c:pt>
              </c:numCache>
            </c:numRef>
          </c:xVal>
          <c:yVal>
            <c:numRef>
              <c:f>Sheet1!$AM$16</c:f>
              <c:numCache>
                <c:formatCode>0</c:formatCode>
                <c:ptCount val="1"/>
                <c:pt idx="0">
                  <c:v>6189290.6299999999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7617-4C38-97E1-2B4B63E3AB49}"/>
            </c:ext>
          </c:extLst>
        </c:ser>
        <c:ser>
          <c:idx val="20"/>
          <c:order val="18"/>
          <c:tx>
            <c:v>民主2001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Sheet1!$AN$18</c:f>
              <c:numCache>
                <c:formatCode>General</c:formatCode>
                <c:ptCount val="1"/>
                <c:pt idx="0">
                  <c:v>7.0000000000000007E-2</c:v>
                </c:pt>
              </c:numCache>
            </c:numRef>
          </c:xVal>
          <c:yVal>
            <c:numRef>
              <c:f>Sheet1!$AN$16</c:f>
              <c:numCache>
                <c:formatCode>0</c:formatCode>
                <c:ptCount val="1"/>
                <c:pt idx="0">
                  <c:v>2907830.0150000001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7617-4C38-97E1-2B4B63E3AB49}"/>
            </c:ext>
          </c:extLst>
        </c:ser>
        <c:ser>
          <c:idx val="21"/>
          <c:order val="19"/>
          <c:tx>
            <c:v>社民2001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Sheet1!$AO$18</c:f>
              <c:numCache>
                <c:formatCode>General</c:formatCode>
                <c:ptCount val="1"/>
                <c:pt idx="0">
                  <c:v>3.5000000000000003E-2</c:v>
                </c:pt>
              </c:numCache>
              <c:extLst xmlns:c15="http://schemas.microsoft.com/office/drawing/2012/chart"/>
            </c:numRef>
          </c:xVal>
          <c:yVal>
            <c:numRef>
              <c:f>Sheet1!$AO$16</c:f>
              <c:numCache>
                <c:formatCode>0</c:formatCode>
                <c:ptCount val="1"/>
                <c:pt idx="0">
                  <c:v>1330531.1839999999</c:v>
                </c:pt>
              </c:numCache>
              <c:extLst xmlns:c15="http://schemas.microsoft.com/office/drawing/2012/chart"/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4-7617-4C38-97E1-2B4B63E3AB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8159408"/>
        <c:axId val="1163890896"/>
        <c:extLst/>
      </c:scatterChart>
      <c:valAx>
        <c:axId val="139815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63890896"/>
        <c:crosses val="autoZero"/>
        <c:crossBetween val="midCat"/>
      </c:valAx>
      <c:valAx>
        <c:axId val="116389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981594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4B3A6-E35A-495F-BAF8-A575C63E22EA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01583-3F0E-4445-A044-FB9012B215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7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1" y="2"/>
            <a:ext cx="50509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70896" y="1367653"/>
            <a:ext cx="4073676" cy="4122693"/>
          </a:xfrm>
        </p:spPr>
        <p:txBody>
          <a:bodyPr>
            <a:normAutofit/>
          </a:bodyPr>
          <a:lstStyle>
            <a:lvl1pPr algn="ctr">
              <a:defRPr sz="2933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46">
              <a:defRPr/>
            </a:pPr>
            <a:fld id="{D28C7C6D-0F52-4FBA-8358-35C6083C2133}" type="slidenum">
              <a:rPr lang="ja-JP" alt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46">
              <a:defRPr/>
            </a:pPr>
            <a:r>
              <a:rPr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lang="ja-JP" alt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447697" y="1189221"/>
            <a:ext cx="6066971" cy="447955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50000"/>
              <a:buFont typeface="+mj-lt"/>
              <a:buNone/>
              <a:defRPr sz="2133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854886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B77B6-DB5F-42E3-A63F-23C158E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C33D91-5661-4F96-8B0F-7A02C1E90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973ECA-FCFB-41BF-8DAE-77A0C4546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1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32462" y="3380987"/>
            <a:ext cx="11527077" cy="72011"/>
          </a:xfrm>
          <a:prstGeom prst="rect">
            <a:avLst/>
          </a:prstGeom>
          <a:solidFill>
            <a:srgbClr val="096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4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460" y="3621051"/>
            <a:ext cx="8535081" cy="1119999"/>
          </a:xfrm>
        </p:spPr>
        <p:txBody>
          <a:bodyPr anchor="t">
            <a:normAutofit/>
          </a:bodyPr>
          <a:lstStyle>
            <a:lvl1pPr algn="ctr">
              <a:spcBef>
                <a:spcPts val="0"/>
              </a:spcBef>
              <a:defRPr sz="1867"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著者名、日付などを追加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FB215C5-B937-4A29-ABC9-6A7637E4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8371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レイアウト確認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2019/7/27 </a:t>
            </a:r>
            <a:r>
              <a:rPr lang="ja-JP" altLang="en-US"/>
              <a:t>第一回早稲田大学データサイエンスコンペ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 - 縦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11040-8CF7-4E56-8340-63D54778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88EAD8-276D-4013-8127-B2B2F16D5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ECC756-C6AB-45A7-B5E7-EA82E8936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5D76B1-5BD9-4639-942F-EA54274D06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39107"/>
            <a:ext cx="12192000" cy="3979786"/>
          </a:xfrm>
        </p:spPr>
        <p:txBody>
          <a:bodyPr anchor="t">
            <a:noAutofit/>
          </a:bodyPr>
          <a:lstStyle/>
          <a:p>
            <a:pPr algn="l"/>
            <a:r>
              <a:rPr kumimoji="1" lang="ja-JP" altLang="en-US" sz="2133" dirty="0">
                <a:solidFill>
                  <a:schemeClr val="accent1"/>
                </a:solidFill>
              </a:rPr>
              <a:t>　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10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 - 左上寄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218533" y="2588977"/>
            <a:ext cx="9754935" cy="1769864"/>
          </a:xfrm>
        </p:spPr>
        <p:txBody>
          <a:bodyPr anchor="t">
            <a:normAutofit/>
          </a:bodyPr>
          <a:lstStyle>
            <a:lvl1pPr algn="l">
              <a:defRPr sz="2133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</p:spTree>
    <p:extLst>
      <p:ext uri="{BB962C8B-B14F-4D97-AF65-F5344CB8AC3E}">
        <p14:creationId xmlns:p14="http://schemas.microsoft.com/office/powerpoint/2010/main" val="771971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のみ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218533" y="2588977"/>
            <a:ext cx="9754935" cy="1769864"/>
          </a:xfrm>
        </p:spPr>
        <p:txBody>
          <a:bodyPr anchor="ctr">
            <a:normAutofit/>
          </a:bodyPr>
          <a:lstStyle>
            <a:lvl1pPr algn="ctr">
              <a:defRPr sz="2133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</p:spTree>
    <p:extLst>
      <p:ext uri="{BB962C8B-B14F-4D97-AF65-F5344CB8AC3E}">
        <p14:creationId xmlns:p14="http://schemas.microsoft.com/office/powerpoint/2010/main" val="47353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つの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218533" y="2368806"/>
            <a:ext cx="9754935" cy="111999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8533" y="1829082"/>
            <a:ext cx="9754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8533" y="4358780"/>
            <a:ext cx="9754935" cy="111999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8533" y="3819056"/>
            <a:ext cx="9754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</p:spTree>
    <p:extLst>
      <p:ext uri="{BB962C8B-B14F-4D97-AF65-F5344CB8AC3E}">
        <p14:creationId xmlns:p14="http://schemas.microsoft.com/office/powerpoint/2010/main" val="27414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1218533" y="2055495"/>
            <a:ext cx="9754935" cy="755876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1218533" y="1515767"/>
            <a:ext cx="9754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1218533" y="3600896"/>
            <a:ext cx="9754935" cy="755876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1218533" y="3061172"/>
            <a:ext cx="9754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10" name="テキスト プレースホルダー 7"/>
          <p:cNvSpPr>
            <a:spLocks noGrp="1"/>
          </p:cNvSpPr>
          <p:nvPr>
            <p:ph type="body" sz="quarter" idx="16" hasCustomPrompt="1"/>
          </p:nvPr>
        </p:nvSpPr>
        <p:spPr>
          <a:xfrm>
            <a:off x="1218533" y="5146306"/>
            <a:ext cx="9754935" cy="755876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218533" y="4606577"/>
            <a:ext cx="9754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</p:spTree>
    <p:extLst>
      <p:ext uri="{BB962C8B-B14F-4D97-AF65-F5344CB8AC3E}">
        <p14:creationId xmlns:p14="http://schemas.microsoft.com/office/powerpoint/2010/main" val="42673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枚の画像、および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328810" y="1430709"/>
            <a:ext cx="5667021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6"/>
          </p:nvPr>
        </p:nvSpPr>
        <p:spPr>
          <a:xfrm>
            <a:off x="328810" y="2255640"/>
            <a:ext cx="5667021" cy="3766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7">
            <a:extLst>
              <a:ext uri="{FF2B5EF4-FFF2-40B4-BE49-F238E27FC236}">
                <a16:creationId xmlns:a16="http://schemas.microsoft.com/office/drawing/2014/main" id="{EAEF8DAF-328E-4997-B587-A570DB927A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0886" y="1430709"/>
            <a:ext cx="5667021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17" name="図プレースホルダー 5">
            <a:extLst>
              <a:ext uri="{FF2B5EF4-FFF2-40B4-BE49-F238E27FC236}">
                <a16:creationId xmlns:a16="http://schemas.microsoft.com/office/drawing/2014/main" id="{86B07BFB-FD46-4481-B200-6BE49F1DEC0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0886" y="2255640"/>
            <a:ext cx="5667021" cy="3766048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86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枚の画像、および見出し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/>
          </p:nvPr>
        </p:nvSpPr>
        <p:spPr>
          <a:xfrm>
            <a:off x="328809" y="1430709"/>
            <a:ext cx="3668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6"/>
          </p:nvPr>
        </p:nvSpPr>
        <p:spPr>
          <a:xfrm>
            <a:off x="328808" y="2255639"/>
            <a:ext cx="3668934" cy="3766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4" name="テキスト プレースホルダー 7">
            <a:extLst>
              <a:ext uri="{FF2B5EF4-FFF2-40B4-BE49-F238E27FC236}">
                <a16:creationId xmlns:a16="http://schemas.microsoft.com/office/drawing/2014/main" id="{D09AC90E-5943-4B51-8CBF-DA110FDE88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76877" y="1430709"/>
            <a:ext cx="3668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5" name="図プレースホルダー 5">
            <a:extLst>
              <a:ext uri="{FF2B5EF4-FFF2-40B4-BE49-F238E27FC236}">
                <a16:creationId xmlns:a16="http://schemas.microsoft.com/office/drawing/2014/main" id="{FE33A916-730B-4DCB-908B-9A7BCD28EA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3016" y="2255638"/>
            <a:ext cx="3668934" cy="3766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8" name="テキスト プレースホルダー 7">
            <a:extLst>
              <a:ext uri="{FF2B5EF4-FFF2-40B4-BE49-F238E27FC236}">
                <a16:creationId xmlns:a16="http://schemas.microsoft.com/office/drawing/2014/main" id="{1F6045F5-8304-4A9E-AB5A-8A21B44EB2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17223" y="1430709"/>
            <a:ext cx="3668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9" name="図プレースホルダー 5">
            <a:extLst>
              <a:ext uri="{FF2B5EF4-FFF2-40B4-BE49-F238E27FC236}">
                <a16:creationId xmlns:a16="http://schemas.microsoft.com/office/drawing/2014/main" id="{BACBB576-6895-4DED-A526-75149B4E6E7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217223" y="2255639"/>
            <a:ext cx="3668934" cy="3766048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3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枚の画像、および見出しとテキスト_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4944535" y="2334064"/>
            <a:ext cx="6028934" cy="111999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3" hasCustomPrompt="1"/>
          </p:nvPr>
        </p:nvSpPr>
        <p:spPr>
          <a:xfrm>
            <a:off x="4944535" y="1794340"/>
            <a:ext cx="6028934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12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4944533" y="4628376"/>
            <a:ext cx="6028935" cy="1119999"/>
          </a:xfrm>
        </p:spPr>
        <p:txBody>
          <a:bodyPr anchor="t">
            <a:normAutofit/>
          </a:bodyPr>
          <a:lstStyle>
            <a:lvl1pPr algn="l">
              <a:spcBef>
                <a:spcPts val="0"/>
              </a:spcBef>
              <a:defRPr sz="1600"/>
            </a:lvl1pPr>
          </a:lstStyle>
          <a:p>
            <a:pPr lvl="0"/>
            <a:r>
              <a:rPr kumimoji="1" lang="ja-JP" altLang="en-US" dirty="0"/>
              <a:t>ここにテキストが入るよ</a:t>
            </a:r>
          </a:p>
        </p:txBody>
      </p:sp>
      <p:sp>
        <p:nvSpPr>
          <p:cNvPr id="13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944533" y="4088652"/>
            <a:ext cx="6028935" cy="525014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3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ここに見出しが入るよ</a:t>
            </a: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6"/>
          </p:nvPr>
        </p:nvSpPr>
        <p:spPr>
          <a:xfrm>
            <a:off x="1210735" y="1616513"/>
            <a:ext cx="3581400" cy="20148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1210735" y="3910814"/>
            <a:ext cx="3581400" cy="2014848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9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1390334" y="6372556"/>
            <a:ext cx="484340" cy="485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809" y="325727"/>
            <a:ext cx="11557348" cy="76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809" y="1361375"/>
            <a:ext cx="11557348" cy="4815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45055" y="64064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1983" y="6406467"/>
            <a:ext cx="492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‹#›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359079" y="966738"/>
            <a:ext cx="11832920" cy="72011"/>
          </a:xfrm>
          <a:prstGeom prst="rect">
            <a:avLst/>
          </a:prstGeom>
          <a:solidFill>
            <a:srgbClr val="096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30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324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24" rtl="0" eaLnBrk="1" latinLnBrk="0" hangingPunct="1">
        <a:lnSpc>
          <a:spcPct val="130000"/>
        </a:lnSpc>
        <a:spcBef>
          <a:spcPts val="8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162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indent="0" algn="l" defTabSz="914324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0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5" indent="-228581" algn="l" defTabSz="91432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0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1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5" algn="l" defTabSz="9143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17E7F6-CB52-49C9-96DE-47B7D5B486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SciTilop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kumimoji="1" lang="ja-JP" altLang="en-US" dirty="0"/>
              <a:t>基幹理工学部・研究科</a:t>
            </a:r>
            <a:endParaRPr kumimoji="1" lang="en-US" altLang="ja-JP" dirty="0"/>
          </a:p>
          <a:p>
            <a:r>
              <a:rPr kumimoji="1" lang="ja-JP" altLang="en-US" dirty="0"/>
              <a:t>機械科学航空学科・機械科学専攻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2AB49FF-3A98-449F-B7B9-1B281AFA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342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FF25B-49E5-4887-B5BC-31D0EB90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選挙区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5CA1D6-FEBE-4BBF-A98A-D18B68A7A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6CA305-B8AF-4F4A-A07D-B3EA3AAF0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2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EBD2C-80A8-48B8-94B3-B19024461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7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FF25B-49E5-4887-B5BC-31D0EB90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選挙区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5CA1D6-FEBE-4BBF-A98A-D18B68A7A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6CA305-B8AF-4F4A-A07D-B3EA3AAF0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3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EBD2C-80A8-48B8-94B3-B19024461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9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FF25B-49E5-4887-B5BC-31D0EB90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選挙区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5CA1D6-FEBE-4BBF-A98A-D18B68A7A9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6CA305-B8AF-4F4A-A07D-B3EA3AAF0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4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CEBD2C-80A8-48B8-94B3-B19024461F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88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57F7-C862-46FF-A732-134F90DD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比例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AE7CF-E2EC-412A-BF81-93C74453D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868F41-97C9-43B5-B231-ECD486B07D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　　</a:t>
            </a:r>
            <a:r>
              <a:rPr kumimoji="1" lang="ja-JP" altLang="en-US" b="1" dirty="0"/>
              <a:t>投票数</a:t>
            </a:r>
            <a:r>
              <a:rPr kumimoji="1" lang="en-US" altLang="ja-JP" b="1" dirty="0"/>
              <a:t>×</a:t>
            </a:r>
            <a:r>
              <a:rPr kumimoji="1" lang="ja-JP" altLang="en-US" b="1" dirty="0"/>
              <a:t>世論調査による政党支持率 ≠ 実際の得票数</a:t>
            </a:r>
            <a:endParaRPr kumimoji="1" lang="en-US" altLang="ja-JP" b="1" dirty="0"/>
          </a:p>
          <a:p>
            <a:r>
              <a:rPr kumimoji="1" lang="ja-JP" altLang="en-US" dirty="0"/>
              <a:t>　　非拘束名簿式 → 政党名</a:t>
            </a:r>
            <a:r>
              <a:rPr kumimoji="1" lang="en-US" altLang="ja-JP" dirty="0"/>
              <a:t>or</a:t>
            </a:r>
            <a:r>
              <a:rPr kumimoji="1" lang="ja-JP" altLang="en-US" dirty="0"/>
              <a:t>候補者名（比率は党ごとに異なる）</a:t>
            </a:r>
            <a:endParaRPr kumimoji="1" lang="en-US" altLang="ja-JP" dirty="0"/>
          </a:p>
          <a:p>
            <a:r>
              <a:rPr kumimoji="1" lang="ja-JP" altLang="en-US" dirty="0"/>
              <a:t>　　仮定：政党名得票数 → 純粋な政党支持率が反映</a:t>
            </a:r>
            <a:endParaRPr kumimoji="1" lang="en-US" altLang="ja-JP" dirty="0"/>
          </a:p>
          <a:p>
            <a:r>
              <a:rPr kumimoji="1" lang="ja-JP" altLang="en-US" dirty="0"/>
              <a:t>　　　　　候補者名得票数 → 各候補者に対する支持者＋知名度票（←純粋な政党支持率が反映されない）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D52B7D3-40A6-42FD-89EA-1647D1A6BCCE}"/>
              </a:ext>
            </a:extLst>
          </p:cNvPr>
          <p:cNvGrpSpPr/>
          <p:nvPr/>
        </p:nvGrpSpPr>
        <p:grpSpPr>
          <a:xfrm>
            <a:off x="769072" y="3138853"/>
            <a:ext cx="10653855" cy="3169634"/>
            <a:chOff x="513449" y="2049064"/>
            <a:chExt cx="10980000" cy="3600000"/>
          </a:xfrm>
        </p:grpSpPr>
        <p:graphicFrame>
          <p:nvGraphicFramePr>
            <p:cNvPr id="6" name="グラフ 5">
              <a:extLst>
                <a:ext uri="{FF2B5EF4-FFF2-40B4-BE49-F238E27FC236}">
                  <a16:creationId xmlns:a16="http://schemas.microsoft.com/office/drawing/2014/main" id="{B2A8F261-D35A-49C0-8FBE-61512A64D8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68759432"/>
                </p:ext>
              </p:extLst>
            </p:nvPr>
          </p:nvGraphicFramePr>
          <p:xfrm>
            <a:off x="6093449" y="2049064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グラフ 6">
              <a:extLst>
                <a:ext uri="{FF2B5EF4-FFF2-40B4-BE49-F238E27FC236}">
                  <a16:creationId xmlns:a16="http://schemas.microsoft.com/office/drawing/2014/main" id="{23CA446E-4BC0-4277-94F3-545430F5E8E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5850873"/>
                </p:ext>
              </p:extLst>
            </p:nvPr>
          </p:nvGraphicFramePr>
          <p:xfrm>
            <a:off x="513449" y="2049064"/>
            <a:ext cx="5400000" cy="360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DA6F4E1-4D94-4473-8AD3-623037C92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5</a:t>
            </a:fld>
            <a:endParaRPr kumimoji="0"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9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57F7-C862-46FF-A732-134F90DD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比例－政党名得票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AE7CF-E2EC-412A-BF81-93C74453D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868F41-97C9-43B5-B231-ECD486B07D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　　政党名得票数の予測（</a:t>
            </a:r>
            <a:r>
              <a:rPr kumimoji="1" lang="en-US" altLang="ja-JP" dirty="0"/>
              <a:t>2016/2013</a:t>
            </a:r>
            <a:r>
              <a:rPr kumimoji="1" lang="ja-JP" altLang="en-US" dirty="0"/>
              <a:t>の参院選比例・</a:t>
            </a:r>
            <a:r>
              <a:rPr kumimoji="1" lang="en-US" altLang="ja-JP" dirty="0"/>
              <a:t>2017/2014</a:t>
            </a:r>
            <a:r>
              <a:rPr kumimoji="1" lang="ja-JP" altLang="en-US" dirty="0"/>
              <a:t>の衆院選比例の結果を利用）</a:t>
            </a:r>
            <a:endParaRPr kumimoji="1" lang="en-US" altLang="ja-JP" dirty="0"/>
          </a:p>
          <a:p>
            <a:r>
              <a:rPr kumimoji="1" lang="ja-JP" altLang="en-US" dirty="0"/>
              <a:t>　　　→各都道府県ごとに、</a:t>
            </a:r>
            <a:endParaRPr kumimoji="1" lang="en-US" altLang="ja-JP" dirty="0"/>
          </a:p>
          <a:p>
            <a:r>
              <a:rPr kumimoji="1" lang="ja-JP" altLang="en-US" dirty="0"/>
              <a:t>　　　　各党の政党名得票数</a:t>
            </a:r>
            <a:r>
              <a:rPr kumimoji="1" lang="en-US" altLang="ja-JP" dirty="0"/>
              <a:t>/</a:t>
            </a:r>
            <a:r>
              <a:rPr kumimoji="1" lang="ja-JP" altLang="en-US" dirty="0"/>
              <a:t>全政党名投票数＆世論調査による政党支持率の関係</a:t>
            </a:r>
            <a:endParaRPr kumimoji="1" lang="en-US" altLang="ja-JP" dirty="0"/>
          </a:p>
          <a:p>
            <a:r>
              <a:rPr kumimoji="1" lang="ja-JP" altLang="en-US" dirty="0"/>
              <a:t>　　　　投票率</a:t>
            </a:r>
            <a:endParaRPr kumimoji="1" lang="en-US" altLang="ja-JP" dirty="0"/>
          </a:p>
          <a:p>
            <a:r>
              <a:rPr kumimoji="1" lang="ja-JP" altLang="en-US" dirty="0"/>
              <a:t>　　　→各都道府県の人口</a:t>
            </a:r>
            <a:r>
              <a:rPr kumimoji="1" lang="en-US" altLang="ja-JP" dirty="0"/>
              <a:t>×</a:t>
            </a:r>
            <a:r>
              <a:rPr kumimoji="1" lang="ja-JP" altLang="en-US" dirty="0"/>
              <a:t>投票率</a:t>
            </a:r>
            <a:r>
              <a:rPr kumimoji="1" lang="en-US" altLang="ja-JP" dirty="0"/>
              <a:t>×</a:t>
            </a:r>
            <a:r>
              <a:rPr kumimoji="1" lang="ja-JP" altLang="en-US" dirty="0"/>
              <a:t>世論調査を補正した政党支持率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DA6F4E1-4D94-4473-8AD3-623037C92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6</a:t>
            </a:fld>
            <a:endParaRPr kumimoji="0"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657F7-C862-46FF-A732-134F90DD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比例－候補者名得票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2AE7CF-E2EC-412A-BF81-93C74453D6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868F41-97C9-43B5-B231-ECD486B07D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ja-JP" altLang="en-US" dirty="0"/>
              <a:t>　　政党名得票数の予測（</a:t>
            </a:r>
            <a:r>
              <a:rPr kumimoji="1" lang="en-US" altLang="ja-JP" dirty="0"/>
              <a:t>2016/2013/2010/2007/2001</a:t>
            </a:r>
            <a:r>
              <a:rPr kumimoji="1" lang="ja-JP" altLang="en-US" dirty="0"/>
              <a:t>の参院選比例の結果を利用）</a:t>
            </a:r>
            <a:endParaRPr kumimoji="1" lang="en-US" altLang="ja-JP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DA6F4E1-4D94-4473-8AD3-623037C92D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7</a:t>
            </a:fld>
            <a:endParaRPr kumimoji="0" lang="en-US" dirty="0">
              <a:solidFill>
                <a:prstClr val="white"/>
              </a:solidFill>
            </a:endParaRPr>
          </a:p>
        </p:txBody>
      </p:sp>
      <p:graphicFrame>
        <p:nvGraphicFramePr>
          <p:cNvPr id="6" name="グラフ 5">
            <a:extLst>
              <a:ext uri="{FF2B5EF4-FFF2-40B4-BE49-F238E27FC236}">
                <a16:creationId xmlns:a16="http://schemas.microsoft.com/office/drawing/2014/main" id="{754879F4-346B-4A9B-8EA5-5D90047E0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091505"/>
              </p:ext>
            </p:extLst>
          </p:nvPr>
        </p:nvGraphicFramePr>
        <p:xfrm>
          <a:off x="580293" y="1740877"/>
          <a:ext cx="5515708" cy="4580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440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F2E63-3072-44F5-A559-43AAEF3C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9811CA-706C-4217-9DA6-543010F4A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914446">
              <a:defRPr/>
            </a:pPr>
            <a:r>
              <a:rPr kumimoji="0" lang="en-US" altLang="ja-JP">
                <a:solidFill>
                  <a:srgbClr val="333333">
                    <a:tint val="75000"/>
                  </a:srgbClr>
                </a:solidFill>
              </a:rPr>
              <a:t>2019/7/27 </a:t>
            </a:r>
            <a:r>
              <a:rPr kumimoji="0" lang="ja-JP" altLang="en-US">
                <a:solidFill>
                  <a:srgbClr val="333333">
                    <a:tint val="75000"/>
                  </a:srgbClr>
                </a:solidFill>
              </a:rPr>
              <a:t>第一回早稲田大学データサイエンスコンペ</a:t>
            </a:r>
            <a:endParaRPr kumimoji="0" lang="en-US" dirty="0">
              <a:solidFill>
                <a:srgbClr val="333333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504A07-9B74-4E59-B89F-FA80FEF02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446">
              <a:defRPr/>
            </a:pPr>
            <a:fld id="{03EB59E2-90B9-4CD3-AC74-D672227E13C3}" type="slidenum">
              <a:rPr kumimoji="0" lang="en-US" smtClean="0">
                <a:solidFill>
                  <a:prstClr val="white"/>
                </a:solidFill>
              </a:rPr>
              <a:pPr defTabSz="914446">
                <a:defRPr/>
              </a:pPr>
              <a:t>8</a:t>
            </a:fld>
            <a:endParaRPr kumimoji="0" lang="en-US" dirty="0">
              <a:solidFill>
                <a:prstClr val="white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8283C1-7C66-480E-A710-A196F3130B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28429"/>
      </p:ext>
    </p:extLst>
  </p:cSld>
  <p:clrMapOvr>
    <a:masterClrMapping/>
  </p:clrMapOvr>
</p:sld>
</file>

<file path=ppt/theme/theme1.xml><?xml version="1.0" encoding="utf-8"?>
<a:theme xmlns:a="http://schemas.openxmlformats.org/drawingml/2006/main" name="2_サンプル - コンテンツ用">
  <a:themeElements>
    <a:clrScheme name="ユーザー定義 1">
      <a:dk1>
        <a:srgbClr val="333333"/>
      </a:dk1>
      <a:lt1>
        <a:sysClr val="window" lastClr="FFFFFF"/>
      </a:lt1>
      <a:dk2>
        <a:srgbClr val="4D4D4D"/>
      </a:dk2>
      <a:lt2>
        <a:srgbClr val="EEECE1"/>
      </a:lt2>
      <a:accent1>
        <a:srgbClr val="096FCA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66</Words>
  <Application>Microsoft Office PowerPoint</Application>
  <PresentationFormat>ワイド画面</PresentationFormat>
  <Paragraphs>37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2_サンプル - コンテンツ用</vt:lpstr>
      <vt:lpstr>PowerPoint プレゼンテーション</vt:lpstr>
      <vt:lpstr>選挙区</vt:lpstr>
      <vt:lpstr>選挙区</vt:lpstr>
      <vt:lpstr>選挙区</vt:lpstr>
      <vt:lpstr>比例</vt:lpstr>
      <vt:lpstr>比例－政党名得票</vt:lpstr>
      <vt:lpstr>比例－候補者名得票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 拓也</dc:creator>
  <cp:lastModifiedBy>原 拓也</cp:lastModifiedBy>
  <cp:revision>9</cp:revision>
  <dcterms:created xsi:type="dcterms:W3CDTF">2019-07-18T11:20:04Z</dcterms:created>
  <dcterms:modified xsi:type="dcterms:W3CDTF">2019-07-19T13:31:59Z</dcterms:modified>
</cp:coreProperties>
</file>