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1" r:id="rId2"/>
    <p:sldId id="262" r:id="rId3"/>
    <p:sldId id="263" r:id="rId4"/>
    <p:sldId id="264" r:id="rId5"/>
    <p:sldId id="257" r:id="rId6"/>
    <p:sldId id="258" r:id="rId7"/>
    <p:sldId id="259" r:id="rId8"/>
    <p:sldId id="266"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原 拓也" initials="原" lastIdx="1" clrIdx="0">
    <p:extLst>
      <p:ext uri="{19B8F6BF-5375-455C-9EA6-DF929625EA0E}">
        <p15:presenceInfo xmlns:p15="http://schemas.microsoft.com/office/powerpoint/2012/main" userId="7b66c584415215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67" d="100"/>
          <a:sy n="67" d="100"/>
        </p:scale>
        <p:origin x="96" y="8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4B3A6-E35A-495F-BAF8-A575C63E22EA}" type="datetimeFigureOut">
              <a:rPr kumimoji="1" lang="ja-JP" altLang="en-US" smtClean="0"/>
              <a:t>2019/7/20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01583-3F0E-4445-A044-FB9012B21502}" type="slidenum">
              <a:rPr kumimoji="1" lang="ja-JP" altLang="en-US" smtClean="0"/>
              <a:t>‹#›</a:t>
            </a:fld>
            <a:endParaRPr kumimoji="1" lang="ja-JP" altLang="en-US"/>
          </a:p>
        </p:txBody>
      </p:sp>
    </p:spTree>
    <p:extLst>
      <p:ext uri="{BB962C8B-B14F-4D97-AF65-F5344CB8AC3E}">
        <p14:creationId xmlns:p14="http://schemas.microsoft.com/office/powerpoint/2010/main" val="29035724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5" name="正方形/長方形 4"/>
          <p:cNvSpPr/>
          <p:nvPr userDrawn="1"/>
        </p:nvSpPr>
        <p:spPr>
          <a:xfrm>
            <a:off x="1" y="2"/>
            <a:ext cx="50509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2" name="タイトル 1"/>
          <p:cNvSpPr>
            <a:spLocks noGrp="1"/>
          </p:cNvSpPr>
          <p:nvPr>
            <p:ph type="title" hasCustomPrompt="1"/>
          </p:nvPr>
        </p:nvSpPr>
        <p:spPr>
          <a:xfrm>
            <a:off x="570896" y="1367653"/>
            <a:ext cx="4073676" cy="4122693"/>
          </a:xfrm>
        </p:spPr>
        <p:txBody>
          <a:bodyPr>
            <a:normAutofit/>
          </a:bodyPr>
          <a:lstStyle>
            <a:lvl1pPr algn="ctr">
              <a:defRPr sz="2933">
                <a:solidFill>
                  <a:schemeClr val="bg1"/>
                </a:solidFill>
              </a:defRPr>
            </a:lvl1pPr>
          </a:lstStyle>
          <a:p>
            <a:r>
              <a:rPr kumimoji="1" lang="ja-JP" altLang="en-US" dirty="0"/>
              <a:t>スライドのタイトル</a:t>
            </a:r>
          </a:p>
        </p:txBody>
      </p:sp>
      <p:sp>
        <p:nvSpPr>
          <p:cNvPr id="3" name="スライド番号プレースホルダー 2"/>
          <p:cNvSpPr>
            <a:spLocks noGrp="1"/>
          </p:cNvSpPr>
          <p:nvPr>
            <p:ph type="sldNum" sz="quarter" idx="10"/>
          </p:nvPr>
        </p:nvSpPr>
        <p:spPr/>
        <p:txBody>
          <a:bodyPr/>
          <a:lstStyle/>
          <a:p>
            <a:pPr defTabSz="914446">
              <a:defRPr/>
            </a:pPr>
            <a:fld id="{D28C7C6D-0F52-4FBA-8358-35C6083C2133}" type="slidenum">
              <a:rPr lang="ja-JP" altLang="en-US" smtClean="0">
                <a:solidFill>
                  <a:prstClr val="white"/>
                </a:solidFill>
              </a:rPr>
              <a:pPr defTabSz="914446">
                <a:defRPr/>
              </a:pPr>
              <a:t>‹#›</a:t>
            </a:fld>
            <a:endParaRPr lang="ja-JP" altLang="en-US">
              <a:solidFill>
                <a:prstClr val="white"/>
              </a:solidFill>
            </a:endParaRPr>
          </a:p>
        </p:txBody>
      </p:sp>
      <p:sp>
        <p:nvSpPr>
          <p:cNvPr id="4" name="フッター プレースホルダー 3"/>
          <p:cNvSpPr>
            <a:spLocks noGrp="1"/>
          </p:cNvSpPr>
          <p:nvPr>
            <p:ph type="ftr" sz="quarter" idx="11"/>
          </p:nvPr>
        </p:nvSpPr>
        <p:spPr/>
        <p:txBody>
          <a:bodyPr/>
          <a:lstStyle/>
          <a:p>
            <a:pPr defTabSz="914446">
              <a:defRPr/>
            </a:pPr>
            <a:r>
              <a:rPr lang="en-US" altLang="ja-JP">
                <a:solidFill>
                  <a:srgbClr val="333333">
                    <a:tint val="75000"/>
                  </a:srgbClr>
                </a:solidFill>
              </a:rPr>
              <a:t>2019/7/27 </a:t>
            </a:r>
            <a:r>
              <a:rPr lang="ja-JP" altLang="en-US">
                <a:solidFill>
                  <a:srgbClr val="333333">
                    <a:tint val="75000"/>
                  </a:srgbClr>
                </a:solidFill>
              </a:rPr>
              <a:t>第一回早稲田大学データサイエンスコンペ</a:t>
            </a:r>
            <a:endParaRPr lang="ja-JP" altLang="en-US" dirty="0">
              <a:solidFill>
                <a:srgbClr val="333333">
                  <a:tint val="75000"/>
                </a:srgbClr>
              </a:solidFill>
            </a:endParaRPr>
          </a:p>
        </p:txBody>
      </p:sp>
      <p:sp>
        <p:nvSpPr>
          <p:cNvPr id="6" name="テキスト プレースホルダー 5"/>
          <p:cNvSpPr>
            <a:spLocks noGrp="1"/>
          </p:cNvSpPr>
          <p:nvPr>
            <p:ph type="body" sz="quarter" idx="12" hasCustomPrompt="1"/>
          </p:nvPr>
        </p:nvSpPr>
        <p:spPr>
          <a:xfrm>
            <a:off x="5447697" y="1189221"/>
            <a:ext cx="6066971" cy="4479558"/>
          </a:xfrm>
        </p:spPr>
        <p:txBody>
          <a:bodyPr anchor="ctr">
            <a:normAutofit/>
          </a:bodyPr>
          <a:lstStyle>
            <a:lvl1pPr marL="0" indent="0" algn="l">
              <a:lnSpc>
                <a:spcPct val="100000"/>
              </a:lnSpc>
              <a:spcBef>
                <a:spcPts val="2800"/>
              </a:spcBef>
              <a:buClr>
                <a:schemeClr val="accent1"/>
              </a:buClr>
              <a:buSzPct val="150000"/>
              <a:buFont typeface="+mj-lt"/>
              <a:buNone/>
              <a:defRPr sz="2133"/>
            </a:lvl1pPr>
            <a:lvl3pPr>
              <a:defRPr>
                <a:solidFill>
                  <a:schemeClr val="tx2"/>
                </a:solidFill>
              </a:defRPr>
            </a:lvl3pPr>
          </a:lstStyle>
          <a:p>
            <a:pPr lvl="0"/>
            <a:r>
              <a:rPr kumimoji="1" lang="ja-JP" altLang="en-US" dirty="0"/>
              <a:t>テキスト</a:t>
            </a:r>
            <a:endParaRPr kumimoji="1" lang="en-US" altLang="ja-JP" dirty="0"/>
          </a:p>
        </p:txBody>
      </p:sp>
    </p:spTree>
    <p:extLst>
      <p:ext uri="{BB962C8B-B14F-4D97-AF65-F5344CB8AC3E}">
        <p14:creationId xmlns:p14="http://schemas.microsoft.com/office/powerpoint/2010/main" val="408548867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BB77B6-DB5F-42E3-A63F-23C158EE8C0B}"/>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F8C33D91-5661-4F96-8B0F-7A02C1E907BD}"/>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54973ECA-FCFB-41BF-8DAE-77A0C4546583}"/>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Tree>
    <p:extLst>
      <p:ext uri="{BB962C8B-B14F-4D97-AF65-F5344CB8AC3E}">
        <p14:creationId xmlns:p14="http://schemas.microsoft.com/office/powerpoint/2010/main" val="323691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3" name="正方形/長方形 2"/>
          <p:cNvSpPr/>
          <p:nvPr userDrawn="1"/>
        </p:nvSpPr>
        <p:spPr>
          <a:xfrm>
            <a:off x="332462" y="3380987"/>
            <a:ext cx="11527077" cy="72011"/>
          </a:xfrm>
          <a:prstGeom prst="rect">
            <a:avLst/>
          </a:prstGeom>
          <a:solidFill>
            <a:srgbClr val="096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4" name="テキスト プレースホルダー 7"/>
          <p:cNvSpPr>
            <a:spLocks noGrp="1"/>
          </p:cNvSpPr>
          <p:nvPr>
            <p:ph type="body" sz="quarter" idx="12" hasCustomPrompt="1"/>
          </p:nvPr>
        </p:nvSpPr>
        <p:spPr>
          <a:xfrm>
            <a:off x="1828460" y="3621051"/>
            <a:ext cx="8535081" cy="1119999"/>
          </a:xfrm>
        </p:spPr>
        <p:txBody>
          <a:bodyPr anchor="t">
            <a:normAutofit/>
          </a:bodyPr>
          <a:lstStyle>
            <a:lvl1pPr algn="ctr">
              <a:spcBef>
                <a:spcPts val="0"/>
              </a:spcBef>
              <a:defRPr sz="1867">
                <a:latin typeface="+mj-ea"/>
                <a:ea typeface="+mj-ea"/>
              </a:defRPr>
            </a:lvl1pPr>
          </a:lstStyle>
          <a:p>
            <a:pPr lvl="0"/>
            <a:r>
              <a:rPr kumimoji="1" lang="ja-JP" altLang="en-US" dirty="0"/>
              <a:t>著者名、日付などを追加</a:t>
            </a:r>
          </a:p>
        </p:txBody>
      </p:sp>
      <p:sp>
        <p:nvSpPr>
          <p:cNvPr id="5" name="タイトル 4">
            <a:extLst>
              <a:ext uri="{FF2B5EF4-FFF2-40B4-BE49-F238E27FC236}">
                <a16:creationId xmlns:a16="http://schemas.microsoft.com/office/drawing/2014/main" id="{EFB215C5-B937-4A29-ABC9-6A7637E458EF}"/>
              </a:ext>
            </a:extLst>
          </p:cNvPr>
          <p:cNvSpPr>
            <a:spLocks noGrp="1"/>
          </p:cNvSpPr>
          <p:nvPr>
            <p:ph type="title"/>
          </p:nvPr>
        </p:nvSpPr>
        <p:spPr/>
        <p:txBody>
          <a:bodyPr/>
          <a:lstStyle>
            <a:lvl1pPr>
              <a:defRPr u="none"/>
            </a:lvl1pPr>
          </a:lstStyle>
          <a:p>
            <a:r>
              <a:rPr kumimoji="1" lang="ja-JP" altLang="en-US" dirty="0"/>
              <a:t>マスター タイトルの書式設定</a:t>
            </a:r>
          </a:p>
        </p:txBody>
      </p:sp>
    </p:spTree>
    <p:extLst>
      <p:ext uri="{BB962C8B-B14F-4D97-AF65-F5344CB8AC3E}">
        <p14:creationId xmlns:p14="http://schemas.microsoft.com/office/powerpoint/2010/main" val="168371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レイアウト確認用">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r>
              <a:rPr lang="en-US" altLang="ja-JP"/>
              <a:t>2019/7/27 </a:t>
            </a:r>
            <a:r>
              <a:rPr lang="ja-JP" altLang="en-US"/>
              <a:t>第一回早稲田大学データサイエンスコンペ</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0561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テキストのみ - 縦長">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611040-8CF7-4E56-8340-63D547785E20}"/>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AF88EAD8-276D-4013-8127-B2B2F16D5955}"/>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8EECC756-C6AB-45A7-B5E7-EA82E8936B62}"/>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A65D76B1-5BD9-4639-942F-EA54274D069D}"/>
              </a:ext>
            </a:extLst>
          </p:cNvPr>
          <p:cNvSpPr>
            <a:spLocks noGrp="1"/>
          </p:cNvSpPr>
          <p:nvPr>
            <p:ph type="body" sz="quarter" idx="12" hasCustomPrompt="1"/>
          </p:nvPr>
        </p:nvSpPr>
        <p:spPr>
          <a:xfrm>
            <a:off x="0" y="1439107"/>
            <a:ext cx="12192000" cy="3979786"/>
          </a:xfrm>
        </p:spPr>
        <p:txBody>
          <a:bodyPr anchor="t">
            <a:noAutofit/>
          </a:bodyPr>
          <a:lstStyle/>
          <a:p>
            <a:pPr algn="l"/>
            <a:r>
              <a:rPr kumimoji="1" lang="ja-JP" altLang="en-US" sz="2133" dirty="0">
                <a:solidFill>
                  <a:schemeClr val="accent1"/>
                </a:solidFill>
              </a:rPr>
              <a:t>　　</a:t>
            </a:r>
            <a:endParaRPr kumimoji="1" lang="en-US" altLang="ja-JP" dirty="0"/>
          </a:p>
        </p:txBody>
      </p:sp>
    </p:spTree>
    <p:extLst>
      <p:ext uri="{BB962C8B-B14F-4D97-AF65-F5344CB8AC3E}">
        <p14:creationId xmlns:p14="http://schemas.microsoft.com/office/powerpoint/2010/main" val="248107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テキストのみ - 左上寄せ">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1218533" y="2588977"/>
            <a:ext cx="9754935" cy="1769864"/>
          </a:xfrm>
        </p:spPr>
        <p:txBody>
          <a:bodyPr anchor="t">
            <a:normAutofit/>
          </a:bodyPr>
          <a:lstStyle>
            <a:lvl1pPr algn="l">
              <a:defRPr sz="2133"/>
            </a:lvl1pPr>
          </a:lstStyle>
          <a:p>
            <a:pPr lvl="0"/>
            <a:r>
              <a:rPr kumimoji="1" lang="ja-JP" altLang="en-US" dirty="0"/>
              <a:t>ここにテキストが入るよ</a:t>
            </a:r>
          </a:p>
        </p:txBody>
      </p:sp>
    </p:spTree>
    <p:extLst>
      <p:ext uri="{BB962C8B-B14F-4D97-AF65-F5344CB8AC3E}">
        <p14:creationId xmlns:p14="http://schemas.microsoft.com/office/powerpoint/2010/main" val="77197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テキストのみ - 中央">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1218533" y="2588977"/>
            <a:ext cx="9754935" cy="1769864"/>
          </a:xfrm>
        </p:spPr>
        <p:txBody>
          <a:bodyPr anchor="ctr">
            <a:normAutofit/>
          </a:bodyPr>
          <a:lstStyle>
            <a:lvl1pPr algn="ctr">
              <a:defRPr sz="2133"/>
            </a:lvl1pPr>
          </a:lstStyle>
          <a:p>
            <a:pPr lvl="0"/>
            <a:r>
              <a:rPr kumimoji="1" lang="ja-JP" altLang="en-US" dirty="0"/>
              <a:t>ここにテキストが入るよ</a:t>
            </a:r>
          </a:p>
        </p:txBody>
      </p:sp>
    </p:spTree>
    <p:extLst>
      <p:ext uri="{BB962C8B-B14F-4D97-AF65-F5344CB8AC3E}">
        <p14:creationId xmlns:p14="http://schemas.microsoft.com/office/powerpoint/2010/main" val="47353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つの見出し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1218533" y="2368806"/>
            <a:ext cx="9754935" cy="1119999"/>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9" name="テキスト プレースホルダー 7"/>
          <p:cNvSpPr>
            <a:spLocks noGrp="1"/>
          </p:cNvSpPr>
          <p:nvPr>
            <p:ph type="body" sz="quarter" idx="13" hasCustomPrompt="1"/>
          </p:nvPr>
        </p:nvSpPr>
        <p:spPr>
          <a:xfrm>
            <a:off x="1218533" y="1829082"/>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2" name="テキスト プレースホルダー 7"/>
          <p:cNvSpPr>
            <a:spLocks noGrp="1"/>
          </p:cNvSpPr>
          <p:nvPr>
            <p:ph type="body" sz="quarter" idx="14" hasCustomPrompt="1"/>
          </p:nvPr>
        </p:nvSpPr>
        <p:spPr>
          <a:xfrm>
            <a:off x="1218533" y="4358780"/>
            <a:ext cx="9754935" cy="1119999"/>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13" name="テキスト プレースホルダー 7"/>
          <p:cNvSpPr>
            <a:spLocks noGrp="1"/>
          </p:cNvSpPr>
          <p:nvPr>
            <p:ph type="body" sz="quarter" idx="15" hasCustomPrompt="1"/>
          </p:nvPr>
        </p:nvSpPr>
        <p:spPr>
          <a:xfrm>
            <a:off x="1218533" y="3819056"/>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Tree>
    <p:extLst>
      <p:ext uri="{BB962C8B-B14F-4D97-AF65-F5344CB8AC3E}">
        <p14:creationId xmlns:p14="http://schemas.microsoft.com/office/powerpoint/2010/main" val="274143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つの見出し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1218533" y="2055495"/>
            <a:ext cx="9754935" cy="755876"/>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9" name="テキスト プレースホルダー 7"/>
          <p:cNvSpPr>
            <a:spLocks noGrp="1"/>
          </p:cNvSpPr>
          <p:nvPr>
            <p:ph type="body" sz="quarter" idx="13" hasCustomPrompt="1"/>
          </p:nvPr>
        </p:nvSpPr>
        <p:spPr>
          <a:xfrm>
            <a:off x="1218533" y="1515767"/>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2" name="テキスト プレースホルダー 7"/>
          <p:cNvSpPr>
            <a:spLocks noGrp="1"/>
          </p:cNvSpPr>
          <p:nvPr>
            <p:ph type="body" sz="quarter" idx="14" hasCustomPrompt="1"/>
          </p:nvPr>
        </p:nvSpPr>
        <p:spPr>
          <a:xfrm>
            <a:off x="1218533" y="3600896"/>
            <a:ext cx="9754935" cy="755876"/>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13" name="テキスト プレースホルダー 7"/>
          <p:cNvSpPr>
            <a:spLocks noGrp="1"/>
          </p:cNvSpPr>
          <p:nvPr>
            <p:ph type="body" sz="quarter" idx="15" hasCustomPrompt="1"/>
          </p:nvPr>
        </p:nvSpPr>
        <p:spPr>
          <a:xfrm>
            <a:off x="1218533" y="3061172"/>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0" name="テキスト プレースホルダー 7"/>
          <p:cNvSpPr>
            <a:spLocks noGrp="1"/>
          </p:cNvSpPr>
          <p:nvPr>
            <p:ph type="body" sz="quarter" idx="16" hasCustomPrompt="1"/>
          </p:nvPr>
        </p:nvSpPr>
        <p:spPr>
          <a:xfrm>
            <a:off x="1218533" y="5146306"/>
            <a:ext cx="9754935" cy="755876"/>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11" name="テキスト プレースホルダー 7"/>
          <p:cNvSpPr>
            <a:spLocks noGrp="1"/>
          </p:cNvSpPr>
          <p:nvPr>
            <p:ph type="body" sz="quarter" idx="17" hasCustomPrompt="1"/>
          </p:nvPr>
        </p:nvSpPr>
        <p:spPr>
          <a:xfrm>
            <a:off x="1218533" y="4606577"/>
            <a:ext cx="9754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Tree>
    <p:extLst>
      <p:ext uri="{BB962C8B-B14F-4D97-AF65-F5344CB8AC3E}">
        <p14:creationId xmlns:p14="http://schemas.microsoft.com/office/powerpoint/2010/main" val="42673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枚の画像、および見出し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9" name="テキスト プレースホルダー 7"/>
          <p:cNvSpPr>
            <a:spLocks noGrp="1"/>
          </p:cNvSpPr>
          <p:nvPr>
            <p:ph type="body" sz="quarter" idx="13" hasCustomPrompt="1"/>
          </p:nvPr>
        </p:nvSpPr>
        <p:spPr>
          <a:xfrm>
            <a:off x="328810" y="1430709"/>
            <a:ext cx="5667021"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6" name="図プレースホルダー 5"/>
          <p:cNvSpPr>
            <a:spLocks noGrp="1"/>
          </p:cNvSpPr>
          <p:nvPr>
            <p:ph type="pic" sz="quarter" idx="16"/>
          </p:nvPr>
        </p:nvSpPr>
        <p:spPr>
          <a:xfrm>
            <a:off x="328810" y="2255640"/>
            <a:ext cx="5667021" cy="3766048"/>
          </a:xfrm>
        </p:spPr>
        <p:txBody>
          <a:bodyPr/>
          <a:lstStyle/>
          <a:p>
            <a:endParaRPr kumimoji="1" lang="ja-JP" altLang="en-US"/>
          </a:p>
        </p:txBody>
      </p:sp>
      <p:sp>
        <p:nvSpPr>
          <p:cNvPr id="16" name="テキスト プレースホルダー 7">
            <a:extLst>
              <a:ext uri="{FF2B5EF4-FFF2-40B4-BE49-F238E27FC236}">
                <a16:creationId xmlns:a16="http://schemas.microsoft.com/office/drawing/2014/main" id="{EAEF8DAF-328E-4997-B587-A570DB927ABD}"/>
              </a:ext>
            </a:extLst>
          </p:cNvPr>
          <p:cNvSpPr>
            <a:spLocks noGrp="1"/>
          </p:cNvSpPr>
          <p:nvPr>
            <p:ph type="body" sz="quarter" idx="17" hasCustomPrompt="1"/>
          </p:nvPr>
        </p:nvSpPr>
        <p:spPr>
          <a:xfrm>
            <a:off x="6220886" y="1430709"/>
            <a:ext cx="5667021"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7" name="図プレースホルダー 5">
            <a:extLst>
              <a:ext uri="{FF2B5EF4-FFF2-40B4-BE49-F238E27FC236}">
                <a16:creationId xmlns:a16="http://schemas.microsoft.com/office/drawing/2014/main" id="{86B07BFB-FD46-4481-B200-6BE49F1DEC05}"/>
              </a:ext>
            </a:extLst>
          </p:cNvPr>
          <p:cNvSpPr>
            <a:spLocks noGrp="1"/>
          </p:cNvSpPr>
          <p:nvPr>
            <p:ph type="pic" sz="quarter" idx="18"/>
          </p:nvPr>
        </p:nvSpPr>
        <p:spPr>
          <a:xfrm>
            <a:off x="6220886" y="2255640"/>
            <a:ext cx="5667021" cy="3766048"/>
          </a:xfrm>
        </p:spPr>
        <p:txBody>
          <a:bodyPr/>
          <a:lstStyle/>
          <a:p>
            <a:endParaRPr kumimoji="1" lang="ja-JP" altLang="en-US"/>
          </a:p>
        </p:txBody>
      </p:sp>
    </p:spTree>
    <p:extLst>
      <p:ext uri="{BB962C8B-B14F-4D97-AF65-F5344CB8AC3E}">
        <p14:creationId xmlns:p14="http://schemas.microsoft.com/office/powerpoint/2010/main" val="124786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枚の画像、および見出し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9" name="テキスト プレースホルダー 7"/>
          <p:cNvSpPr>
            <a:spLocks noGrp="1"/>
          </p:cNvSpPr>
          <p:nvPr>
            <p:ph type="body" sz="quarter" idx="13"/>
          </p:nvPr>
        </p:nvSpPr>
        <p:spPr>
          <a:xfrm>
            <a:off x="328809" y="1430709"/>
            <a:ext cx="3668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endParaRPr kumimoji="1" lang="ja-JP" altLang="en-US" dirty="0"/>
          </a:p>
        </p:txBody>
      </p:sp>
      <p:sp>
        <p:nvSpPr>
          <p:cNvPr id="6" name="図プレースホルダー 5"/>
          <p:cNvSpPr>
            <a:spLocks noGrp="1"/>
          </p:cNvSpPr>
          <p:nvPr>
            <p:ph type="pic" sz="quarter" idx="16"/>
          </p:nvPr>
        </p:nvSpPr>
        <p:spPr>
          <a:xfrm>
            <a:off x="328808" y="2255639"/>
            <a:ext cx="3668934" cy="3766048"/>
          </a:xfrm>
        </p:spPr>
        <p:txBody>
          <a:bodyPr/>
          <a:lstStyle/>
          <a:p>
            <a:endParaRPr kumimoji="1" lang="ja-JP" altLang="en-US"/>
          </a:p>
        </p:txBody>
      </p:sp>
      <p:sp>
        <p:nvSpPr>
          <p:cNvPr id="14" name="テキスト プレースホルダー 7">
            <a:extLst>
              <a:ext uri="{FF2B5EF4-FFF2-40B4-BE49-F238E27FC236}">
                <a16:creationId xmlns:a16="http://schemas.microsoft.com/office/drawing/2014/main" id="{D09AC90E-5943-4B51-8CBF-DA110FDE8809}"/>
              </a:ext>
            </a:extLst>
          </p:cNvPr>
          <p:cNvSpPr>
            <a:spLocks noGrp="1"/>
          </p:cNvSpPr>
          <p:nvPr>
            <p:ph type="body" sz="quarter" idx="17"/>
          </p:nvPr>
        </p:nvSpPr>
        <p:spPr>
          <a:xfrm>
            <a:off x="4276877" y="1430709"/>
            <a:ext cx="3668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endParaRPr kumimoji="1" lang="ja-JP" altLang="en-US" dirty="0"/>
          </a:p>
        </p:txBody>
      </p:sp>
      <p:sp>
        <p:nvSpPr>
          <p:cNvPr id="15" name="図プレースホルダー 5">
            <a:extLst>
              <a:ext uri="{FF2B5EF4-FFF2-40B4-BE49-F238E27FC236}">
                <a16:creationId xmlns:a16="http://schemas.microsoft.com/office/drawing/2014/main" id="{FE33A916-730B-4DCB-908B-9A7BCD28EABB}"/>
              </a:ext>
            </a:extLst>
          </p:cNvPr>
          <p:cNvSpPr>
            <a:spLocks noGrp="1"/>
          </p:cNvSpPr>
          <p:nvPr>
            <p:ph type="pic" sz="quarter" idx="18"/>
          </p:nvPr>
        </p:nvSpPr>
        <p:spPr>
          <a:xfrm>
            <a:off x="4273016" y="2255638"/>
            <a:ext cx="3668934" cy="3766048"/>
          </a:xfrm>
        </p:spPr>
        <p:txBody>
          <a:bodyPr/>
          <a:lstStyle/>
          <a:p>
            <a:endParaRPr kumimoji="1" lang="ja-JP" altLang="en-US"/>
          </a:p>
        </p:txBody>
      </p:sp>
      <p:sp>
        <p:nvSpPr>
          <p:cNvPr id="18" name="テキスト プレースホルダー 7">
            <a:extLst>
              <a:ext uri="{FF2B5EF4-FFF2-40B4-BE49-F238E27FC236}">
                <a16:creationId xmlns:a16="http://schemas.microsoft.com/office/drawing/2014/main" id="{1F6045F5-8304-4A9E-AB5A-8A21B44EB282}"/>
              </a:ext>
            </a:extLst>
          </p:cNvPr>
          <p:cNvSpPr>
            <a:spLocks noGrp="1"/>
          </p:cNvSpPr>
          <p:nvPr>
            <p:ph type="body" sz="quarter" idx="19"/>
          </p:nvPr>
        </p:nvSpPr>
        <p:spPr>
          <a:xfrm>
            <a:off x="8217223" y="1430709"/>
            <a:ext cx="3668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endParaRPr kumimoji="1" lang="ja-JP" altLang="en-US" dirty="0"/>
          </a:p>
        </p:txBody>
      </p:sp>
      <p:sp>
        <p:nvSpPr>
          <p:cNvPr id="19" name="図プレースホルダー 5">
            <a:extLst>
              <a:ext uri="{FF2B5EF4-FFF2-40B4-BE49-F238E27FC236}">
                <a16:creationId xmlns:a16="http://schemas.microsoft.com/office/drawing/2014/main" id="{BACBB576-6895-4DED-A526-75149B4E6E72}"/>
              </a:ext>
            </a:extLst>
          </p:cNvPr>
          <p:cNvSpPr>
            <a:spLocks noGrp="1"/>
          </p:cNvSpPr>
          <p:nvPr>
            <p:ph type="pic" sz="quarter" idx="20"/>
          </p:nvPr>
        </p:nvSpPr>
        <p:spPr>
          <a:xfrm>
            <a:off x="8217223" y="2255639"/>
            <a:ext cx="3668934" cy="3766048"/>
          </a:xfrm>
        </p:spPr>
        <p:txBody>
          <a:bodyPr/>
          <a:lstStyle/>
          <a:p>
            <a:endParaRPr kumimoji="1" lang="ja-JP" altLang="en-US"/>
          </a:p>
        </p:txBody>
      </p:sp>
    </p:spTree>
    <p:extLst>
      <p:ext uri="{BB962C8B-B14F-4D97-AF65-F5344CB8AC3E}">
        <p14:creationId xmlns:p14="http://schemas.microsoft.com/office/powerpoint/2010/main" val="235539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枚の画像、および見出しとテキスト_縦">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スライドのタイトル</a:t>
            </a:r>
          </a:p>
        </p:txBody>
      </p:sp>
      <p:sp>
        <p:nvSpPr>
          <p:cNvPr id="3" name="フッター プレースホルダー 2"/>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8" name="テキスト プレースホルダー 7"/>
          <p:cNvSpPr>
            <a:spLocks noGrp="1"/>
          </p:cNvSpPr>
          <p:nvPr>
            <p:ph type="body" sz="quarter" idx="12" hasCustomPrompt="1"/>
          </p:nvPr>
        </p:nvSpPr>
        <p:spPr>
          <a:xfrm>
            <a:off x="4944535" y="2334064"/>
            <a:ext cx="6028934" cy="1119999"/>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9" name="テキスト プレースホルダー 7"/>
          <p:cNvSpPr>
            <a:spLocks noGrp="1"/>
          </p:cNvSpPr>
          <p:nvPr>
            <p:ph type="body" sz="quarter" idx="13" hasCustomPrompt="1"/>
          </p:nvPr>
        </p:nvSpPr>
        <p:spPr>
          <a:xfrm>
            <a:off x="4944535" y="1794340"/>
            <a:ext cx="6028934"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12" name="テキスト プレースホルダー 7"/>
          <p:cNvSpPr>
            <a:spLocks noGrp="1"/>
          </p:cNvSpPr>
          <p:nvPr>
            <p:ph type="body" sz="quarter" idx="14" hasCustomPrompt="1"/>
          </p:nvPr>
        </p:nvSpPr>
        <p:spPr>
          <a:xfrm>
            <a:off x="4944533" y="4628376"/>
            <a:ext cx="6028935" cy="1119999"/>
          </a:xfrm>
        </p:spPr>
        <p:txBody>
          <a:bodyPr anchor="t">
            <a:normAutofit/>
          </a:bodyPr>
          <a:lstStyle>
            <a:lvl1pPr algn="l">
              <a:spcBef>
                <a:spcPts val="0"/>
              </a:spcBef>
              <a:defRPr sz="1600"/>
            </a:lvl1pPr>
          </a:lstStyle>
          <a:p>
            <a:pPr lvl="0"/>
            <a:r>
              <a:rPr kumimoji="1" lang="ja-JP" altLang="en-US" dirty="0"/>
              <a:t>ここにテキストが入るよ</a:t>
            </a:r>
          </a:p>
        </p:txBody>
      </p:sp>
      <p:sp>
        <p:nvSpPr>
          <p:cNvPr id="13" name="テキスト プレースホルダー 7"/>
          <p:cNvSpPr>
            <a:spLocks noGrp="1"/>
          </p:cNvSpPr>
          <p:nvPr>
            <p:ph type="body" sz="quarter" idx="15" hasCustomPrompt="1"/>
          </p:nvPr>
        </p:nvSpPr>
        <p:spPr>
          <a:xfrm>
            <a:off x="4944533" y="4088652"/>
            <a:ext cx="6028935" cy="525014"/>
          </a:xfrm>
        </p:spPr>
        <p:txBody>
          <a:bodyPr anchor="b">
            <a:normAutofit/>
          </a:bodyPr>
          <a:lstStyle>
            <a:lvl1pPr algn="l">
              <a:lnSpc>
                <a:spcPct val="100000"/>
              </a:lnSpc>
              <a:spcBef>
                <a:spcPts val="0"/>
              </a:spcBef>
              <a:defRPr sz="2133">
                <a:solidFill>
                  <a:schemeClr val="accent1"/>
                </a:solidFill>
                <a:latin typeface="+mn-ea"/>
                <a:ea typeface="+mn-ea"/>
              </a:defRPr>
            </a:lvl1pPr>
          </a:lstStyle>
          <a:p>
            <a:pPr lvl="0"/>
            <a:r>
              <a:rPr kumimoji="1" lang="ja-JP" altLang="en-US" dirty="0"/>
              <a:t>ここに見出しが入るよ</a:t>
            </a:r>
          </a:p>
        </p:txBody>
      </p:sp>
      <p:sp>
        <p:nvSpPr>
          <p:cNvPr id="6" name="図プレースホルダー 5"/>
          <p:cNvSpPr>
            <a:spLocks noGrp="1"/>
          </p:cNvSpPr>
          <p:nvPr>
            <p:ph type="pic" sz="quarter" idx="16"/>
          </p:nvPr>
        </p:nvSpPr>
        <p:spPr>
          <a:xfrm>
            <a:off x="1210735" y="1616513"/>
            <a:ext cx="3581400" cy="2014848"/>
          </a:xfrm>
        </p:spPr>
        <p:txBody>
          <a:bodyPr/>
          <a:lstStyle/>
          <a:p>
            <a:endParaRPr kumimoji="1" lang="ja-JP" altLang="en-US"/>
          </a:p>
        </p:txBody>
      </p:sp>
      <p:sp>
        <p:nvSpPr>
          <p:cNvPr id="11" name="図プレースホルダー 5"/>
          <p:cNvSpPr>
            <a:spLocks noGrp="1"/>
          </p:cNvSpPr>
          <p:nvPr>
            <p:ph type="pic" sz="quarter" idx="17"/>
          </p:nvPr>
        </p:nvSpPr>
        <p:spPr>
          <a:xfrm>
            <a:off x="1210735" y="3910814"/>
            <a:ext cx="3581400" cy="2014848"/>
          </a:xfrm>
        </p:spPr>
        <p:txBody>
          <a:bodyPr/>
          <a:lstStyle/>
          <a:p>
            <a:endParaRPr kumimoji="1" lang="ja-JP" altLang="en-US"/>
          </a:p>
        </p:txBody>
      </p:sp>
    </p:spTree>
    <p:extLst>
      <p:ext uri="{BB962C8B-B14F-4D97-AF65-F5344CB8AC3E}">
        <p14:creationId xmlns:p14="http://schemas.microsoft.com/office/powerpoint/2010/main" val="181691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1390334" y="6372556"/>
            <a:ext cx="484340" cy="4854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2" name="Title Placeholder 1"/>
          <p:cNvSpPr>
            <a:spLocks noGrp="1"/>
          </p:cNvSpPr>
          <p:nvPr>
            <p:ph type="title"/>
          </p:nvPr>
        </p:nvSpPr>
        <p:spPr>
          <a:xfrm>
            <a:off x="328809" y="325727"/>
            <a:ext cx="11557348" cy="760029"/>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328809" y="1361375"/>
            <a:ext cx="11557348" cy="4815592"/>
          </a:xfrm>
          <a:prstGeom prst="rect">
            <a:avLst/>
          </a:prstGeom>
        </p:spPr>
        <p:txBody>
          <a:bodyPr vert="horz" lIns="91440" tIns="45720" rIns="91440" bIns="45720" rtlCol="0">
            <a:normAutofit/>
          </a:bodyPr>
          <a:lstStyle/>
          <a:p>
            <a:pPr lvl="0"/>
            <a:r>
              <a:rPr lang="ja-JP" altLang="en-US" dirty="0"/>
              <a:t>マスター テキストの書式設定</a:t>
            </a:r>
          </a:p>
        </p:txBody>
      </p:sp>
      <p:sp>
        <p:nvSpPr>
          <p:cNvPr id="5" name="Footer Placeholder 4"/>
          <p:cNvSpPr>
            <a:spLocks noGrp="1"/>
          </p:cNvSpPr>
          <p:nvPr>
            <p:ph type="ftr" sz="quarter" idx="3"/>
          </p:nvPr>
        </p:nvSpPr>
        <p:spPr>
          <a:xfrm>
            <a:off x="7145055" y="6406467"/>
            <a:ext cx="411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6" name="Slide Number Placeholder 5"/>
          <p:cNvSpPr>
            <a:spLocks noGrp="1"/>
          </p:cNvSpPr>
          <p:nvPr>
            <p:ph type="sldNum" sz="quarter" idx="4"/>
          </p:nvPr>
        </p:nvSpPr>
        <p:spPr>
          <a:xfrm>
            <a:off x="11381983" y="6406467"/>
            <a:ext cx="492691" cy="365125"/>
          </a:xfrm>
          <a:prstGeom prst="rect">
            <a:avLst/>
          </a:prstGeom>
        </p:spPr>
        <p:txBody>
          <a:bodyPr vert="horz" lIns="91440" tIns="45720" rIns="91440" bIns="45720" rtlCol="0" anchor="ctr"/>
          <a:lstStyle>
            <a:lvl1pPr algn="ctr">
              <a:defRPr sz="1600">
                <a:solidFill>
                  <a:schemeClr val="bg1"/>
                </a:solidFill>
              </a:defRPr>
            </a:lvl1pPr>
          </a:lstStyle>
          <a:p>
            <a:pPr defTabSz="914446">
              <a:defRPr/>
            </a:pPr>
            <a:fld id="{03EB59E2-90B9-4CD3-AC74-D672227E13C3}" type="slidenum">
              <a:rPr kumimoji="0" lang="en-US" smtClean="0">
                <a:solidFill>
                  <a:prstClr val="white"/>
                </a:solidFill>
              </a:rPr>
              <a:pPr defTabSz="914446">
                <a:defRPr/>
              </a:pPr>
              <a:t>‹#›</a:t>
            </a:fld>
            <a:endParaRPr kumimoji="0" lang="en-US" dirty="0">
              <a:solidFill>
                <a:prstClr val="white"/>
              </a:solidFill>
            </a:endParaRPr>
          </a:p>
        </p:txBody>
      </p:sp>
      <p:sp>
        <p:nvSpPr>
          <p:cNvPr id="9" name="正方形/長方形 8"/>
          <p:cNvSpPr/>
          <p:nvPr userDrawn="1"/>
        </p:nvSpPr>
        <p:spPr>
          <a:xfrm>
            <a:off x="359079" y="966738"/>
            <a:ext cx="11832920" cy="72011"/>
          </a:xfrm>
          <a:prstGeom prst="rect">
            <a:avLst/>
          </a:prstGeom>
          <a:solidFill>
            <a:srgbClr val="096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Tree>
    <p:extLst>
      <p:ext uri="{BB962C8B-B14F-4D97-AF65-F5344CB8AC3E}">
        <p14:creationId xmlns:p14="http://schemas.microsoft.com/office/powerpoint/2010/main" val="1299309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324" rtl="0" eaLnBrk="1" latinLnBrk="0" hangingPunct="1">
        <a:lnSpc>
          <a:spcPct val="90000"/>
        </a:lnSpc>
        <a:spcBef>
          <a:spcPct val="0"/>
        </a:spcBef>
        <a:buNone/>
        <a:defRPr sz="2933" kern="1200">
          <a:solidFill>
            <a:schemeClr val="accent1"/>
          </a:solidFill>
          <a:latin typeface="+mj-lt"/>
          <a:ea typeface="+mj-ea"/>
          <a:cs typeface="+mj-cs"/>
        </a:defRPr>
      </a:lvl1pPr>
    </p:titleStyle>
    <p:bodyStyle>
      <a:lvl1pPr marL="0" indent="0" algn="l" defTabSz="914324" rtl="0" eaLnBrk="1" latinLnBrk="0" hangingPunct="1">
        <a:lnSpc>
          <a:spcPct val="130000"/>
        </a:lnSpc>
        <a:spcBef>
          <a:spcPts val="800"/>
        </a:spcBef>
        <a:buFontTx/>
        <a:buNone/>
        <a:defRPr sz="1600" kern="1200">
          <a:solidFill>
            <a:schemeClr val="tx2"/>
          </a:solidFill>
          <a:latin typeface="+mn-lt"/>
          <a:ea typeface="+mn-ea"/>
          <a:cs typeface="+mn-cs"/>
        </a:defRPr>
      </a:lvl1pPr>
      <a:lvl2pPr marL="457162" indent="0" algn="l" defTabSz="914324" rtl="0" eaLnBrk="1" latinLnBrk="0" hangingPunct="1">
        <a:lnSpc>
          <a:spcPct val="90000"/>
        </a:lnSpc>
        <a:spcBef>
          <a:spcPts val="500"/>
        </a:spcBef>
        <a:buFontTx/>
        <a:buNone/>
        <a:defRPr sz="24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Tx/>
        <a:buNone/>
        <a:defRPr sz="20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4pPr>
      <a:lvl5pPr marL="1828647" indent="0" algn="l" defTabSz="914324" rtl="0" eaLnBrk="1" latinLnBrk="0" hangingPunct="1">
        <a:lnSpc>
          <a:spcPct val="90000"/>
        </a:lnSpc>
        <a:spcBef>
          <a:spcPts val="500"/>
        </a:spcBef>
        <a:buFontTx/>
        <a:buNone/>
        <a:defRPr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13"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75" indent="-228581" algn="l" defTabSz="91432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24" rtl="0" eaLnBrk="1" latinLnBrk="0" hangingPunct="1">
        <a:defRPr sz="1800" kern="1200">
          <a:solidFill>
            <a:schemeClr val="tx1"/>
          </a:solidFill>
          <a:latin typeface="+mn-lt"/>
          <a:ea typeface="+mn-ea"/>
          <a:cs typeface="+mn-cs"/>
        </a:defRPr>
      </a:lvl1pPr>
      <a:lvl2pPr marL="457162" algn="l" defTabSz="914324" rtl="0" eaLnBrk="1" latinLnBrk="0" hangingPunct="1">
        <a:defRPr sz="1800" kern="1200">
          <a:solidFill>
            <a:schemeClr val="tx1"/>
          </a:solidFill>
          <a:latin typeface="+mn-lt"/>
          <a:ea typeface="+mn-ea"/>
          <a:cs typeface="+mn-cs"/>
        </a:defRPr>
      </a:lvl2pPr>
      <a:lvl3pPr marL="914324" algn="l" defTabSz="914324" rtl="0" eaLnBrk="1" latinLnBrk="0" hangingPunct="1">
        <a:defRPr sz="1800" kern="1200">
          <a:solidFill>
            <a:schemeClr val="tx1"/>
          </a:solidFill>
          <a:latin typeface="+mn-lt"/>
          <a:ea typeface="+mn-ea"/>
          <a:cs typeface="+mn-cs"/>
        </a:defRPr>
      </a:lvl3pPr>
      <a:lvl4pPr marL="1371486" algn="l" defTabSz="914324" rtl="0" eaLnBrk="1" latinLnBrk="0" hangingPunct="1">
        <a:defRPr sz="1800" kern="1200">
          <a:solidFill>
            <a:schemeClr val="tx1"/>
          </a:solidFill>
          <a:latin typeface="+mn-lt"/>
          <a:ea typeface="+mn-ea"/>
          <a:cs typeface="+mn-cs"/>
        </a:defRPr>
      </a:lvl4pPr>
      <a:lvl5pPr marL="1828646" algn="l" defTabSz="914324" rtl="0" eaLnBrk="1" latinLnBrk="0" hangingPunct="1">
        <a:defRPr sz="1800" kern="1200">
          <a:solidFill>
            <a:schemeClr val="tx1"/>
          </a:solidFill>
          <a:latin typeface="+mn-lt"/>
          <a:ea typeface="+mn-ea"/>
          <a:cs typeface="+mn-cs"/>
        </a:defRPr>
      </a:lvl5pPr>
      <a:lvl6pPr marL="2285810" algn="l" defTabSz="914324" rtl="0" eaLnBrk="1" latinLnBrk="0" hangingPunct="1">
        <a:defRPr sz="1800" kern="1200">
          <a:solidFill>
            <a:schemeClr val="tx1"/>
          </a:solidFill>
          <a:latin typeface="+mn-lt"/>
          <a:ea typeface="+mn-ea"/>
          <a:cs typeface="+mn-cs"/>
        </a:defRPr>
      </a:lvl6pPr>
      <a:lvl7pPr marL="2742971" algn="l" defTabSz="914324" rtl="0" eaLnBrk="1" latinLnBrk="0" hangingPunct="1">
        <a:defRPr sz="1800" kern="1200">
          <a:solidFill>
            <a:schemeClr val="tx1"/>
          </a:solidFill>
          <a:latin typeface="+mn-lt"/>
          <a:ea typeface="+mn-ea"/>
          <a:cs typeface="+mn-cs"/>
        </a:defRPr>
      </a:lvl7pPr>
      <a:lvl8pPr marL="3200133" algn="l" defTabSz="914324" rtl="0" eaLnBrk="1" latinLnBrk="0" hangingPunct="1">
        <a:defRPr sz="1800" kern="1200">
          <a:solidFill>
            <a:schemeClr val="tx1"/>
          </a:solidFill>
          <a:latin typeface="+mn-lt"/>
          <a:ea typeface="+mn-ea"/>
          <a:cs typeface="+mn-cs"/>
        </a:defRPr>
      </a:lvl8pPr>
      <a:lvl9pPr marL="3657295" algn="l" defTabSz="91432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17E7F6-CB52-49C9-96DE-47B7D5B48697}"/>
              </a:ext>
            </a:extLst>
          </p:cNvPr>
          <p:cNvSpPr>
            <a:spLocks noGrp="1"/>
          </p:cNvSpPr>
          <p:nvPr>
            <p:ph type="body" sz="quarter" idx="12"/>
          </p:nvPr>
        </p:nvSpPr>
        <p:spPr>
          <a:xfrm>
            <a:off x="1828460" y="3621051"/>
            <a:ext cx="8535081" cy="2665449"/>
          </a:xfrm>
        </p:spPr>
        <p:txBody>
          <a:bodyPr>
            <a:normAutofit lnSpcReduction="10000"/>
          </a:bodyPr>
          <a:lstStyle/>
          <a:p>
            <a:r>
              <a:rPr kumimoji="1" lang="en-US" altLang="ja-JP" dirty="0" err="1"/>
              <a:t>SciTilop</a:t>
            </a:r>
            <a:r>
              <a:rPr kumimoji="1" lang="ja-JP" altLang="en-US" dirty="0"/>
              <a:t>　</a:t>
            </a:r>
            <a:endParaRPr kumimoji="1" lang="en-US" altLang="ja-JP" dirty="0"/>
          </a:p>
          <a:p>
            <a:r>
              <a:rPr kumimoji="1" lang="ja-JP" altLang="en-US" dirty="0"/>
              <a:t>基幹理工学部・研究科</a:t>
            </a:r>
            <a:endParaRPr kumimoji="1" lang="en-US" altLang="ja-JP" dirty="0"/>
          </a:p>
          <a:p>
            <a:r>
              <a:rPr kumimoji="1" lang="ja-JP" altLang="en-US" dirty="0"/>
              <a:t>機械科学航空学科・機械科学専攻</a:t>
            </a:r>
            <a:endParaRPr kumimoji="1" lang="en-US" altLang="ja-JP" dirty="0"/>
          </a:p>
          <a:p>
            <a:r>
              <a:rPr kumimoji="1" lang="ja-JP" altLang="en-US" dirty="0"/>
              <a:t>天沼裕太</a:t>
            </a:r>
            <a:endParaRPr kumimoji="1" lang="en-US" altLang="ja-JP" dirty="0"/>
          </a:p>
          <a:p>
            <a:r>
              <a:rPr kumimoji="1" lang="ja-JP" altLang="en-US" dirty="0"/>
              <a:t>贄田</a:t>
            </a:r>
            <a:r>
              <a:rPr lang="ja-JP" altLang="en-US" dirty="0"/>
              <a:t>雅貴</a:t>
            </a:r>
            <a:endParaRPr kumimoji="1" lang="en-US" altLang="ja-JP" dirty="0"/>
          </a:p>
          <a:p>
            <a:r>
              <a:rPr kumimoji="1" lang="ja-JP" altLang="en-US" dirty="0"/>
              <a:t>伊藤</a:t>
            </a:r>
            <a:r>
              <a:rPr lang="ja-JP" altLang="en-US" dirty="0"/>
              <a:t>司聖</a:t>
            </a:r>
            <a:endParaRPr kumimoji="1" lang="en-US" altLang="ja-JP" dirty="0"/>
          </a:p>
          <a:p>
            <a:r>
              <a:rPr kumimoji="1" lang="ja-JP" altLang="en-US" dirty="0"/>
              <a:t>原拓也</a:t>
            </a:r>
            <a:endParaRPr kumimoji="1" lang="en-US" altLang="ja-JP" dirty="0"/>
          </a:p>
          <a:p>
            <a:endParaRPr kumimoji="1" lang="en-US" altLang="ja-JP" dirty="0"/>
          </a:p>
          <a:p>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E2AB49FF-3A98-449F-B7B9-1B281AFAEB42}"/>
              </a:ext>
            </a:extLst>
          </p:cNvPr>
          <p:cNvSpPr>
            <a:spLocks noGrp="1"/>
          </p:cNvSpPr>
          <p:nvPr>
            <p:ph type="title"/>
          </p:nvPr>
        </p:nvSpPr>
        <p:spPr>
          <a:xfrm>
            <a:off x="158663" y="1557140"/>
            <a:ext cx="11874674" cy="1317336"/>
          </a:xfrm>
        </p:spPr>
        <p:txBody>
          <a:bodyPr/>
          <a:lstStyle/>
          <a:p>
            <a:pPr algn="ctr"/>
            <a:r>
              <a:rPr kumimoji="1" lang="en-US" altLang="ja-JP" dirty="0"/>
              <a:t>2019</a:t>
            </a:r>
            <a:r>
              <a:rPr kumimoji="1" lang="ja-JP" altLang="en-US" dirty="0"/>
              <a:t>年参議院選の選挙予測について</a:t>
            </a:r>
          </a:p>
        </p:txBody>
      </p:sp>
    </p:spTree>
    <p:extLst>
      <p:ext uri="{BB962C8B-B14F-4D97-AF65-F5344CB8AC3E}">
        <p14:creationId xmlns:p14="http://schemas.microsoft.com/office/powerpoint/2010/main" val="184342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FF25B-49E5-4887-B5BC-31D0EB901556}"/>
              </a:ext>
            </a:extLst>
          </p:cNvPr>
          <p:cNvSpPr>
            <a:spLocks noGrp="1"/>
          </p:cNvSpPr>
          <p:nvPr>
            <p:ph type="title"/>
          </p:nvPr>
        </p:nvSpPr>
        <p:spPr/>
        <p:txBody>
          <a:bodyPr/>
          <a:lstStyle/>
          <a:p>
            <a:r>
              <a:rPr kumimoji="1" lang="ja-JP" altLang="en-US" dirty="0"/>
              <a:t>選挙区 </a:t>
            </a:r>
            <a:r>
              <a:rPr kumimoji="1" lang="en-US" altLang="ja-JP" dirty="0"/>
              <a:t>– </a:t>
            </a:r>
            <a:r>
              <a:rPr kumimoji="1" lang="ja-JP" altLang="en-US" dirty="0"/>
              <a:t>概要</a:t>
            </a:r>
            <a:r>
              <a:rPr kumimoji="1" lang="en-US" altLang="ja-JP" dirty="0"/>
              <a:t> </a:t>
            </a:r>
            <a:endParaRPr kumimoji="1" lang="ja-JP" altLang="en-US" dirty="0"/>
          </a:p>
        </p:txBody>
      </p:sp>
      <p:sp>
        <p:nvSpPr>
          <p:cNvPr id="3" name="フッター プレースホルダー 2">
            <a:extLst>
              <a:ext uri="{FF2B5EF4-FFF2-40B4-BE49-F238E27FC236}">
                <a16:creationId xmlns:a16="http://schemas.microsoft.com/office/drawing/2014/main" id="{0F5CA1D6-FEBE-4BBF-A98A-D18B68A7A96D}"/>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1C6CA305-B8AF-4F4A-A07D-B3EA3AAF0957}"/>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2</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6CCEBD2C-80A8-48B8-94B3-B19024461F07}"/>
              </a:ext>
            </a:extLst>
          </p:cNvPr>
          <p:cNvSpPr>
            <a:spLocks noGrp="1"/>
          </p:cNvSpPr>
          <p:nvPr>
            <p:ph type="body" sz="quarter" idx="12"/>
          </p:nvPr>
        </p:nvSpPr>
        <p:spPr>
          <a:xfrm>
            <a:off x="1029222" y="2535828"/>
            <a:ext cx="4396455" cy="2268774"/>
          </a:xfrm>
        </p:spPr>
        <p:txBody>
          <a:bodyPr>
            <a:normAutofit fontScale="92500" lnSpcReduction="20000"/>
          </a:bodyPr>
          <a:lstStyle/>
          <a:p>
            <a:r>
              <a:rPr kumimoji="1" lang="ja-JP" altLang="en-US" dirty="0"/>
              <a:t>選挙区は個人での戦い</a:t>
            </a:r>
            <a:endParaRPr kumimoji="1" lang="en-US" altLang="ja-JP" dirty="0"/>
          </a:p>
          <a:p>
            <a:pPr marL="457200" indent="-457200">
              <a:buFont typeface="+mj-lt"/>
              <a:buAutoNum type="arabicPeriod"/>
            </a:pPr>
            <a:r>
              <a:rPr kumimoji="1" lang="ja-JP" altLang="en-US" dirty="0"/>
              <a:t>見た目の印象</a:t>
            </a:r>
            <a:endParaRPr kumimoji="1" lang="en-US" altLang="ja-JP" dirty="0"/>
          </a:p>
          <a:p>
            <a:pPr marL="457200" indent="-457200">
              <a:buFont typeface="+mj-lt"/>
              <a:buAutoNum type="arabicPeriod"/>
            </a:pPr>
            <a:r>
              <a:rPr kumimoji="1" lang="ja-JP" altLang="en-US" dirty="0"/>
              <a:t>過去の経歴</a:t>
            </a:r>
            <a:endParaRPr kumimoji="1" lang="en-US" altLang="ja-JP" dirty="0"/>
          </a:p>
          <a:p>
            <a:pPr marL="457200" indent="-457200">
              <a:buFont typeface="+mj-lt"/>
              <a:buAutoNum type="arabicPeriod"/>
            </a:pPr>
            <a:r>
              <a:rPr kumimoji="1" lang="ja-JP" altLang="en-US" dirty="0"/>
              <a:t>所属政党</a:t>
            </a:r>
            <a:endParaRPr kumimoji="1" lang="en-US" altLang="ja-JP" dirty="0"/>
          </a:p>
          <a:p>
            <a:r>
              <a:rPr kumimoji="1" lang="ja-JP" altLang="en-US" dirty="0"/>
              <a:t>などが候補者を決めるパラメーター</a:t>
            </a:r>
            <a:endParaRPr kumimoji="1" lang="en-US" altLang="ja-JP" dirty="0"/>
          </a:p>
          <a:p>
            <a:pPr marL="342900" indent="-342900">
              <a:buFont typeface="Arial" panose="020B0604020202020204" pitchFamily="34" charset="0"/>
              <a:buChar char="•"/>
            </a:pPr>
            <a:endParaRPr kumimoji="1" lang="en-US" altLang="ja-JP" dirty="0"/>
          </a:p>
          <a:p>
            <a:pPr marL="342900" indent="-342900">
              <a:buFont typeface="Arial" panose="020B0604020202020204" pitchFamily="34" charset="0"/>
              <a:buChar char="•"/>
            </a:pPr>
            <a:endParaRPr kumimoji="1" lang="en-US" altLang="ja-JP" dirty="0"/>
          </a:p>
          <a:p>
            <a:endParaRPr kumimoji="1" lang="ja-JP" altLang="en-US" dirty="0"/>
          </a:p>
        </p:txBody>
      </p:sp>
      <p:sp>
        <p:nvSpPr>
          <p:cNvPr id="6" name="矢印: 右 5">
            <a:extLst>
              <a:ext uri="{FF2B5EF4-FFF2-40B4-BE49-F238E27FC236}">
                <a16:creationId xmlns:a16="http://schemas.microsoft.com/office/drawing/2014/main" id="{34F5BCE7-D6C2-4489-BD32-7F020DB93E25}"/>
              </a:ext>
            </a:extLst>
          </p:cNvPr>
          <p:cNvSpPr/>
          <p:nvPr/>
        </p:nvSpPr>
        <p:spPr>
          <a:xfrm>
            <a:off x="5574506" y="3163009"/>
            <a:ext cx="1042987" cy="1014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429CC134-6C55-4D8C-A488-43433D08F169}"/>
              </a:ext>
            </a:extLst>
          </p:cNvPr>
          <p:cNvSpPr txBox="1"/>
          <p:nvPr/>
        </p:nvSpPr>
        <p:spPr>
          <a:xfrm>
            <a:off x="7145055" y="2888619"/>
            <a:ext cx="3686175" cy="1569660"/>
          </a:xfrm>
          <a:prstGeom prst="rect">
            <a:avLst/>
          </a:prstGeom>
          <a:noFill/>
          <a:ln w="38100">
            <a:solidFill>
              <a:schemeClr val="accent2"/>
            </a:solidFill>
          </a:ln>
        </p:spPr>
        <p:txBody>
          <a:bodyPr wrap="square" rtlCol="0">
            <a:spAutoFit/>
          </a:bodyPr>
          <a:lstStyle/>
          <a:p>
            <a:endParaRPr lang="en-US" altLang="ja-JP" dirty="0"/>
          </a:p>
          <a:p>
            <a:pPr marL="342900" indent="-342900">
              <a:buFont typeface="+mj-lt"/>
              <a:buAutoNum type="arabicPeriod"/>
            </a:pPr>
            <a:r>
              <a:rPr kumimoji="1" lang="ja-JP" altLang="en-US" sz="2000" dirty="0"/>
              <a:t>性別</a:t>
            </a:r>
            <a:r>
              <a:rPr kumimoji="1" lang="en-US" altLang="ja-JP" sz="2000" dirty="0"/>
              <a:t>, </a:t>
            </a:r>
            <a:r>
              <a:rPr kumimoji="1" lang="ja-JP" altLang="en-US" sz="2000" dirty="0"/>
              <a:t>年齢</a:t>
            </a:r>
            <a:r>
              <a:rPr kumimoji="1" lang="en-US" altLang="ja-JP" sz="2000" dirty="0"/>
              <a:t>, </a:t>
            </a:r>
            <a:r>
              <a:rPr kumimoji="1" lang="ja-JP" altLang="en-US" sz="2000" dirty="0"/>
              <a:t>顔写真</a:t>
            </a:r>
            <a:endParaRPr kumimoji="1" lang="en-US" altLang="ja-JP" sz="2000" dirty="0"/>
          </a:p>
          <a:p>
            <a:pPr marL="342900" indent="-342900">
              <a:buFont typeface="+mj-lt"/>
              <a:buAutoNum type="arabicPeriod"/>
            </a:pPr>
            <a:r>
              <a:rPr lang="ja-JP" altLang="en-US" sz="2000" dirty="0"/>
              <a:t>過去の当選回数</a:t>
            </a:r>
            <a:r>
              <a:rPr lang="en-US" altLang="ja-JP" sz="2000" dirty="0"/>
              <a:t>,</a:t>
            </a:r>
            <a:r>
              <a:rPr lang="ja-JP" altLang="en-US" sz="2000" dirty="0"/>
              <a:t> 新旧</a:t>
            </a:r>
            <a:r>
              <a:rPr lang="en-US" altLang="ja-JP" sz="2000" dirty="0"/>
              <a:t>, </a:t>
            </a:r>
            <a:r>
              <a:rPr lang="ja-JP" altLang="en-US" sz="2000" dirty="0"/>
              <a:t>略歴</a:t>
            </a:r>
            <a:endParaRPr lang="en-US" altLang="ja-JP" sz="2000" dirty="0"/>
          </a:p>
          <a:p>
            <a:pPr marL="342900" indent="-342900">
              <a:buFont typeface="+mj-lt"/>
              <a:buAutoNum type="arabicPeriod"/>
            </a:pPr>
            <a:r>
              <a:rPr lang="ja-JP" altLang="en-US" sz="2000" dirty="0"/>
              <a:t>所属政党の規模</a:t>
            </a:r>
            <a:endParaRPr lang="en-US" altLang="ja-JP" sz="2000" dirty="0"/>
          </a:p>
          <a:p>
            <a:endParaRPr kumimoji="1" lang="ja-JP" altLang="en-US" dirty="0"/>
          </a:p>
        </p:txBody>
      </p:sp>
      <p:sp>
        <p:nvSpPr>
          <p:cNvPr id="9" name="テキスト ボックス 8">
            <a:extLst>
              <a:ext uri="{FF2B5EF4-FFF2-40B4-BE49-F238E27FC236}">
                <a16:creationId xmlns:a16="http://schemas.microsoft.com/office/drawing/2014/main" id="{99738D13-0409-4422-8F9E-CC707173B68A}"/>
              </a:ext>
            </a:extLst>
          </p:cNvPr>
          <p:cNvSpPr txBox="1"/>
          <p:nvPr/>
        </p:nvSpPr>
        <p:spPr>
          <a:xfrm>
            <a:off x="770372" y="1503894"/>
            <a:ext cx="10353595" cy="830997"/>
          </a:xfrm>
          <a:prstGeom prst="rect">
            <a:avLst/>
          </a:prstGeom>
          <a:noFill/>
        </p:spPr>
        <p:txBody>
          <a:bodyPr wrap="square" rtlCol="0">
            <a:spAutoFit/>
          </a:bodyPr>
          <a:lstStyle/>
          <a:p>
            <a:r>
              <a:rPr lang="ja-JP" altLang="en-US" sz="2400" dirty="0"/>
              <a:t>候補者の特徴を</a:t>
            </a:r>
            <a:r>
              <a:rPr lang="ja-JP" altLang="en-US" sz="2400" dirty="0" err="1"/>
              <a:t>示すの</a:t>
            </a:r>
            <a:r>
              <a:rPr lang="ja-JP" altLang="en-US" sz="2400" dirty="0"/>
              <a:t>データからの予測  →  機械学習を用いた分類に予測</a:t>
            </a:r>
            <a:endParaRPr lang="en-US" altLang="ja-JP" sz="2400" dirty="0"/>
          </a:p>
          <a:p>
            <a:r>
              <a:rPr kumimoji="1" lang="ja-JP" altLang="en-US" sz="2400" dirty="0"/>
              <a:t>用いるモデル </a:t>
            </a:r>
            <a:r>
              <a:rPr kumimoji="1" lang="en-US" altLang="ja-JP" sz="2400" dirty="0"/>
              <a:t>:  SVM</a:t>
            </a:r>
          </a:p>
        </p:txBody>
      </p:sp>
      <p:sp>
        <p:nvSpPr>
          <p:cNvPr id="10" name="テキスト ボックス 9">
            <a:extLst>
              <a:ext uri="{FF2B5EF4-FFF2-40B4-BE49-F238E27FC236}">
                <a16:creationId xmlns:a16="http://schemas.microsoft.com/office/drawing/2014/main" id="{2EBB78AF-D495-42A3-8922-2C11270FBD41}"/>
              </a:ext>
            </a:extLst>
          </p:cNvPr>
          <p:cNvSpPr txBox="1"/>
          <p:nvPr/>
        </p:nvSpPr>
        <p:spPr>
          <a:xfrm>
            <a:off x="770372" y="5032263"/>
            <a:ext cx="12328808" cy="400110"/>
          </a:xfrm>
          <a:prstGeom prst="rect">
            <a:avLst/>
          </a:prstGeom>
          <a:noFill/>
        </p:spPr>
        <p:txBody>
          <a:bodyPr wrap="square" rtlCol="0">
            <a:spAutoFit/>
          </a:bodyPr>
          <a:lstStyle/>
          <a:p>
            <a:r>
              <a:rPr kumimoji="1" lang="ja-JP" altLang="en-US" sz="2000" dirty="0"/>
              <a:t>上記のパラメーターを用いて</a:t>
            </a:r>
            <a:r>
              <a:rPr kumimoji="1" lang="en-US" altLang="ja-JP" sz="2000" dirty="0"/>
              <a:t>2013</a:t>
            </a:r>
            <a:r>
              <a:rPr kumimoji="1" lang="ja-JP" altLang="en-US" sz="2000" dirty="0"/>
              <a:t>年の参議員選挙から</a:t>
            </a:r>
            <a:r>
              <a:rPr kumimoji="1" lang="en-US" altLang="ja-JP" sz="2000" dirty="0"/>
              <a:t>2016</a:t>
            </a:r>
            <a:r>
              <a:rPr kumimoji="1" lang="ja-JP" altLang="en-US" sz="2000" dirty="0"/>
              <a:t>年の参議員選挙の結果を予測</a:t>
            </a:r>
          </a:p>
        </p:txBody>
      </p:sp>
      <p:sp>
        <p:nvSpPr>
          <p:cNvPr id="11" name="矢印: 右 10">
            <a:extLst>
              <a:ext uri="{FF2B5EF4-FFF2-40B4-BE49-F238E27FC236}">
                <a16:creationId xmlns:a16="http://schemas.microsoft.com/office/drawing/2014/main" id="{6B6BF966-339E-48F6-88B2-BDBD10670578}"/>
              </a:ext>
            </a:extLst>
          </p:cNvPr>
          <p:cNvSpPr/>
          <p:nvPr/>
        </p:nvSpPr>
        <p:spPr>
          <a:xfrm>
            <a:off x="770371" y="5432373"/>
            <a:ext cx="815541" cy="74583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B08B342-9093-4667-8F31-7CD568AAAAC0}"/>
              </a:ext>
            </a:extLst>
          </p:cNvPr>
          <p:cNvSpPr txBox="1"/>
          <p:nvPr/>
        </p:nvSpPr>
        <p:spPr>
          <a:xfrm>
            <a:off x="1771651" y="5632720"/>
            <a:ext cx="7958137" cy="523220"/>
          </a:xfrm>
          <a:prstGeom prst="rect">
            <a:avLst/>
          </a:prstGeom>
          <a:noFill/>
          <a:ln w="57150">
            <a:solidFill>
              <a:schemeClr val="accent2"/>
            </a:solidFill>
          </a:ln>
        </p:spPr>
        <p:txBody>
          <a:bodyPr wrap="square" rtlCol="0">
            <a:spAutoFit/>
          </a:bodyPr>
          <a:lstStyle/>
          <a:p>
            <a:r>
              <a:rPr kumimoji="1" lang="ja-JP" altLang="en-US" sz="2800" dirty="0"/>
              <a:t>都市部は当たるけれども地方は全く当たらない</a:t>
            </a:r>
          </a:p>
        </p:txBody>
      </p:sp>
    </p:spTree>
    <p:extLst>
      <p:ext uri="{BB962C8B-B14F-4D97-AF65-F5344CB8AC3E}">
        <p14:creationId xmlns:p14="http://schemas.microsoft.com/office/powerpoint/2010/main" val="332979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FF25B-49E5-4887-B5BC-31D0EB901556}"/>
              </a:ext>
            </a:extLst>
          </p:cNvPr>
          <p:cNvSpPr>
            <a:spLocks noGrp="1"/>
          </p:cNvSpPr>
          <p:nvPr>
            <p:ph type="title"/>
          </p:nvPr>
        </p:nvSpPr>
        <p:spPr/>
        <p:txBody>
          <a:bodyPr/>
          <a:lstStyle/>
          <a:p>
            <a:r>
              <a:rPr kumimoji="1" lang="ja-JP" altLang="en-US" dirty="0"/>
              <a:t>選挙区 </a:t>
            </a:r>
            <a:r>
              <a:rPr kumimoji="1" lang="en-US" altLang="ja-JP" dirty="0"/>
              <a:t>– </a:t>
            </a:r>
            <a:r>
              <a:rPr kumimoji="1" lang="ja-JP" altLang="en-US" dirty="0"/>
              <a:t>地域特性の考慮</a:t>
            </a:r>
          </a:p>
        </p:txBody>
      </p:sp>
      <p:sp>
        <p:nvSpPr>
          <p:cNvPr id="3" name="フッター プレースホルダー 2">
            <a:extLst>
              <a:ext uri="{FF2B5EF4-FFF2-40B4-BE49-F238E27FC236}">
                <a16:creationId xmlns:a16="http://schemas.microsoft.com/office/drawing/2014/main" id="{0F5CA1D6-FEBE-4BBF-A98A-D18B68A7A96D}"/>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1C6CA305-B8AF-4F4A-A07D-B3EA3AAF0957}"/>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3</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6CCEBD2C-80A8-48B8-94B3-B19024461F07}"/>
              </a:ext>
            </a:extLst>
          </p:cNvPr>
          <p:cNvSpPr>
            <a:spLocks noGrp="1"/>
          </p:cNvSpPr>
          <p:nvPr>
            <p:ph type="body" sz="quarter" idx="12"/>
          </p:nvPr>
        </p:nvSpPr>
        <p:spPr>
          <a:xfrm>
            <a:off x="1230015" y="1260240"/>
            <a:ext cx="9754935" cy="1640123"/>
          </a:xfrm>
        </p:spPr>
        <p:txBody>
          <a:bodyPr>
            <a:normAutofit/>
          </a:bodyPr>
          <a:lstStyle/>
          <a:p>
            <a:r>
              <a:rPr kumimoji="1" lang="ja-JP" altLang="en-US" dirty="0"/>
              <a:t>地域の特色を示すデータがないために全国で一様な予測になってしまっている</a:t>
            </a:r>
            <a:endParaRPr kumimoji="1" lang="en-US" altLang="ja-JP" dirty="0"/>
          </a:p>
          <a:p>
            <a:r>
              <a:rPr kumimoji="1" lang="ja-JP" altLang="en-US" dirty="0"/>
              <a:t>＊地域特性を示すデータを取り入れる</a:t>
            </a:r>
            <a:endParaRPr kumimoji="1" lang="en-US" altLang="ja-JP" dirty="0"/>
          </a:p>
          <a:p>
            <a:r>
              <a:rPr kumimoji="1" lang="ja-JP" altLang="en-US" dirty="0"/>
              <a:t>データの候補 </a:t>
            </a:r>
            <a:r>
              <a:rPr kumimoji="1" lang="en-US" altLang="ja-JP" dirty="0"/>
              <a:t>: </a:t>
            </a:r>
            <a:r>
              <a:rPr kumimoji="1" lang="ja-JP" altLang="en-US" dirty="0"/>
              <a:t>地方議会の議員の構成</a:t>
            </a:r>
            <a:r>
              <a:rPr kumimoji="1" lang="en-US" altLang="ja-JP" dirty="0"/>
              <a:t>, </a:t>
            </a:r>
            <a:r>
              <a:rPr kumimoji="1" lang="ja-JP" altLang="en-US" dirty="0"/>
              <a:t>東京からの距離</a:t>
            </a:r>
            <a:r>
              <a:rPr kumimoji="1" lang="en-US" altLang="ja-JP" dirty="0"/>
              <a:t>, </a:t>
            </a:r>
            <a:r>
              <a:rPr kumimoji="1" lang="ja-JP" altLang="en-US" dirty="0"/>
              <a:t>産業に関するデータ</a:t>
            </a:r>
            <a:r>
              <a:rPr kumimoji="1" lang="en-US" altLang="ja-JP" dirty="0"/>
              <a:t> </a:t>
            </a:r>
          </a:p>
          <a:p>
            <a:endParaRPr kumimoji="1" lang="en-US" altLang="ja-JP" dirty="0"/>
          </a:p>
        </p:txBody>
      </p:sp>
      <p:sp>
        <p:nvSpPr>
          <p:cNvPr id="7" name="矢印: 右 6">
            <a:extLst>
              <a:ext uri="{FF2B5EF4-FFF2-40B4-BE49-F238E27FC236}">
                <a16:creationId xmlns:a16="http://schemas.microsoft.com/office/drawing/2014/main" id="{5A740E86-DE6C-4E7D-8DC2-E6C2F61453C2}"/>
              </a:ext>
            </a:extLst>
          </p:cNvPr>
          <p:cNvSpPr/>
          <p:nvPr/>
        </p:nvSpPr>
        <p:spPr>
          <a:xfrm>
            <a:off x="1230015" y="3074847"/>
            <a:ext cx="800100" cy="760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16155AB-62CA-4F89-A0CA-319B750148C2}"/>
              </a:ext>
            </a:extLst>
          </p:cNvPr>
          <p:cNvSpPr txBox="1"/>
          <p:nvPr/>
        </p:nvSpPr>
        <p:spPr>
          <a:xfrm>
            <a:off x="2743201" y="3094882"/>
            <a:ext cx="7715250" cy="830997"/>
          </a:xfrm>
          <a:prstGeom prst="rect">
            <a:avLst/>
          </a:prstGeom>
          <a:noFill/>
        </p:spPr>
        <p:txBody>
          <a:bodyPr wrap="square" rtlCol="0">
            <a:spAutoFit/>
          </a:bodyPr>
          <a:lstStyle/>
          <a:p>
            <a:pPr marL="342900" indent="-342900">
              <a:buFont typeface="+mj-lt"/>
              <a:buAutoNum type="arabicPeriod"/>
            </a:pPr>
            <a:r>
              <a:rPr kumimoji="1" lang="ja-JP" altLang="en-US" sz="2400" dirty="0"/>
              <a:t>地方の特色を取り込むと地方が当たるようになった</a:t>
            </a:r>
            <a:endParaRPr kumimoji="1" lang="en-US" altLang="ja-JP" sz="2400" dirty="0"/>
          </a:p>
          <a:p>
            <a:pPr marL="342900" indent="-342900">
              <a:buFont typeface="+mj-lt"/>
              <a:buAutoNum type="arabicPeriod"/>
            </a:pPr>
            <a:r>
              <a:rPr lang="ja-JP" altLang="en-US" sz="2400" dirty="0"/>
              <a:t>都市部が当たらなくなった</a:t>
            </a:r>
            <a:endParaRPr kumimoji="1" lang="ja-JP" altLang="en-US" sz="2400" dirty="0"/>
          </a:p>
        </p:txBody>
      </p:sp>
      <p:sp>
        <p:nvSpPr>
          <p:cNvPr id="9" name="テキスト ボックス 8">
            <a:extLst>
              <a:ext uri="{FF2B5EF4-FFF2-40B4-BE49-F238E27FC236}">
                <a16:creationId xmlns:a16="http://schemas.microsoft.com/office/drawing/2014/main" id="{4D8E36EF-158F-402F-ACCE-6ED72F4CB5AD}"/>
              </a:ext>
            </a:extLst>
          </p:cNvPr>
          <p:cNvSpPr txBox="1"/>
          <p:nvPr/>
        </p:nvSpPr>
        <p:spPr>
          <a:xfrm>
            <a:off x="1230015" y="4120398"/>
            <a:ext cx="9056985" cy="707886"/>
          </a:xfrm>
          <a:prstGeom prst="rect">
            <a:avLst/>
          </a:prstGeom>
          <a:noFill/>
        </p:spPr>
        <p:txBody>
          <a:bodyPr wrap="square" rtlCol="0">
            <a:spAutoFit/>
          </a:bodyPr>
          <a:lstStyle/>
          <a:p>
            <a:r>
              <a:rPr kumimoji="1" lang="ja-JP" altLang="en-US" sz="2000" dirty="0"/>
              <a:t>更に</a:t>
            </a:r>
            <a:endParaRPr kumimoji="1" lang="en-US" altLang="ja-JP" sz="2000" dirty="0"/>
          </a:p>
          <a:p>
            <a:r>
              <a:rPr lang="ja-JP" altLang="en-US" sz="2000" dirty="0"/>
              <a:t>今回の選挙では一人区は与野党一騎打ちとなった</a:t>
            </a:r>
            <a:endParaRPr lang="en-US" altLang="ja-JP" sz="2000" dirty="0"/>
          </a:p>
        </p:txBody>
      </p:sp>
      <p:sp>
        <p:nvSpPr>
          <p:cNvPr id="10" name="テキスト ボックス 9">
            <a:extLst>
              <a:ext uri="{FF2B5EF4-FFF2-40B4-BE49-F238E27FC236}">
                <a16:creationId xmlns:a16="http://schemas.microsoft.com/office/drawing/2014/main" id="{B13D888A-D8D4-469D-A560-175D9D263ABD}"/>
              </a:ext>
            </a:extLst>
          </p:cNvPr>
          <p:cNvSpPr txBox="1"/>
          <p:nvPr/>
        </p:nvSpPr>
        <p:spPr>
          <a:xfrm>
            <a:off x="1230015" y="5022803"/>
            <a:ext cx="7613949" cy="954107"/>
          </a:xfrm>
          <a:prstGeom prst="rect">
            <a:avLst/>
          </a:prstGeom>
          <a:noFill/>
          <a:ln w="28575">
            <a:solidFill>
              <a:srgbClr val="C00000"/>
            </a:solidFill>
          </a:ln>
        </p:spPr>
        <p:txBody>
          <a:bodyPr wrap="square" rtlCol="0">
            <a:spAutoFit/>
          </a:bodyPr>
          <a:lstStyle/>
          <a:p>
            <a:r>
              <a:rPr lang="ja-JP" altLang="en-US" sz="2800" dirty="0"/>
              <a:t>定員が一人の選挙区と二人以上の選挙区で</a:t>
            </a:r>
            <a:endParaRPr lang="en-US" altLang="ja-JP" sz="2800" dirty="0"/>
          </a:p>
          <a:p>
            <a:r>
              <a:rPr lang="ja-JP" altLang="en-US" sz="2800" dirty="0"/>
              <a:t>分けて予測することが有効と考えられる</a:t>
            </a:r>
          </a:p>
        </p:txBody>
      </p:sp>
    </p:spTree>
    <p:extLst>
      <p:ext uri="{BB962C8B-B14F-4D97-AF65-F5344CB8AC3E}">
        <p14:creationId xmlns:p14="http://schemas.microsoft.com/office/powerpoint/2010/main" val="358097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FF25B-49E5-4887-B5BC-31D0EB901556}"/>
              </a:ext>
            </a:extLst>
          </p:cNvPr>
          <p:cNvSpPr>
            <a:spLocks noGrp="1"/>
          </p:cNvSpPr>
          <p:nvPr>
            <p:ph type="title"/>
          </p:nvPr>
        </p:nvSpPr>
        <p:spPr/>
        <p:txBody>
          <a:bodyPr/>
          <a:lstStyle/>
          <a:p>
            <a:r>
              <a:rPr kumimoji="1" lang="ja-JP" altLang="en-US" dirty="0"/>
              <a:t>選挙区 </a:t>
            </a:r>
            <a:r>
              <a:rPr kumimoji="1" lang="en-US" altLang="ja-JP" dirty="0"/>
              <a:t>– </a:t>
            </a:r>
            <a:r>
              <a:rPr kumimoji="1" lang="ja-JP" altLang="en-US" dirty="0"/>
              <a:t>最終的なモデル</a:t>
            </a:r>
          </a:p>
        </p:txBody>
      </p:sp>
      <p:sp>
        <p:nvSpPr>
          <p:cNvPr id="3" name="フッター プレースホルダー 2">
            <a:extLst>
              <a:ext uri="{FF2B5EF4-FFF2-40B4-BE49-F238E27FC236}">
                <a16:creationId xmlns:a16="http://schemas.microsoft.com/office/drawing/2014/main" id="{0F5CA1D6-FEBE-4BBF-A98A-D18B68A7A96D}"/>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1C6CA305-B8AF-4F4A-A07D-B3EA3AAF0957}"/>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4</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6CCEBD2C-80A8-48B8-94B3-B19024461F07}"/>
              </a:ext>
            </a:extLst>
          </p:cNvPr>
          <p:cNvSpPr>
            <a:spLocks noGrp="1"/>
          </p:cNvSpPr>
          <p:nvPr>
            <p:ph type="body" sz="quarter" idx="12"/>
          </p:nvPr>
        </p:nvSpPr>
        <p:spPr>
          <a:xfrm>
            <a:off x="1243013" y="2148849"/>
            <a:ext cx="9754935" cy="3366479"/>
          </a:xfrm>
        </p:spPr>
        <p:txBody>
          <a:bodyPr>
            <a:normAutofit fontScale="92500" lnSpcReduction="10000"/>
          </a:bodyPr>
          <a:lstStyle/>
          <a:p>
            <a:r>
              <a:rPr kumimoji="1" lang="ja-JP" altLang="en-US" dirty="0"/>
              <a:t>定員一人の選挙区</a:t>
            </a:r>
            <a:endParaRPr kumimoji="1" lang="en-US" altLang="ja-JP" dirty="0"/>
          </a:p>
          <a:p>
            <a:r>
              <a:rPr kumimoji="1" lang="ja-JP" altLang="en-US" dirty="0"/>
              <a:t>説明変数 </a:t>
            </a:r>
            <a:r>
              <a:rPr kumimoji="1" lang="en-US" altLang="ja-JP" dirty="0"/>
              <a:t>: </a:t>
            </a:r>
            <a:r>
              <a:rPr kumimoji="1" lang="ja-JP" altLang="en-US" dirty="0"/>
              <a:t>候補者の年齢</a:t>
            </a:r>
            <a:r>
              <a:rPr kumimoji="1" lang="en-US" altLang="ja-JP" dirty="0"/>
              <a:t>, </a:t>
            </a:r>
            <a:r>
              <a:rPr kumimoji="1" lang="ja-JP" altLang="en-US" dirty="0"/>
              <a:t>当選回数</a:t>
            </a:r>
            <a:r>
              <a:rPr kumimoji="1" lang="en-US" altLang="ja-JP" dirty="0"/>
              <a:t>, </a:t>
            </a:r>
            <a:r>
              <a:rPr kumimoji="1" lang="ja-JP" altLang="en-US" dirty="0"/>
              <a:t>地方議会の議席数の政党割合</a:t>
            </a:r>
            <a:r>
              <a:rPr kumimoji="1" lang="en-US" altLang="ja-JP" dirty="0"/>
              <a:t>, </a:t>
            </a:r>
            <a:r>
              <a:rPr kumimoji="1" lang="ja-JP" altLang="en-US" dirty="0"/>
              <a:t>米の生産量</a:t>
            </a:r>
            <a:endParaRPr kumimoji="1" lang="en-US" altLang="ja-JP" dirty="0"/>
          </a:p>
          <a:p>
            <a:r>
              <a:rPr kumimoji="1" lang="ja-JP" altLang="en-US" dirty="0"/>
              <a:t>目的変数 </a:t>
            </a:r>
            <a:r>
              <a:rPr kumimoji="1" lang="en-US" altLang="ja-JP" dirty="0"/>
              <a:t>:</a:t>
            </a:r>
            <a:r>
              <a:rPr kumimoji="1" lang="ja-JP" altLang="en-US" dirty="0"/>
              <a:t> 当落の</a:t>
            </a:r>
            <a:r>
              <a:rPr kumimoji="1" lang="en-US" altLang="ja-JP" dirty="0"/>
              <a:t>2</a:t>
            </a:r>
            <a:r>
              <a:rPr kumimoji="1" lang="ja-JP" altLang="en-US" dirty="0"/>
              <a:t>値</a:t>
            </a:r>
            <a:r>
              <a:rPr kumimoji="1" lang="en-US" altLang="ja-JP" dirty="0"/>
              <a:t>(</a:t>
            </a:r>
            <a:r>
              <a:rPr kumimoji="1" lang="ja-JP" altLang="en-US" dirty="0"/>
              <a:t>当選を</a:t>
            </a:r>
            <a:r>
              <a:rPr kumimoji="1" lang="en-US" altLang="ja-JP" dirty="0"/>
              <a:t>1, </a:t>
            </a:r>
            <a:r>
              <a:rPr kumimoji="1" lang="ja-JP" altLang="en-US" dirty="0"/>
              <a:t>落選を</a:t>
            </a:r>
            <a:r>
              <a:rPr kumimoji="1" lang="en-US" altLang="ja-JP" dirty="0"/>
              <a:t>0</a:t>
            </a:r>
            <a:r>
              <a:rPr kumimoji="1" lang="ja-JP" altLang="en-US" dirty="0"/>
              <a:t>とする</a:t>
            </a:r>
            <a:r>
              <a:rPr kumimoji="1" lang="en-US" altLang="ja-JP" dirty="0"/>
              <a:t>) </a:t>
            </a:r>
          </a:p>
          <a:p>
            <a:endParaRPr kumimoji="1" lang="en-US" altLang="ja-JP" dirty="0"/>
          </a:p>
          <a:p>
            <a:r>
              <a:rPr kumimoji="1" lang="ja-JP" altLang="en-US" dirty="0"/>
              <a:t>定員二人以上の選挙区</a:t>
            </a:r>
            <a:endParaRPr kumimoji="1" lang="en-US" altLang="ja-JP" dirty="0"/>
          </a:p>
          <a:p>
            <a:r>
              <a:rPr lang="ja-JP" altLang="en-US" dirty="0"/>
              <a:t>説明変数 </a:t>
            </a:r>
            <a:r>
              <a:rPr lang="en-US" altLang="ja-JP" dirty="0"/>
              <a:t>: </a:t>
            </a:r>
            <a:r>
              <a:rPr lang="ja-JP" altLang="en-US" dirty="0"/>
              <a:t>候補者の年齢</a:t>
            </a:r>
            <a:r>
              <a:rPr lang="en-US" altLang="ja-JP" dirty="0"/>
              <a:t>, </a:t>
            </a:r>
            <a:r>
              <a:rPr lang="ja-JP" altLang="en-US" dirty="0"/>
              <a:t>当選回数</a:t>
            </a:r>
            <a:r>
              <a:rPr lang="en-US" altLang="ja-JP" dirty="0"/>
              <a:t>, </a:t>
            </a:r>
            <a:r>
              <a:rPr lang="ja-JP" altLang="en-US" dirty="0"/>
              <a:t>地方議会の議席数の政党割合</a:t>
            </a:r>
            <a:endParaRPr lang="en-US" altLang="ja-JP" dirty="0"/>
          </a:p>
          <a:p>
            <a:r>
              <a:rPr kumimoji="1" lang="ja-JP" altLang="en-US" dirty="0"/>
              <a:t>目的変数 </a:t>
            </a:r>
            <a:r>
              <a:rPr kumimoji="1" lang="en-US" altLang="ja-JP" dirty="0"/>
              <a:t>:</a:t>
            </a:r>
            <a:r>
              <a:rPr kumimoji="1" lang="ja-JP" altLang="en-US" dirty="0"/>
              <a:t>当落の</a:t>
            </a:r>
            <a:r>
              <a:rPr kumimoji="1" lang="en-US" altLang="ja-JP" dirty="0"/>
              <a:t>2</a:t>
            </a:r>
            <a:r>
              <a:rPr kumimoji="1" lang="ja-JP" altLang="en-US" dirty="0"/>
              <a:t>値</a:t>
            </a:r>
            <a:r>
              <a:rPr kumimoji="1" lang="en-US" altLang="ja-JP" dirty="0"/>
              <a:t>(</a:t>
            </a:r>
            <a:r>
              <a:rPr kumimoji="1" lang="ja-JP" altLang="en-US" dirty="0"/>
              <a:t>当選を</a:t>
            </a:r>
            <a:r>
              <a:rPr kumimoji="1" lang="en-US" altLang="ja-JP" dirty="0"/>
              <a:t>1, </a:t>
            </a:r>
            <a:r>
              <a:rPr kumimoji="1" lang="ja-JP" altLang="en-US" dirty="0"/>
              <a:t>落選を</a:t>
            </a:r>
            <a:r>
              <a:rPr kumimoji="1" lang="en-US" altLang="ja-JP" dirty="0"/>
              <a:t>0</a:t>
            </a:r>
            <a:r>
              <a:rPr kumimoji="1" lang="ja-JP" altLang="en-US" dirty="0"/>
              <a:t>とする</a:t>
            </a:r>
            <a:r>
              <a:rPr kumimoji="1" lang="en-US" altLang="ja-JP" dirty="0"/>
              <a:t>) </a:t>
            </a:r>
          </a:p>
          <a:p>
            <a:endParaRPr kumimoji="1" lang="en-US" altLang="ja-JP" dirty="0"/>
          </a:p>
          <a:p>
            <a:endParaRPr kumimoji="1" lang="en-US" altLang="ja-JP" dirty="0"/>
          </a:p>
        </p:txBody>
      </p:sp>
      <p:sp>
        <p:nvSpPr>
          <p:cNvPr id="6" name="テキスト ボックス 5">
            <a:extLst>
              <a:ext uri="{FF2B5EF4-FFF2-40B4-BE49-F238E27FC236}">
                <a16:creationId xmlns:a16="http://schemas.microsoft.com/office/drawing/2014/main" id="{F80DFF8C-1228-4F53-B44B-EDA4C5DADBAD}"/>
              </a:ext>
            </a:extLst>
          </p:cNvPr>
          <p:cNvSpPr txBox="1"/>
          <p:nvPr/>
        </p:nvSpPr>
        <p:spPr>
          <a:xfrm>
            <a:off x="1243013" y="1458497"/>
            <a:ext cx="2971800" cy="461665"/>
          </a:xfrm>
          <a:prstGeom prst="rect">
            <a:avLst/>
          </a:prstGeom>
          <a:noFill/>
        </p:spPr>
        <p:txBody>
          <a:bodyPr wrap="square" rtlCol="0">
            <a:spAutoFit/>
          </a:bodyPr>
          <a:lstStyle/>
          <a:p>
            <a:r>
              <a:rPr lang="en-US" altLang="ja-JP" sz="2400" dirty="0"/>
              <a:t>SVM</a:t>
            </a:r>
            <a:r>
              <a:rPr lang="ja-JP" altLang="en-US" sz="2400" dirty="0"/>
              <a:t>を用いて</a:t>
            </a:r>
            <a:endParaRPr lang="en-US" altLang="ja-JP" sz="2400" dirty="0"/>
          </a:p>
        </p:txBody>
      </p:sp>
      <p:sp>
        <p:nvSpPr>
          <p:cNvPr id="7" name="テキスト ボックス 6">
            <a:extLst>
              <a:ext uri="{FF2B5EF4-FFF2-40B4-BE49-F238E27FC236}">
                <a16:creationId xmlns:a16="http://schemas.microsoft.com/office/drawing/2014/main" id="{470EC705-CF49-40F5-B5F4-8990053EE553}"/>
              </a:ext>
            </a:extLst>
          </p:cNvPr>
          <p:cNvSpPr txBox="1"/>
          <p:nvPr/>
        </p:nvSpPr>
        <p:spPr>
          <a:xfrm>
            <a:off x="542925" y="4143933"/>
            <a:ext cx="9844087" cy="369332"/>
          </a:xfrm>
          <a:prstGeom prst="rect">
            <a:avLst/>
          </a:prstGeom>
          <a:noFill/>
        </p:spPr>
        <p:txBody>
          <a:bodyPr wrap="square" rtlCol="0">
            <a:spAutoFit/>
          </a:bodyPr>
          <a:lstStyle/>
          <a:p>
            <a:r>
              <a:rPr lang="ja-JP" altLang="en-US" dirty="0"/>
              <a:t>　</a:t>
            </a:r>
            <a:r>
              <a:rPr lang="en-US" altLang="ja-JP" dirty="0"/>
              <a:t> </a:t>
            </a:r>
            <a:endParaRPr kumimoji="1" lang="ja-JP" altLang="en-US" dirty="0"/>
          </a:p>
        </p:txBody>
      </p:sp>
      <p:sp>
        <p:nvSpPr>
          <p:cNvPr id="8" name="テキスト ボックス 7">
            <a:extLst>
              <a:ext uri="{FF2B5EF4-FFF2-40B4-BE49-F238E27FC236}">
                <a16:creationId xmlns:a16="http://schemas.microsoft.com/office/drawing/2014/main" id="{1EC4C7E9-2191-4A03-84E2-B8043885CA76}"/>
              </a:ext>
            </a:extLst>
          </p:cNvPr>
          <p:cNvSpPr txBox="1"/>
          <p:nvPr/>
        </p:nvSpPr>
        <p:spPr>
          <a:xfrm>
            <a:off x="1243013" y="5776232"/>
            <a:ext cx="9845392" cy="369332"/>
          </a:xfrm>
          <a:prstGeom prst="rect">
            <a:avLst/>
          </a:prstGeom>
          <a:noFill/>
        </p:spPr>
        <p:txBody>
          <a:bodyPr wrap="square" rtlCol="0">
            <a:spAutoFit/>
          </a:bodyPr>
          <a:lstStyle/>
          <a:p>
            <a:r>
              <a:rPr lang="ja-JP" altLang="en-US" dirty="0"/>
              <a:t>＊これらの組み合わせが</a:t>
            </a:r>
            <a:r>
              <a:rPr lang="en-US" altLang="ja-JP" dirty="0"/>
              <a:t>2013</a:t>
            </a:r>
            <a:r>
              <a:rPr lang="ja-JP" altLang="en-US" dirty="0"/>
              <a:t>年参院選から</a:t>
            </a:r>
            <a:r>
              <a:rPr lang="en-US" altLang="ja-JP" dirty="0"/>
              <a:t>2016</a:t>
            </a:r>
            <a:r>
              <a:rPr lang="ja-JP" altLang="en-US" dirty="0"/>
              <a:t>年参院選の予測ではもっとも精度がよかった</a:t>
            </a:r>
            <a:endParaRPr kumimoji="1" lang="ja-JP" altLang="en-US" dirty="0"/>
          </a:p>
        </p:txBody>
      </p:sp>
    </p:spTree>
    <p:extLst>
      <p:ext uri="{BB962C8B-B14F-4D97-AF65-F5344CB8AC3E}">
        <p14:creationId xmlns:p14="http://schemas.microsoft.com/office/powerpoint/2010/main" val="412488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D657F7-C862-46FF-A732-134F90DDAF0D}"/>
              </a:ext>
            </a:extLst>
          </p:cNvPr>
          <p:cNvSpPr>
            <a:spLocks noGrp="1"/>
          </p:cNvSpPr>
          <p:nvPr>
            <p:ph type="title"/>
          </p:nvPr>
        </p:nvSpPr>
        <p:spPr/>
        <p:txBody>
          <a:bodyPr/>
          <a:lstStyle/>
          <a:p>
            <a:r>
              <a:rPr kumimoji="1" lang="ja-JP" altLang="en-US" dirty="0"/>
              <a:t>比例</a:t>
            </a:r>
          </a:p>
        </p:txBody>
      </p:sp>
      <p:sp>
        <p:nvSpPr>
          <p:cNvPr id="3" name="フッター プレースホルダー 2">
            <a:extLst>
              <a:ext uri="{FF2B5EF4-FFF2-40B4-BE49-F238E27FC236}">
                <a16:creationId xmlns:a16="http://schemas.microsoft.com/office/drawing/2014/main" id="{C22AE7CF-E2EC-412A-BF81-93C74453D611}"/>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5" name="テキスト プレースホルダー 4">
            <a:extLst>
              <a:ext uri="{FF2B5EF4-FFF2-40B4-BE49-F238E27FC236}">
                <a16:creationId xmlns:a16="http://schemas.microsoft.com/office/drawing/2014/main" id="{6E868F41-97C9-43B5-B231-ECD486B07DD2}"/>
              </a:ext>
            </a:extLst>
          </p:cNvPr>
          <p:cNvSpPr>
            <a:spLocks noGrp="1"/>
          </p:cNvSpPr>
          <p:nvPr>
            <p:ph type="body" sz="quarter" idx="12"/>
          </p:nvPr>
        </p:nvSpPr>
        <p:spPr>
          <a:xfrm>
            <a:off x="0" y="1085756"/>
            <a:ext cx="12192000" cy="3979786"/>
          </a:xfrm>
        </p:spPr>
        <p:txBody>
          <a:bodyPr/>
          <a:lstStyle/>
          <a:p>
            <a:r>
              <a:rPr kumimoji="1" lang="ja-JP" altLang="en-US" sz="2400" dirty="0"/>
              <a:t>　</a:t>
            </a:r>
            <a:r>
              <a:rPr kumimoji="1" lang="ja-JP" altLang="en-US" sz="2400" b="1" dirty="0"/>
              <a:t>投票数</a:t>
            </a:r>
            <a:r>
              <a:rPr kumimoji="1" lang="en-US" altLang="ja-JP" sz="2400" b="1" dirty="0"/>
              <a:t>×</a:t>
            </a:r>
            <a:r>
              <a:rPr kumimoji="1" lang="ja-JP" altLang="en-US" sz="2400" b="1" dirty="0"/>
              <a:t>世論調査による政党支持率 ≠ 実際の得票数</a:t>
            </a:r>
            <a:endParaRPr kumimoji="1" lang="en-US" altLang="ja-JP" sz="2400" b="1" dirty="0"/>
          </a:p>
          <a:p>
            <a:r>
              <a:rPr kumimoji="1" lang="ja-JP" altLang="en-US" dirty="0"/>
              <a:t>　　　</a:t>
            </a:r>
            <a:r>
              <a:rPr kumimoji="1" lang="ja-JP" altLang="en-US" sz="1800" dirty="0"/>
              <a:t>非拘束名簿式 → 政党名 </a:t>
            </a:r>
            <a:r>
              <a:rPr kumimoji="1" lang="en-US" altLang="ja-JP" sz="1800" dirty="0"/>
              <a:t>or </a:t>
            </a:r>
            <a:r>
              <a:rPr kumimoji="1" lang="ja-JP" altLang="en-US" sz="1800" dirty="0"/>
              <a:t>候補者名（比率は党ごとに異なる）</a:t>
            </a:r>
            <a:endParaRPr kumimoji="1" lang="en-US" altLang="ja-JP" sz="1800" dirty="0"/>
          </a:p>
          <a:p>
            <a:r>
              <a:rPr kumimoji="1" lang="ja-JP" altLang="en-US" sz="1800" dirty="0"/>
              <a:t>　　　仮定：政党名得票数 → 純粋な政党支持率が反映</a:t>
            </a:r>
            <a:endParaRPr kumimoji="1" lang="en-US" altLang="ja-JP" sz="1800" dirty="0"/>
          </a:p>
          <a:p>
            <a:r>
              <a:rPr kumimoji="1" lang="ja-JP" altLang="en-US" sz="1800" dirty="0"/>
              <a:t>　　　　　　候補者名得票数 → 各候補者に対する支持者＋知名度票（←純粋な政党支持率が反映されない）</a:t>
            </a:r>
          </a:p>
        </p:txBody>
      </p:sp>
      <p:sp>
        <p:nvSpPr>
          <p:cNvPr id="8" name="スライド番号プレースホルダー 7">
            <a:extLst>
              <a:ext uri="{FF2B5EF4-FFF2-40B4-BE49-F238E27FC236}">
                <a16:creationId xmlns:a16="http://schemas.microsoft.com/office/drawing/2014/main" id="{3DA6F4E1-4D94-4473-8AD3-623037C92DE9}"/>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5</a:t>
            </a:fld>
            <a:endParaRPr kumimoji="0" lang="en-US" dirty="0">
              <a:solidFill>
                <a:prstClr val="white"/>
              </a:solidFill>
            </a:endParaRPr>
          </a:p>
        </p:txBody>
      </p:sp>
      <p:pic>
        <p:nvPicPr>
          <p:cNvPr id="13" name="図 12">
            <a:extLst>
              <a:ext uri="{FF2B5EF4-FFF2-40B4-BE49-F238E27FC236}">
                <a16:creationId xmlns:a16="http://schemas.microsoft.com/office/drawing/2014/main" id="{15B4CF3E-C2EA-42CC-A2B0-04BE5E4E3347}"/>
              </a:ext>
            </a:extLst>
          </p:cNvPr>
          <p:cNvPicPr>
            <a:picLocks noChangeAspect="1"/>
          </p:cNvPicPr>
          <p:nvPr/>
        </p:nvPicPr>
        <p:blipFill>
          <a:blip r:embed="rId2"/>
          <a:stretch>
            <a:fillRect/>
          </a:stretch>
        </p:blipFill>
        <p:spPr>
          <a:xfrm>
            <a:off x="1695123" y="3006807"/>
            <a:ext cx="8801754" cy="3525466"/>
          </a:xfrm>
          <a:prstGeom prst="rect">
            <a:avLst/>
          </a:prstGeom>
        </p:spPr>
      </p:pic>
    </p:spTree>
    <p:extLst>
      <p:ext uri="{BB962C8B-B14F-4D97-AF65-F5344CB8AC3E}">
        <p14:creationId xmlns:p14="http://schemas.microsoft.com/office/powerpoint/2010/main" val="101294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D657F7-C862-46FF-A732-134F90DDAF0D}"/>
              </a:ext>
            </a:extLst>
          </p:cNvPr>
          <p:cNvSpPr>
            <a:spLocks noGrp="1"/>
          </p:cNvSpPr>
          <p:nvPr>
            <p:ph type="title"/>
          </p:nvPr>
        </p:nvSpPr>
        <p:spPr/>
        <p:txBody>
          <a:bodyPr/>
          <a:lstStyle/>
          <a:p>
            <a:r>
              <a:rPr kumimoji="1" lang="ja-JP" altLang="en-US" dirty="0"/>
              <a:t>比例－政党名得票</a:t>
            </a:r>
          </a:p>
        </p:txBody>
      </p:sp>
      <p:sp>
        <p:nvSpPr>
          <p:cNvPr id="3" name="フッター プレースホルダー 2">
            <a:extLst>
              <a:ext uri="{FF2B5EF4-FFF2-40B4-BE49-F238E27FC236}">
                <a16:creationId xmlns:a16="http://schemas.microsoft.com/office/drawing/2014/main" id="{C22AE7CF-E2EC-412A-BF81-93C74453D611}"/>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5" name="テキスト プレースホルダー 4">
            <a:extLst>
              <a:ext uri="{FF2B5EF4-FFF2-40B4-BE49-F238E27FC236}">
                <a16:creationId xmlns:a16="http://schemas.microsoft.com/office/drawing/2014/main" id="{6E868F41-97C9-43B5-B231-ECD486B07DD2}"/>
              </a:ext>
            </a:extLst>
          </p:cNvPr>
          <p:cNvSpPr>
            <a:spLocks noGrp="1"/>
          </p:cNvSpPr>
          <p:nvPr>
            <p:ph type="body" sz="quarter" idx="12"/>
          </p:nvPr>
        </p:nvSpPr>
        <p:spPr/>
        <p:txBody>
          <a:bodyPr/>
          <a:lstStyle/>
          <a:p>
            <a:r>
              <a:rPr kumimoji="1" lang="ja-JP" altLang="en-US" sz="2400" b="1" dirty="0"/>
              <a:t>　　政党名得票数の予測（</a:t>
            </a:r>
            <a:r>
              <a:rPr kumimoji="1" lang="en-US" altLang="ja-JP" sz="2400" b="1" dirty="0"/>
              <a:t>2016/2013</a:t>
            </a:r>
            <a:r>
              <a:rPr kumimoji="1" lang="ja-JP" altLang="en-US" sz="2400" b="1" dirty="0"/>
              <a:t>の参院選比例・</a:t>
            </a:r>
            <a:r>
              <a:rPr kumimoji="1" lang="en-US" altLang="ja-JP" sz="2400" b="1" dirty="0"/>
              <a:t>2017/2014</a:t>
            </a:r>
            <a:r>
              <a:rPr kumimoji="1" lang="ja-JP" altLang="en-US" sz="2400" b="1" dirty="0"/>
              <a:t>の衆院選比例より）</a:t>
            </a:r>
            <a:endParaRPr kumimoji="1" lang="en-US" altLang="ja-JP" sz="2400" b="1" dirty="0"/>
          </a:p>
          <a:p>
            <a:r>
              <a:rPr kumimoji="1" lang="ja-JP" altLang="en-US" sz="1800" dirty="0"/>
              <a:t>　　　→各都道府県ごとの、</a:t>
            </a:r>
            <a:r>
              <a:rPr kumimoji="1" lang="ja-JP" altLang="en-US" sz="1800" dirty="0">
                <a:solidFill>
                  <a:schemeClr val="accent1"/>
                </a:solidFill>
              </a:rPr>
              <a:t>「各党の政党名得票数</a:t>
            </a:r>
            <a:r>
              <a:rPr kumimoji="1" lang="en-US" altLang="ja-JP" sz="1800" dirty="0">
                <a:solidFill>
                  <a:schemeClr val="accent1"/>
                </a:solidFill>
              </a:rPr>
              <a:t>/</a:t>
            </a:r>
            <a:r>
              <a:rPr kumimoji="1" lang="ja-JP" altLang="en-US" sz="1800" dirty="0">
                <a:solidFill>
                  <a:schemeClr val="accent1"/>
                </a:solidFill>
              </a:rPr>
              <a:t>全政党名投票数＆世論調査による政党支持率の関係」</a:t>
            </a:r>
            <a:endParaRPr kumimoji="1" lang="en-US" altLang="ja-JP" sz="1800" dirty="0">
              <a:solidFill>
                <a:schemeClr val="accent1"/>
              </a:solidFill>
            </a:endParaRPr>
          </a:p>
          <a:p>
            <a:r>
              <a:rPr kumimoji="1" lang="ja-JP" altLang="en-US" sz="1800" dirty="0"/>
              <a:t>　　　　</a:t>
            </a:r>
          </a:p>
        </p:txBody>
      </p:sp>
      <p:sp>
        <p:nvSpPr>
          <p:cNvPr id="8" name="スライド番号プレースホルダー 7">
            <a:extLst>
              <a:ext uri="{FF2B5EF4-FFF2-40B4-BE49-F238E27FC236}">
                <a16:creationId xmlns:a16="http://schemas.microsoft.com/office/drawing/2014/main" id="{3DA6F4E1-4D94-4473-8AD3-623037C92DE9}"/>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6</a:t>
            </a:fld>
            <a:endParaRPr kumimoji="0" lang="en-US" dirty="0">
              <a:solidFill>
                <a:prstClr val="white"/>
              </a:solidFill>
            </a:endParaRPr>
          </a:p>
        </p:txBody>
      </p:sp>
      <p:pic>
        <p:nvPicPr>
          <p:cNvPr id="6" name="図 5">
            <a:extLst>
              <a:ext uri="{FF2B5EF4-FFF2-40B4-BE49-F238E27FC236}">
                <a16:creationId xmlns:a16="http://schemas.microsoft.com/office/drawing/2014/main" id="{FABD7905-8244-46E8-B995-545B8A22FA3C}"/>
              </a:ext>
            </a:extLst>
          </p:cNvPr>
          <p:cNvPicPr>
            <a:picLocks noChangeAspect="1"/>
          </p:cNvPicPr>
          <p:nvPr/>
        </p:nvPicPr>
        <p:blipFill>
          <a:blip r:embed="rId2"/>
          <a:stretch>
            <a:fillRect/>
          </a:stretch>
        </p:blipFill>
        <p:spPr>
          <a:xfrm>
            <a:off x="2505949" y="2423936"/>
            <a:ext cx="7180102" cy="3979786"/>
          </a:xfrm>
          <a:prstGeom prst="rect">
            <a:avLst/>
          </a:prstGeom>
        </p:spPr>
      </p:pic>
    </p:spTree>
    <p:extLst>
      <p:ext uri="{BB962C8B-B14F-4D97-AF65-F5344CB8AC3E}">
        <p14:creationId xmlns:p14="http://schemas.microsoft.com/office/powerpoint/2010/main" val="183247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D657F7-C862-46FF-A732-134F90DDAF0D}"/>
              </a:ext>
            </a:extLst>
          </p:cNvPr>
          <p:cNvSpPr>
            <a:spLocks noGrp="1"/>
          </p:cNvSpPr>
          <p:nvPr>
            <p:ph type="title"/>
          </p:nvPr>
        </p:nvSpPr>
        <p:spPr/>
        <p:txBody>
          <a:bodyPr/>
          <a:lstStyle/>
          <a:p>
            <a:r>
              <a:rPr kumimoji="1" lang="ja-JP" altLang="en-US" dirty="0"/>
              <a:t>比例－候補者名得票</a:t>
            </a:r>
          </a:p>
        </p:txBody>
      </p:sp>
      <p:sp>
        <p:nvSpPr>
          <p:cNvPr id="3" name="フッター プレースホルダー 2">
            <a:extLst>
              <a:ext uri="{FF2B5EF4-FFF2-40B4-BE49-F238E27FC236}">
                <a16:creationId xmlns:a16="http://schemas.microsoft.com/office/drawing/2014/main" id="{C22AE7CF-E2EC-412A-BF81-93C74453D611}"/>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5" name="テキスト プレースホルダー 4">
            <a:extLst>
              <a:ext uri="{FF2B5EF4-FFF2-40B4-BE49-F238E27FC236}">
                <a16:creationId xmlns:a16="http://schemas.microsoft.com/office/drawing/2014/main" id="{6E868F41-97C9-43B5-B231-ECD486B07DD2}"/>
              </a:ext>
            </a:extLst>
          </p:cNvPr>
          <p:cNvSpPr>
            <a:spLocks noGrp="1"/>
          </p:cNvSpPr>
          <p:nvPr>
            <p:ph type="body" sz="quarter" idx="12"/>
          </p:nvPr>
        </p:nvSpPr>
        <p:spPr/>
        <p:txBody>
          <a:bodyPr/>
          <a:lstStyle/>
          <a:p>
            <a:r>
              <a:rPr kumimoji="1" lang="ja-JP" altLang="en-US" sz="1800" b="1" dirty="0"/>
              <a:t>　　政党名得票数の予測（</a:t>
            </a:r>
            <a:r>
              <a:rPr kumimoji="1" lang="en-US" altLang="ja-JP" sz="1800" b="1" dirty="0"/>
              <a:t>2016/2013/2010/2007/2001</a:t>
            </a:r>
            <a:r>
              <a:rPr kumimoji="1" lang="ja-JP" altLang="en-US" sz="1800" b="1" dirty="0"/>
              <a:t>の参院選比例の結果を利用）</a:t>
            </a:r>
            <a:endParaRPr kumimoji="1" lang="en-US" altLang="ja-JP" sz="1800" b="1" dirty="0"/>
          </a:p>
        </p:txBody>
      </p:sp>
      <p:sp>
        <p:nvSpPr>
          <p:cNvPr id="8" name="スライド番号プレースホルダー 7">
            <a:extLst>
              <a:ext uri="{FF2B5EF4-FFF2-40B4-BE49-F238E27FC236}">
                <a16:creationId xmlns:a16="http://schemas.microsoft.com/office/drawing/2014/main" id="{3DA6F4E1-4D94-4473-8AD3-623037C92DE9}"/>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7</a:t>
            </a:fld>
            <a:endParaRPr kumimoji="0" lang="en-US" dirty="0">
              <a:solidFill>
                <a:prstClr val="white"/>
              </a:solidFill>
            </a:endParaRPr>
          </a:p>
        </p:txBody>
      </p:sp>
      <p:pic>
        <p:nvPicPr>
          <p:cNvPr id="4" name="図 3">
            <a:extLst>
              <a:ext uri="{FF2B5EF4-FFF2-40B4-BE49-F238E27FC236}">
                <a16:creationId xmlns:a16="http://schemas.microsoft.com/office/drawing/2014/main" id="{545DC143-4477-431C-A508-3991DB705C54}"/>
              </a:ext>
            </a:extLst>
          </p:cNvPr>
          <p:cNvPicPr>
            <a:picLocks noChangeAspect="1"/>
          </p:cNvPicPr>
          <p:nvPr/>
        </p:nvPicPr>
        <p:blipFill>
          <a:blip r:embed="rId2"/>
          <a:stretch>
            <a:fillRect/>
          </a:stretch>
        </p:blipFill>
        <p:spPr>
          <a:xfrm>
            <a:off x="1913915" y="2101404"/>
            <a:ext cx="8364169" cy="3979785"/>
          </a:xfrm>
          <a:prstGeom prst="rect">
            <a:avLst/>
          </a:prstGeom>
        </p:spPr>
      </p:pic>
    </p:spTree>
    <p:extLst>
      <p:ext uri="{BB962C8B-B14F-4D97-AF65-F5344CB8AC3E}">
        <p14:creationId xmlns:p14="http://schemas.microsoft.com/office/powerpoint/2010/main" val="153440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F2E63-3072-44F5-A559-43AAEF3CCF6E}"/>
              </a:ext>
            </a:extLst>
          </p:cNvPr>
          <p:cNvSpPr>
            <a:spLocks noGrp="1"/>
          </p:cNvSpPr>
          <p:nvPr>
            <p:ph type="title"/>
          </p:nvPr>
        </p:nvSpPr>
        <p:spPr/>
        <p:txBody>
          <a:bodyPr/>
          <a:lstStyle/>
          <a:p>
            <a:r>
              <a:rPr kumimoji="1" lang="ja-JP" altLang="en-US" dirty="0"/>
              <a:t>まとめ</a:t>
            </a:r>
          </a:p>
        </p:txBody>
      </p:sp>
      <p:sp>
        <p:nvSpPr>
          <p:cNvPr id="3" name="フッター プレースホルダー 2">
            <a:extLst>
              <a:ext uri="{FF2B5EF4-FFF2-40B4-BE49-F238E27FC236}">
                <a16:creationId xmlns:a16="http://schemas.microsoft.com/office/drawing/2014/main" id="{729811CA-706C-4217-9DA6-543010F4AE48}"/>
              </a:ext>
            </a:extLst>
          </p:cNvPr>
          <p:cNvSpPr>
            <a:spLocks noGrp="1"/>
          </p:cNvSpPr>
          <p:nvPr>
            <p:ph type="ftr" sz="quarter" idx="10"/>
          </p:nvPr>
        </p:nvSpPr>
        <p:spPr/>
        <p:txBody>
          <a:bodyPr/>
          <a:lstStyle/>
          <a:p>
            <a:pPr defTabSz="914446">
              <a:defRPr/>
            </a:pPr>
            <a:r>
              <a:rPr kumimoji="0" lang="en-US" altLang="ja-JP">
                <a:solidFill>
                  <a:srgbClr val="333333">
                    <a:tint val="75000"/>
                  </a:srgbClr>
                </a:solidFill>
              </a:rPr>
              <a:t>2019/7/27 </a:t>
            </a:r>
            <a:r>
              <a:rPr kumimoji="0" lang="ja-JP" altLang="en-US">
                <a:solidFill>
                  <a:srgbClr val="333333">
                    <a:tint val="75000"/>
                  </a:srgbClr>
                </a:solidFill>
              </a:rPr>
              <a:t>第一回早稲田大学データサイエンスコンペ</a:t>
            </a:r>
            <a:endParaRPr kumimoji="0" lang="en-US" dirty="0">
              <a:solidFill>
                <a:srgbClr val="333333">
                  <a:tint val="75000"/>
                </a:srgbClr>
              </a:solidFill>
            </a:endParaRPr>
          </a:p>
        </p:txBody>
      </p:sp>
      <p:sp>
        <p:nvSpPr>
          <p:cNvPr id="4" name="スライド番号プレースホルダー 3">
            <a:extLst>
              <a:ext uri="{FF2B5EF4-FFF2-40B4-BE49-F238E27FC236}">
                <a16:creationId xmlns:a16="http://schemas.microsoft.com/office/drawing/2014/main" id="{4A504A07-9B74-4E59-B89F-FA80FEF02600}"/>
              </a:ext>
            </a:extLst>
          </p:cNvPr>
          <p:cNvSpPr>
            <a:spLocks noGrp="1"/>
          </p:cNvSpPr>
          <p:nvPr>
            <p:ph type="sldNum" sz="quarter" idx="11"/>
          </p:nvPr>
        </p:nvSpPr>
        <p:spPr/>
        <p:txBody>
          <a:bodyPr/>
          <a:lstStyle/>
          <a:p>
            <a:pPr defTabSz="914446">
              <a:defRPr/>
            </a:pPr>
            <a:fld id="{03EB59E2-90B9-4CD3-AC74-D672227E13C3}" type="slidenum">
              <a:rPr kumimoji="0" lang="en-US" smtClean="0">
                <a:solidFill>
                  <a:prstClr val="white"/>
                </a:solidFill>
              </a:rPr>
              <a:pPr defTabSz="914446">
                <a:defRPr/>
              </a:pPr>
              <a:t>8</a:t>
            </a:fld>
            <a:endParaRPr kumimoji="0" lang="en-US" dirty="0">
              <a:solidFill>
                <a:prstClr val="white"/>
              </a:solidFill>
            </a:endParaRPr>
          </a:p>
        </p:txBody>
      </p:sp>
      <p:sp>
        <p:nvSpPr>
          <p:cNvPr id="5" name="テキスト プレースホルダー 4">
            <a:extLst>
              <a:ext uri="{FF2B5EF4-FFF2-40B4-BE49-F238E27FC236}">
                <a16:creationId xmlns:a16="http://schemas.microsoft.com/office/drawing/2014/main" id="{C28283C1-7C66-480E-A710-A196F3130B7E}"/>
              </a:ext>
            </a:extLst>
          </p:cNvPr>
          <p:cNvSpPr>
            <a:spLocks noGrp="1"/>
          </p:cNvSpPr>
          <p:nvPr>
            <p:ph type="body" sz="quarter" idx="12"/>
          </p:nvPr>
        </p:nvSpPr>
        <p:spPr>
          <a:xfrm>
            <a:off x="1104233" y="1417401"/>
            <a:ext cx="9754935" cy="4569062"/>
          </a:xfrm>
        </p:spPr>
        <p:txBody>
          <a:bodyPr>
            <a:normAutofit/>
          </a:bodyPr>
          <a:lstStyle/>
          <a:p>
            <a:r>
              <a:rPr kumimoji="1" lang="ja-JP" altLang="en-US" dirty="0"/>
              <a:t>選挙区</a:t>
            </a:r>
            <a:endParaRPr kumimoji="1" lang="en-US" altLang="ja-JP" dirty="0"/>
          </a:p>
          <a:p>
            <a:r>
              <a:rPr kumimoji="1" lang="ja-JP" altLang="en-US" dirty="0"/>
              <a:t>長所 </a:t>
            </a:r>
            <a:r>
              <a:rPr kumimoji="1" lang="en-US" altLang="ja-JP" dirty="0"/>
              <a:t>: </a:t>
            </a:r>
            <a:r>
              <a:rPr kumimoji="1" lang="ja-JP" altLang="en-US" dirty="0"/>
              <a:t>都道府県ごとの特性を取り込んだ予測モデルを考えることができた</a:t>
            </a:r>
            <a:r>
              <a:rPr kumimoji="1" lang="en-US" altLang="ja-JP" dirty="0"/>
              <a:t>. </a:t>
            </a:r>
          </a:p>
          <a:p>
            <a:r>
              <a:rPr kumimoji="1" lang="ja-JP" altLang="en-US" dirty="0"/>
              <a:t>短所 </a:t>
            </a:r>
            <a:r>
              <a:rPr kumimoji="1" lang="en-US" altLang="ja-JP" dirty="0"/>
              <a:t>: </a:t>
            </a:r>
            <a:r>
              <a:rPr kumimoji="1" lang="ja-JP" altLang="en-US" dirty="0"/>
              <a:t>少数政党や無所属の特性を考慮できていない</a:t>
            </a:r>
            <a:r>
              <a:rPr kumimoji="1" lang="en-US" altLang="ja-JP" dirty="0"/>
              <a:t>. </a:t>
            </a:r>
            <a:r>
              <a:rPr kumimoji="1" lang="ja-JP" altLang="en-US" dirty="0"/>
              <a:t>定員が多い地方都市について考えきれなかった</a:t>
            </a:r>
            <a:r>
              <a:rPr kumimoji="1" lang="en-US" altLang="ja-JP" dirty="0"/>
              <a:t>. </a:t>
            </a:r>
          </a:p>
          <a:p>
            <a:endParaRPr kumimoji="1" lang="en-US" altLang="ja-JP" dirty="0"/>
          </a:p>
          <a:p>
            <a:r>
              <a:rPr kumimoji="1" lang="ja-JP" altLang="en-US" dirty="0"/>
              <a:t>比例区</a:t>
            </a:r>
            <a:endParaRPr kumimoji="1" lang="en-US" altLang="ja-JP" dirty="0"/>
          </a:p>
          <a:p>
            <a:r>
              <a:rPr kumimoji="1" lang="ja-JP" altLang="en-US" dirty="0"/>
              <a:t>長所 </a:t>
            </a:r>
            <a:r>
              <a:rPr kumimoji="1" lang="en-US" altLang="ja-JP" dirty="0"/>
              <a:t>: </a:t>
            </a:r>
            <a:r>
              <a:rPr kumimoji="1" lang="ja-JP" altLang="en-US" dirty="0"/>
              <a:t>世論調査がわかれば自民党の予測ができる</a:t>
            </a:r>
            <a:r>
              <a:rPr kumimoji="1" lang="en-US" altLang="ja-JP" dirty="0"/>
              <a:t>. </a:t>
            </a:r>
          </a:p>
          <a:p>
            <a:r>
              <a:rPr kumimoji="1" lang="ja-JP" altLang="en-US" dirty="0"/>
              <a:t>短所 </a:t>
            </a:r>
            <a:r>
              <a:rPr kumimoji="1" lang="en-US" altLang="ja-JP" dirty="0"/>
              <a:t>: </a:t>
            </a:r>
            <a:r>
              <a:rPr kumimoji="1" lang="ja-JP" altLang="en-US" dirty="0"/>
              <a:t>新党の支持率がわからないので予測できない</a:t>
            </a:r>
            <a:r>
              <a:rPr kumimoji="1" lang="en-US" altLang="ja-JP" dirty="0"/>
              <a:t>. </a:t>
            </a:r>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845501418"/>
      </p:ext>
    </p:extLst>
  </p:cSld>
  <p:clrMapOvr>
    <a:masterClrMapping/>
  </p:clrMapOvr>
</p:sld>
</file>

<file path=ppt/theme/theme1.xml><?xml version="1.0" encoding="utf-8"?>
<a:theme xmlns:a="http://schemas.openxmlformats.org/drawingml/2006/main" name="2_サンプル - コンテンツ用">
  <a:themeElements>
    <a:clrScheme name="ユーザー定義 1">
      <a:dk1>
        <a:srgbClr val="333333"/>
      </a:dk1>
      <a:lt1>
        <a:sysClr val="window" lastClr="FFFFFF"/>
      </a:lt1>
      <a:dk2>
        <a:srgbClr val="4D4D4D"/>
      </a:dk2>
      <a:lt2>
        <a:srgbClr val="EEECE1"/>
      </a:lt2>
      <a:accent1>
        <a:srgbClr val="096FCA"/>
      </a:accent1>
      <a:accent2>
        <a:srgbClr val="DA6272"/>
      </a:accent2>
      <a:accent3>
        <a:srgbClr val="9BBB59"/>
      </a:accent3>
      <a:accent4>
        <a:srgbClr val="8064A2"/>
      </a:accent4>
      <a:accent5>
        <a:srgbClr val="4BACC6"/>
      </a:accent5>
      <a:accent6>
        <a:srgbClr val="F79646"/>
      </a:accent6>
      <a:hlink>
        <a:srgbClr val="0000FF"/>
      </a:hlink>
      <a:folHlink>
        <a:srgbClr val="800080"/>
      </a:folHlink>
    </a:clrScheme>
    <a:fontScheme name="ユーザー定義">
      <a:majorFont>
        <a:latin typeface="Segoe UI"/>
        <a:ea typeface="メイリオ"/>
        <a:cs typeface=""/>
      </a:majorFont>
      <a:minorFont>
        <a:latin typeface="Segoe U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440</Words>
  <Application>Microsoft Office PowerPoint</Application>
  <PresentationFormat>ワイド画面</PresentationFormat>
  <Paragraphs>79</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メイリオ</vt:lpstr>
      <vt:lpstr>游ゴシック</vt:lpstr>
      <vt:lpstr>Arial</vt:lpstr>
      <vt:lpstr>Segoe UI</vt:lpstr>
      <vt:lpstr>2_サンプル - コンテンツ用</vt:lpstr>
      <vt:lpstr>2019年参議院選の選挙予測について</vt:lpstr>
      <vt:lpstr>選挙区 – 概要 </vt:lpstr>
      <vt:lpstr>選挙区 – 地域特性の考慮</vt:lpstr>
      <vt:lpstr>選挙区 – 最終的なモデル</vt:lpstr>
      <vt:lpstr>比例</vt:lpstr>
      <vt:lpstr>比例－政党名得票</vt:lpstr>
      <vt:lpstr>比例－候補者名得票</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原 拓也</dc:creator>
  <cp:lastModifiedBy> ryuchelswifty13</cp:lastModifiedBy>
  <cp:revision>19</cp:revision>
  <dcterms:created xsi:type="dcterms:W3CDTF">2019-07-18T11:20:04Z</dcterms:created>
  <dcterms:modified xsi:type="dcterms:W3CDTF">2019-07-20T14:58:14Z</dcterms:modified>
</cp:coreProperties>
</file>