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1" r:id="rId2"/>
    <p:sldId id="262" r:id="rId3"/>
    <p:sldId id="263" r:id="rId4"/>
    <p:sldId id="264" r:id="rId5"/>
    <p:sldId id="257" r:id="rId6"/>
    <p:sldId id="258" r:id="rId7"/>
    <p:sldId id="259" r:id="rId8"/>
    <p:sldId id="265"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原 拓也" initials="原" lastIdx="1" clrIdx="0">
    <p:extLst>
      <p:ext uri="{19B8F6BF-5375-455C-9EA6-DF929625EA0E}">
        <p15:presenceInfo xmlns:p15="http://schemas.microsoft.com/office/powerpoint/2012/main" userId="7b66c584415215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snapToGrid="0">
      <p:cViewPr varScale="1">
        <p:scale>
          <a:sx n="67" d="100"/>
          <a:sy n="67" d="100"/>
        </p:scale>
        <p:origin x="96" y="8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20130721_</a:t>
            </a:r>
            <a:r>
              <a:rPr lang="ja-JP" altLang="en-US"/>
              <a:t>比例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4751325309835947"/>
          <c:y val="0.10706886593421955"/>
          <c:w val="0.82169464940199044"/>
          <c:h val="0.78333875391584806"/>
        </c:manualLayout>
      </c:layout>
      <c:barChart>
        <c:barDir val="col"/>
        <c:grouping val="stacked"/>
        <c:varyColors val="0"/>
        <c:ser>
          <c:idx val="0"/>
          <c:order val="0"/>
          <c:tx>
            <c:strRef>
              <c:f>Sheet1!$P$2</c:f>
              <c:strCache>
                <c:ptCount val="1"/>
                <c:pt idx="0">
                  <c:v>政党名</c:v>
                </c:pt>
              </c:strCache>
            </c:strRef>
          </c:tx>
          <c:spPr>
            <a:solidFill>
              <a:schemeClr val="accent6"/>
            </a:solidFill>
            <a:ln>
              <a:noFill/>
            </a:ln>
            <a:effectLst/>
          </c:spPr>
          <c:invertIfNegative val="0"/>
          <c:cat>
            <c:strRef>
              <c:f>Sheet1!$Q$1:$AB$1</c:f>
              <c:strCache>
                <c:ptCount val="12"/>
                <c:pt idx="0">
                  <c:v>自民</c:v>
                </c:pt>
                <c:pt idx="1">
                  <c:v>民主</c:v>
                </c:pt>
                <c:pt idx="2">
                  <c:v>公明</c:v>
                </c:pt>
                <c:pt idx="3">
                  <c:v>共産</c:v>
                </c:pt>
                <c:pt idx="4">
                  <c:v>維新</c:v>
                </c:pt>
                <c:pt idx="5">
                  <c:v>社民</c:v>
                </c:pt>
                <c:pt idx="6">
                  <c:v>みんな</c:v>
                </c:pt>
                <c:pt idx="7">
                  <c:v>生活</c:v>
                </c:pt>
                <c:pt idx="8">
                  <c:v>みどり</c:v>
                </c:pt>
                <c:pt idx="9">
                  <c:v>大地</c:v>
                </c:pt>
                <c:pt idx="10">
                  <c:v>緑</c:v>
                </c:pt>
                <c:pt idx="11">
                  <c:v>幸福</c:v>
                </c:pt>
              </c:strCache>
            </c:strRef>
          </c:cat>
          <c:val>
            <c:numRef>
              <c:f>Sheet1!$Q$2:$AB$2</c:f>
              <c:numCache>
                <c:formatCode>0</c:formatCode>
                <c:ptCount val="12"/>
                <c:pt idx="0">
                  <c:v>14080143</c:v>
                </c:pt>
                <c:pt idx="1">
                  <c:v>4827158</c:v>
                </c:pt>
                <c:pt idx="2">
                  <c:v>3333142</c:v>
                </c:pt>
                <c:pt idx="3">
                  <c:v>4647765.693</c:v>
                </c:pt>
                <c:pt idx="4">
                  <c:v>5191563.3059999999</c:v>
                </c:pt>
                <c:pt idx="5">
                  <c:v>938227</c:v>
                </c:pt>
                <c:pt idx="6">
                  <c:v>4221422</c:v>
                </c:pt>
                <c:pt idx="7">
                  <c:v>723987</c:v>
                </c:pt>
                <c:pt idx="8">
                  <c:v>319700.76899999997</c:v>
                </c:pt>
                <c:pt idx="9">
                  <c:v>398848</c:v>
                </c:pt>
                <c:pt idx="10">
                  <c:v>242460.29500000001</c:v>
                </c:pt>
                <c:pt idx="11">
                  <c:v>153296</c:v>
                </c:pt>
              </c:numCache>
            </c:numRef>
          </c:val>
          <c:extLst>
            <c:ext xmlns:c16="http://schemas.microsoft.com/office/drawing/2014/chart" uri="{C3380CC4-5D6E-409C-BE32-E72D297353CC}">
              <c16:uniqueId val="{00000000-BBBC-4A46-A00E-32A80F83DA13}"/>
            </c:ext>
          </c:extLst>
        </c:ser>
        <c:ser>
          <c:idx val="3"/>
          <c:order val="3"/>
          <c:tx>
            <c:strRef>
              <c:f>Sheet1!$P$4</c:f>
              <c:strCache>
                <c:ptCount val="1"/>
                <c:pt idx="0">
                  <c:v>候補者当選</c:v>
                </c:pt>
              </c:strCache>
            </c:strRef>
          </c:tx>
          <c:spPr>
            <a:solidFill>
              <a:schemeClr val="accent4"/>
            </a:solidFill>
            <a:ln w="25400">
              <a:noFill/>
            </a:ln>
            <a:effectLst/>
          </c:spPr>
          <c:invertIfNegative val="0"/>
          <c:cat>
            <c:strRef>
              <c:f>Sheet1!$Q$1</c:f>
              <c:strCache>
                <c:ptCount val="1"/>
                <c:pt idx="0">
                  <c:v>自民</c:v>
                </c:pt>
              </c:strCache>
            </c:strRef>
          </c:cat>
          <c:val>
            <c:numRef>
              <c:f>Sheet1!$Q$4:$AB$4</c:f>
              <c:numCache>
                <c:formatCode>0</c:formatCode>
                <c:ptCount val="12"/>
                <c:pt idx="0">
                  <c:v>3899065.1549999998</c:v>
                </c:pt>
                <c:pt idx="1">
                  <c:v>1430123.1140000001</c:v>
                </c:pt>
                <c:pt idx="2">
                  <c:v>4208907.05</c:v>
                </c:pt>
                <c:pt idx="3">
                  <c:v>422846.89800000004</c:v>
                </c:pt>
                <c:pt idx="4">
                  <c:v>801700.06599999999</c:v>
                </c:pt>
                <c:pt idx="5">
                  <c:v>156155</c:v>
                </c:pt>
                <c:pt idx="6">
                  <c:v>290399.21799999999</c:v>
                </c:pt>
                <c:pt idx="7">
                  <c:v>0</c:v>
                </c:pt>
                <c:pt idx="8">
                  <c:v>0</c:v>
                </c:pt>
                <c:pt idx="9">
                  <c:v>0</c:v>
                </c:pt>
                <c:pt idx="10">
                  <c:v>0</c:v>
                </c:pt>
                <c:pt idx="11">
                  <c:v>0</c:v>
                </c:pt>
              </c:numCache>
            </c:numRef>
          </c:val>
          <c:extLst>
            <c:ext xmlns:c16="http://schemas.microsoft.com/office/drawing/2014/chart" uri="{C3380CC4-5D6E-409C-BE32-E72D297353CC}">
              <c16:uniqueId val="{00000001-BBBC-4A46-A00E-32A80F83DA13}"/>
            </c:ext>
          </c:extLst>
        </c:ser>
        <c:ser>
          <c:idx val="4"/>
          <c:order val="4"/>
          <c:tx>
            <c:strRef>
              <c:f>Sheet1!$P$5</c:f>
              <c:strCache>
                <c:ptCount val="1"/>
                <c:pt idx="0">
                  <c:v>候補者落選</c:v>
                </c:pt>
              </c:strCache>
            </c:strRef>
          </c:tx>
          <c:spPr>
            <a:solidFill>
              <a:schemeClr val="accent5"/>
            </a:solidFill>
            <a:ln w="25400">
              <a:noFill/>
            </a:ln>
            <a:effectLst/>
          </c:spPr>
          <c:invertIfNegative val="0"/>
          <c:cat>
            <c:strRef>
              <c:f>Sheet1!$Q$1</c:f>
              <c:strCache>
                <c:ptCount val="1"/>
                <c:pt idx="0">
                  <c:v>自民</c:v>
                </c:pt>
              </c:strCache>
            </c:strRef>
          </c:cat>
          <c:val>
            <c:numRef>
              <c:f>Sheet1!$Q$5:$AB$5</c:f>
              <c:numCache>
                <c:formatCode>0</c:formatCode>
                <c:ptCount val="12"/>
                <c:pt idx="0">
                  <c:v>481127.049</c:v>
                </c:pt>
                <c:pt idx="1">
                  <c:v>876933.92399999988</c:v>
                </c:pt>
                <c:pt idx="2">
                  <c:v>26033.098999999998</c:v>
                </c:pt>
                <c:pt idx="3">
                  <c:v>83442.866000000009</c:v>
                </c:pt>
                <c:pt idx="4">
                  <c:v>362036.13099999994</c:v>
                </c:pt>
                <c:pt idx="5">
                  <c:v>160853</c:v>
                </c:pt>
                <c:pt idx="6">
                  <c:v>243339.58700000003</c:v>
                </c:pt>
                <c:pt idx="7">
                  <c:v>219849.57699999999</c:v>
                </c:pt>
                <c:pt idx="8">
                  <c:v>111042.11</c:v>
                </c:pt>
                <c:pt idx="9">
                  <c:v>124298.44499999999</c:v>
                </c:pt>
                <c:pt idx="10">
                  <c:v>215401.78200000001</c:v>
                </c:pt>
                <c:pt idx="11">
                  <c:v>38347.622000000003</c:v>
                </c:pt>
              </c:numCache>
            </c:numRef>
          </c:val>
          <c:extLst>
            <c:ext xmlns:c16="http://schemas.microsoft.com/office/drawing/2014/chart" uri="{C3380CC4-5D6E-409C-BE32-E72D297353CC}">
              <c16:uniqueId val="{00000002-BBBC-4A46-A00E-32A80F83DA13}"/>
            </c:ext>
          </c:extLst>
        </c:ser>
        <c:dLbls>
          <c:showLegendKey val="0"/>
          <c:showVal val="0"/>
          <c:showCatName val="0"/>
          <c:showSerName val="0"/>
          <c:showPercent val="0"/>
          <c:showBubbleSize val="0"/>
        </c:dLbls>
        <c:gapWidth val="150"/>
        <c:overlap val="100"/>
        <c:axId val="246795055"/>
        <c:axId val="364353263"/>
        <c:extLst>
          <c:ext xmlns:c15="http://schemas.microsoft.com/office/drawing/2012/chart" uri="{02D57815-91ED-43cb-92C2-25804820EDAC}">
            <c15:filteredBarSeries>
              <c15:ser>
                <c:idx val="1"/>
                <c:order val="1"/>
                <c:tx>
                  <c:strRef>
                    <c:extLst>
                      <c:ext uri="{02D57815-91ED-43cb-92C2-25804820EDAC}">
                        <c15:formulaRef>
                          <c15:sqref>Sheet1!$P$3</c15:sqref>
                        </c15:formulaRef>
                      </c:ext>
                    </c:extLst>
                    <c:strCache>
                      <c:ptCount val="1"/>
                      <c:pt idx="0">
                        <c:v>候補者名</c:v>
                      </c:pt>
                    </c:strCache>
                  </c:strRef>
                </c:tx>
                <c:spPr>
                  <a:solidFill>
                    <a:schemeClr val="accent2"/>
                  </a:solidFill>
                  <a:ln>
                    <a:noFill/>
                  </a:ln>
                  <a:effectLst/>
                </c:spPr>
                <c:invertIfNegative val="0"/>
                <c:cat>
                  <c:strRef>
                    <c:extLst>
                      <c:ext uri="{02D57815-91ED-43cb-92C2-25804820EDAC}">
                        <c15:formulaRef>
                          <c15:sqref>Sheet1!$Q$1:$AB$1</c15:sqref>
                        </c15:formulaRef>
                      </c:ext>
                    </c:extLst>
                    <c:strCache>
                      <c:ptCount val="12"/>
                      <c:pt idx="0">
                        <c:v>自民</c:v>
                      </c:pt>
                      <c:pt idx="1">
                        <c:v>民主</c:v>
                      </c:pt>
                      <c:pt idx="2">
                        <c:v>公明</c:v>
                      </c:pt>
                      <c:pt idx="3">
                        <c:v>共産</c:v>
                      </c:pt>
                      <c:pt idx="4">
                        <c:v>維新</c:v>
                      </c:pt>
                      <c:pt idx="5">
                        <c:v>社民</c:v>
                      </c:pt>
                      <c:pt idx="6">
                        <c:v>みんな</c:v>
                      </c:pt>
                      <c:pt idx="7">
                        <c:v>生活</c:v>
                      </c:pt>
                      <c:pt idx="8">
                        <c:v>みどり</c:v>
                      </c:pt>
                      <c:pt idx="9">
                        <c:v>大地</c:v>
                      </c:pt>
                      <c:pt idx="10">
                        <c:v>緑</c:v>
                      </c:pt>
                      <c:pt idx="11">
                        <c:v>幸福</c:v>
                      </c:pt>
                    </c:strCache>
                  </c:strRef>
                </c:cat>
                <c:val>
                  <c:numRef>
                    <c:extLst>
                      <c:ext uri="{02D57815-91ED-43cb-92C2-25804820EDAC}">
                        <c15:formulaRef>
                          <c15:sqref>Sheet1!$Q$3:$AB$3</c15:sqref>
                        </c15:formulaRef>
                      </c:ext>
                    </c:extLst>
                    <c:numCache>
                      <c:formatCode>0</c:formatCode>
                      <c:ptCount val="12"/>
                      <c:pt idx="0">
                        <c:v>4380192.2039999999</c:v>
                      </c:pt>
                      <c:pt idx="1">
                        <c:v>2307057.0380000002</c:v>
                      </c:pt>
                      <c:pt idx="2">
                        <c:v>4234940.1490000002</c:v>
                      </c:pt>
                      <c:pt idx="3">
                        <c:v>506289.76400000002</c:v>
                      </c:pt>
                      <c:pt idx="4">
                        <c:v>1163736.1969999999</c:v>
                      </c:pt>
                      <c:pt idx="5">
                        <c:v>317008</c:v>
                      </c:pt>
                      <c:pt idx="6">
                        <c:v>533738.80500000005</c:v>
                      </c:pt>
                      <c:pt idx="7">
                        <c:v>219849.57699999999</c:v>
                      </c:pt>
                      <c:pt idx="8">
                        <c:v>111042.11</c:v>
                      </c:pt>
                      <c:pt idx="9">
                        <c:v>124298.44500000001</c:v>
                      </c:pt>
                      <c:pt idx="10">
                        <c:v>215401.78200000001</c:v>
                      </c:pt>
                      <c:pt idx="11">
                        <c:v>38347.622000000003</c:v>
                      </c:pt>
                    </c:numCache>
                  </c:numRef>
                </c:val>
                <c:extLst>
                  <c:ext xmlns:c16="http://schemas.microsoft.com/office/drawing/2014/chart" uri="{C3380CC4-5D6E-409C-BE32-E72D297353CC}">
                    <c16:uniqueId val="{00000005-BBBC-4A46-A00E-32A80F83DA13}"/>
                  </c:ext>
                </c:extLst>
              </c15:ser>
            </c15:filteredBarSeries>
          </c:ext>
        </c:extLst>
      </c:barChart>
      <c:scatterChart>
        <c:scatterStyle val="lineMarker"/>
        <c:varyColors val="0"/>
        <c:ser>
          <c:idx val="2"/>
          <c:order val="2"/>
          <c:tx>
            <c:v>支持率基準_PML</c:v>
          </c:tx>
          <c:spPr>
            <a:ln w="25400" cap="rnd">
              <a:noFill/>
              <a:round/>
            </a:ln>
            <a:effectLst/>
          </c:spPr>
          <c:marker>
            <c:symbol val="circle"/>
            <c:size val="6"/>
            <c:spPr>
              <a:solidFill>
                <a:schemeClr val="tx1"/>
              </a:solidFill>
              <a:ln w="9525">
                <a:noFill/>
              </a:ln>
              <a:effectLst/>
            </c:spPr>
          </c:marker>
          <c:yVal>
            <c:numRef>
              <c:f>(Sheet1!$Q$20:$V$20,Sheet1!$W$17)</c:f>
              <c:numCache>
                <c:formatCode>0</c:formatCode>
                <c:ptCount val="7"/>
                <c:pt idx="0">
                  <c:v>20280483.222036</c:v>
                </c:pt>
                <c:pt idx="1">
                  <c:v>3672843.4181639999</c:v>
                </c:pt>
                <c:pt idx="2">
                  <c:v>2767939.9673119998</c:v>
                </c:pt>
                <c:pt idx="3">
                  <c:v>2129184.5902399998</c:v>
                </c:pt>
                <c:pt idx="4">
                  <c:v>1437199.5984119999</c:v>
                </c:pt>
                <c:pt idx="5">
                  <c:v>532296.14755999995</c:v>
                </c:pt>
                <c:pt idx="6">
                  <c:v>1650118.0574359999</c:v>
                </c:pt>
              </c:numCache>
            </c:numRef>
          </c:yVal>
          <c:smooth val="0"/>
          <c:extLst>
            <c:ext xmlns:c16="http://schemas.microsoft.com/office/drawing/2014/chart" uri="{C3380CC4-5D6E-409C-BE32-E72D297353CC}">
              <c16:uniqueId val="{00000003-BBBC-4A46-A00E-32A80F83DA13}"/>
            </c:ext>
          </c:extLst>
        </c:ser>
        <c:ser>
          <c:idx val="5"/>
          <c:order val="5"/>
          <c:tx>
            <c:v>支持率基準_NHK</c:v>
          </c:tx>
          <c:spPr>
            <a:ln w="25400" cap="rnd">
              <a:noFill/>
              <a:round/>
            </a:ln>
            <a:effectLst/>
          </c:spPr>
          <c:marker>
            <c:symbol val="circle"/>
            <c:size val="4"/>
            <c:spPr>
              <a:solidFill>
                <a:srgbClr val="002060"/>
              </a:solidFill>
              <a:ln w="9525">
                <a:noFill/>
              </a:ln>
              <a:effectLst/>
            </c:spPr>
          </c:marker>
          <c:yVal>
            <c:numRef>
              <c:f>Sheet1!$Q$17:$V$17</c:f>
              <c:numCache>
                <c:formatCode>0</c:formatCode>
                <c:ptCount val="6"/>
                <c:pt idx="0">
                  <c:v>22622586.271299999</c:v>
                </c:pt>
                <c:pt idx="1">
                  <c:v>4258369.1804799996</c:v>
                </c:pt>
                <c:pt idx="2">
                  <c:v>2821169.582068</c:v>
                </c:pt>
                <c:pt idx="3">
                  <c:v>1969495.7459719998</c:v>
                </c:pt>
                <c:pt idx="4">
                  <c:v>1437199.5984119999</c:v>
                </c:pt>
                <c:pt idx="5">
                  <c:v>479066.53280399996</c:v>
                </c:pt>
              </c:numCache>
            </c:numRef>
          </c:yVal>
          <c:smooth val="0"/>
          <c:extLst>
            <c:ext xmlns:c16="http://schemas.microsoft.com/office/drawing/2014/chart" uri="{C3380CC4-5D6E-409C-BE32-E72D297353CC}">
              <c16:uniqueId val="{00000004-BBBC-4A46-A00E-32A80F83DA13}"/>
            </c:ext>
          </c:extLst>
        </c:ser>
        <c:dLbls>
          <c:showLegendKey val="0"/>
          <c:showVal val="0"/>
          <c:showCatName val="0"/>
          <c:showSerName val="0"/>
          <c:showPercent val="0"/>
          <c:showBubbleSize val="0"/>
        </c:dLbls>
        <c:axId val="246795055"/>
        <c:axId val="364353263"/>
      </c:scatterChart>
      <c:catAx>
        <c:axId val="2467950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64353263"/>
        <c:crosses val="autoZero"/>
        <c:auto val="1"/>
        <c:lblAlgn val="ctr"/>
        <c:lblOffset val="100"/>
        <c:noMultiLvlLbl val="0"/>
      </c:catAx>
      <c:valAx>
        <c:axId val="36435326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467950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20160710_</a:t>
            </a:r>
            <a:r>
              <a:rPr lang="ja-JP" altLang="en-US"/>
              <a:t>比例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2592831541218638"/>
          <c:y val="0.10809167228701097"/>
          <c:w val="0.80733440860215056"/>
          <c:h val="0.78784266558139671"/>
        </c:manualLayout>
      </c:layout>
      <c:barChart>
        <c:barDir val="col"/>
        <c:grouping val="stacked"/>
        <c:varyColors val="0"/>
        <c:ser>
          <c:idx val="0"/>
          <c:order val="0"/>
          <c:tx>
            <c:strRef>
              <c:f>Sheet1!$A$2</c:f>
              <c:strCache>
                <c:ptCount val="1"/>
                <c:pt idx="0">
                  <c:v>政党名</c:v>
                </c:pt>
              </c:strCache>
            </c:strRef>
          </c:tx>
          <c:spPr>
            <a:solidFill>
              <a:schemeClr val="accent6"/>
            </a:solidFill>
            <a:ln>
              <a:noFill/>
            </a:ln>
            <a:effectLst/>
          </c:spPr>
          <c:invertIfNegative val="0"/>
          <c:cat>
            <c:strRef>
              <c:f>Sheet1!$B$1:$M$1</c:f>
              <c:strCache>
                <c:ptCount val="12"/>
                <c:pt idx="0">
                  <c:v>自民</c:v>
                </c:pt>
                <c:pt idx="1">
                  <c:v>民進</c:v>
                </c:pt>
                <c:pt idx="2">
                  <c:v>公明</c:v>
                </c:pt>
                <c:pt idx="3">
                  <c:v>共産</c:v>
                </c:pt>
                <c:pt idx="4">
                  <c:v>維新</c:v>
                </c:pt>
                <c:pt idx="5">
                  <c:v>社民</c:v>
                </c:pt>
                <c:pt idx="6">
                  <c:v>生活</c:v>
                </c:pt>
                <c:pt idx="7">
                  <c:v>こころ</c:v>
                </c:pt>
                <c:pt idx="8">
                  <c:v>改革</c:v>
                </c:pt>
                <c:pt idx="9">
                  <c:v>怒り</c:v>
                </c:pt>
                <c:pt idx="10">
                  <c:v>幸福</c:v>
                </c:pt>
                <c:pt idx="11">
                  <c:v>なし</c:v>
                </c:pt>
              </c:strCache>
            </c:strRef>
          </c:cat>
          <c:val>
            <c:numRef>
              <c:f>Sheet1!$B$2:$M$2</c:f>
              <c:numCache>
                <c:formatCode>General</c:formatCode>
                <c:ptCount val="12"/>
                <c:pt idx="0">
                  <c:v>15239624</c:v>
                </c:pt>
                <c:pt idx="1">
                  <c:v>8750006</c:v>
                </c:pt>
                <c:pt idx="2">
                  <c:v>3881290</c:v>
                </c:pt>
                <c:pt idx="3">
                  <c:v>5599060</c:v>
                </c:pt>
                <c:pt idx="4">
                  <c:v>4422356</c:v>
                </c:pt>
                <c:pt idx="5">
                  <c:v>1103157</c:v>
                </c:pt>
                <c:pt idx="6">
                  <c:v>909045</c:v>
                </c:pt>
                <c:pt idx="7">
                  <c:v>555297</c:v>
                </c:pt>
                <c:pt idx="8">
                  <c:v>204256</c:v>
                </c:pt>
                <c:pt idx="9">
                  <c:v>340337</c:v>
                </c:pt>
                <c:pt idx="10">
                  <c:v>306518</c:v>
                </c:pt>
                <c:pt idx="11">
                  <c:v>597702</c:v>
                </c:pt>
              </c:numCache>
            </c:numRef>
          </c:val>
          <c:extLst>
            <c:ext xmlns:c16="http://schemas.microsoft.com/office/drawing/2014/chart" uri="{C3380CC4-5D6E-409C-BE32-E72D297353CC}">
              <c16:uniqueId val="{00000000-1F00-454F-9115-4BB1947B4AB5}"/>
            </c:ext>
          </c:extLst>
        </c:ser>
        <c:ser>
          <c:idx val="3"/>
          <c:order val="3"/>
          <c:tx>
            <c:strRef>
              <c:f>Sheet1!$A$4</c:f>
              <c:strCache>
                <c:ptCount val="1"/>
                <c:pt idx="0">
                  <c:v>候補者当選</c:v>
                </c:pt>
              </c:strCache>
            </c:strRef>
          </c:tx>
          <c:spPr>
            <a:solidFill>
              <a:schemeClr val="accent4"/>
            </a:solidFill>
            <a:ln>
              <a:noFill/>
            </a:ln>
            <a:effectLst/>
          </c:spPr>
          <c:invertIfNegative val="0"/>
          <c:cat>
            <c:strRef>
              <c:f>Sheet1!$B$23</c:f>
              <c:strCache>
                <c:ptCount val="1"/>
                <c:pt idx="0">
                  <c:v>自民</c:v>
                </c:pt>
              </c:strCache>
            </c:strRef>
          </c:cat>
          <c:val>
            <c:numRef>
              <c:f>Sheet1!$B$4:$M$4</c:f>
              <c:numCache>
                <c:formatCode>0</c:formatCode>
                <c:ptCount val="12"/>
                <c:pt idx="0">
                  <c:v>4496306.0489999996</c:v>
                </c:pt>
                <c:pt idx="1">
                  <c:v>2160818.9909999999</c:v>
                </c:pt>
                <c:pt idx="2">
                  <c:v>3651669.5290000001</c:v>
                </c:pt>
                <c:pt idx="3">
                  <c:v>214577.91899999999</c:v>
                </c:pt>
                <c:pt idx="4">
                  <c:v>456467.25400000002</c:v>
                </c:pt>
                <c:pt idx="5">
                  <c:v>254956</c:v>
                </c:pt>
                <c:pt idx="6">
                  <c:v>109050</c:v>
                </c:pt>
                <c:pt idx="7">
                  <c:v>0</c:v>
                </c:pt>
                <c:pt idx="8">
                  <c:v>0</c:v>
                </c:pt>
                <c:pt idx="9">
                  <c:v>0</c:v>
                </c:pt>
                <c:pt idx="10">
                  <c:v>0</c:v>
                </c:pt>
                <c:pt idx="11">
                  <c:v>0</c:v>
                </c:pt>
              </c:numCache>
            </c:numRef>
          </c:val>
          <c:extLst>
            <c:ext xmlns:c16="http://schemas.microsoft.com/office/drawing/2014/chart" uri="{C3380CC4-5D6E-409C-BE32-E72D297353CC}">
              <c16:uniqueId val="{00000001-1F00-454F-9115-4BB1947B4AB5}"/>
            </c:ext>
          </c:extLst>
        </c:ser>
        <c:ser>
          <c:idx val="4"/>
          <c:order val="4"/>
          <c:tx>
            <c:strRef>
              <c:f>Sheet1!$A$5</c:f>
              <c:strCache>
                <c:ptCount val="1"/>
                <c:pt idx="0">
                  <c:v>候補者落選</c:v>
                </c:pt>
              </c:strCache>
            </c:strRef>
          </c:tx>
          <c:spPr>
            <a:solidFill>
              <a:schemeClr val="accent5"/>
            </a:solidFill>
            <a:ln>
              <a:noFill/>
            </a:ln>
            <a:effectLst/>
          </c:spPr>
          <c:invertIfNegative val="0"/>
          <c:cat>
            <c:strRef>
              <c:f>Sheet1!$B$23</c:f>
              <c:strCache>
                <c:ptCount val="1"/>
                <c:pt idx="0">
                  <c:v>自民</c:v>
                </c:pt>
              </c:strCache>
            </c:strRef>
          </c:cat>
          <c:val>
            <c:numRef>
              <c:f>Sheet1!$B$5:$M$5</c:f>
              <c:numCache>
                <c:formatCode>0</c:formatCode>
                <c:ptCount val="12"/>
                <c:pt idx="0">
                  <c:v>378858.21500000003</c:v>
                </c:pt>
                <c:pt idx="1">
                  <c:v>840190.18299999996</c:v>
                </c:pt>
                <c:pt idx="2">
                  <c:v>40000.778999999995</c:v>
                </c:pt>
                <c:pt idx="3">
                  <c:v>202556.64</c:v>
                </c:pt>
                <c:pt idx="4">
                  <c:v>274761.09399999998</c:v>
                </c:pt>
                <c:pt idx="5">
                  <c:v>178125.75200000001</c:v>
                </c:pt>
                <c:pt idx="6">
                  <c:v>49205.546000000002</c:v>
                </c:pt>
                <c:pt idx="7">
                  <c:v>178727.21799999999</c:v>
                </c:pt>
                <c:pt idx="8">
                  <c:v>376397.41599999997</c:v>
                </c:pt>
                <c:pt idx="9">
                  <c:v>126369.136</c:v>
                </c:pt>
                <c:pt idx="10">
                  <c:v>60297.451000000001</c:v>
                </c:pt>
                <c:pt idx="11">
                  <c:v>49369.67</c:v>
                </c:pt>
              </c:numCache>
            </c:numRef>
          </c:val>
          <c:extLst>
            <c:ext xmlns:c16="http://schemas.microsoft.com/office/drawing/2014/chart" uri="{C3380CC4-5D6E-409C-BE32-E72D297353CC}">
              <c16:uniqueId val="{00000002-1F00-454F-9115-4BB1947B4AB5}"/>
            </c:ext>
          </c:extLst>
        </c:ser>
        <c:dLbls>
          <c:showLegendKey val="0"/>
          <c:showVal val="0"/>
          <c:showCatName val="0"/>
          <c:showSerName val="0"/>
          <c:showPercent val="0"/>
          <c:showBubbleSize val="0"/>
        </c:dLbls>
        <c:gapWidth val="150"/>
        <c:overlap val="100"/>
        <c:axId val="470884840"/>
        <c:axId val="216417104"/>
        <c:extLst>
          <c:ext xmlns:c15="http://schemas.microsoft.com/office/drawing/2012/chart" uri="{02D57815-91ED-43cb-92C2-25804820EDAC}">
            <c15:filteredBarSeries>
              <c15:ser>
                <c:idx val="1"/>
                <c:order val="1"/>
                <c:tx>
                  <c:strRef>
                    <c:extLst>
                      <c:ext uri="{02D57815-91ED-43cb-92C2-25804820EDAC}">
                        <c15:formulaRef>
                          <c15:sqref>Sheet1!$A$3</c15:sqref>
                        </c15:formulaRef>
                      </c:ext>
                    </c:extLst>
                    <c:strCache>
                      <c:ptCount val="1"/>
                      <c:pt idx="0">
                        <c:v>候補者名</c:v>
                      </c:pt>
                    </c:strCache>
                  </c:strRef>
                </c:tx>
                <c:spPr>
                  <a:solidFill>
                    <a:schemeClr val="accent2"/>
                  </a:solidFill>
                  <a:ln>
                    <a:noFill/>
                  </a:ln>
                  <a:effectLst/>
                </c:spPr>
                <c:invertIfNegative val="0"/>
                <c:cat>
                  <c:strRef>
                    <c:extLst>
                      <c:ext uri="{02D57815-91ED-43cb-92C2-25804820EDAC}">
                        <c15:formulaRef>
                          <c15:sqref>Sheet1!$B$1:$M$1</c15:sqref>
                        </c15:formulaRef>
                      </c:ext>
                    </c:extLst>
                    <c:strCache>
                      <c:ptCount val="12"/>
                      <c:pt idx="0">
                        <c:v>自民</c:v>
                      </c:pt>
                      <c:pt idx="1">
                        <c:v>民進</c:v>
                      </c:pt>
                      <c:pt idx="2">
                        <c:v>公明</c:v>
                      </c:pt>
                      <c:pt idx="3">
                        <c:v>共産</c:v>
                      </c:pt>
                      <c:pt idx="4">
                        <c:v>維新</c:v>
                      </c:pt>
                      <c:pt idx="5">
                        <c:v>社民</c:v>
                      </c:pt>
                      <c:pt idx="6">
                        <c:v>生活</c:v>
                      </c:pt>
                      <c:pt idx="7">
                        <c:v>こころ</c:v>
                      </c:pt>
                      <c:pt idx="8">
                        <c:v>改革</c:v>
                      </c:pt>
                      <c:pt idx="9">
                        <c:v>怒り</c:v>
                      </c:pt>
                      <c:pt idx="10">
                        <c:v>幸福</c:v>
                      </c:pt>
                      <c:pt idx="11">
                        <c:v>なし</c:v>
                      </c:pt>
                    </c:strCache>
                  </c:strRef>
                </c:cat>
                <c:val>
                  <c:numRef>
                    <c:extLst>
                      <c:ext uri="{02D57815-91ED-43cb-92C2-25804820EDAC}">
                        <c15:formulaRef>
                          <c15:sqref>Sheet1!$B$3:$M$3</c15:sqref>
                        </c15:formulaRef>
                      </c:ext>
                    </c:extLst>
                    <c:numCache>
                      <c:formatCode>0</c:formatCode>
                      <c:ptCount val="12"/>
                      <c:pt idx="0">
                        <c:v>4875164.2640000004</c:v>
                      </c:pt>
                      <c:pt idx="1">
                        <c:v>3001009.1740000001</c:v>
                      </c:pt>
                      <c:pt idx="2">
                        <c:v>3691670.3080000002</c:v>
                      </c:pt>
                      <c:pt idx="3">
                        <c:v>417134.55900000001</c:v>
                      </c:pt>
                      <c:pt idx="4">
                        <c:v>731228.348</c:v>
                      </c:pt>
                      <c:pt idx="5">
                        <c:v>433081.75199999998</c:v>
                      </c:pt>
                      <c:pt idx="6">
                        <c:v>158255.546</c:v>
                      </c:pt>
                      <c:pt idx="7">
                        <c:v>178727.21799999999</c:v>
                      </c:pt>
                      <c:pt idx="8">
                        <c:v>376397.41600000003</c:v>
                      </c:pt>
                      <c:pt idx="9">
                        <c:v>126369.136</c:v>
                      </c:pt>
                      <c:pt idx="10">
                        <c:v>60297.451000000001</c:v>
                      </c:pt>
                      <c:pt idx="11">
                        <c:v>49369.67</c:v>
                      </c:pt>
                    </c:numCache>
                  </c:numRef>
                </c:val>
                <c:extLst>
                  <c:ext xmlns:c16="http://schemas.microsoft.com/office/drawing/2014/chart" uri="{C3380CC4-5D6E-409C-BE32-E72D297353CC}">
                    <c16:uniqueId val="{00000005-1F00-454F-9115-4BB1947B4AB5}"/>
                  </c:ext>
                </c:extLst>
              </c15:ser>
            </c15:filteredBarSeries>
          </c:ext>
        </c:extLst>
      </c:barChart>
      <c:scatterChart>
        <c:scatterStyle val="lineMarker"/>
        <c:varyColors val="0"/>
        <c:ser>
          <c:idx val="2"/>
          <c:order val="2"/>
          <c:tx>
            <c:v>支持率基準_PML</c:v>
          </c:tx>
          <c:spPr>
            <a:ln w="25400" cap="rnd">
              <a:noFill/>
              <a:round/>
            </a:ln>
            <a:effectLst/>
          </c:spPr>
          <c:marker>
            <c:symbol val="circle"/>
            <c:size val="6"/>
            <c:spPr>
              <a:solidFill>
                <a:schemeClr val="tx1"/>
              </a:solidFill>
              <a:ln w="0">
                <a:noFill/>
              </a:ln>
              <a:effectLst/>
            </c:spPr>
          </c:marker>
          <c:yVal>
            <c:numRef>
              <c:f>(Sheet1!$B$20:$G$20,Sheet1!$H$17)</c:f>
              <c:numCache>
                <c:formatCode>0</c:formatCode>
                <c:ptCount val="7"/>
                <c:pt idx="0">
                  <c:v>21282794.07996</c:v>
                </c:pt>
                <c:pt idx="1">
                  <c:v>6104801.4597779997</c:v>
                </c:pt>
                <c:pt idx="2">
                  <c:v>2464323.5250479998</c:v>
                </c:pt>
                <c:pt idx="3">
                  <c:v>2800367.6421000003</c:v>
                </c:pt>
                <c:pt idx="4">
                  <c:v>2184286.7608380001</c:v>
                </c:pt>
                <c:pt idx="5">
                  <c:v>448058.822736</c:v>
                </c:pt>
                <c:pt idx="6">
                  <c:v>5600.7352842</c:v>
                </c:pt>
              </c:numCache>
            </c:numRef>
          </c:yVal>
          <c:smooth val="0"/>
          <c:extLst>
            <c:ext xmlns:c16="http://schemas.microsoft.com/office/drawing/2014/chart" uri="{C3380CC4-5D6E-409C-BE32-E72D297353CC}">
              <c16:uniqueId val="{00000003-1F00-454F-9115-4BB1947B4AB5}"/>
            </c:ext>
          </c:extLst>
        </c:ser>
        <c:ser>
          <c:idx val="5"/>
          <c:order val="5"/>
          <c:tx>
            <c:v>支持率基準_NHK</c:v>
          </c:tx>
          <c:spPr>
            <a:ln w="25400" cap="rnd">
              <a:noFill/>
              <a:round/>
            </a:ln>
            <a:effectLst/>
          </c:spPr>
          <c:marker>
            <c:symbol val="circle"/>
            <c:size val="6"/>
            <c:spPr>
              <a:solidFill>
                <a:srgbClr val="002060"/>
              </a:solidFill>
              <a:ln w="9525">
                <a:solidFill>
                  <a:schemeClr val="accent6"/>
                </a:solidFill>
              </a:ln>
              <a:effectLst/>
            </c:spPr>
          </c:marker>
          <c:xVal>
            <c:strRef>
              <c:f>Sheet1!$B$23:$G$23</c:f>
              <c:strCache>
                <c:ptCount val="6"/>
                <c:pt idx="0">
                  <c:v>自民</c:v>
                </c:pt>
                <c:pt idx="1">
                  <c:v>民進</c:v>
                </c:pt>
                <c:pt idx="2">
                  <c:v>公明</c:v>
                </c:pt>
                <c:pt idx="3">
                  <c:v>共産</c:v>
                </c:pt>
                <c:pt idx="4">
                  <c:v>維新</c:v>
                </c:pt>
                <c:pt idx="5">
                  <c:v>社民</c:v>
                </c:pt>
              </c:strCache>
            </c:strRef>
          </c:xVal>
          <c:yVal>
            <c:numRef>
              <c:f>Sheet1!$B$17:$G$17</c:f>
              <c:numCache>
                <c:formatCode>0</c:formatCode>
                <c:ptCount val="6"/>
                <c:pt idx="0">
                  <c:v>21338801.432801999</c:v>
                </c:pt>
                <c:pt idx="1">
                  <c:v>4256558.8159919996</c:v>
                </c:pt>
                <c:pt idx="2">
                  <c:v>2632345.5835739998</c:v>
                </c:pt>
                <c:pt idx="3">
                  <c:v>1792235.290944</c:v>
                </c:pt>
                <c:pt idx="4">
                  <c:v>672088.23410400003</c:v>
                </c:pt>
                <c:pt idx="5">
                  <c:v>448058.822736</c:v>
                </c:pt>
              </c:numCache>
            </c:numRef>
          </c:yVal>
          <c:smooth val="0"/>
          <c:extLst>
            <c:ext xmlns:c16="http://schemas.microsoft.com/office/drawing/2014/chart" uri="{C3380CC4-5D6E-409C-BE32-E72D297353CC}">
              <c16:uniqueId val="{00000004-1F00-454F-9115-4BB1947B4AB5}"/>
            </c:ext>
          </c:extLst>
        </c:ser>
        <c:dLbls>
          <c:showLegendKey val="0"/>
          <c:showVal val="0"/>
          <c:showCatName val="0"/>
          <c:showSerName val="0"/>
          <c:showPercent val="0"/>
          <c:showBubbleSize val="0"/>
        </c:dLbls>
        <c:axId val="470884840"/>
        <c:axId val="216417104"/>
      </c:scatterChart>
      <c:catAx>
        <c:axId val="470884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16417104"/>
        <c:crosses val="autoZero"/>
        <c:auto val="1"/>
        <c:lblAlgn val="ctr"/>
        <c:lblOffset val="100"/>
        <c:noMultiLvlLbl val="0"/>
      </c:catAx>
      <c:valAx>
        <c:axId val="216417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708848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lineMarker"/>
        <c:varyColors val="0"/>
        <c:ser>
          <c:idx val="0"/>
          <c:order val="0"/>
          <c:tx>
            <c:v>自民2016</c:v>
          </c:tx>
          <c:spPr>
            <a:ln w="25400" cap="rnd">
              <a:no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Sheet1!$B$19</c:f>
              <c:numCache>
                <c:formatCode>0.000</c:formatCode>
                <c:ptCount val="1"/>
                <c:pt idx="0">
                  <c:v>0.38</c:v>
                </c:pt>
              </c:numCache>
            </c:numRef>
          </c:xVal>
          <c:yVal>
            <c:numRef>
              <c:f>Sheet1!$B$3</c:f>
              <c:numCache>
                <c:formatCode>0</c:formatCode>
                <c:ptCount val="1"/>
                <c:pt idx="0">
                  <c:v>4875164.2640000004</c:v>
                </c:pt>
              </c:numCache>
            </c:numRef>
          </c:yVal>
          <c:smooth val="0"/>
          <c:extLst>
            <c:ext xmlns:c16="http://schemas.microsoft.com/office/drawing/2014/chart" uri="{C3380CC4-5D6E-409C-BE32-E72D297353CC}">
              <c16:uniqueId val="{00000000-7617-4C38-97E1-2B4B63E3AB49}"/>
            </c:ext>
          </c:extLst>
        </c:ser>
        <c:ser>
          <c:idx val="1"/>
          <c:order val="1"/>
          <c:tx>
            <c:v>民主2016</c:v>
          </c:tx>
          <c:spPr>
            <a:ln w="25400" cap="rnd">
              <a:no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Sheet1!$C$19</c:f>
              <c:numCache>
                <c:formatCode>0.000</c:formatCode>
                <c:ptCount val="1"/>
                <c:pt idx="0">
                  <c:v>0.109</c:v>
                </c:pt>
              </c:numCache>
            </c:numRef>
          </c:xVal>
          <c:yVal>
            <c:numRef>
              <c:f>Sheet1!$C$3</c:f>
              <c:numCache>
                <c:formatCode>0</c:formatCode>
                <c:ptCount val="1"/>
                <c:pt idx="0">
                  <c:v>3001009.1740000001</c:v>
                </c:pt>
              </c:numCache>
            </c:numRef>
          </c:yVal>
          <c:smooth val="0"/>
          <c:extLst>
            <c:ext xmlns:c16="http://schemas.microsoft.com/office/drawing/2014/chart" uri="{C3380CC4-5D6E-409C-BE32-E72D297353CC}">
              <c16:uniqueId val="{00000001-7617-4C38-97E1-2B4B63E3AB49}"/>
            </c:ext>
          </c:extLst>
        </c:ser>
        <c:ser>
          <c:idx val="2"/>
          <c:order val="2"/>
          <c:tx>
            <c:v>維新2016</c:v>
          </c:tx>
          <c:spPr>
            <a:ln w="25400" cap="rnd">
              <a:no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Sheet1!$F$19</c:f>
              <c:numCache>
                <c:formatCode>0.000</c:formatCode>
                <c:ptCount val="1"/>
                <c:pt idx="0">
                  <c:v>3.9E-2</c:v>
                </c:pt>
              </c:numCache>
            </c:numRef>
          </c:xVal>
          <c:yVal>
            <c:numRef>
              <c:f>Sheet1!$F$3</c:f>
              <c:numCache>
                <c:formatCode>0</c:formatCode>
                <c:ptCount val="1"/>
                <c:pt idx="0">
                  <c:v>731228.348</c:v>
                </c:pt>
              </c:numCache>
            </c:numRef>
          </c:yVal>
          <c:smooth val="0"/>
          <c:extLst>
            <c:ext xmlns:c16="http://schemas.microsoft.com/office/drawing/2014/chart" uri="{C3380CC4-5D6E-409C-BE32-E72D297353CC}">
              <c16:uniqueId val="{00000002-7617-4C38-97E1-2B4B63E3AB49}"/>
            </c:ext>
          </c:extLst>
        </c:ser>
        <c:ser>
          <c:idx val="3"/>
          <c:order val="3"/>
          <c:tx>
            <c:v>社民2016</c:v>
          </c:tx>
          <c:spPr>
            <a:ln w="25400" cap="rnd">
              <a:no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Sheet1!$G$19</c:f>
              <c:numCache>
                <c:formatCode>0.000</c:formatCode>
                <c:ptCount val="1"/>
                <c:pt idx="0">
                  <c:v>8.0000000000000002E-3</c:v>
                </c:pt>
              </c:numCache>
              <c:extLst xmlns:c15="http://schemas.microsoft.com/office/drawing/2012/chart"/>
            </c:numRef>
          </c:xVal>
          <c:yVal>
            <c:numRef>
              <c:f>Sheet1!$G$3</c:f>
              <c:numCache>
                <c:formatCode>0</c:formatCode>
                <c:ptCount val="1"/>
                <c:pt idx="0">
                  <c:v>433081.75199999998</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3-7617-4C38-97E1-2B4B63E3AB49}"/>
            </c:ext>
          </c:extLst>
        </c:ser>
        <c:ser>
          <c:idx val="4"/>
          <c:order val="4"/>
          <c:tx>
            <c:v>自民2013</c:v>
          </c:tx>
          <c:spPr>
            <a:ln w="25400" cap="rnd">
              <a:noFill/>
              <a:round/>
            </a:ln>
            <a:effectLst/>
          </c:spPr>
          <c:marker>
            <c:symbol val="circle"/>
            <c:size val="5"/>
            <c:spPr>
              <a:solidFill>
                <a:schemeClr val="accent5"/>
              </a:solidFill>
              <a:ln w="9525">
                <a:solidFill>
                  <a:schemeClr val="accent5"/>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Sheet1!$Q$19</c:f>
              <c:numCache>
                <c:formatCode>General</c:formatCode>
                <c:ptCount val="1"/>
                <c:pt idx="0">
                  <c:v>0.38100000000000001</c:v>
                </c:pt>
              </c:numCache>
            </c:numRef>
          </c:xVal>
          <c:yVal>
            <c:numRef>
              <c:f>Sheet1!$Q$3</c:f>
              <c:numCache>
                <c:formatCode>0</c:formatCode>
                <c:ptCount val="1"/>
                <c:pt idx="0">
                  <c:v>4380192.2039999999</c:v>
                </c:pt>
              </c:numCache>
            </c:numRef>
          </c:yVal>
          <c:smooth val="0"/>
          <c:extLst>
            <c:ext xmlns:c16="http://schemas.microsoft.com/office/drawing/2014/chart" uri="{C3380CC4-5D6E-409C-BE32-E72D297353CC}">
              <c16:uniqueId val="{00000004-7617-4C38-97E1-2B4B63E3AB49}"/>
            </c:ext>
          </c:extLst>
        </c:ser>
        <c:ser>
          <c:idx val="5"/>
          <c:order val="5"/>
          <c:tx>
            <c:v>民主2013</c:v>
          </c:tx>
          <c:spPr>
            <a:ln w="25400" cap="rnd">
              <a:noFill/>
              <a:round/>
            </a:ln>
            <a:effectLst/>
          </c:spPr>
          <c:marker>
            <c:symbol val="circle"/>
            <c:size val="5"/>
            <c:spPr>
              <a:solidFill>
                <a:schemeClr val="accent6"/>
              </a:solidFill>
              <a:ln w="9525">
                <a:solidFill>
                  <a:schemeClr val="accent6"/>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Sheet1!$R$19</c:f>
              <c:numCache>
                <c:formatCode>0.000</c:formatCode>
                <c:ptCount val="1"/>
                <c:pt idx="0">
                  <c:v>6.9000000000000006E-2</c:v>
                </c:pt>
              </c:numCache>
            </c:numRef>
          </c:xVal>
          <c:yVal>
            <c:numRef>
              <c:f>Sheet1!$R$3</c:f>
              <c:numCache>
                <c:formatCode>0</c:formatCode>
                <c:ptCount val="1"/>
                <c:pt idx="0">
                  <c:v>2307057.0380000002</c:v>
                </c:pt>
              </c:numCache>
            </c:numRef>
          </c:yVal>
          <c:smooth val="0"/>
          <c:extLst>
            <c:ext xmlns:c16="http://schemas.microsoft.com/office/drawing/2014/chart" uri="{C3380CC4-5D6E-409C-BE32-E72D297353CC}">
              <c16:uniqueId val="{00000005-7617-4C38-97E1-2B4B63E3AB49}"/>
            </c:ext>
          </c:extLst>
        </c:ser>
        <c:ser>
          <c:idx val="6"/>
          <c:order val="6"/>
          <c:tx>
            <c:v>維新2013</c:v>
          </c:tx>
          <c:spPr>
            <a:ln w="25400" cap="rnd">
              <a:noFill/>
              <a:round/>
            </a:ln>
            <a:effectLst/>
          </c:spPr>
          <c:marker>
            <c:symbol val="circle"/>
            <c:size val="5"/>
            <c:spPr>
              <a:solidFill>
                <a:schemeClr val="accent1">
                  <a:lumMod val="60000"/>
                </a:schemeClr>
              </a:solidFill>
              <a:ln w="9525">
                <a:solidFill>
                  <a:schemeClr val="accent1">
                    <a:lumMod val="6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Sheet1!$U$19</c:f>
              <c:numCache>
                <c:formatCode>0.000</c:formatCode>
                <c:ptCount val="1"/>
                <c:pt idx="0">
                  <c:v>2.7E-2</c:v>
                </c:pt>
              </c:numCache>
            </c:numRef>
          </c:xVal>
          <c:yVal>
            <c:numRef>
              <c:f>Sheet1!$U$3</c:f>
              <c:numCache>
                <c:formatCode>0</c:formatCode>
                <c:ptCount val="1"/>
                <c:pt idx="0">
                  <c:v>1163736.1969999999</c:v>
                </c:pt>
              </c:numCache>
            </c:numRef>
          </c:yVal>
          <c:smooth val="0"/>
          <c:extLst>
            <c:ext xmlns:c16="http://schemas.microsoft.com/office/drawing/2014/chart" uri="{C3380CC4-5D6E-409C-BE32-E72D297353CC}">
              <c16:uniqueId val="{00000006-7617-4C38-97E1-2B4B63E3AB49}"/>
            </c:ext>
          </c:extLst>
        </c:ser>
        <c:ser>
          <c:idx val="7"/>
          <c:order val="7"/>
          <c:tx>
            <c:v>社民2013</c:v>
          </c:tx>
          <c:spPr>
            <a:ln w="25400" cap="rnd">
              <a:noFill/>
              <a:round/>
            </a:ln>
            <a:effectLst/>
          </c:spPr>
          <c:marker>
            <c:symbol val="circle"/>
            <c:size val="5"/>
            <c:spPr>
              <a:solidFill>
                <a:schemeClr val="accent2">
                  <a:lumMod val="60000"/>
                </a:schemeClr>
              </a:solidFill>
              <a:ln w="9525">
                <a:solidFill>
                  <a:schemeClr val="accent2">
                    <a:lumMod val="6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Sheet1!$V$19</c:f>
              <c:numCache>
                <c:formatCode>0.000</c:formatCode>
                <c:ptCount val="1"/>
                <c:pt idx="0">
                  <c:v>0.01</c:v>
                </c:pt>
              </c:numCache>
              <c:extLst xmlns:c15="http://schemas.microsoft.com/office/drawing/2012/chart"/>
            </c:numRef>
          </c:xVal>
          <c:yVal>
            <c:numRef>
              <c:f>Sheet1!$V$3</c:f>
              <c:numCache>
                <c:formatCode>0</c:formatCode>
                <c:ptCount val="1"/>
                <c:pt idx="0">
                  <c:v>317008</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7-7617-4C38-97E1-2B4B63E3AB49}"/>
            </c:ext>
          </c:extLst>
        </c:ser>
        <c:ser>
          <c:idx val="8"/>
          <c:order val="8"/>
          <c:tx>
            <c:v>自民2010</c:v>
          </c:tx>
          <c:spPr>
            <a:ln w="25400" cap="rnd">
              <a:noFill/>
              <a:round/>
            </a:ln>
            <a:effectLst/>
          </c:spPr>
          <c:marker>
            <c:symbol val="circle"/>
            <c:size val="5"/>
            <c:spPr>
              <a:solidFill>
                <a:schemeClr val="accent3">
                  <a:lumMod val="60000"/>
                </a:schemeClr>
              </a:solidFill>
              <a:ln w="9525">
                <a:solidFill>
                  <a:schemeClr val="accent3">
                    <a:lumMod val="6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Sheet1!$AF$16</c:f>
              <c:numCache>
                <c:formatCode>General</c:formatCode>
                <c:ptCount val="1"/>
                <c:pt idx="0">
                  <c:v>0.158</c:v>
                </c:pt>
              </c:numCache>
            </c:numRef>
          </c:xVal>
          <c:yVal>
            <c:numRef>
              <c:f>Sheet1!$AF$3</c:f>
              <c:numCache>
                <c:formatCode>0</c:formatCode>
                <c:ptCount val="1"/>
                <c:pt idx="0">
                  <c:v>3414505.4219999998</c:v>
                </c:pt>
              </c:numCache>
            </c:numRef>
          </c:yVal>
          <c:smooth val="0"/>
          <c:extLst>
            <c:ext xmlns:c16="http://schemas.microsoft.com/office/drawing/2014/chart" uri="{C3380CC4-5D6E-409C-BE32-E72D297353CC}">
              <c16:uniqueId val="{00000008-7617-4C38-97E1-2B4B63E3AB49}"/>
            </c:ext>
          </c:extLst>
        </c:ser>
        <c:ser>
          <c:idx val="9"/>
          <c:order val="9"/>
          <c:tx>
            <c:v>民主2010</c:v>
          </c:tx>
          <c:spPr>
            <a:ln w="25400" cap="rnd">
              <a:noFill/>
              <a:round/>
            </a:ln>
            <a:effectLst/>
          </c:spPr>
          <c:marker>
            <c:symbol val="circle"/>
            <c:size val="5"/>
            <c:spPr>
              <a:solidFill>
                <a:schemeClr val="accent4">
                  <a:lumMod val="60000"/>
                </a:schemeClr>
              </a:solidFill>
              <a:ln w="9525">
                <a:solidFill>
                  <a:schemeClr val="accent4">
                    <a:lumMod val="60000"/>
                  </a:schemeClr>
                </a:solidFill>
              </a:ln>
              <a:effectLst/>
            </c:spPr>
          </c:marker>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showLegendKey val="0"/>
            <c:showVal val="0"/>
            <c:showCatName val="0"/>
            <c:showSerName val="1"/>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xVal>
            <c:numRef>
              <c:f>Sheet1!$AG$16</c:f>
              <c:numCache>
                <c:formatCode>General</c:formatCode>
                <c:ptCount val="1"/>
                <c:pt idx="0">
                  <c:v>0.34300000000000003</c:v>
                </c:pt>
              </c:numCache>
            </c:numRef>
          </c:xVal>
          <c:yVal>
            <c:numRef>
              <c:f>Sheet1!$AG$3</c:f>
              <c:numCache>
                <c:formatCode>0</c:formatCode>
                <c:ptCount val="1"/>
                <c:pt idx="0">
                  <c:v>4016968.0589999999</c:v>
                </c:pt>
              </c:numCache>
            </c:numRef>
          </c:yVal>
          <c:smooth val="0"/>
          <c:extLst>
            <c:ext xmlns:c16="http://schemas.microsoft.com/office/drawing/2014/chart" uri="{C3380CC4-5D6E-409C-BE32-E72D297353CC}">
              <c16:uniqueId val="{00000009-7617-4C38-97E1-2B4B63E3AB49}"/>
            </c:ext>
          </c:extLst>
        </c:ser>
        <c:ser>
          <c:idx val="10"/>
          <c:order val="10"/>
          <c:tx>
            <c:v>社民2010</c:v>
          </c:tx>
          <c:spPr>
            <a:ln w="25400" cap="rnd">
              <a:noFill/>
              <a:round/>
            </a:ln>
            <a:effectLst/>
          </c:spPr>
          <c:marker>
            <c:symbol val="circle"/>
            <c:size val="5"/>
            <c:spPr>
              <a:solidFill>
                <a:schemeClr val="accent5">
                  <a:lumMod val="60000"/>
                </a:schemeClr>
              </a:solidFill>
              <a:ln w="9525">
                <a:solidFill>
                  <a:schemeClr val="accent5">
                    <a:lumMod val="6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Sheet1!$AJ$16</c:f>
              <c:numCache>
                <c:formatCode>General</c:formatCode>
                <c:ptCount val="1"/>
                <c:pt idx="0">
                  <c:v>1.4999999999999999E-2</c:v>
                </c:pt>
              </c:numCache>
              <c:extLst xmlns:c15="http://schemas.microsoft.com/office/drawing/2012/chart"/>
            </c:numRef>
          </c:xVal>
          <c:yVal>
            <c:numRef>
              <c:f>Sheet1!$AJ$3</c:f>
              <c:numCache>
                <c:formatCode>0</c:formatCode>
                <c:ptCount val="1"/>
                <c:pt idx="0">
                  <c:v>627914.15500000003</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A-7617-4C38-97E1-2B4B63E3AB49}"/>
            </c:ext>
          </c:extLst>
        </c:ser>
        <c:ser>
          <c:idx val="13"/>
          <c:order val="11"/>
          <c:tx>
            <c:v>自民2007</c:v>
          </c:tx>
          <c:spPr>
            <a:ln w="2540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Sheet1!$AM$6</c:f>
              <c:numCache>
                <c:formatCode>General</c:formatCode>
                <c:ptCount val="1"/>
                <c:pt idx="0">
                  <c:v>0.318</c:v>
                </c:pt>
              </c:numCache>
            </c:numRef>
          </c:xVal>
          <c:yVal>
            <c:numRef>
              <c:f>Sheet1!$AM$3</c:f>
              <c:numCache>
                <c:formatCode>0</c:formatCode>
                <c:ptCount val="1"/>
                <c:pt idx="0">
                  <c:v>6001187.0999999996</c:v>
                </c:pt>
              </c:numCache>
            </c:numRef>
          </c:yVal>
          <c:smooth val="0"/>
          <c:extLst>
            <c:ext xmlns:c16="http://schemas.microsoft.com/office/drawing/2014/chart" uri="{C3380CC4-5D6E-409C-BE32-E72D297353CC}">
              <c16:uniqueId val="{0000000B-7617-4C38-97E1-2B4B63E3AB49}"/>
            </c:ext>
          </c:extLst>
        </c:ser>
        <c:ser>
          <c:idx val="14"/>
          <c:order val="12"/>
          <c:tx>
            <c:v>民主2007</c:v>
          </c:tx>
          <c:spPr>
            <a:ln w="2540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Sheet1!$AN$6</c:f>
              <c:numCache>
                <c:formatCode>General</c:formatCode>
                <c:ptCount val="1"/>
                <c:pt idx="0">
                  <c:v>0.20499999999999999</c:v>
                </c:pt>
              </c:numCache>
            </c:numRef>
          </c:xVal>
          <c:yVal>
            <c:numRef>
              <c:f>Sheet1!$AN$3</c:f>
              <c:numCache>
                <c:formatCode>0</c:formatCode>
                <c:ptCount val="1"/>
                <c:pt idx="0">
                  <c:v>4426912.2989999996</c:v>
                </c:pt>
              </c:numCache>
            </c:numRef>
          </c:yVal>
          <c:smooth val="0"/>
          <c:extLst>
            <c:ext xmlns:c16="http://schemas.microsoft.com/office/drawing/2014/chart" uri="{C3380CC4-5D6E-409C-BE32-E72D297353CC}">
              <c16:uniqueId val="{0000000C-7617-4C38-97E1-2B4B63E3AB49}"/>
            </c:ext>
          </c:extLst>
        </c:ser>
        <c:ser>
          <c:idx val="15"/>
          <c:order val="13"/>
          <c:tx>
            <c:v>社民2007</c:v>
          </c:tx>
          <c:spPr>
            <a:ln w="2540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dLbls>
            <c:dLbl>
              <c:idx val="0"/>
              <c:layout>
                <c:manualLayout>
                  <c:x val="-4.1244813951789042E-2"/>
                  <c:y val="-1.9639100345699712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D-7617-4C38-97E1-2B4B63E3AB4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Sheet1!$AO$6</c:f>
              <c:numCache>
                <c:formatCode>General</c:formatCode>
                <c:ptCount val="1"/>
                <c:pt idx="0">
                  <c:v>1.2999999999999999E-2</c:v>
                </c:pt>
              </c:numCache>
              <c:extLst xmlns:c15="http://schemas.microsoft.com/office/drawing/2012/chart"/>
            </c:numRef>
          </c:xVal>
          <c:yVal>
            <c:numRef>
              <c:f>Sheet1!$AO$3</c:f>
              <c:numCache>
                <c:formatCode>0</c:formatCode>
                <c:ptCount val="1"/>
                <c:pt idx="0">
                  <c:v>653497.50600000005</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E-7617-4C38-97E1-2B4B63E3AB49}"/>
            </c:ext>
          </c:extLst>
        </c:ser>
        <c:ser>
          <c:idx val="16"/>
          <c:order val="14"/>
          <c:tx>
            <c:v>自民2004</c:v>
          </c:tx>
          <c:spPr>
            <a:ln w="2540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Sheet1!$AM$13</c:f>
              <c:numCache>
                <c:formatCode>General</c:formatCode>
                <c:ptCount val="1"/>
                <c:pt idx="0">
                  <c:v>0.33600000000000002</c:v>
                </c:pt>
              </c:numCache>
            </c:numRef>
          </c:xVal>
          <c:yVal>
            <c:numRef>
              <c:f>Sheet1!$AM$10</c:f>
              <c:numCache>
                <c:formatCode>0</c:formatCode>
                <c:ptCount val="1"/>
                <c:pt idx="0">
                  <c:v>5193121.4689999996</c:v>
                </c:pt>
              </c:numCache>
            </c:numRef>
          </c:yVal>
          <c:smooth val="0"/>
          <c:extLst>
            <c:ext xmlns:c16="http://schemas.microsoft.com/office/drawing/2014/chart" uri="{C3380CC4-5D6E-409C-BE32-E72D297353CC}">
              <c16:uniqueId val="{0000000F-7617-4C38-97E1-2B4B63E3AB49}"/>
            </c:ext>
          </c:extLst>
        </c:ser>
        <c:ser>
          <c:idx val="17"/>
          <c:order val="15"/>
          <c:tx>
            <c:v>民主2004</c:v>
          </c:tx>
          <c:spPr>
            <a:ln w="2540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Sheet1!$AN$13</c:f>
              <c:numCache>
                <c:formatCode>General</c:formatCode>
                <c:ptCount val="1"/>
                <c:pt idx="0">
                  <c:v>0.11600000000000001</c:v>
                </c:pt>
              </c:numCache>
            </c:numRef>
          </c:xVal>
          <c:yVal>
            <c:numRef>
              <c:f>Sheet1!$AN$10</c:f>
              <c:numCache>
                <c:formatCode>0</c:formatCode>
                <c:ptCount val="1"/>
                <c:pt idx="0">
                  <c:v>3792420.4989999998</c:v>
                </c:pt>
              </c:numCache>
            </c:numRef>
          </c:yVal>
          <c:smooth val="0"/>
          <c:extLst>
            <c:ext xmlns:c16="http://schemas.microsoft.com/office/drawing/2014/chart" uri="{C3380CC4-5D6E-409C-BE32-E72D297353CC}">
              <c16:uniqueId val="{00000010-7617-4C38-97E1-2B4B63E3AB49}"/>
            </c:ext>
          </c:extLst>
        </c:ser>
        <c:ser>
          <c:idx val="18"/>
          <c:order val="16"/>
          <c:tx>
            <c:v>社民2004</c:v>
          </c:tx>
          <c:spPr>
            <a:ln w="25400" cap="rnd">
              <a:noFill/>
              <a:round/>
            </a:ln>
            <a:effectLst/>
          </c:spPr>
          <c:marker>
            <c:symbol val="circle"/>
            <c:size val="5"/>
            <c:spPr>
              <a:solidFill>
                <a:schemeClr val="accent1">
                  <a:lumMod val="80000"/>
                </a:schemeClr>
              </a:solidFill>
              <a:ln w="9525">
                <a:solidFill>
                  <a:schemeClr val="accent1">
                    <a:lumMod val="8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Sheet1!$AO$13</c:f>
              <c:numCache>
                <c:formatCode>General</c:formatCode>
                <c:ptCount val="1"/>
                <c:pt idx="0">
                  <c:v>8.0000000000000002E-3</c:v>
                </c:pt>
              </c:numCache>
              <c:extLst xmlns:c15="http://schemas.microsoft.com/office/drawing/2012/chart"/>
            </c:numRef>
          </c:xVal>
          <c:yVal>
            <c:numRef>
              <c:f>Sheet1!$AO$10</c:f>
              <c:numCache>
                <c:formatCode>0</c:formatCode>
                <c:ptCount val="1"/>
                <c:pt idx="0">
                  <c:v>936370.94900000002</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11-7617-4C38-97E1-2B4B63E3AB49}"/>
            </c:ext>
          </c:extLst>
        </c:ser>
        <c:ser>
          <c:idx val="19"/>
          <c:order val="17"/>
          <c:tx>
            <c:v>自民2001</c:v>
          </c:tx>
          <c:spPr>
            <a:ln w="25400" cap="rnd">
              <a:noFill/>
              <a:round/>
            </a:ln>
            <a:effectLst/>
          </c:spPr>
          <c:marker>
            <c:symbol val="circle"/>
            <c:size val="5"/>
            <c:spPr>
              <a:solidFill>
                <a:schemeClr val="accent2">
                  <a:lumMod val="80000"/>
                </a:schemeClr>
              </a:solidFill>
              <a:ln w="9525">
                <a:solidFill>
                  <a:schemeClr val="accent2">
                    <a:lumMod val="8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Sheet1!$AM$18</c:f>
              <c:numCache>
                <c:formatCode>General</c:formatCode>
                <c:ptCount val="1"/>
                <c:pt idx="0">
                  <c:v>0.39800000000000002</c:v>
                </c:pt>
              </c:numCache>
            </c:numRef>
          </c:xVal>
          <c:yVal>
            <c:numRef>
              <c:f>Sheet1!$AM$16</c:f>
              <c:numCache>
                <c:formatCode>0</c:formatCode>
                <c:ptCount val="1"/>
                <c:pt idx="0">
                  <c:v>6189290.6299999999</c:v>
                </c:pt>
              </c:numCache>
            </c:numRef>
          </c:yVal>
          <c:smooth val="0"/>
          <c:extLst>
            <c:ext xmlns:c16="http://schemas.microsoft.com/office/drawing/2014/chart" uri="{C3380CC4-5D6E-409C-BE32-E72D297353CC}">
              <c16:uniqueId val="{00000012-7617-4C38-97E1-2B4B63E3AB49}"/>
            </c:ext>
          </c:extLst>
        </c:ser>
        <c:ser>
          <c:idx val="20"/>
          <c:order val="18"/>
          <c:tx>
            <c:v>民主2001</c:v>
          </c:tx>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Sheet1!$AN$18</c:f>
              <c:numCache>
                <c:formatCode>General</c:formatCode>
                <c:ptCount val="1"/>
                <c:pt idx="0">
                  <c:v>7.0000000000000007E-2</c:v>
                </c:pt>
              </c:numCache>
            </c:numRef>
          </c:xVal>
          <c:yVal>
            <c:numRef>
              <c:f>Sheet1!$AN$16</c:f>
              <c:numCache>
                <c:formatCode>0</c:formatCode>
                <c:ptCount val="1"/>
                <c:pt idx="0">
                  <c:v>2907830.0150000001</c:v>
                </c:pt>
              </c:numCache>
            </c:numRef>
          </c:yVal>
          <c:smooth val="0"/>
          <c:extLst>
            <c:ext xmlns:c16="http://schemas.microsoft.com/office/drawing/2014/chart" uri="{C3380CC4-5D6E-409C-BE32-E72D297353CC}">
              <c16:uniqueId val="{00000013-7617-4C38-97E1-2B4B63E3AB49}"/>
            </c:ext>
          </c:extLst>
        </c:ser>
        <c:ser>
          <c:idx val="21"/>
          <c:order val="19"/>
          <c:tx>
            <c:v>社民2001</c:v>
          </c:tx>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Sheet1!$AO$18</c:f>
              <c:numCache>
                <c:formatCode>General</c:formatCode>
                <c:ptCount val="1"/>
                <c:pt idx="0">
                  <c:v>3.5000000000000003E-2</c:v>
                </c:pt>
              </c:numCache>
              <c:extLst xmlns:c15="http://schemas.microsoft.com/office/drawing/2012/chart"/>
            </c:numRef>
          </c:xVal>
          <c:yVal>
            <c:numRef>
              <c:f>Sheet1!$AO$16</c:f>
              <c:numCache>
                <c:formatCode>0</c:formatCode>
                <c:ptCount val="1"/>
                <c:pt idx="0">
                  <c:v>1330531.1839999999</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14-7617-4C38-97E1-2B4B63E3AB49}"/>
            </c:ext>
          </c:extLst>
        </c:ser>
        <c:dLbls>
          <c:showLegendKey val="0"/>
          <c:showVal val="0"/>
          <c:showCatName val="0"/>
          <c:showSerName val="0"/>
          <c:showPercent val="0"/>
          <c:showBubbleSize val="0"/>
        </c:dLbls>
        <c:axId val="1398159408"/>
        <c:axId val="1163890896"/>
        <c:extLst/>
      </c:scatterChart>
      <c:valAx>
        <c:axId val="1398159408"/>
        <c:scaling>
          <c:orientation val="minMax"/>
        </c:scaling>
        <c:delete val="0"/>
        <c:axPos val="b"/>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163890896"/>
        <c:crosses val="autoZero"/>
        <c:crossBetween val="midCat"/>
      </c:valAx>
      <c:valAx>
        <c:axId val="116389089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39815940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4B3A6-E35A-495F-BAF8-A575C63E22EA}" type="datetimeFigureOut">
              <a:rPr kumimoji="1" lang="ja-JP" altLang="en-US" smtClean="0"/>
              <a:t>2019/7/20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01583-3F0E-4445-A044-FB9012B21502}" type="slidenum">
              <a:rPr kumimoji="1" lang="ja-JP" altLang="en-US" smtClean="0"/>
              <a:t>‹#›</a:t>
            </a:fld>
            <a:endParaRPr kumimoji="1" lang="ja-JP" altLang="en-US"/>
          </a:p>
        </p:txBody>
      </p:sp>
    </p:spTree>
    <p:extLst>
      <p:ext uri="{BB962C8B-B14F-4D97-AF65-F5344CB8AC3E}">
        <p14:creationId xmlns:p14="http://schemas.microsoft.com/office/powerpoint/2010/main" val="29035724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5" name="正方形/長方形 4"/>
          <p:cNvSpPr/>
          <p:nvPr userDrawn="1"/>
        </p:nvSpPr>
        <p:spPr>
          <a:xfrm>
            <a:off x="1" y="2"/>
            <a:ext cx="50509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Segoe UI"/>
              <a:ea typeface="メイリオ"/>
              <a:cs typeface="+mn-cs"/>
            </a:endParaRPr>
          </a:p>
        </p:txBody>
      </p:sp>
      <p:sp>
        <p:nvSpPr>
          <p:cNvPr id="2" name="タイトル 1"/>
          <p:cNvSpPr>
            <a:spLocks noGrp="1"/>
          </p:cNvSpPr>
          <p:nvPr>
            <p:ph type="title" hasCustomPrompt="1"/>
          </p:nvPr>
        </p:nvSpPr>
        <p:spPr>
          <a:xfrm>
            <a:off x="570896" y="1367653"/>
            <a:ext cx="4073676" cy="4122693"/>
          </a:xfrm>
        </p:spPr>
        <p:txBody>
          <a:bodyPr>
            <a:normAutofit/>
          </a:bodyPr>
          <a:lstStyle>
            <a:lvl1pPr algn="ctr">
              <a:defRPr sz="2933">
                <a:solidFill>
                  <a:schemeClr val="bg1"/>
                </a:solidFill>
              </a:defRPr>
            </a:lvl1p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pPr defTabSz="914446">
              <a:defRPr/>
            </a:pPr>
            <a:fld id="{D28C7C6D-0F52-4FBA-8358-35C6083C2133}" type="slidenum">
              <a:rPr lang="ja-JP" altLang="en-US" smtClean="0">
                <a:solidFill>
                  <a:prstClr val="white"/>
                </a:solidFill>
              </a:rPr>
              <a:pPr defTabSz="914446">
                <a:defRPr/>
              </a:pPr>
              <a:t>‹#›</a:t>
            </a:fld>
            <a:endParaRPr lang="ja-JP" altLang="en-US">
              <a:solidFill>
                <a:prstClr val="white"/>
              </a:solidFill>
            </a:endParaRPr>
          </a:p>
        </p:txBody>
      </p:sp>
      <p:sp>
        <p:nvSpPr>
          <p:cNvPr id="4" name="フッター プレースホルダー 3"/>
          <p:cNvSpPr>
            <a:spLocks noGrp="1"/>
          </p:cNvSpPr>
          <p:nvPr>
            <p:ph type="ftr" sz="quarter" idx="11"/>
          </p:nvPr>
        </p:nvSpPr>
        <p:spPr/>
        <p:txBody>
          <a:bodyPr/>
          <a:lstStyle/>
          <a:p>
            <a:pPr defTabSz="914446">
              <a:defRPr/>
            </a:pPr>
            <a:r>
              <a:rPr lang="en-US" altLang="ja-JP">
                <a:solidFill>
                  <a:srgbClr val="333333">
                    <a:tint val="75000"/>
                  </a:srgbClr>
                </a:solidFill>
              </a:rPr>
              <a:t>2019/7/27 </a:t>
            </a:r>
            <a:r>
              <a:rPr lang="ja-JP" altLang="en-US">
                <a:solidFill>
                  <a:srgbClr val="333333">
                    <a:tint val="75000"/>
                  </a:srgbClr>
                </a:solidFill>
              </a:rPr>
              <a:t>第一回早稲田大学データサイエンスコンペ</a:t>
            </a:r>
            <a:endParaRPr lang="ja-JP" altLang="en-US" dirty="0">
              <a:solidFill>
                <a:srgbClr val="333333">
                  <a:tint val="75000"/>
                </a:srgbClr>
              </a:solidFill>
            </a:endParaRPr>
          </a:p>
        </p:txBody>
      </p:sp>
      <p:sp>
        <p:nvSpPr>
          <p:cNvPr id="6" name="テキスト プレースホルダー 5"/>
          <p:cNvSpPr>
            <a:spLocks noGrp="1"/>
          </p:cNvSpPr>
          <p:nvPr>
            <p:ph type="body" sz="quarter" idx="12" hasCustomPrompt="1"/>
          </p:nvPr>
        </p:nvSpPr>
        <p:spPr>
          <a:xfrm>
            <a:off x="5447697" y="1189221"/>
            <a:ext cx="6066971" cy="4479558"/>
          </a:xfrm>
        </p:spPr>
        <p:txBody>
          <a:bodyPr anchor="ctr">
            <a:normAutofit/>
          </a:bodyPr>
          <a:lstStyle>
            <a:lvl1pPr marL="0" indent="0" algn="l">
              <a:lnSpc>
                <a:spcPct val="100000"/>
              </a:lnSpc>
              <a:spcBef>
                <a:spcPts val="2800"/>
              </a:spcBef>
              <a:buClr>
                <a:schemeClr val="accent1"/>
              </a:buClr>
              <a:buSzPct val="150000"/>
              <a:buFont typeface="+mj-lt"/>
              <a:buNone/>
              <a:defRPr sz="2133"/>
            </a:lvl1pPr>
            <a:lvl3pPr>
              <a:defRPr>
                <a:solidFill>
                  <a:schemeClr val="tx2"/>
                </a:solidFill>
              </a:defRPr>
            </a:lvl3pPr>
          </a:lstStyle>
          <a:p>
            <a:pPr lvl="0"/>
            <a:r>
              <a:rPr kumimoji="1" lang="ja-JP" altLang="en-US" dirty="0"/>
              <a:t>テキスト</a:t>
            </a:r>
            <a:endParaRPr kumimoji="1" lang="en-US" altLang="ja-JP" dirty="0"/>
          </a:p>
        </p:txBody>
      </p:sp>
    </p:spTree>
    <p:extLst>
      <p:ext uri="{BB962C8B-B14F-4D97-AF65-F5344CB8AC3E}">
        <p14:creationId xmlns:p14="http://schemas.microsoft.com/office/powerpoint/2010/main" val="4085488678"/>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BB77B6-DB5F-42E3-A63F-23C158EE8C0B}"/>
              </a:ext>
            </a:extLst>
          </p:cNvPr>
          <p:cNvSpPr>
            <a:spLocks noGrp="1"/>
          </p:cNvSpPr>
          <p:nvPr>
            <p:ph type="title"/>
          </p:nvPr>
        </p:nvSpPr>
        <p:spPr/>
        <p:txBody>
          <a:bodyPr/>
          <a:lstStyle/>
          <a:p>
            <a:r>
              <a:rPr kumimoji="1" lang="ja-JP" altLang="en-US"/>
              <a:t>マスター タイトルの書式設定</a:t>
            </a:r>
          </a:p>
        </p:txBody>
      </p:sp>
      <p:sp>
        <p:nvSpPr>
          <p:cNvPr id="3" name="フッター プレースホルダー 2">
            <a:extLst>
              <a:ext uri="{FF2B5EF4-FFF2-40B4-BE49-F238E27FC236}">
                <a16:creationId xmlns:a16="http://schemas.microsoft.com/office/drawing/2014/main" id="{F8C33D91-5661-4F96-8B0F-7A02C1E907BD}"/>
              </a:ext>
            </a:extLst>
          </p:cNvPr>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a:extLst>
              <a:ext uri="{FF2B5EF4-FFF2-40B4-BE49-F238E27FC236}">
                <a16:creationId xmlns:a16="http://schemas.microsoft.com/office/drawing/2014/main" id="{54973ECA-FCFB-41BF-8DAE-77A0C4546583}"/>
              </a:ext>
            </a:extLst>
          </p:cNvPr>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a:t>
            </a:fld>
            <a:endParaRPr kumimoji="0" lang="en-US" dirty="0">
              <a:solidFill>
                <a:prstClr val="white"/>
              </a:solidFill>
            </a:endParaRPr>
          </a:p>
        </p:txBody>
      </p:sp>
    </p:spTree>
    <p:extLst>
      <p:ext uri="{BB962C8B-B14F-4D97-AF65-F5344CB8AC3E}">
        <p14:creationId xmlns:p14="http://schemas.microsoft.com/office/powerpoint/2010/main" val="323691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3" name="正方形/長方形 2"/>
          <p:cNvSpPr/>
          <p:nvPr userDrawn="1"/>
        </p:nvSpPr>
        <p:spPr>
          <a:xfrm>
            <a:off x="332462" y="3380987"/>
            <a:ext cx="11527077" cy="72011"/>
          </a:xfrm>
          <a:prstGeom prst="rect">
            <a:avLst/>
          </a:prstGeom>
          <a:solidFill>
            <a:srgbClr val="096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Segoe UI"/>
              <a:ea typeface="メイリオ"/>
              <a:cs typeface="+mn-cs"/>
            </a:endParaRPr>
          </a:p>
        </p:txBody>
      </p:sp>
      <p:sp>
        <p:nvSpPr>
          <p:cNvPr id="4" name="テキスト プレースホルダー 7"/>
          <p:cNvSpPr>
            <a:spLocks noGrp="1"/>
          </p:cNvSpPr>
          <p:nvPr>
            <p:ph type="body" sz="quarter" idx="12" hasCustomPrompt="1"/>
          </p:nvPr>
        </p:nvSpPr>
        <p:spPr>
          <a:xfrm>
            <a:off x="1828460" y="3621051"/>
            <a:ext cx="8535081" cy="1119999"/>
          </a:xfrm>
        </p:spPr>
        <p:txBody>
          <a:bodyPr anchor="t">
            <a:normAutofit/>
          </a:bodyPr>
          <a:lstStyle>
            <a:lvl1pPr algn="ctr">
              <a:spcBef>
                <a:spcPts val="0"/>
              </a:spcBef>
              <a:defRPr sz="1867">
                <a:latin typeface="+mj-ea"/>
                <a:ea typeface="+mj-ea"/>
              </a:defRPr>
            </a:lvl1pPr>
          </a:lstStyle>
          <a:p>
            <a:pPr lvl="0"/>
            <a:r>
              <a:rPr kumimoji="1" lang="ja-JP" altLang="en-US" dirty="0"/>
              <a:t>著者名、日付などを追加</a:t>
            </a:r>
          </a:p>
        </p:txBody>
      </p:sp>
      <p:sp>
        <p:nvSpPr>
          <p:cNvPr id="5" name="タイトル 4">
            <a:extLst>
              <a:ext uri="{FF2B5EF4-FFF2-40B4-BE49-F238E27FC236}">
                <a16:creationId xmlns:a16="http://schemas.microsoft.com/office/drawing/2014/main" id="{EFB215C5-B937-4A29-ABC9-6A7637E458EF}"/>
              </a:ext>
            </a:extLst>
          </p:cNvPr>
          <p:cNvSpPr>
            <a:spLocks noGrp="1"/>
          </p:cNvSpPr>
          <p:nvPr>
            <p:ph type="title"/>
          </p:nvPr>
        </p:nvSpPr>
        <p:spPr/>
        <p:txBody>
          <a:bodyPr/>
          <a:lstStyle>
            <a:lvl1pPr>
              <a:defRPr u="none"/>
            </a:lvl1pPr>
          </a:lstStyle>
          <a:p>
            <a:r>
              <a:rPr kumimoji="1" lang="ja-JP" altLang="en-US" dirty="0"/>
              <a:t>マスター タイトルの書式設定</a:t>
            </a:r>
          </a:p>
        </p:txBody>
      </p:sp>
    </p:spTree>
    <p:extLst>
      <p:ext uri="{BB962C8B-B14F-4D97-AF65-F5344CB8AC3E}">
        <p14:creationId xmlns:p14="http://schemas.microsoft.com/office/powerpoint/2010/main" val="1683711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レイアウト確認用">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ja-JP" altLang="en-US" dirty="0"/>
              <a:t>スライドのタイトル</a:t>
            </a:r>
          </a:p>
        </p:txBody>
      </p:sp>
      <p:sp>
        <p:nvSpPr>
          <p:cNvPr id="3" name="フッター プレースホルダー 2"/>
          <p:cNvSpPr>
            <a:spLocks noGrp="1"/>
          </p:cNvSpPr>
          <p:nvPr>
            <p:ph type="ftr" sz="quarter" idx="10"/>
          </p:nvPr>
        </p:nvSpPr>
        <p:spPr/>
        <p:txBody>
          <a:bodyPr/>
          <a:lstStyle/>
          <a:p>
            <a:r>
              <a:rPr lang="en-US" altLang="ja-JP"/>
              <a:t>2019/7/27 </a:t>
            </a:r>
            <a:r>
              <a:rPr lang="ja-JP" altLang="en-US"/>
              <a:t>第一回早稲田大学データサイエンスコンペ</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0561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テキストのみ - 縦長">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611040-8CF7-4E56-8340-63D547785E20}"/>
              </a:ext>
            </a:extLst>
          </p:cNvPr>
          <p:cNvSpPr>
            <a:spLocks noGrp="1"/>
          </p:cNvSpPr>
          <p:nvPr>
            <p:ph type="title"/>
          </p:nvPr>
        </p:nvSpPr>
        <p:spPr/>
        <p:txBody>
          <a:bodyPr/>
          <a:lstStyle/>
          <a:p>
            <a:r>
              <a:rPr kumimoji="1" lang="ja-JP" altLang="en-US"/>
              <a:t>マスター タイトルの書式設定</a:t>
            </a:r>
          </a:p>
        </p:txBody>
      </p:sp>
      <p:sp>
        <p:nvSpPr>
          <p:cNvPr id="3" name="フッター プレースホルダー 2">
            <a:extLst>
              <a:ext uri="{FF2B5EF4-FFF2-40B4-BE49-F238E27FC236}">
                <a16:creationId xmlns:a16="http://schemas.microsoft.com/office/drawing/2014/main" id="{AF88EAD8-276D-4013-8127-B2B2F16D5955}"/>
              </a:ext>
            </a:extLst>
          </p:cNvPr>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a:extLst>
              <a:ext uri="{FF2B5EF4-FFF2-40B4-BE49-F238E27FC236}">
                <a16:creationId xmlns:a16="http://schemas.microsoft.com/office/drawing/2014/main" id="{8EECC756-C6AB-45A7-B5E7-EA82E8936B62}"/>
              </a:ext>
            </a:extLst>
          </p:cNvPr>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a:t>
            </a:fld>
            <a:endParaRPr kumimoji="0" lang="en-US" dirty="0">
              <a:solidFill>
                <a:prstClr val="white"/>
              </a:solidFill>
            </a:endParaRPr>
          </a:p>
        </p:txBody>
      </p:sp>
      <p:sp>
        <p:nvSpPr>
          <p:cNvPr id="5" name="テキスト プレースホルダー 4">
            <a:extLst>
              <a:ext uri="{FF2B5EF4-FFF2-40B4-BE49-F238E27FC236}">
                <a16:creationId xmlns:a16="http://schemas.microsoft.com/office/drawing/2014/main" id="{A65D76B1-5BD9-4639-942F-EA54274D069D}"/>
              </a:ext>
            </a:extLst>
          </p:cNvPr>
          <p:cNvSpPr>
            <a:spLocks noGrp="1"/>
          </p:cNvSpPr>
          <p:nvPr>
            <p:ph type="body" sz="quarter" idx="12" hasCustomPrompt="1"/>
          </p:nvPr>
        </p:nvSpPr>
        <p:spPr>
          <a:xfrm>
            <a:off x="0" y="1439107"/>
            <a:ext cx="12192000" cy="3979786"/>
          </a:xfrm>
        </p:spPr>
        <p:txBody>
          <a:bodyPr anchor="t">
            <a:noAutofit/>
          </a:bodyPr>
          <a:lstStyle/>
          <a:p>
            <a:pPr algn="l"/>
            <a:r>
              <a:rPr kumimoji="1" lang="ja-JP" altLang="en-US" sz="2133" dirty="0">
                <a:solidFill>
                  <a:schemeClr val="accent1"/>
                </a:solidFill>
              </a:rPr>
              <a:t>　　</a:t>
            </a:r>
            <a:endParaRPr kumimoji="1" lang="en-US" altLang="ja-JP" dirty="0"/>
          </a:p>
        </p:txBody>
      </p:sp>
    </p:spTree>
    <p:extLst>
      <p:ext uri="{BB962C8B-B14F-4D97-AF65-F5344CB8AC3E}">
        <p14:creationId xmlns:p14="http://schemas.microsoft.com/office/powerpoint/2010/main" val="2481073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テキストのみ - 左上寄せ">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フッター プレースホルダー 2"/>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a:t>
            </a:fld>
            <a:endParaRPr kumimoji="0" lang="en-US" dirty="0">
              <a:solidFill>
                <a:prstClr val="white"/>
              </a:solidFill>
            </a:endParaRPr>
          </a:p>
        </p:txBody>
      </p:sp>
      <p:sp>
        <p:nvSpPr>
          <p:cNvPr id="8" name="テキスト プレースホルダー 7"/>
          <p:cNvSpPr>
            <a:spLocks noGrp="1"/>
          </p:cNvSpPr>
          <p:nvPr>
            <p:ph type="body" sz="quarter" idx="12" hasCustomPrompt="1"/>
          </p:nvPr>
        </p:nvSpPr>
        <p:spPr>
          <a:xfrm>
            <a:off x="1218533" y="2588977"/>
            <a:ext cx="9754935" cy="1769864"/>
          </a:xfrm>
        </p:spPr>
        <p:txBody>
          <a:bodyPr anchor="t">
            <a:normAutofit/>
          </a:bodyPr>
          <a:lstStyle>
            <a:lvl1pPr algn="l">
              <a:defRPr sz="2133"/>
            </a:lvl1pPr>
          </a:lstStyle>
          <a:p>
            <a:pPr lvl="0"/>
            <a:r>
              <a:rPr kumimoji="1" lang="ja-JP" altLang="en-US" dirty="0"/>
              <a:t>ここにテキストが入るよ</a:t>
            </a:r>
          </a:p>
        </p:txBody>
      </p:sp>
    </p:spTree>
    <p:extLst>
      <p:ext uri="{BB962C8B-B14F-4D97-AF65-F5344CB8AC3E}">
        <p14:creationId xmlns:p14="http://schemas.microsoft.com/office/powerpoint/2010/main" val="771971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テキストのみ - 中央">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フッター プレースホルダー 2"/>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a:t>
            </a:fld>
            <a:endParaRPr kumimoji="0" lang="en-US" dirty="0">
              <a:solidFill>
                <a:prstClr val="white"/>
              </a:solidFill>
            </a:endParaRPr>
          </a:p>
        </p:txBody>
      </p:sp>
      <p:sp>
        <p:nvSpPr>
          <p:cNvPr id="8" name="テキスト プレースホルダー 7"/>
          <p:cNvSpPr>
            <a:spLocks noGrp="1"/>
          </p:cNvSpPr>
          <p:nvPr>
            <p:ph type="body" sz="quarter" idx="12" hasCustomPrompt="1"/>
          </p:nvPr>
        </p:nvSpPr>
        <p:spPr>
          <a:xfrm>
            <a:off x="1218533" y="2588977"/>
            <a:ext cx="9754935" cy="1769864"/>
          </a:xfrm>
        </p:spPr>
        <p:txBody>
          <a:bodyPr anchor="ctr">
            <a:normAutofit/>
          </a:bodyPr>
          <a:lstStyle>
            <a:lvl1pPr algn="ctr">
              <a:defRPr sz="2133"/>
            </a:lvl1pPr>
          </a:lstStyle>
          <a:p>
            <a:pPr lvl="0"/>
            <a:r>
              <a:rPr kumimoji="1" lang="ja-JP" altLang="en-US" dirty="0"/>
              <a:t>ここにテキストが入るよ</a:t>
            </a:r>
          </a:p>
        </p:txBody>
      </p:sp>
    </p:spTree>
    <p:extLst>
      <p:ext uri="{BB962C8B-B14F-4D97-AF65-F5344CB8AC3E}">
        <p14:creationId xmlns:p14="http://schemas.microsoft.com/office/powerpoint/2010/main" val="47353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つの見出しと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フッター プレースホルダー 2"/>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a:t>
            </a:fld>
            <a:endParaRPr kumimoji="0" lang="en-US" dirty="0">
              <a:solidFill>
                <a:prstClr val="white"/>
              </a:solidFill>
            </a:endParaRPr>
          </a:p>
        </p:txBody>
      </p:sp>
      <p:sp>
        <p:nvSpPr>
          <p:cNvPr id="8" name="テキスト プレースホルダー 7"/>
          <p:cNvSpPr>
            <a:spLocks noGrp="1"/>
          </p:cNvSpPr>
          <p:nvPr>
            <p:ph type="body" sz="quarter" idx="12" hasCustomPrompt="1"/>
          </p:nvPr>
        </p:nvSpPr>
        <p:spPr>
          <a:xfrm>
            <a:off x="1218533" y="2368806"/>
            <a:ext cx="9754935" cy="1119999"/>
          </a:xfrm>
        </p:spPr>
        <p:txBody>
          <a:bodyPr anchor="t">
            <a:normAutofit/>
          </a:bodyPr>
          <a:lstStyle>
            <a:lvl1pPr algn="l">
              <a:spcBef>
                <a:spcPts val="0"/>
              </a:spcBef>
              <a:defRPr sz="1600"/>
            </a:lvl1pPr>
          </a:lstStyle>
          <a:p>
            <a:pPr lvl="0"/>
            <a:r>
              <a:rPr kumimoji="1" lang="ja-JP" altLang="en-US" dirty="0"/>
              <a:t>ここにテキストが入るよ</a:t>
            </a:r>
          </a:p>
        </p:txBody>
      </p:sp>
      <p:sp>
        <p:nvSpPr>
          <p:cNvPr id="9" name="テキスト プレースホルダー 7"/>
          <p:cNvSpPr>
            <a:spLocks noGrp="1"/>
          </p:cNvSpPr>
          <p:nvPr>
            <p:ph type="body" sz="quarter" idx="13" hasCustomPrompt="1"/>
          </p:nvPr>
        </p:nvSpPr>
        <p:spPr>
          <a:xfrm>
            <a:off x="1218533" y="1829082"/>
            <a:ext cx="9754935"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r>
              <a:rPr kumimoji="1" lang="ja-JP" altLang="en-US" dirty="0"/>
              <a:t>ここに見出しが入るよ</a:t>
            </a:r>
          </a:p>
        </p:txBody>
      </p:sp>
      <p:sp>
        <p:nvSpPr>
          <p:cNvPr id="12" name="テキスト プレースホルダー 7"/>
          <p:cNvSpPr>
            <a:spLocks noGrp="1"/>
          </p:cNvSpPr>
          <p:nvPr>
            <p:ph type="body" sz="quarter" idx="14" hasCustomPrompt="1"/>
          </p:nvPr>
        </p:nvSpPr>
        <p:spPr>
          <a:xfrm>
            <a:off x="1218533" y="4358780"/>
            <a:ext cx="9754935" cy="1119999"/>
          </a:xfrm>
        </p:spPr>
        <p:txBody>
          <a:bodyPr anchor="t">
            <a:normAutofit/>
          </a:bodyPr>
          <a:lstStyle>
            <a:lvl1pPr algn="l">
              <a:spcBef>
                <a:spcPts val="0"/>
              </a:spcBef>
              <a:defRPr sz="1600"/>
            </a:lvl1pPr>
          </a:lstStyle>
          <a:p>
            <a:pPr lvl="0"/>
            <a:r>
              <a:rPr kumimoji="1" lang="ja-JP" altLang="en-US" dirty="0"/>
              <a:t>ここにテキストが入るよ</a:t>
            </a:r>
          </a:p>
        </p:txBody>
      </p:sp>
      <p:sp>
        <p:nvSpPr>
          <p:cNvPr id="13" name="テキスト プレースホルダー 7"/>
          <p:cNvSpPr>
            <a:spLocks noGrp="1"/>
          </p:cNvSpPr>
          <p:nvPr>
            <p:ph type="body" sz="quarter" idx="15" hasCustomPrompt="1"/>
          </p:nvPr>
        </p:nvSpPr>
        <p:spPr>
          <a:xfrm>
            <a:off x="1218533" y="3819056"/>
            <a:ext cx="9754935"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r>
              <a:rPr kumimoji="1" lang="ja-JP" altLang="en-US" dirty="0"/>
              <a:t>ここに見出しが入るよ</a:t>
            </a:r>
          </a:p>
        </p:txBody>
      </p:sp>
    </p:spTree>
    <p:extLst>
      <p:ext uri="{BB962C8B-B14F-4D97-AF65-F5344CB8AC3E}">
        <p14:creationId xmlns:p14="http://schemas.microsoft.com/office/powerpoint/2010/main" val="2741433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つの見出しと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フッター プレースホルダー 2"/>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a:t>
            </a:fld>
            <a:endParaRPr kumimoji="0" lang="en-US" dirty="0">
              <a:solidFill>
                <a:prstClr val="white"/>
              </a:solidFill>
            </a:endParaRPr>
          </a:p>
        </p:txBody>
      </p:sp>
      <p:sp>
        <p:nvSpPr>
          <p:cNvPr id="8" name="テキスト プレースホルダー 7"/>
          <p:cNvSpPr>
            <a:spLocks noGrp="1"/>
          </p:cNvSpPr>
          <p:nvPr>
            <p:ph type="body" sz="quarter" idx="12" hasCustomPrompt="1"/>
          </p:nvPr>
        </p:nvSpPr>
        <p:spPr>
          <a:xfrm>
            <a:off x="1218533" y="2055495"/>
            <a:ext cx="9754935" cy="755876"/>
          </a:xfrm>
        </p:spPr>
        <p:txBody>
          <a:bodyPr anchor="t">
            <a:normAutofit/>
          </a:bodyPr>
          <a:lstStyle>
            <a:lvl1pPr algn="l">
              <a:spcBef>
                <a:spcPts val="0"/>
              </a:spcBef>
              <a:defRPr sz="1600"/>
            </a:lvl1pPr>
          </a:lstStyle>
          <a:p>
            <a:pPr lvl="0"/>
            <a:r>
              <a:rPr kumimoji="1" lang="ja-JP" altLang="en-US" dirty="0"/>
              <a:t>ここにテキストが入るよ</a:t>
            </a:r>
          </a:p>
        </p:txBody>
      </p:sp>
      <p:sp>
        <p:nvSpPr>
          <p:cNvPr id="9" name="テキスト プレースホルダー 7"/>
          <p:cNvSpPr>
            <a:spLocks noGrp="1"/>
          </p:cNvSpPr>
          <p:nvPr>
            <p:ph type="body" sz="quarter" idx="13" hasCustomPrompt="1"/>
          </p:nvPr>
        </p:nvSpPr>
        <p:spPr>
          <a:xfrm>
            <a:off x="1218533" y="1515767"/>
            <a:ext cx="9754935"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r>
              <a:rPr kumimoji="1" lang="ja-JP" altLang="en-US" dirty="0"/>
              <a:t>ここに見出しが入るよ</a:t>
            </a:r>
          </a:p>
        </p:txBody>
      </p:sp>
      <p:sp>
        <p:nvSpPr>
          <p:cNvPr id="12" name="テキスト プレースホルダー 7"/>
          <p:cNvSpPr>
            <a:spLocks noGrp="1"/>
          </p:cNvSpPr>
          <p:nvPr>
            <p:ph type="body" sz="quarter" idx="14" hasCustomPrompt="1"/>
          </p:nvPr>
        </p:nvSpPr>
        <p:spPr>
          <a:xfrm>
            <a:off x="1218533" y="3600896"/>
            <a:ext cx="9754935" cy="755876"/>
          </a:xfrm>
        </p:spPr>
        <p:txBody>
          <a:bodyPr anchor="t">
            <a:normAutofit/>
          </a:bodyPr>
          <a:lstStyle>
            <a:lvl1pPr algn="l">
              <a:spcBef>
                <a:spcPts val="0"/>
              </a:spcBef>
              <a:defRPr sz="1600"/>
            </a:lvl1pPr>
          </a:lstStyle>
          <a:p>
            <a:pPr lvl="0"/>
            <a:r>
              <a:rPr kumimoji="1" lang="ja-JP" altLang="en-US" dirty="0"/>
              <a:t>ここにテキストが入るよ</a:t>
            </a:r>
          </a:p>
        </p:txBody>
      </p:sp>
      <p:sp>
        <p:nvSpPr>
          <p:cNvPr id="13" name="テキスト プレースホルダー 7"/>
          <p:cNvSpPr>
            <a:spLocks noGrp="1"/>
          </p:cNvSpPr>
          <p:nvPr>
            <p:ph type="body" sz="quarter" idx="15" hasCustomPrompt="1"/>
          </p:nvPr>
        </p:nvSpPr>
        <p:spPr>
          <a:xfrm>
            <a:off x="1218533" y="3061172"/>
            <a:ext cx="9754935"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r>
              <a:rPr kumimoji="1" lang="ja-JP" altLang="en-US" dirty="0"/>
              <a:t>ここに見出しが入るよ</a:t>
            </a:r>
          </a:p>
        </p:txBody>
      </p:sp>
      <p:sp>
        <p:nvSpPr>
          <p:cNvPr id="10" name="テキスト プレースホルダー 7"/>
          <p:cNvSpPr>
            <a:spLocks noGrp="1"/>
          </p:cNvSpPr>
          <p:nvPr>
            <p:ph type="body" sz="quarter" idx="16" hasCustomPrompt="1"/>
          </p:nvPr>
        </p:nvSpPr>
        <p:spPr>
          <a:xfrm>
            <a:off x="1218533" y="5146306"/>
            <a:ext cx="9754935" cy="755876"/>
          </a:xfrm>
        </p:spPr>
        <p:txBody>
          <a:bodyPr anchor="t">
            <a:normAutofit/>
          </a:bodyPr>
          <a:lstStyle>
            <a:lvl1pPr algn="l">
              <a:spcBef>
                <a:spcPts val="0"/>
              </a:spcBef>
              <a:defRPr sz="1600"/>
            </a:lvl1pPr>
          </a:lstStyle>
          <a:p>
            <a:pPr lvl="0"/>
            <a:r>
              <a:rPr kumimoji="1" lang="ja-JP" altLang="en-US" dirty="0"/>
              <a:t>ここにテキストが入るよ</a:t>
            </a:r>
          </a:p>
        </p:txBody>
      </p:sp>
      <p:sp>
        <p:nvSpPr>
          <p:cNvPr id="11" name="テキスト プレースホルダー 7"/>
          <p:cNvSpPr>
            <a:spLocks noGrp="1"/>
          </p:cNvSpPr>
          <p:nvPr>
            <p:ph type="body" sz="quarter" idx="17" hasCustomPrompt="1"/>
          </p:nvPr>
        </p:nvSpPr>
        <p:spPr>
          <a:xfrm>
            <a:off x="1218533" y="4606577"/>
            <a:ext cx="9754935"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r>
              <a:rPr kumimoji="1" lang="ja-JP" altLang="en-US" dirty="0"/>
              <a:t>ここに見出しが入るよ</a:t>
            </a:r>
          </a:p>
        </p:txBody>
      </p:sp>
    </p:spTree>
    <p:extLst>
      <p:ext uri="{BB962C8B-B14F-4D97-AF65-F5344CB8AC3E}">
        <p14:creationId xmlns:p14="http://schemas.microsoft.com/office/powerpoint/2010/main" val="426736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枚の画像、および見出しと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フッター プレースホルダー 2"/>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a:t>
            </a:fld>
            <a:endParaRPr kumimoji="0" lang="en-US" dirty="0">
              <a:solidFill>
                <a:prstClr val="white"/>
              </a:solidFill>
            </a:endParaRPr>
          </a:p>
        </p:txBody>
      </p:sp>
      <p:sp>
        <p:nvSpPr>
          <p:cNvPr id="9" name="テキスト プレースホルダー 7"/>
          <p:cNvSpPr>
            <a:spLocks noGrp="1"/>
          </p:cNvSpPr>
          <p:nvPr>
            <p:ph type="body" sz="quarter" idx="13" hasCustomPrompt="1"/>
          </p:nvPr>
        </p:nvSpPr>
        <p:spPr>
          <a:xfrm>
            <a:off x="328810" y="1430709"/>
            <a:ext cx="5667021"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r>
              <a:rPr kumimoji="1" lang="ja-JP" altLang="en-US" dirty="0"/>
              <a:t>ここに見出しが入るよ</a:t>
            </a:r>
          </a:p>
        </p:txBody>
      </p:sp>
      <p:sp>
        <p:nvSpPr>
          <p:cNvPr id="6" name="図プレースホルダー 5"/>
          <p:cNvSpPr>
            <a:spLocks noGrp="1"/>
          </p:cNvSpPr>
          <p:nvPr>
            <p:ph type="pic" sz="quarter" idx="16"/>
          </p:nvPr>
        </p:nvSpPr>
        <p:spPr>
          <a:xfrm>
            <a:off x="328810" y="2255640"/>
            <a:ext cx="5667021" cy="3766048"/>
          </a:xfrm>
        </p:spPr>
        <p:txBody>
          <a:bodyPr/>
          <a:lstStyle/>
          <a:p>
            <a:endParaRPr kumimoji="1" lang="ja-JP" altLang="en-US"/>
          </a:p>
        </p:txBody>
      </p:sp>
      <p:sp>
        <p:nvSpPr>
          <p:cNvPr id="16" name="テキスト プレースホルダー 7">
            <a:extLst>
              <a:ext uri="{FF2B5EF4-FFF2-40B4-BE49-F238E27FC236}">
                <a16:creationId xmlns:a16="http://schemas.microsoft.com/office/drawing/2014/main" id="{EAEF8DAF-328E-4997-B587-A570DB927ABD}"/>
              </a:ext>
            </a:extLst>
          </p:cNvPr>
          <p:cNvSpPr>
            <a:spLocks noGrp="1"/>
          </p:cNvSpPr>
          <p:nvPr>
            <p:ph type="body" sz="quarter" idx="17" hasCustomPrompt="1"/>
          </p:nvPr>
        </p:nvSpPr>
        <p:spPr>
          <a:xfrm>
            <a:off x="6220886" y="1430709"/>
            <a:ext cx="5667021"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r>
              <a:rPr kumimoji="1" lang="ja-JP" altLang="en-US" dirty="0"/>
              <a:t>ここに見出しが入るよ</a:t>
            </a:r>
          </a:p>
        </p:txBody>
      </p:sp>
      <p:sp>
        <p:nvSpPr>
          <p:cNvPr id="17" name="図プレースホルダー 5">
            <a:extLst>
              <a:ext uri="{FF2B5EF4-FFF2-40B4-BE49-F238E27FC236}">
                <a16:creationId xmlns:a16="http://schemas.microsoft.com/office/drawing/2014/main" id="{86B07BFB-FD46-4481-B200-6BE49F1DEC05}"/>
              </a:ext>
            </a:extLst>
          </p:cNvPr>
          <p:cNvSpPr>
            <a:spLocks noGrp="1"/>
          </p:cNvSpPr>
          <p:nvPr>
            <p:ph type="pic" sz="quarter" idx="18"/>
          </p:nvPr>
        </p:nvSpPr>
        <p:spPr>
          <a:xfrm>
            <a:off x="6220886" y="2255640"/>
            <a:ext cx="5667021" cy="3766048"/>
          </a:xfrm>
        </p:spPr>
        <p:txBody>
          <a:bodyPr/>
          <a:lstStyle/>
          <a:p>
            <a:endParaRPr kumimoji="1" lang="ja-JP" altLang="en-US"/>
          </a:p>
        </p:txBody>
      </p:sp>
    </p:spTree>
    <p:extLst>
      <p:ext uri="{BB962C8B-B14F-4D97-AF65-F5344CB8AC3E}">
        <p14:creationId xmlns:p14="http://schemas.microsoft.com/office/powerpoint/2010/main" val="1247868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枚の画像、および見出しと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フッター プレースホルダー 2"/>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a:t>
            </a:fld>
            <a:endParaRPr kumimoji="0" lang="en-US" dirty="0">
              <a:solidFill>
                <a:prstClr val="white"/>
              </a:solidFill>
            </a:endParaRPr>
          </a:p>
        </p:txBody>
      </p:sp>
      <p:sp>
        <p:nvSpPr>
          <p:cNvPr id="9" name="テキスト プレースホルダー 7"/>
          <p:cNvSpPr>
            <a:spLocks noGrp="1"/>
          </p:cNvSpPr>
          <p:nvPr>
            <p:ph type="body" sz="quarter" idx="13"/>
          </p:nvPr>
        </p:nvSpPr>
        <p:spPr>
          <a:xfrm>
            <a:off x="328809" y="1430709"/>
            <a:ext cx="3668935"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endParaRPr kumimoji="1" lang="ja-JP" altLang="en-US" dirty="0"/>
          </a:p>
        </p:txBody>
      </p:sp>
      <p:sp>
        <p:nvSpPr>
          <p:cNvPr id="6" name="図プレースホルダー 5"/>
          <p:cNvSpPr>
            <a:spLocks noGrp="1"/>
          </p:cNvSpPr>
          <p:nvPr>
            <p:ph type="pic" sz="quarter" idx="16"/>
          </p:nvPr>
        </p:nvSpPr>
        <p:spPr>
          <a:xfrm>
            <a:off x="328808" y="2255639"/>
            <a:ext cx="3668934" cy="3766048"/>
          </a:xfrm>
        </p:spPr>
        <p:txBody>
          <a:bodyPr/>
          <a:lstStyle/>
          <a:p>
            <a:endParaRPr kumimoji="1" lang="ja-JP" altLang="en-US"/>
          </a:p>
        </p:txBody>
      </p:sp>
      <p:sp>
        <p:nvSpPr>
          <p:cNvPr id="14" name="テキスト プレースホルダー 7">
            <a:extLst>
              <a:ext uri="{FF2B5EF4-FFF2-40B4-BE49-F238E27FC236}">
                <a16:creationId xmlns:a16="http://schemas.microsoft.com/office/drawing/2014/main" id="{D09AC90E-5943-4B51-8CBF-DA110FDE8809}"/>
              </a:ext>
            </a:extLst>
          </p:cNvPr>
          <p:cNvSpPr>
            <a:spLocks noGrp="1"/>
          </p:cNvSpPr>
          <p:nvPr>
            <p:ph type="body" sz="quarter" idx="17"/>
          </p:nvPr>
        </p:nvSpPr>
        <p:spPr>
          <a:xfrm>
            <a:off x="4276877" y="1430709"/>
            <a:ext cx="3668935"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endParaRPr kumimoji="1" lang="ja-JP" altLang="en-US" dirty="0"/>
          </a:p>
        </p:txBody>
      </p:sp>
      <p:sp>
        <p:nvSpPr>
          <p:cNvPr id="15" name="図プレースホルダー 5">
            <a:extLst>
              <a:ext uri="{FF2B5EF4-FFF2-40B4-BE49-F238E27FC236}">
                <a16:creationId xmlns:a16="http://schemas.microsoft.com/office/drawing/2014/main" id="{FE33A916-730B-4DCB-908B-9A7BCD28EABB}"/>
              </a:ext>
            </a:extLst>
          </p:cNvPr>
          <p:cNvSpPr>
            <a:spLocks noGrp="1"/>
          </p:cNvSpPr>
          <p:nvPr>
            <p:ph type="pic" sz="quarter" idx="18"/>
          </p:nvPr>
        </p:nvSpPr>
        <p:spPr>
          <a:xfrm>
            <a:off x="4273016" y="2255638"/>
            <a:ext cx="3668934" cy="3766048"/>
          </a:xfrm>
        </p:spPr>
        <p:txBody>
          <a:bodyPr/>
          <a:lstStyle/>
          <a:p>
            <a:endParaRPr kumimoji="1" lang="ja-JP" altLang="en-US"/>
          </a:p>
        </p:txBody>
      </p:sp>
      <p:sp>
        <p:nvSpPr>
          <p:cNvPr id="18" name="テキスト プレースホルダー 7">
            <a:extLst>
              <a:ext uri="{FF2B5EF4-FFF2-40B4-BE49-F238E27FC236}">
                <a16:creationId xmlns:a16="http://schemas.microsoft.com/office/drawing/2014/main" id="{1F6045F5-8304-4A9E-AB5A-8A21B44EB282}"/>
              </a:ext>
            </a:extLst>
          </p:cNvPr>
          <p:cNvSpPr>
            <a:spLocks noGrp="1"/>
          </p:cNvSpPr>
          <p:nvPr>
            <p:ph type="body" sz="quarter" idx="19"/>
          </p:nvPr>
        </p:nvSpPr>
        <p:spPr>
          <a:xfrm>
            <a:off x="8217223" y="1430709"/>
            <a:ext cx="3668935"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endParaRPr kumimoji="1" lang="ja-JP" altLang="en-US" dirty="0"/>
          </a:p>
        </p:txBody>
      </p:sp>
      <p:sp>
        <p:nvSpPr>
          <p:cNvPr id="19" name="図プレースホルダー 5">
            <a:extLst>
              <a:ext uri="{FF2B5EF4-FFF2-40B4-BE49-F238E27FC236}">
                <a16:creationId xmlns:a16="http://schemas.microsoft.com/office/drawing/2014/main" id="{BACBB576-6895-4DED-A526-75149B4E6E72}"/>
              </a:ext>
            </a:extLst>
          </p:cNvPr>
          <p:cNvSpPr>
            <a:spLocks noGrp="1"/>
          </p:cNvSpPr>
          <p:nvPr>
            <p:ph type="pic" sz="quarter" idx="20"/>
          </p:nvPr>
        </p:nvSpPr>
        <p:spPr>
          <a:xfrm>
            <a:off x="8217223" y="2255639"/>
            <a:ext cx="3668934" cy="3766048"/>
          </a:xfrm>
        </p:spPr>
        <p:txBody>
          <a:bodyPr/>
          <a:lstStyle/>
          <a:p>
            <a:endParaRPr kumimoji="1" lang="ja-JP" altLang="en-US"/>
          </a:p>
        </p:txBody>
      </p:sp>
    </p:spTree>
    <p:extLst>
      <p:ext uri="{BB962C8B-B14F-4D97-AF65-F5344CB8AC3E}">
        <p14:creationId xmlns:p14="http://schemas.microsoft.com/office/powerpoint/2010/main" val="235539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枚の画像、および見出しとテキスト_縦">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フッター プレースホルダー 2"/>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a:t>
            </a:fld>
            <a:endParaRPr kumimoji="0" lang="en-US" dirty="0">
              <a:solidFill>
                <a:prstClr val="white"/>
              </a:solidFill>
            </a:endParaRPr>
          </a:p>
        </p:txBody>
      </p:sp>
      <p:sp>
        <p:nvSpPr>
          <p:cNvPr id="8" name="テキスト プレースホルダー 7"/>
          <p:cNvSpPr>
            <a:spLocks noGrp="1"/>
          </p:cNvSpPr>
          <p:nvPr>
            <p:ph type="body" sz="quarter" idx="12" hasCustomPrompt="1"/>
          </p:nvPr>
        </p:nvSpPr>
        <p:spPr>
          <a:xfrm>
            <a:off x="4944535" y="2334064"/>
            <a:ext cx="6028934" cy="1119999"/>
          </a:xfrm>
        </p:spPr>
        <p:txBody>
          <a:bodyPr anchor="t">
            <a:normAutofit/>
          </a:bodyPr>
          <a:lstStyle>
            <a:lvl1pPr algn="l">
              <a:spcBef>
                <a:spcPts val="0"/>
              </a:spcBef>
              <a:defRPr sz="1600"/>
            </a:lvl1pPr>
          </a:lstStyle>
          <a:p>
            <a:pPr lvl="0"/>
            <a:r>
              <a:rPr kumimoji="1" lang="ja-JP" altLang="en-US" dirty="0"/>
              <a:t>ここにテキストが入るよ</a:t>
            </a:r>
          </a:p>
        </p:txBody>
      </p:sp>
      <p:sp>
        <p:nvSpPr>
          <p:cNvPr id="9" name="テキスト プレースホルダー 7"/>
          <p:cNvSpPr>
            <a:spLocks noGrp="1"/>
          </p:cNvSpPr>
          <p:nvPr>
            <p:ph type="body" sz="quarter" idx="13" hasCustomPrompt="1"/>
          </p:nvPr>
        </p:nvSpPr>
        <p:spPr>
          <a:xfrm>
            <a:off x="4944535" y="1794340"/>
            <a:ext cx="6028934"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r>
              <a:rPr kumimoji="1" lang="ja-JP" altLang="en-US" dirty="0"/>
              <a:t>ここに見出しが入るよ</a:t>
            </a:r>
          </a:p>
        </p:txBody>
      </p:sp>
      <p:sp>
        <p:nvSpPr>
          <p:cNvPr id="12" name="テキスト プレースホルダー 7"/>
          <p:cNvSpPr>
            <a:spLocks noGrp="1"/>
          </p:cNvSpPr>
          <p:nvPr>
            <p:ph type="body" sz="quarter" idx="14" hasCustomPrompt="1"/>
          </p:nvPr>
        </p:nvSpPr>
        <p:spPr>
          <a:xfrm>
            <a:off x="4944533" y="4628376"/>
            <a:ext cx="6028935" cy="1119999"/>
          </a:xfrm>
        </p:spPr>
        <p:txBody>
          <a:bodyPr anchor="t">
            <a:normAutofit/>
          </a:bodyPr>
          <a:lstStyle>
            <a:lvl1pPr algn="l">
              <a:spcBef>
                <a:spcPts val="0"/>
              </a:spcBef>
              <a:defRPr sz="1600"/>
            </a:lvl1pPr>
          </a:lstStyle>
          <a:p>
            <a:pPr lvl="0"/>
            <a:r>
              <a:rPr kumimoji="1" lang="ja-JP" altLang="en-US" dirty="0"/>
              <a:t>ここにテキストが入るよ</a:t>
            </a:r>
          </a:p>
        </p:txBody>
      </p:sp>
      <p:sp>
        <p:nvSpPr>
          <p:cNvPr id="13" name="テキスト プレースホルダー 7"/>
          <p:cNvSpPr>
            <a:spLocks noGrp="1"/>
          </p:cNvSpPr>
          <p:nvPr>
            <p:ph type="body" sz="quarter" idx="15" hasCustomPrompt="1"/>
          </p:nvPr>
        </p:nvSpPr>
        <p:spPr>
          <a:xfrm>
            <a:off x="4944533" y="4088652"/>
            <a:ext cx="6028935"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r>
              <a:rPr kumimoji="1" lang="ja-JP" altLang="en-US" dirty="0"/>
              <a:t>ここに見出しが入るよ</a:t>
            </a:r>
          </a:p>
        </p:txBody>
      </p:sp>
      <p:sp>
        <p:nvSpPr>
          <p:cNvPr id="6" name="図プレースホルダー 5"/>
          <p:cNvSpPr>
            <a:spLocks noGrp="1"/>
          </p:cNvSpPr>
          <p:nvPr>
            <p:ph type="pic" sz="quarter" idx="16"/>
          </p:nvPr>
        </p:nvSpPr>
        <p:spPr>
          <a:xfrm>
            <a:off x="1210735" y="1616513"/>
            <a:ext cx="3581400" cy="2014848"/>
          </a:xfrm>
        </p:spPr>
        <p:txBody>
          <a:bodyPr/>
          <a:lstStyle/>
          <a:p>
            <a:endParaRPr kumimoji="1" lang="ja-JP" altLang="en-US"/>
          </a:p>
        </p:txBody>
      </p:sp>
      <p:sp>
        <p:nvSpPr>
          <p:cNvPr id="11" name="図プレースホルダー 5"/>
          <p:cNvSpPr>
            <a:spLocks noGrp="1"/>
          </p:cNvSpPr>
          <p:nvPr>
            <p:ph type="pic" sz="quarter" idx="17"/>
          </p:nvPr>
        </p:nvSpPr>
        <p:spPr>
          <a:xfrm>
            <a:off x="1210735" y="3910814"/>
            <a:ext cx="3581400" cy="2014848"/>
          </a:xfrm>
        </p:spPr>
        <p:txBody>
          <a:bodyPr/>
          <a:lstStyle/>
          <a:p>
            <a:endParaRPr kumimoji="1" lang="ja-JP" altLang="en-US"/>
          </a:p>
        </p:txBody>
      </p:sp>
    </p:spTree>
    <p:extLst>
      <p:ext uri="{BB962C8B-B14F-4D97-AF65-F5344CB8AC3E}">
        <p14:creationId xmlns:p14="http://schemas.microsoft.com/office/powerpoint/2010/main" val="1816911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正方形/長方形 9"/>
          <p:cNvSpPr/>
          <p:nvPr userDrawn="1"/>
        </p:nvSpPr>
        <p:spPr>
          <a:xfrm>
            <a:off x="11390334" y="6372556"/>
            <a:ext cx="484340" cy="4854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Segoe UI"/>
              <a:ea typeface="メイリオ"/>
              <a:cs typeface="+mn-cs"/>
            </a:endParaRPr>
          </a:p>
        </p:txBody>
      </p:sp>
      <p:sp>
        <p:nvSpPr>
          <p:cNvPr id="2" name="Title Placeholder 1"/>
          <p:cNvSpPr>
            <a:spLocks noGrp="1"/>
          </p:cNvSpPr>
          <p:nvPr>
            <p:ph type="title"/>
          </p:nvPr>
        </p:nvSpPr>
        <p:spPr>
          <a:xfrm>
            <a:off x="328809" y="325727"/>
            <a:ext cx="11557348" cy="760029"/>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328809" y="1361375"/>
            <a:ext cx="11557348" cy="4815592"/>
          </a:xfrm>
          <a:prstGeom prst="rect">
            <a:avLst/>
          </a:prstGeom>
        </p:spPr>
        <p:txBody>
          <a:bodyPr vert="horz" lIns="91440" tIns="45720" rIns="91440" bIns="45720" rtlCol="0">
            <a:normAutofit/>
          </a:bodyPr>
          <a:lstStyle/>
          <a:p>
            <a:pPr lvl="0"/>
            <a:r>
              <a:rPr lang="ja-JP" altLang="en-US" dirty="0"/>
              <a:t>マスター テキストの書式設定</a:t>
            </a:r>
          </a:p>
        </p:txBody>
      </p:sp>
      <p:sp>
        <p:nvSpPr>
          <p:cNvPr id="5" name="Footer Placeholder 4"/>
          <p:cNvSpPr>
            <a:spLocks noGrp="1"/>
          </p:cNvSpPr>
          <p:nvPr>
            <p:ph type="ftr" sz="quarter" idx="3"/>
          </p:nvPr>
        </p:nvSpPr>
        <p:spPr>
          <a:xfrm>
            <a:off x="7145055" y="6406467"/>
            <a:ext cx="411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6" name="Slide Number Placeholder 5"/>
          <p:cNvSpPr>
            <a:spLocks noGrp="1"/>
          </p:cNvSpPr>
          <p:nvPr>
            <p:ph type="sldNum" sz="quarter" idx="4"/>
          </p:nvPr>
        </p:nvSpPr>
        <p:spPr>
          <a:xfrm>
            <a:off x="11381983" y="6406467"/>
            <a:ext cx="492691" cy="365125"/>
          </a:xfrm>
          <a:prstGeom prst="rect">
            <a:avLst/>
          </a:prstGeom>
        </p:spPr>
        <p:txBody>
          <a:bodyPr vert="horz" lIns="91440" tIns="45720" rIns="91440" bIns="45720" rtlCol="0" anchor="ctr"/>
          <a:lstStyle>
            <a:lvl1pPr algn="ctr">
              <a:defRPr sz="1600">
                <a:solidFill>
                  <a:schemeClr val="bg1"/>
                </a:solidFill>
              </a:defRPr>
            </a:lvl1pPr>
          </a:lstStyle>
          <a:p>
            <a:pPr defTabSz="914446">
              <a:defRPr/>
            </a:pPr>
            <a:fld id="{03EB59E2-90B9-4CD3-AC74-D672227E13C3}" type="slidenum">
              <a:rPr kumimoji="0" lang="en-US" smtClean="0">
                <a:solidFill>
                  <a:prstClr val="white"/>
                </a:solidFill>
              </a:rPr>
              <a:pPr defTabSz="914446">
                <a:defRPr/>
              </a:pPr>
              <a:t>‹#›</a:t>
            </a:fld>
            <a:endParaRPr kumimoji="0" lang="en-US" dirty="0">
              <a:solidFill>
                <a:prstClr val="white"/>
              </a:solidFill>
            </a:endParaRPr>
          </a:p>
        </p:txBody>
      </p:sp>
      <p:sp>
        <p:nvSpPr>
          <p:cNvPr id="9" name="正方形/長方形 8"/>
          <p:cNvSpPr/>
          <p:nvPr userDrawn="1"/>
        </p:nvSpPr>
        <p:spPr>
          <a:xfrm>
            <a:off x="359079" y="966738"/>
            <a:ext cx="11832920" cy="72011"/>
          </a:xfrm>
          <a:prstGeom prst="rect">
            <a:avLst/>
          </a:prstGeom>
          <a:solidFill>
            <a:srgbClr val="096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Segoe UI"/>
              <a:ea typeface="メイリオ"/>
              <a:cs typeface="+mn-cs"/>
            </a:endParaRPr>
          </a:p>
        </p:txBody>
      </p:sp>
    </p:spTree>
    <p:extLst>
      <p:ext uri="{BB962C8B-B14F-4D97-AF65-F5344CB8AC3E}">
        <p14:creationId xmlns:p14="http://schemas.microsoft.com/office/powerpoint/2010/main" val="1299309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324" rtl="0" eaLnBrk="1" latinLnBrk="0" hangingPunct="1">
        <a:lnSpc>
          <a:spcPct val="90000"/>
        </a:lnSpc>
        <a:spcBef>
          <a:spcPct val="0"/>
        </a:spcBef>
        <a:buNone/>
        <a:defRPr sz="2933" kern="1200">
          <a:solidFill>
            <a:schemeClr val="accent1"/>
          </a:solidFill>
          <a:latin typeface="+mj-lt"/>
          <a:ea typeface="+mj-ea"/>
          <a:cs typeface="+mj-cs"/>
        </a:defRPr>
      </a:lvl1pPr>
    </p:titleStyle>
    <p:bodyStyle>
      <a:lvl1pPr marL="0" indent="0" algn="l" defTabSz="914324" rtl="0" eaLnBrk="1" latinLnBrk="0" hangingPunct="1">
        <a:lnSpc>
          <a:spcPct val="130000"/>
        </a:lnSpc>
        <a:spcBef>
          <a:spcPts val="800"/>
        </a:spcBef>
        <a:buFontTx/>
        <a:buNone/>
        <a:defRPr sz="1600" kern="1200">
          <a:solidFill>
            <a:schemeClr val="tx2"/>
          </a:solidFill>
          <a:latin typeface="+mn-lt"/>
          <a:ea typeface="+mn-ea"/>
          <a:cs typeface="+mn-cs"/>
        </a:defRPr>
      </a:lvl1pPr>
      <a:lvl2pPr marL="457162" indent="0" algn="l" defTabSz="914324" rtl="0" eaLnBrk="1" latinLnBrk="0" hangingPunct="1">
        <a:lnSpc>
          <a:spcPct val="90000"/>
        </a:lnSpc>
        <a:spcBef>
          <a:spcPts val="500"/>
        </a:spcBef>
        <a:buFontTx/>
        <a:buNone/>
        <a:defRPr sz="2400" kern="1200">
          <a:solidFill>
            <a:schemeClr val="tx1"/>
          </a:solidFill>
          <a:latin typeface="+mn-lt"/>
          <a:ea typeface="+mn-ea"/>
          <a:cs typeface="+mn-cs"/>
        </a:defRPr>
      </a:lvl2pPr>
      <a:lvl3pPr marL="914324" indent="0" algn="l" defTabSz="914324" rtl="0" eaLnBrk="1" latinLnBrk="0" hangingPunct="1">
        <a:lnSpc>
          <a:spcPct val="90000"/>
        </a:lnSpc>
        <a:spcBef>
          <a:spcPts val="500"/>
        </a:spcBef>
        <a:buFontTx/>
        <a:buNone/>
        <a:defRPr sz="2000" kern="1200">
          <a:solidFill>
            <a:schemeClr val="tx1"/>
          </a:solidFill>
          <a:latin typeface="+mn-lt"/>
          <a:ea typeface="+mn-ea"/>
          <a:cs typeface="+mn-cs"/>
        </a:defRPr>
      </a:lvl3pPr>
      <a:lvl4pPr marL="1371486" indent="0" algn="l" defTabSz="914324" rtl="0" eaLnBrk="1" latinLnBrk="0" hangingPunct="1">
        <a:lnSpc>
          <a:spcPct val="90000"/>
        </a:lnSpc>
        <a:spcBef>
          <a:spcPts val="500"/>
        </a:spcBef>
        <a:buFontTx/>
        <a:buNone/>
        <a:defRPr sz="1800" kern="1200">
          <a:solidFill>
            <a:schemeClr val="tx1"/>
          </a:solidFill>
          <a:latin typeface="+mn-lt"/>
          <a:ea typeface="+mn-ea"/>
          <a:cs typeface="+mn-cs"/>
        </a:defRPr>
      </a:lvl4pPr>
      <a:lvl5pPr marL="1828647" indent="0" algn="l" defTabSz="914324" rtl="0" eaLnBrk="1" latinLnBrk="0" hangingPunct="1">
        <a:lnSpc>
          <a:spcPct val="90000"/>
        </a:lnSpc>
        <a:spcBef>
          <a:spcPts val="500"/>
        </a:spcBef>
        <a:buFontTx/>
        <a:buNone/>
        <a:defRPr sz="1800" kern="1200">
          <a:solidFill>
            <a:schemeClr val="tx1"/>
          </a:solidFill>
          <a:latin typeface="+mn-lt"/>
          <a:ea typeface="+mn-ea"/>
          <a:cs typeface="+mn-cs"/>
        </a:defRPr>
      </a:lvl5pPr>
      <a:lvl6pPr marL="2514390"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53"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13"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75"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24" rtl="0" eaLnBrk="1" latinLnBrk="0" hangingPunct="1">
        <a:defRPr sz="1800" kern="1200">
          <a:solidFill>
            <a:schemeClr val="tx1"/>
          </a:solidFill>
          <a:latin typeface="+mn-lt"/>
          <a:ea typeface="+mn-ea"/>
          <a:cs typeface="+mn-cs"/>
        </a:defRPr>
      </a:lvl1pPr>
      <a:lvl2pPr marL="457162" algn="l" defTabSz="914324" rtl="0" eaLnBrk="1" latinLnBrk="0" hangingPunct="1">
        <a:defRPr sz="1800" kern="1200">
          <a:solidFill>
            <a:schemeClr val="tx1"/>
          </a:solidFill>
          <a:latin typeface="+mn-lt"/>
          <a:ea typeface="+mn-ea"/>
          <a:cs typeface="+mn-cs"/>
        </a:defRPr>
      </a:lvl2pPr>
      <a:lvl3pPr marL="914324" algn="l" defTabSz="914324" rtl="0" eaLnBrk="1" latinLnBrk="0" hangingPunct="1">
        <a:defRPr sz="1800" kern="1200">
          <a:solidFill>
            <a:schemeClr val="tx1"/>
          </a:solidFill>
          <a:latin typeface="+mn-lt"/>
          <a:ea typeface="+mn-ea"/>
          <a:cs typeface="+mn-cs"/>
        </a:defRPr>
      </a:lvl3pPr>
      <a:lvl4pPr marL="1371486" algn="l" defTabSz="914324" rtl="0" eaLnBrk="1" latinLnBrk="0" hangingPunct="1">
        <a:defRPr sz="1800" kern="1200">
          <a:solidFill>
            <a:schemeClr val="tx1"/>
          </a:solidFill>
          <a:latin typeface="+mn-lt"/>
          <a:ea typeface="+mn-ea"/>
          <a:cs typeface="+mn-cs"/>
        </a:defRPr>
      </a:lvl4pPr>
      <a:lvl5pPr marL="1828646" algn="l" defTabSz="914324" rtl="0" eaLnBrk="1" latinLnBrk="0" hangingPunct="1">
        <a:defRPr sz="1800" kern="1200">
          <a:solidFill>
            <a:schemeClr val="tx1"/>
          </a:solidFill>
          <a:latin typeface="+mn-lt"/>
          <a:ea typeface="+mn-ea"/>
          <a:cs typeface="+mn-cs"/>
        </a:defRPr>
      </a:lvl5pPr>
      <a:lvl6pPr marL="2285810" algn="l" defTabSz="914324" rtl="0" eaLnBrk="1" latinLnBrk="0" hangingPunct="1">
        <a:defRPr sz="1800" kern="1200">
          <a:solidFill>
            <a:schemeClr val="tx1"/>
          </a:solidFill>
          <a:latin typeface="+mn-lt"/>
          <a:ea typeface="+mn-ea"/>
          <a:cs typeface="+mn-cs"/>
        </a:defRPr>
      </a:lvl6pPr>
      <a:lvl7pPr marL="2742971" algn="l" defTabSz="914324" rtl="0" eaLnBrk="1" latinLnBrk="0" hangingPunct="1">
        <a:defRPr sz="1800" kern="1200">
          <a:solidFill>
            <a:schemeClr val="tx1"/>
          </a:solidFill>
          <a:latin typeface="+mn-lt"/>
          <a:ea typeface="+mn-ea"/>
          <a:cs typeface="+mn-cs"/>
        </a:defRPr>
      </a:lvl7pPr>
      <a:lvl8pPr marL="3200133" algn="l" defTabSz="914324" rtl="0" eaLnBrk="1" latinLnBrk="0" hangingPunct="1">
        <a:defRPr sz="1800" kern="1200">
          <a:solidFill>
            <a:schemeClr val="tx1"/>
          </a:solidFill>
          <a:latin typeface="+mn-lt"/>
          <a:ea typeface="+mn-ea"/>
          <a:cs typeface="+mn-cs"/>
        </a:defRPr>
      </a:lvl8pPr>
      <a:lvl9pPr marL="3657295" algn="l" defTabSz="91432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17E7F6-CB52-49C9-96DE-47B7D5B48697}"/>
              </a:ext>
            </a:extLst>
          </p:cNvPr>
          <p:cNvSpPr>
            <a:spLocks noGrp="1"/>
          </p:cNvSpPr>
          <p:nvPr>
            <p:ph type="body" sz="quarter" idx="12"/>
          </p:nvPr>
        </p:nvSpPr>
        <p:spPr>
          <a:xfrm>
            <a:off x="1828460" y="3621051"/>
            <a:ext cx="8535081" cy="2665449"/>
          </a:xfrm>
        </p:spPr>
        <p:txBody>
          <a:bodyPr>
            <a:normAutofit lnSpcReduction="10000"/>
          </a:bodyPr>
          <a:lstStyle/>
          <a:p>
            <a:r>
              <a:rPr kumimoji="1" lang="en-US" altLang="ja-JP" dirty="0" err="1"/>
              <a:t>SciTilop</a:t>
            </a:r>
            <a:r>
              <a:rPr kumimoji="1" lang="ja-JP" altLang="en-US" dirty="0"/>
              <a:t>　</a:t>
            </a:r>
            <a:endParaRPr kumimoji="1" lang="en-US" altLang="ja-JP" dirty="0"/>
          </a:p>
          <a:p>
            <a:r>
              <a:rPr kumimoji="1" lang="ja-JP" altLang="en-US" dirty="0"/>
              <a:t>基幹理工学部・研究科</a:t>
            </a:r>
            <a:endParaRPr kumimoji="1" lang="en-US" altLang="ja-JP" dirty="0"/>
          </a:p>
          <a:p>
            <a:r>
              <a:rPr kumimoji="1" lang="ja-JP" altLang="en-US" dirty="0"/>
              <a:t>機械科学航空学科・機械科学専攻</a:t>
            </a:r>
            <a:endParaRPr kumimoji="1" lang="en-US" altLang="ja-JP" dirty="0"/>
          </a:p>
          <a:p>
            <a:r>
              <a:rPr kumimoji="1" lang="ja-JP" altLang="en-US" dirty="0"/>
              <a:t>天沼裕太</a:t>
            </a:r>
            <a:endParaRPr kumimoji="1" lang="en-US" altLang="ja-JP" dirty="0"/>
          </a:p>
          <a:p>
            <a:r>
              <a:rPr kumimoji="1" lang="ja-JP" altLang="en-US" dirty="0"/>
              <a:t>贄田</a:t>
            </a:r>
            <a:r>
              <a:rPr lang="ja-JP" altLang="en-US" dirty="0"/>
              <a:t>雅貴</a:t>
            </a:r>
            <a:endParaRPr kumimoji="1" lang="en-US" altLang="ja-JP" dirty="0"/>
          </a:p>
          <a:p>
            <a:r>
              <a:rPr kumimoji="1" lang="ja-JP" altLang="en-US" dirty="0"/>
              <a:t>伊藤</a:t>
            </a:r>
            <a:r>
              <a:rPr lang="ja-JP" altLang="en-US" dirty="0"/>
              <a:t>司聖</a:t>
            </a:r>
            <a:endParaRPr kumimoji="1" lang="en-US" altLang="ja-JP" dirty="0"/>
          </a:p>
          <a:p>
            <a:r>
              <a:rPr kumimoji="1" lang="ja-JP" altLang="en-US" dirty="0"/>
              <a:t>原拓也</a:t>
            </a:r>
            <a:endParaRPr kumimoji="1" lang="en-US" altLang="ja-JP" dirty="0"/>
          </a:p>
          <a:p>
            <a:endParaRPr kumimoji="1" lang="en-US" altLang="ja-JP" dirty="0"/>
          </a:p>
          <a:p>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E2AB49FF-3A98-449F-B7B9-1B281AFAEB42}"/>
              </a:ext>
            </a:extLst>
          </p:cNvPr>
          <p:cNvSpPr>
            <a:spLocks noGrp="1"/>
          </p:cNvSpPr>
          <p:nvPr>
            <p:ph type="title"/>
          </p:nvPr>
        </p:nvSpPr>
        <p:spPr>
          <a:xfrm>
            <a:off x="158663" y="1557140"/>
            <a:ext cx="11874674" cy="1317336"/>
          </a:xfrm>
        </p:spPr>
        <p:txBody>
          <a:bodyPr/>
          <a:lstStyle/>
          <a:p>
            <a:pPr algn="ctr"/>
            <a:r>
              <a:rPr kumimoji="1" lang="en-US" altLang="ja-JP" dirty="0"/>
              <a:t>2019</a:t>
            </a:r>
            <a:r>
              <a:rPr kumimoji="1" lang="ja-JP" altLang="en-US" dirty="0"/>
              <a:t>年参議院選の選挙予測について</a:t>
            </a:r>
          </a:p>
        </p:txBody>
      </p:sp>
    </p:spTree>
    <p:extLst>
      <p:ext uri="{BB962C8B-B14F-4D97-AF65-F5344CB8AC3E}">
        <p14:creationId xmlns:p14="http://schemas.microsoft.com/office/powerpoint/2010/main" val="1843426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7FF25B-49E5-4887-B5BC-31D0EB901556}"/>
              </a:ext>
            </a:extLst>
          </p:cNvPr>
          <p:cNvSpPr>
            <a:spLocks noGrp="1"/>
          </p:cNvSpPr>
          <p:nvPr>
            <p:ph type="title"/>
          </p:nvPr>
        </p:nvSpPr>
        <p:spPr/>
        <p:txBody>
          <a:bodyPr/>
          <a:lstStyle/>
          <a:p>
            <a:r>
              <a:rPr kumimoji="1" lang="ja-JP" altLang="en-US" dirty="0"/>
              <a:t>選挙区 </a:t>
            </a:r>
            <a:r>
              <a:rPr kumimoji="1" lang="en-US" altLang="ja-JP" dirty="0"/>
              <a:t>– </a:t>
            </a:r>
            <a:r>
              <a:rPr kumimoji="1" lang="ja-JP" altLang="en-US" dirty="0"/>
              <a:t>概要</a:t>
            </a:r>
            <a:r>
              <a:rPr kumimoji="1" lang="en-US" altLang="ja-JP" dirty="0"/>
              <a:t> </a:t>
            </a:r>
            <a:endParaRPr kumimoji="1" lang="ja-JP" altLang="en-US" dirty="0"/>
          </a:p>
        </p:txBody>
      </p:sp>
      <p:sp>
        <p:nvSpPr>
          <p:cNvPr id="3" name="フッター プレースホルダー 2">
            <a:extLst>
              <a:ext uri="{FF2B5EF4-FFF2-40B4-BE49-F238E27FC236}">
                <a16:creationId xmlns:a16="http://schemas.microsoft.com/office/drawing/2014/main" id="{0F5CA1D6-FEBE-4BBF-A98A-D18B68A7A96D}"/>
              </a:ext>
            </a:extLst>
          </p:cNvPr>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a:extLst>
              <a:ext uri="{FF2B5EF4-FFF2-40B4-BE49-F238E27FC236}">
                <a16:creationId xmlns:a16="http://schemas.microsoft.com/office/drawing/2014/main" id="{1C6CA305-B8AF-4F4A-A07D-B3EA3AAF0957}"/>
              </a:ext>
            </a:extLst>
          </p:cNvPr>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2</a:t>
            </a:fld>
            <a:endParaRPr kumimoji="0" lang="en-US" dirty="0">
              <a:solidFill>
                <a:prstClr val="white"/>
              </a:solidFill>
            </a:endParaRPr>
          </a:p>
        </p:txBody>
      </p:sp>
      <p:sp>
        <p:nvSpPr>
          <p:cNvPr id="5" name="テキスト プレースホルダー 4">
            <a:extLst>
              <a:ext uri="{FF2B5EF4-FFF2-40B4-BE49-F238E27FC236}">
                <a16:creationId xmlns:a16="http://schemas.microsoft.com/office/drawing/2014/main" id="{6CCEBD2C-80A8-48B8-94B3-B19024461F07}"/>
              </a:ext>
            </a:extLst>
          </p:cNvPr>
          <p:cNvSpPr>
            <a:spLocks noGrp="1"/>
          </p:cNvSpPr>
          <p:nvPr>
            <p:ph type="body" sz="quarter" idx="12"/>
          </p:nvPr>
        </p:nvSpPr>
        <p:spPr>
          <a:xfrm>
            <a:off x="1029222" y="2535828"/>
            <a:ext cx="4396455" cy="2268774"/>
          </a:xfrm>
        </p:spPr>
        <p:txBody>
          <a:bodyPr>
            <a:normAutofit fontScale="92500" lnSpcReduction="20000"/>
          </a:bodyPr>
          <a:lstStyle/>
          <a:p>
            <a:r>
              <a:rPr kumimoji="1" lang="ja-JP" altLang="en-US" dirty="0"/>
              <a:t>選挙区は個人での戦い</a:t>
            </a:r>
            <a:endParaRPr kumimoji="1" lang="en-US" altLang="ja-JP" dirty="0"/>
          </a:p>
          <a:p>
            <a:pPr marL="457200" indent="-457200">
              <a:buFont typeface="+mj-lt"/>
              <a:buAutoNum type="arabicPeriod"/>
            </a:pPr>
            <a:r>
              <a:rPr kumimoji="1" lang="ja-JP" altLang="en-US" dirty="0"/>
              <a:t>見た目の印象</a:t>
            </a:r>
            <a:endParaRPr kumimoji="1" lang="en-US" altLang="ja-JP" dirty="0"/>
          </a:p>
          <a:p>
            <a:pPr marL="457200" indent="-457200">
              <a:buFont typeface="+mj-lt"/>
              <a:buAutoNum type="arabicPeriod"/>
            </a:pPr>
            <a:r>
              <a:rPr kumimoji="1" lang="ja-JP" altLang="en-US" dirty="0"/>
              <a:t>過去の経歴</a:t>
            </a:r>
            <a:endParaRPr kumimoji="1" lang="en-US" altLang="ja-JP" dirty="0"/>
          </a:p>
          <a:p>
            <a:pPr marL="457200" indent="-457200">
              <a:buFont typeface="+mj-lt"/>
              <a:buAutoNum type="arabicPeriod"/>
            </a:pPr>
            <a:r>
              <a:rPr kumimoji="1" lang="ja-JP" altLang="en-US" dirty="0"/>
              <a:t>所属政党</a:t>
            </a:r>
            <a:endParaRPr kumimoji="1" lang="en-US" altLang="ja-JP" dirty="0"/>
          </a:p>
          <a:p>
            <a:r>
              <a:rPr kumimoji="1" lang="ja-JP" altLang="en-US" dirty="0"/>
              <a:t>などが候補者を決めるパラメーター</a:t>
            </a:r>
            <a:endParaRPr kumimoji="1" lang="en-US" altLang="ja-JP" dirty="0"/>
          </a:p>
          <a:p>
            <a:pPr marL="342900" indent="-342900">
              <a:buFont typeface="Arial" panose="020B0604020202020204" pitchFamily="34" charset="0"/>
              <a:buChar char="•"/>
            </a:pPr>
            <a:endParaRPr kumimoji="1" lang="en-US" altLang="ja-JP" dirty="0"/>
          </a:p>
          <a:p>
            <a:pPr marL="342900" indent="-342900">
              <a:buFont typeface="Arial" panose="020B0604020202020204" pitchFamily="34" charset="0"/>
              <a:buChar char="•"/>
            </a:pPr>
            <a:endParaRPr kumimoji="1" lang="en-US" altLang="ja-JP" dirty="0"/>
          </a:p>
          <a:p>
            <a:endParaRPr kumimoji="1" lang="ja-JP" altLang="en-US" dirty="0"/>
          </a:p>
        </p:txBody>
      </p:sp>
      <p:sp>
        <p:nvSpPr>
          <p:cNvPr id="6" name="矢印: 右 5">
            <a:extLst>
              <a:ext uri="{FF2B5EF4-FFF2-40B4-BE49-F238E27FC236}">
                <a16:creationId xmlns:a16="http://schemas.microsoft.com/office/drawing/2014/main" id="{34F5BCE7-D6C2-4489-BD32-7F020DB93E25}"/>
              </a:ext>
            </a:extLst>
          </p:cNvPr>
          <p:cNvSpPr/>
          <p:nvPr/>
        </p:nvSpPr>
        <p:spPr>
          <a:xfrm>
            <a:off x="5574506" y="3163009"/>
            <a:ext cx="1042987" cy="1014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429CC134-6C55-4D8C-A488-43433D08F169}"/>
              </a:ext>
            </a:extLst>
          </p:cNvPr>
          <p:cNvSpPr txBox="1"/>
          <p:nvPr/>
        </p:nvSpPr>
        <p:spPr>
          <a:xfrm>
            <a:off x="7145055" y="2888619"/>
            <a:ext cx="3686175" cy="1569660"/>
          </a:xfrm>
          <a:prstGeom prst="rect">
            <a:avLst/>
          </a:prstGeom>
          <a:noFill/>
          <a:ln w="38100">
            <a:solidFill>
              <a:schemeClr val="accent2"/>
            </a:solidFill>
          </a:ln>
        </p:spPr>
        <p:txBody>
          <a:bodyPr wrap="square" rtlCol="0">
            <a:spAutoFit/>
          </a:bodyPr>
          <a:lstStyle/>
          <a:p>
            <a:endParaRPr lang="en-US" altLang="ja-JP" dirty="0"/>
          </a:p>
          <a:p>
            <a:pPr marL="342900" indent="-342900">
              <a:buFont typeface="+mj-lt"/>
              <a:buAutoNum type="arabicPeriod"/>
            </a:pPr>
            <a:r>
              <a:rPr kumimoji="1" lang="ja-JP" altLang="en-US" sz="2000" dirty="0"/>
              <a:t>性別</a:t>
            </a:r>
            <a:r>
              <a:rPr kumimoji="1" lang="en-US" altLang="ja-JP" sz="2000" dirty="0"/>
              <a:t>, </a:t>
            </a:r>
            <a:r>
              <a:rPr kumimoji="1" lang="ja-JP" altLang="en-US" sz="2000" dirty="0"/>
              <a:t>年齢</a:t>
            </a:r>
            <a:r>
              <a:rPr kumimoji="1" lang="en-US" altLang="ja-JP" sz="2000" dirty="0"/>
              <a:t>, </a:t>
            </a:r>
            <a:r>
              <a:rPr kumimoji="1" lang="ja-JP" altLang="en-US" sz="2000" dirty="0"/>
              <a:t>顔写真</a:t>
            </a:r>
            <a:endParaRPr kumimoji="1" lang="en-US" altLang="ja-JP" sz="2000" dirty="0"/>
          </a:p>
          <a:p>
            <a:pPr marL="342900" indent="-342900">
              <a:buFont typeface="+mj-lt"/>
              <a:buAutoNum type="arabicPeriod"/>
            </a:pPr>
            <a:r>
              <a:rPr lang="ja-JP" altLang="en-US" sz="2000" dirty="0"/>
              <a:t>過去の当選回数</a:t>
            </a:r>
            <a:r>
              <a:rPr lang="en-US" altLang="ja-JP" sz="2000" dirty="0"/>
              <a:t>,</a:t>
            </a:r>
            <a:r>
              <a:rPr lang="ja-JP" altLang="en-US" sz="2000" dirty="0"/>
              <a:t> 新旧</a:t>
            </a:r>
            <a:r>
              <a:rPr lang="en-US" altLang="ja-JP" sz="2000" dirty="0"/>
              <a:t>, </a:t>
            </a:r>
            <a:r>
              <a:rPr lang="ja-JP" altLang="en-US" sz="2000" dirty="0"/>
              <a:t>略歴</a:t>
            </a:r>
            <a:endParaRPr lang="en-US" altLang="ja-JP" sz="2000" dirty="0"/>
          </a:p>
          <a:p>
            <a:pPr marL="342900" indent="-342900">
              <a:buFont typeface="+mj-lt"/>
              <a:buAutoNum type="arabicPeriod"/>
            </a:pPr>
            <a:r>
              <a:rPr lang="ja-JP" altLang="en-US" sz="2000" dirty="0"/>
              <a:t>所属政党の規模</a:t>
            </a:r>
            <a:endParaRPr lang="en-US" altLang="ja-JP" sz="2000" dirty="0"/>
          </a:p>
          <a:p>
            <a:endParaRPr kumimoji="1" lang="ja-JP" altLang="en-US" dirty="0"/>
          </a:p>
        </p:txBody>
      </p:sp>
      <p:sp>
        <p:nvSpPr>
          <p:cNvPr id="9" name="テキスト ボックス 8">
            <a:extLst>
              <a:ext uri="{FF2B5EF4-FFF2-40B4-BE49-F238E27FC236}">
                <a16:creationId xmlns:a16="http://schemas.microsoft.com/office/drawing/2014/main" id="{99738D13-0409-4422-8F9E-CC707173B68A}"/>
              </a:ext>
            </a:extLst>
          </p:cNvPr>
          <p:cNvSpPr txBox="1"/>
          <p:nvPr/>
        </p:nvSpPr>
        <p:spPr>
          <a:xfrm>
            <a:off x="770372" y="1503894"/>
            <a:ext cx="10353595" cy="830997"/>
          </a:xfrm>
          <a:prstGeom prst="rect">
            <a:avLst/>
          </a:prstGeom>
          <a:noFill/>
        </p:spPr>
        <p:txBody>
          <a:bodyPr wrap="square" rtlCol="0">
            <a:spAutoFit/>
          </a:bodyPr>
          <a:lstStyle/>
          <a:p>
            <a:r>
              <a:rPr lang="ja-JP" altLang="en-US" sz="2400" dirty="0"/>
              <a:t>候補者の特徴を</a:t>
            </a:r>
            <a:r>
              <a:rPr lang="ja-JP" altLang="en-US" sz="2400" dirty="0" err="1"/>
              <a:t>示すの</a:t>
            </a:r>
            <a:r>
              <a:rPr lang="ja-JP" altLang="en-US" sz="2400" dirty="0"/>
              <a:t>データからの予測  →  機械学習を用いた分類に予測</a:t>
            </a:r>
            <a:endParaRPr lang="en-US" altLang="ja-JP" sz="2400" dirty="0"/>
          </a:p>
          <a:p>
            <a:r>
              <a:rPr kumimoji="1" lang="ja-JP" altLang="en-US" sz="2400" dirty="0"/>
              <a:t>用いるモデル </a:t>
            </a:r>
            <a:r>
              <a:rPr kumimoji="1" lang="en-US" altLang="ja-JP" sz="2400" dirty="0"/>
              <a:t>:  SVM</a:t>
            </a:r>
          </a:p>
        </p:txBody>
      </p:sp>
      <p:sp>
        <p:nvSpPr>
          <p:cNvPr id="10" name="テキスト ボックス 9">
            <a:extLst>
              <a:ext uri="{FF2B5EF4-FFF2-40B4-BE49-F238E27FC236}">
                <a16:creationId xmlns:a16="http://schemas.microsoft.com/office/drawing/2014/main" id="{2EBB78AF-D495-42A3-8922-2C11270FBD41}"/>
              </a:ext>
            </a:extLst>
          </p:cNvPr>
          <p:cNvSpPr txBox="1"/>
          <p:nvPr/>
        </p:nvSpPr>
        <p:spPr>
          <a:xfrm>
            <a:off x="770372" y="5032263"/>
            <a:ext cx="12328808" cy="400110"/>
          </a:xfrm>
          <a:prstGeom prst="rect">
            <a:avLst/>
          </a:prstGeom>
          <a:noFill/>
        </p:spPr>
        <p:txBody>
          <a:bodyPr wrap="square" rtlCol="0">
            <a:spAutoFit/>
          </a:bodyPr>
          <a:lstStyle/>
          <a:p>
            <a:r>
              <a:rPr kumimoji="1" lang="ja-JP" altLang="en-US" sz="2000" dirty="0"/>
              <a:t>上記のパラメーターを用いて</a:t>
            </a:r>
            <a:r>
              <a:rPr kumimoji="1" lang="en-US" altLang="ja-JP" sz="2000" dirty="0"/>
              <a:t>2013</a:t>
            </a:r>
            <a:r>
              <a:rPr kumimoji="1" lang="ja-JP" altLang="en-US" sz="2000" dirty="0"/>
              <a:t>年の参議員選挙から</a:t>
            </a:r>
            <a:r>
              <a:rPr kumimoji="1" lang="en-US" altLang="ja-JP" sz="2000" dirty="0"/>
              <a:t>2016</a:t>
            </a:r>
            <a:r>
              <a:rPr kumimoji="1" lang="ja-JP" altLang="en-US" sz="2000" dirty="0"/>
              <a:t>年の参議員選挙の結果を予測</a:t>
            </a:r>
          </a:p>
        </p:txBody>
      </p:sp>
      <p:sp>
        <p:nvSpPr>
          <p:cNvPr id="11" name="矢印: 右 10">
            <a:extLst>
              <a:ext uri="{FF2B5EF4-FFF2-40B4-BE49-F238E27FC236}">
                <a16:creationId xmlns:a16="http://schemas.microsoft.com/office/drawing/2014/main" id="{6B6BF966-339E-48F6-88B2-BDBD10670578}"/>
              </a:ext>
            </a:extLst>
          </p:cNvPr>
          <p:cNvSpPr/>
          <p:nvPr/>
        </p:nvSpPr>
        <p:spPr>
          <a:xfrm>
            <a:off x="770371" y="5432373"/>
            <a:ext cx="815541" cy="74583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B08B342-9093-4667-8F31-7CD568AAAAC0}"/>
              </a:ext>
            </a:extLst>
          </p:cNvPr>
          <p:cNvSpPr txBox="1"/>
          <p:nvPr/>
        </p:nvSpPr>
        <p:spPr>
          <a:xfrm>
            <a:off x="1771651" y="5632720"/>
            <a:ext cx="7958137" cy="523220"/>
          </a:xfrm>
          <a:prstGeom prst="rect">
            <a:avLst/>
          </a:prstGeom>
          <a:noFill/>
          <a:ln w="57150">
            <a:solidFill>
              <a:schemeClr val="accent2"/>
            </a:solidFill>
          </a:ln>
        </p:spPr>
        <p:txBody>
          <a:bodyPr wrap="square" rtlCol="0">
            <a:spAutoFit/>
          </a:bodyPr>
          <a:lstStyle/>
          <a:p>
            <a:r>
              <a:rPr kumimoji="1" lang="ja-JP" altLang="en-US" sz="2800" dirty="0"/>
              <a:t>都市部は当たるけれども地方は全く当たらない</a:t>
            </a:r>
          </a:p>
        </p:txBody>
      </p:sp>
    </p:spTree>
    <p:extLst>
      <p:ext uri="{BB962C8B-B14F-4D97-AF65-F5344CB8AC3E}">
        <p14:creationId xmlns:p14="http://schemas.microsoft.com/office/powerpoint/2010/main" val="332979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7FF25B-49E5-4887-B5BC-31D0EB901556}"/>
              </a:ext>
            </a:extLst>
          </p:cNvPr>
          <p:cNvSpPr>
            <a:spLocks noGrp="1"/>
          </p:cNvSpPr>
          <p:nvPr>
            <p:ph type="title"/>
          </p:nvPr>
        </p:nvSpPr>
        <p:spPr/>
        <p:txBody>
          <a:bodyPr/>
          <a:lstStyle/>
          <a:p>
            <a:r>
              <a:rPr kumimoji="1" lang="ja-JP" altLang="en-US" dirty="0"/>
              <a:t>選挙区 </a:t>
            </a:r>
            <a:r>
              <a:rPr kumimoji="1" lang="en-US" altLang="ja-JP" dirty="0"/>
              <a:t>– </a:t>
            </a:r>
            <a:r>
              <a:rPr kumimoji="1" lang="ja-JP" altLang="en-US" dirty="0"/>
              <a:t>地域特性の考慮</a:t>
            </a:r>
          </a:p>
        </p:txBody>
      </p:sp>
      <p:sp>
        <p:nvSpPr>
          <p:cNvPr id="3" name="フッター プレースホルダー 2">
            <a:extLst>
              <a:ext uri="{FF2B5EF4-FFF2-40B4-BE49-F238E27FC236}">
                <a16:creationId xmlns:a16="http://schemas.microsoft.com/office/drawing/2014/main" id="{0F5CA1D6-FEBE-4BBF-A98A-D18B68A7A96D}"/>
              </a:ext>
            </a:extLst>
          </p:cNvPr>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a:extLst>
              <a:ext uri="{FF2B5EF4-FFF2-40B4-BE49-F238E27FC236}">
                <a16:creationId xmlns:a16="http://schemas.microsoft.com/office/drawing/2014/main" id="{1C6CA305-B8AF-4F4A-A07D-B3EA3AAF0957}"/>
              </a:ext>
            </a:extLst>
          </p:cNvPr>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3</a:t>
            </a:fld>
            <a:endParaRPr kumimoji="0" lang="en-US" dirty="0">
              <a:solidFill>
                <a:prstClr val="white"/>
              </a:solidFill>
            </a:endParaRPr>
          </a:p>
        </p:txBody>
      </p:sp>
      <p:sp>
        <p:nvSpPr>
          <p:cNvPr id="5" name="テキスト プレースホルダー 4">
            <a:extLst>
              <a:ext uri="{FF2B5EF4-FFF2-40B4-BE49-F238E27FC236}">
                <a16:creationId xmlns:a16="http://schemas.microsoft.com/office/drawing/2014/main" id="{6CCEBD2C-80A8-48B8-94B3-B19024461F07}"/>
              </a:ext>
            </a:extLst>
          </p:cNvPr>
          <p:cNvSpPr>
            <a:spLocks noGrp="1"/>
          </p:cNvSpPr>
          <p:nvPr>
            <p:ph type="body" sz="quarter" idx="12"/>
          </p:nvPr>
        </p:nvSpPr>
        <p:spPr>
          <a:xfrm>
            <a:off x="1230015" y="1260240"/>
            <a:ext cx="9754935" cy="1640123"/>
          </a:xfrm>
        </p:spPr>
        <p:txBody>
          <a:bodyPr>
            <a:normAutofit/>
          </a:bodyPr>
          <a:lstStyle/>
          <a:p>
            <a:r>
              <a:rPr kumimoji="1" lang="ja-JP" altLang="en-US" dirty="0"/>
              <a:t>地域の特色を示すデータがないために全国で一様な予測になってしまっている</a:t>
            </a:r>
            <a:endParaRPr kumimoji="1" lang="en-US" altLang="ja-JP" dirty="0"/>
          </a:p>
          <a:p>
            <a:r>
              <a:rPr kumimoji="1" lang="ja-JP" altLang="en-US" dirty="0"/>
              <a:t>＊地域特性を示すデータを取り入れる</a:t>
            </a:r>
            <a:endParaRPr kumimoji="1" lang="en-US" altLang="ja-JP" dirty="0"/>
          </a:p>
          <a:p>
            <a:r>
              <a:rPr kumimoji="1" lang="ja-JP" altLang="en-US" dirty="0"/>
              <a:t>データの候補 </a:t>
            </a:r>
            <a:r>
              <a:rPr kumimoji="1" lang="en-US" altLang="ja-JP" dirty="0"/>
              <a:t>: </a:t>
            </a:r>
            <a:r>
              <a:rPr kumimoji="1" lang="ja-JP" altLang="en-US" dirty="0"/>
              <a:t>地方議会の議員の構成</a:t>
            </a:r>
            <a:r>
              <a:rPr kumimoji="1" lang="en-US" altLang="ja-JP" dirty="0"/>
              <a:t>, </a:t>
            </a:r>
            <a:r>
              <a:rPr kumimoji="1" lang="ja-JP" altLang="en-US" dirty="0"/>
              <a:t>東京からの距離</a:t>
            </a:r>
            <a:r>
              <a:rPr kumimoji="1" lang="en-US" altLang="ja-JP" dirty="0"/>
              <a:t>, </a:t>
            </a:r>
            <a:r>
              <a:rPr kumimoji="1" lang="ja-JP" altLang="en-US" dirty="0"/>
              <a:t>産業に関するデータ</a:t>
            </a:r>
            <a:r>
              <a:rPr kumimoji="1" lang="en-US" altLang="ja-JP" dirty="0"/>
              <a:t> </a:t>
            </a:r>
          </a:p>
          <a:p>
            <a:endParaRPr kumimoji="1" lang="en-US" altLang="ja-JP" dirty="0"/>
          </a:p>
        </p:txBody>
      </p:sp>
      <p:sp>
        <p:nvSpPr>
          <p:cNvPr id="7" name="矢印: 右 6">
            <a:extLst>
              <a:ext uri="{FF2B5EF4-FFF2-40B4-BE49-F238E27FC236}">
                <a16:creationId xmlns:a16="http://schemas.microsoft.com/office/drawing/2014/main" id="{5A740E86-DE6C-4E7D-8DC2-E6C2F61453C2}"/>
              </a:ext>
            </a:extLst>
          </p:cNvPr>
          <p:cNvSpPr/>
          <p:nvPr/>
        </p:nvSpPr>
        <p:spPr>
          <a:xfrm>
            <a:off x="1230015" y="3074847"/>
            <a:ext cx="800100" cy="760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16155AB-62CA-4F89-A0CA-319B750148C2}"/>
              </a:ext>
            </a:extLst>
          </p:cNvPr>
          <p:cNvSpPr txBox="1"/>
          <p:nvPr/>
        </p:nvSpPr>
        <p:spPr>
          <a:xfrm>
            <a:off x="2743201" y="3094882"/>
            <a:ext cx="7715250" cy="830997"/>
          </a:xfrm>
          <a:prstGeom prst="rect">
            <a:avLst/>
          </a:prstGeom>
          <a:noFill/>
        </p:spPr>
        <p:txBody>
          <a:bodyPr wrap="square" rtlCol="0">
            <a:spAutoFit/>
          </a:bodyPr>
          <a:lstStyle/>
          <a:p>
            <a:pPr marL="342900" indent="-342900">
              <a:buFont typeface="+mj-lt"/>
              <a:buAutoNum type="arabicPeriod"/>
            </a:pPr>
            <a:r>
              <a:rPr kumimoji="1" lang="ja-JP" altLang="en-US" sz="2400" dirty="0"/>
              <a:t>地方の特色を取り込むと地方が当たるようになった</a:t>
            </a:r>
            <a:endParaRPr kumimoji="1" lang="en-US" altLang="ja-JP" sz="2400" dirty="0"/>
          </a:p>
          <a:p>
            <a:pPr marL="342900" indent="-342900">
              <a:buFont typeface="+mj-lt"/>
              <a:buAutoNum type="arabicPeriod"/>
            </a:pPr>
            <a:r>
              <a:rPr lang="ja-JP" altLang="en-US" sz="2400" dirty="0"/>
              <a:t>都市部が当たらなくなった</a:t>
            </a:r>
            <a:endParaRPr kumimoji="1" lang="ja-JP" altLang="en-US" sz="2400" dirty="0"/>
          </a:p>
        </p:txBody>
      </p:sp>
      <p:sp>
        <p:nvSpPr>
          <p:cNvPr id="9" name="テキスト ボックス 8">
            <a:extLst>
              <a:ext uri="{FF2B5EF4-FFF2-40B4-BE49-F238E27FC236}">
                <a16:creationId xmlns:a16="http://schemas.microsoft.com/office/drawing/2014/main" id="{4D8E36EF-158F-402F-ACCE-6ED72F4CB5AD}"/>
              </a:ext>
            </a:extLst>
          </p:cNvPr>
          <p:cNvSpPr txBox="1"/>
          <p:nvPr/>
        </p:nvSpPr>
        <p:spPr>
          <a:xfrm>
            <a:off x="1230015" y="4120398"/>
            <a:ext cx="9056985" cy="707886"/>
          </a:xfrm>
          <a:prstGeom prst="rect">
            <a:avLst/>
          </a:prstGeom>
          <a:noFill/>
        </p:spPr>
        <p:txBody>
          <a:bodyPr wrap="square" rtlCol="0">
            <a:spAutoFit/>
          </a:bodyPr>
          <a:lstStyle/>
          <a:p>
            <a:r>
              <a:rPr kumimoji="1" lang="ja-JP" altLang="en-US" sz="2000" dirty="0"/>
              <a:t>更に</a:t>
            </a:r>
            <a:endParaRPr kumimoji="1" lang="en-US" altLang="ja-JP" sz="2000" dirty="0"/>
          </a:p>
          <a:p>
            <a:r>
              <a:rPr lang="ja-JP" altLang="en-US" sz="2000" dirty="0"/>
              <a:t>今回の選挙では一人区は与野党一騎打ちとなった</a:t>
            </a:r>
            <a:endParaRPr lang="en-US" altLang="ja-JP" sz="2000" dirty="0"/>
          </a:p>
        </p:txBody>
      </p:sp>
      <p:sp>
        <p:nvSpPr>
          <p:cNvPr id="10" name="テキスト ボックス 9">
            <a:extLst>
              <a:ext uri="{FF2B5EF4-FFF2-40B4-BE49-F238E27FC236}">
                <a16:creationId xmlns:a16="http://schemas.microsoft.com/office/drawing/2014/main" id="{B13D888A-D8D4-469D-A560-175D9D263ABD}"/>
              </a:ext>
            </a:extLst>
          </p:cNvPr>
          <p:cNvSpPr txBox="1"/>
          <p:nvPr/>
        </p:nvSpPr>
        <p:spPr>
          <a:xfrm>
            <a:off x="1230015" y="5022803"/>
            <a:ext cx="7613949" cy="954107"/>
          </a:xfrm>
          <a:prstGeom prst="rect">
            <a:avLst/>
          </a:prstGeom>
          <a:noFill/>
          <a:ln w="28575">
            <a:solidFill>
              <a:srgbClr val="C00000"/>
            </a:solidFill>
          </a:ln>
        </p:spPr>
        <p:txBody>
          <a:bodyPr wrap="square" rtlCol="0">
            <a:spAutoFit/>
          </a:bodyPr>
          <a:lstStyle/>
          <a:p>
            <a:r>
              <a:rPr lang="ja-JP" altLang="en-US" sz="2800" dirty="0"/>
              <a:t>定員が一人の選挙区と二人以上の選挙区で</a:t>
            </a:r>
            <a:endParaRPr lang="en-US" altLang="ja-JP" sz="2800" dirty="0"/>
          </a:p>
          <a:p>
            <a:r>
              <a:rPr lang="ja-JP" altLang="en-US" sz="2800" dirty="0"/>
              <a:t>分けて予測することが有効と考えられる</a:t>
            </a:r>
          </a:p>
        </p:txBody>
      </p:sp>
    </p:spTree>
    <p:extLst>
      <p:ext uri="{BB962C8B-B14F-4D97-AF65-F5344CB8AC3E}">
        <p14:creationId xmlns:p14="http://schemas.microsoft.com/office/powerpoint/2010/main" val="358097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7FF25B-49E5-4887-B5BC-31D0EB901556}"/>
              </a:ext>
            </a:extLst>
          </p:cNvPr>
          <p:cNvSpPr>
            <a:spLocks noGrp="1"/>
          </p:cNvSpPr>
          <p:nvPr>
            <p:ph type="title"/>
          </p:nvPr>
        </p:nvSpPr>
        <p:spPr/>
        <p:txBody>
          <a:bodyPr/>
          <a:lstStyle/>
          <a:p>
            <a:r>
              <a:rPr kumimoji="1" lang="ja-JP" altLang="en-US" dirty="0"/>
              <a:t>選挙区 </a:t>
            </a:r>
            <a:r>
              <a:rPr kumimoji="1" lang="en-US" altLang="ja-JP" dirty="0"/>
              <a:t>– </a:t>
            </a:r>
            <a:r>
              <a:rPr kumimoji="1" lang="ja-JP" altLang="en-US" dirty="0"/>
              <a:t>最終的なモデル</a:t>
            </a:r>
          </a:p>
        </p:txBody>
      </p:sp>
      <p:sp>
        <p:nvSpPr>
          <p:cNvPr id="3" name="フッター プレースホルダー 2">
            <a:extLst>
              <a:ext uri="{FF2B5EF4-FFF2-40B4-BE49-F238E27FC236}">
                <a16:creationId xmlns:a16="http://schemas.microsoft.com/office/drawing/2014/main" id="{0F5CA1D6-FEBE-4BBF-A98A-D18B68A7A96D}"/>
              </a:ext>
            </a:extLst>
          </p:cNvPr>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a:extLst>
              <a:ext uri="{FF2B5EF4-FFF2-40B4-BE49-F238E27FC236}">
                <a16:creationId xmlns:a16="http://schemas.microsoft.com/office/drawing/2014/main" id="{1C6CA305-B8AF-4F4A-A07D-B3EA3AAF0957}"/>
              </a:ext>
            </a:extLst>
          </p:cNvPr>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4</a:t>
            </a:fld>
            <a:endParaRPr kumimoji="0" lang="en-US" dirty="0">
              <a:solidFill>
                <a:prstClr val="white"/>
              </a:solidFill>
            </a:endParaRPr>
          </a:p>
        </p:txBody>
      </p:sp>
      <p:sp>
        <p:nvSpPr>
          <p:cNvPr id="5" name="テキスト プレースホルダー 4">
            <a:extLst>
              <a:ext uri="{FF2B5EF4-FFF2-40B4-BE49-F238E27FC236}">
                <a16:creationId xmlns:a16="http://schemas.microsoft.com/office/drawing/2014/main" id="{6CCEBD2C-80A8-48B8-94B3-B19024461F07}"/>
              </a:ext>
            </a:extLst>
          </p:cNvPr>
          <p:cNvSpPr>
            <a:spLocks noGrp="1"/>
          </p:cNvSpPr>
          <p:nvPr>
            <p:ph type="body" sz="quarter" idx="12"/>
          </p:nvPr>
        </p:nvSpPr>
        <p:spPr>
          <a:xfrm>
            <a:off x="1243013" y="2148849"/>
            <a:ext cx="9754935" cy="3366479"/>
          </a:xfrm>
        </p:spPr>
        <p:txBody>
          <a:bodyPr>
            <a:normAutofit fontScale="92500" lnSpcReduction="10000"/>
          </a:bodyPr>
          <a:lstStyle/>
          <a:p>
            <a:r>
              <a:rPr kumimoji="1" lang="ja-JP" altLang="en-US" dirty="0"/>
              <a:t>定員一人の選挙区</a:t>
            </a:r>
            <a:endParaRPr kumimoji="1" lang="en-US" altLang="ja-JP" dirty="0"/>
          </a:p>
          <a:p>
            <a:r>
              <a:rPr kumimoji="1" lang="ja-JP" altLang="en-US" dirty="0"/>
              <a:t>説明変数 </a:t>
            </a:r>
            <a:r>
              <a:rPr kumimoji="1" lang="en-US" altLang="ja-JP" dirty="0"/>
              <a:t>: </a:t>
            </a:r>
            <a:r>
              <a:rPr kumimoji="1" lang="ja-JP" altLang="en-US" dirty="0"/>
              <a:t>候補者の年齢</a:t>
            </a:r>
            <a:r>
              <a:rPr kumimoji="1" lang="en-US" altLang="ja-JP" dirty="0"/>
              <a:t>, </a:t>
            </a:r>
            <a:r>
              <a:rPr kumimoji="1" lang="ja-JP" altLang="en-US" dirty="0"/>
              <a:t>当選回数</a:t>
            </a:r>
            <a:r>
              <a:rPr kumimoji="1" lang="en-US" altLang="ja-JP" dirty="0"/>
              <a:t>, </a:t>
            </a:r>
            <a:r>
              <a:rPr kumimoji="1" lang="ja-JP" altLang="en-US" dirty="0"/>
              <a:t>地方議会の議席数の政党割合</a:t>
            </a:r>
            <a:r>
              <a:rPr kumimoji="1" lang="en-US" altLang="ja-JP" dirty="0"/>
              <a:t>, </a:t>
            </a:r>
            <a:r>
              <a:rPr kumimoji="1" lang="ja-JP" altLang="en-US" dirty="0"/>
              <a:t>米の生産量</a:t>
            </a:r>
            <a:endParaRPr kumimoji="1" lang="en-US" altLang="ja-JP" dirty="0"/>
          </a:p>
          <a:p>
            <a:r>
              <a:rPr kumimoji="1" lang="ja-JP" altLang="en-US" dirty="0"/>
              <a:t>目的変数 </a:t>
            </a:r>
            <a:r>
              <a:rPr kumimoji="1" lang="en-US" altLang="ja-JP" dirty="0"/>
              <a:t>:</a:t>
            </a:r>
            <a:r>
              <a:rPr kumimoji="1" lang="ja-JP" altLang="en-US" dirty="0"/>
              <a:t> 当落の</a:t>
            </a:r>
            <a:r>
              <a:rPr kumimoji="1" lang="en-US" altLang="ja-JP" dirty="0"/>
              <a:t>2</a:t>
            </a:r>
            <a:r>
              <a:rPr kumimoji="1" lang="ja-JP" altLang="en-US" dirty="0"/>
              <a:t>値</a:t>
            </a:r>
            <a:r>
              <a:rPr kumimoji="1" lang="en-US" altLang="ja-JP" dirty="0"/>
              <a:t>(</a:t>
            </a:r>
            <a:r>
              <a:rPr kumimoji="1" lang="ja-JP" altLang="en-US" dirty="0"/>
              <a:t>当選を</a:t>
            </a:r>
            <a:r>
              <a:rPr kumimoji="1" lang="en-US" altLang="ja-JP" dirty="0"/>
              <a:t>1, </a:t>
            </a:r>
            <a:r>
              <a:rPr kumimoji="1" lang="ja-JP" altLang="en-US" dirty="0"/>
              <a:t>落選を</a:t>
            </a:r>
            <a:r>
              <a:rPr kumimoji="1" lang="en-US" altLang="ja-JP" dirty="0"/>
              <a:t>0</a:t>
            </a:r>
            <a:r>
              <a:rPr kumimoji="1" lang="ja-JP" altLang="en-US" dirty="0"/>
              <a:t>とする</a:t>
            </a:r>
            <a:r>
              <a:rPr kumimoji="1" lang="en-US" altLang="ja-JP" dirty="0"/>
              <a:t>) </a:t>
            </a:r>
          </a:p>
          <a:p>
            <a:endParaRPr kumimoji="1" lang="en-US" altLang="ja-JP" dirty="0"/>
          </a:p>
          <a:p>
            <a:r>
              <a:rPr kumimoji="1" lang="ja-JP" altLang="en-US" dirty="0"/>
              <a:t>定員二人以上の選挙区</a:t>
            </a:r>
            <a:endParaRPr kumimoji="1" lang="en-US" altLang="ja-JP" dirty="0"/>
          </a:p>
          <a:p>
            <a:r>
              <a:rPr lang="ja-JP" altLang="en-US" dirty="0"/>
              <a:t>説明変数 </a:t>
            </a:r>
            <a:r>
              <a:rPr lang="en-US" altLang="ja-JP" dirty="0"/>
              <a:t>: </a:t>
            </a:r>
            <a:r>
              <a:rPr lang="ja-JP" altLang="en-US" dirty="0"/>
              <a:t>候補者の年齢</a:t>
            </a:r>
            <a:r>
              <a:rPr lang="en-US" altLang="ja-JP" dirty="0"/>
              <a:t>, </a:t>
            </a:r>
            <a:r>
              <a:rPr lang="ja-JP" altLang="en-US" dirty="0"/>
              <a:t>当選回数</a:t>
            </a:r>
            <a:r>
              <a:rPr lang="en-US" altLang="ja-JP" dirty="0"/>
              <a:t>, </a:t>
            </a:r>
            <a:r>
              <a:rPr lang="ja-JP" altLang="en-US" dirty="0"/>
              <a:t>地方議会の議席数の政党割合</a:t>
            </a:r>
            <a:endParaRPr lang="en-US" altLang="ja-JP" dirty="0"/>
          </a:p>
          <a:p>
            <a:r>
              <a:rPr kumimoji="1" lang="ja-JP" altLang="en-US" dirty="0"/>
              <a:t>目的変数 </a:t>
            </a:r>
            <a:r>
              <a:rPr kumimoji="1" lang="en-US" altLang="ja-JP" dirty="0"/>
              <a:t>:</a:t>
            </a:r>
            <a:r>
              <a:rPr kumimoji="1" lang="ja-JP" altLang="en-US" dirty="0"/>
              <a:t>当落の</a:t>
            </a:r>
            <a:r>
              <a:rPr kumimoji="1" lang="en-US" altLang="ja-JP" dirty="0"/>
              <a:t>2</a:t>
            </a:r>
            <a:r>
              <a:rPr kumimoji="1" lang="ja-JP" altLang="en-US" dirty="0"/>
              <a:t>値</a:t>
            </a:r>
            <a:r>
              <a:rPr kumimoji="1" lang="en-US" altLang="ja-JP" dirty="0"/>
              <a:t>(</a:t>
            </a:r>
            <a:r>
              <a:rPr kumimoji="1" lang="ja-JP" altLang="en-US" dirty="0"/>
              <a:t>当選を</a:t>
            </a:r>
            <a:r>
              <a:rPr kumimoji="1" lang="en-US" altLang="ja-JP" dirty="0"/>
              <a:t>1, </a:t>
            </a:r>
            <a:r>
              <a:rPr kumimoji="1" lang="ja-JP" altLang="en-US" dirty="0"/>
              <a:t>落選を</a:t>
            </a:r>
            <a:r>
              <a:rPr kumimoji="1" lang="en-US" altLang="ja-JP" dirty="0"/>
              <a:t>0</a:t>
            </a:r>
            <a:r>
              <a:rPr kumimoji="1" lang="ja-JP" altLang="en-US" dirty="0"/>
              <a:t>とする</a:t>
            </a:r>
            <a:r>
              <a:rPr kumimoji="1" lang="en-US" altLang="ja-JP" dirty="0"/>
              <a:t>) </a:t>
            </a:r>
          </a:p>
          <a:p>
            <a:endParaRPr kumimoji="1" lang="en-US" altLang="ja-JP" dirty="0"/>
          </a:p>
          <a:p>
            <a:endParaRPr kumimoji="1" lang="en-US" altLang="ja-JP" dirty="0"/>
          </a:p>
        </p:txBody>
      </p:sp>
      <p:sp>
        <p:nvSpPr>
          <p:cNvPr id="6" name="テキスト ボックス 5">
            <a:extLst>
              <a:ext uri="{FF2B5EF4-FFF2-40B4-BE49-F238E27FC236}">
                <a16:creationId xmlns:a16="http://schemas.microsoft.com/office/drawing/2014/main" id="{F80DFF8C-1228-4F53-B44B-EDA4C5DADBAD}"/>
              </a:ext>
            </a:extLst>
          </p:cNvPr>
          <p:cNvSpPr txBox="1"/>
          <p:nvPr/>
        </p:nvSpPr>
        <p:spPr>
          <a:xfrm>
            <a:off x="1243013" y="1458497"/>
            <a:ext cx="2971800" cy="461665"/>
          </a:xfrm>
          <a:prstGeom prst="rect">
            <a:avLst/>
          </a:prstGeom>
          <a:noFill/>
        </p:spPr>
        <p:txBody>
          <a:bodyPr wrap="square" rtlCol="0">
            <a:spAutoFit/>
          </a:bodyPr>
          <a:lstStyle/>
          <a:p>
            <a:r>
              <a:rPr lang="en-US" altLang="ja-JP" sz="2400" dirty="0"/>
              <a:t>SVM</a:t>
            </a:r>
            <a:r>
              <a:rPr lang="ja-JP" altLang="en-US" sz="2400" dirty="0"/>
              <a:t>を用いて</a:t>
            </a:r>
            <a:endParaRPr lang="en-US" altLang="ja-JP" sz="2400" dirty="0"/>
          </a:p>
        </p:txBody>
      </p:sp>
      <p:sp>
        <p:nvSpPr>
          <p:cNvPr id="7" name="テキスト ボックス 6">
            <a:extLst>
              <a:ext uri="{FF2B5EF4-FFF2-40B4-BE49-F238E27FC236}">
                <a16:creationId xmlns:a16="http://schemas.microsoft.com/office/drawing/2014/main" id="{470EC705-CF49-40F5-B5F4-8990053EE553}"/>
              </a:ext>
            </a:extLst>
          </p:cNvPr>
          <p:cNvSpPr txBox="1"/>
          <p:nvPr/>
        </p:nvSpPr>
        <p:spPr>
          <a:xfrm>
            <a:off x="542925" y="4143933"/>
            <a:ext cx="9844087" cy="369332"/>
          </a:xfrm>
          <a:prstGeom prst="rect">
            <a:avLst/>
          </a:prstGeom>
          <a:noFill/>
        </p:spPr>
        <p:txBody>
          <a:bodyPr wrap="square" rtlCol="0">
            <a:spAutoFit/>
          </a:bodyPr>
          <a:lstStyle/>
          <a:p>
            <a:r>
              <a:rPr lang="ja-JP" altLang="en-US" dirty="0"/>
              <a:t>　</a:t>
            </a:r>
            <a:r>
              <a:rPr lang="en-US" altLang="ja-JP" dirty="0"/>
              <a:t> </a:t>
            </a:r>
            <a:endParaRPr kumimoji="1" lang="ja-JP" altLang="en-US" dirty="0"/>
          </a:p>
        </p:txBody>
      </p:sp>
      <p:sp>
        <p:nvSpPr>
          <p:cNvPr id="8" name="テキスト ボックス 7">
            <a:extLst>
              <a:ext uri="{FF2B5EF4-FFF2-40B4-BE49-F238E27FC236}">
                <a16:creationId xmlns:a16="http://schemas.microsoft.com/office/drawing/2014/main" id="{1EC4C7E9-2191-4A03-84E2-B8043885CA76}"/>
              </a:ext>
            </a:extLst>
          </p:cNvPr>
          <p:cNvSpPr txBox="1"/>
          <p:nvPr/>
        </p:nvSpPr>
        <p:spPr>
          <a:xfrm>
            <a:off x="1243013" y="5776232"/>
            <a:ext cx="9845392" cy="369332"/>
          </a:xfrm>
          <a:prstGeom prst="rect">
            <a:avLst/>
          </a:prstGeom>
          <a:noFill/>
        </p:spPr>
        <p:txBody>
          <a:bodyPr wrap="square" rtlCol="0">
            <a:spAutoFit/>
          </a:bodyPr>
          <a:lstStyle/>
          <a:p>
            <a:r>
              <a:rPr lang="ja-JP" altLang="en-US" dirty="0"/>
              <a:t>＊これらの組み合わせが</a:t>
            </a:r>
            <a:r>
              <a:rPr lang="en-US" altLang="ja-JP" dirty="0"/>
              <a:t>2013</a:t>
            </a:r>
            <a:r>
              <a:rPr lang="ja-JP" altLang="en-US" dirty="0"/>
              <a:t>年参院選から</a:t>
            </a:r>
            <a:r>
              <a:rPr lang="en-US" altLang="ja-JP" dirty="0"/>
              <a:t>2016</a:t>
            </a:r>
            <a:r>
              <a:rPr lang="ja-JP" altLang="en-US" dirty="0"/>
              <a:t>年参院選の予測ではもっとも精度がよかった</a:t>
            </a:r>
            <a:endParaRPr kumimoji="1" lang="ja-JP" altLang="en-US" dirty="0"/>
          </a:p>
        </p:txBody>
      </p:sp>
    </p:spTree>
    <p:extLst>
      <p:ext uri="{BB962C8B-B14F-4D97-AF65-F5344CB8AC3E}">
        <p14:creationId xmlns:p14="http://schemas.microsoft.com/office/powerpoint/2010/main" val="4124885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D657F7-C862-46FF-A732-134F90DDAF0D}"/>
              </a:ext>
            </a:extLst>
          </p:cNvPr>
          <p:cNvSpPr>
            <a:spLocks noGrp="1"/>
          </p:cNvSpPr>
          <p:nvPr>
            <p:ph type="title"/>
          </p:nvPr>
        </p:nvSpPr>
        <p:spPr/>
        <p:txBody>
          <a:bodyPr/>
          <a:lstStyle/>
          <a:p>
            <a:r>
              <a:rPr kumimoji="1" lang="ja-JP" altLang="en-US" dirty="0"/>
              <a:t>比例</a:t>
            </a:r>
          </a:p>
        </p:txBody>
      </p:sp>
      <p:sp>
        <p:nvSpPr>
          <p:cNvPr id="3" name="フッター プレースホルダー 2">
            <a:extLst>
              <a:ext uri="{FF2B5EF4-FFF2-40B4-BE49-F238E27FC236}">
                <a16:creationId xmlns:a16="http://schemas.microsoft.com/office/drawing/2014/main" id="{C22AE7CF-E2EC-412A-BF81-93C74453D611}"/>
              </a:ext>
            </a:extLst>
          </p:cNvPr>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5" name="テキスト プレースホルダー 4">
            <a:extLst>
              <a:ext uri="{FF2B5EF4-FFF2-40B4-BE49-F238E27FC236}">
                <a16:creationId xmlns:a16="http://schemas.microsoft.com/office/drawing/2014/main" id="{6E868F41-97C9-43B5-B231-ECD486B07DD2}"/>
              </a:ext>
            </a:extLst>
          </p:cNvPr>
          <p:cNvSpPr>
            <a:spLocks noGrp="1"/>
          </p:cNvSpPr>
          <p:nvPr>
            <p:ph type="body" sz="quarter" idx="12"/>
          </p:nvPr>
        </p:nvSpPr>
        <p:spPr/>
        <p:txBody>
          <a:bodyPr/>
          <a:lstStyle/>
          <a:p>
            <a:r>
              <a:rPr kumimoji="1" lang="ja-JP" altLang="en-US" dirty="0"/>
              <a:t>　　</a:t>
            </a:r>
            <a:r>
              <a:rPr kumimoji="1" lang="ja-JP" altLang="en-US" b="1" dirty="0"/>
              <a:t>投票数</a:t>
            </a:r>
            <a:r>
              <a:rPr kumimoji="1" lang="en-US" altLang="ja-JP" b="1" dirty="0"/>
              <a:t>×</a:t>
            </a:r>
            <a:r>
              <a:rPr kumimoji="1" lang="ja-JP" altLang="en-US" b="1" dirty="0"/>
              <a:t>世論調査による政党支持率 ≠ 実際の得票数</a:t>
            </a:r>
            <a:endParaRPr kumimoji="1" lang="en-US" altLang="ja-JP" b="1" dirty="0"/>
          </a:p>
          <a:p>
            <a:r>
              <a:rPr kumimoji="1" lang="ja-JP" altLang="en-US" dirty="0"/>
              <a:t>　　非拘束名簿式 → 政党名</a:t>
            </a:r>
            <a:r>
              <a:rPr kumimoji="1" lang="en-US" altLang="ja-JP" dirty="0"/>
              <a:t>or</a:t>
            </a:r>
            <a:r>
              <a:rPr kumimoji="1" lang="ja-JP" altLang="en-US" dirty="0"/>
              <a:t>候補者名（比率は党ごとに異なる）</a:t>
            </a:r>
            <a:endParaRPr kumimoji="1" lang="en-US" altLang="ja-JP" dirty="0"/>
          </a:p>
          <a:p>
            <a:r>
              <a:rPr kumimoji="1" lang="ja-JP" altLang="en-US" dirty="0"/>
              <a:t>　　仮定：政党名得票数 → 純粋な政党支持率が反映</a:t>
            </a:r>
            <a:endParaRPr kumimoji="1" lang="en-US" altLang="ja-JP" dirty="0"/>
          </a:p>
          <a:p>
            <a:r>
              <a:rPr kumimoji="1" lang="ja-JP" altLang="en-US" dirty="0"/>
              <a:t>　　　　　候補者名得票数 → 各候補者に対する支持者＋知名度票（←純粋な政党支持率が反映されない）</a:t>
            </a:r>
          </a:p>
        </p:txBody>
      </p:sp>
      <p:grpSp>
        <p:nvGrpSpPr>
          <p:cNvPr id="9" name="グループ化 8">
            <a:extLst>
              <a:ext uri="{FF2B5EF4-FFF2-40B4-BE49-F238E27FC236}">
                <a16:creationId xmlns:a16="http://schemas.microsoft.com/office/drawing/2014/main" id="{FD52B7D3-40A6-42FD-89EA-1647D1A6BCCE}"/>
              </a:ext>
            </a:extLst>
          </p:cNvPr>
          <p:cNvGrpSpPr/>
          <p:nvPr/>
        </p:nvGrpSpPr>
        <p:grpSpPr>
          <a:xfrm>
            <a:off x="769072" y="3138853"/>
            <a:ext cx="10653855" cy="3169634"/>
            <a:chOff x="513449" y="2049064"/>
            <a:chExt cx="10980000" cy="3600000"/>
          </a:xfrm>
        </p:grpSpPr>
        <p:graphicFrame>
          <p:nvGraphicFramePr>
            <p:cNvPr id="6" name="グラフ 5">
              <a:extLst>
                <a:ext uri="{FF2B5EF4-FFF2-40B4-BE49-F238E27FC236}">
                  <a16:creationId xmlns:a16="http://schemas.microsoft.com/office/drawing/2014/main" id="{B2A8F261-D35A-49C0-8FBE-61512A64D818}"/>
                </a:ext>
              </a:extLst>
            </p:cNvPr>
            <p:cNvGraphicFramePr>
              <a:graphicFrameLocks/>
            </p:cNvGraphicFramePr>
            <p:nvPr>
              <p:extLst>
                <p:ext uri="{D42A27DB-BD31-4B8C-83A1-F6EECF244321}">
                  <p14:modId xmlns:p14="http://schemas.microsoft.com/office/powerpoint/2010/main" val="2468759432"/>
                </p:ext>
              </p:extLst>
            </p:nvPr>
          </p:nvGraphicFramePr>
          <p:xfrm>
            <a:off x="6093449" y="2049064"/>
            <a:ext cx="540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グラフ 6">
              <a:extLst>
                <a:ext uri="{FF2B5EF4-FFF2-40B4-BE49-F238E27FC236}">
                  <a16:creationId xmlns:a16="http://schemas.microsoft.com/office/drawing/2014/main" id="{23CA446E-4BC0-4277-94F3-545430F5E8E2}"/>
                </a:ext>
              </a:extLst>
            </p:cNvPr>
            <p:cNvGraphicFramePr>
              <a:graphicFrameLocks/>
            </p:cNvGraphicFramePr>
            <p:nvPr>
              <p:extLst>
                <p:ext uri="{D42A27DB-BD31-4B8C-83A1-F6EECF244321}">
                  <p14:modId xmlns:p14="http://schemas.microsoft.com/office/powerpoint/2010/main" val="1485850873"/>
                </p:ext>
              </p:extLst>
            </p:nvPr>
          </p:nvGraphicFramePr>
          <p:xfrm>
            <a:off x="513449" y="2049064"/>
            <a:ext cx="5400000" cy="3600000"/>
          </p:xfrm>
          <a:graphic>
            <a:graphicData uri="http://schemas.openxmlformats.org/drawingml/2006/chart">
              <c:chart xmlns:c="http://schemas.openxmlformats.org/drawingml/2006/chart" xmlns:r="http://schemas.openxmlformats.org/officeDocument/2006/relationships" r:id="rId3"/>
            </a:graphicData>
          </a:graphic>
        </p:graphicFrame>
      </p:grpSp>
      <p:sp>
        <p:nvSpPr>
          <p:cNvPr id="8" name="スライド番号プレースホルダー 7">
            <a:extLst>
              <a:ext uri="{FF2B5EF4-FFF2-40B4-BE49-F238E27FC236}">
                <a16:creationId xmlns:a16="http://schemas.microsoft.com/office/drawing/2014/main" id="{3DA6F4E1-4D94-4473-8AD3-623037C92DE9}"/>
              </a:ext>
            </a:extLst>
          </p:cNvPr>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5</a:t>
            </a:fld>
            <a:endParaRPr kumimoji="0" lang="en-US" dirty="0">
              <a:solidFill>
                <a:prstClr val="white"/>
              </a:solidFill>
            </a:endParaRPr>
          </a:p>
        </p:txBody>
      </p:sp>
    </p:spTree>
    <p:extLst>
      <p:ext uri="{BB962C8B-B14F-4D97-AF65-F5344CB8AC3E}">
        <p14:creationId xmlns:p14="http://schemas.microsoft.com/office/powerpoint/2010/main" val="101294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D657F7-C862-46FF-A732-134F90DDAF0D}"/>
              </a:ext>
            </a:extLst>
          </p:cNvPr>
          <p:cNvSpPr>
            <a:spLocks noGrp="1"/>
          </p:cNvSpPr>
          <p:nvPr>
            <p:ph type="title"/>
          </p:nvPr>
        </p:nvSpPr>
        <p:spPr/>
        <p:txBody>
          <a:bodyPr/>
          <a:lstStyle/>
          <a:p>
            <a:r>
              <a:rPr kumimoji="1" lang="ja-JP" altLang="en-US" dirty="0"/>
              <a:t>比例－政党名得票</a:t>
            </a:r>
          </a:p>
        </p:txBody>
      </p:sp>
      <p:sp>
        <p:nvSpPr>
          <p:cNvPr id="3" name="フッター プレースホルダー 2">
            <a:extLst>
              <a:ext uri="{FF2B5EF4-FFF2-40B4-BE49-F238E27FC236}">
                <a16:creationId xmlns:a16="http://schemas.microsoft.com/office/drawing/2014/main" id="{C22AE7CF-E2EC-412A-BF81-93C74453D611}"/>
              </a:ext>
            </a:extLst>
          </p:cNvPr>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5" name="テキスト プレースホルダー 4">
            <a:extLst>
              <a:ext uri="{FF2B5EF4-FFF2-40B4-BE49-F238E27FC236}">
                <a16:creationId xmlns:a16="http://schemas.microsoft.com/office/drawing/2014/main" id="{6E868F41-97C9-43B5-B231-ECD486B07DD2}"/>
              </a:ext>
            </a:extLst>
          </p:cNvPr>
          <p:cNvSpPr>
            <a:spLocks noGrp="1"/>
          </p:cNvSpPr>
          <p:nvPr>
            <p:ph type="body" sz="quarter" idx="12"/>
          </p:nvPr>
        </p:nvSpPr>
        <p:spPr/>
        <p:txBody>
          <a:bodyPr/>
          <a:lstStyle/>
          <a:p>
            <a:r>
              <a:rPr kumimoji="1" lang="ja-JP" altLang="en-US" dirty="0"/>
              <a:t>　　政党名得票数の予測（</a:t>
            </a:r>
            <a:r>
              <a:rPr kumimoji="1" lang="en-US" altLang="ja-JP" dirty="0"/>
              <a:t>2016/2013</a:t>
            </a:r>
            <a:r>
              <a:rPr kumimoji="1" lang="ja-JP" altLang="en-US" dirty="0"/>
              <a:t>の参院選比例・</a:t>
            </a:r>
            <a:r>
              <a:rPr kumimoji="1" lang="en-US" altLang="ja-JP" dirty="0"/>
              <a:t>2017/2014</a:t>
            </a:r>
            <a:r>
              <a:rPr kumimoji="1" lang="ja-JP" altLang="en-US" dirty="0"/>
              <a:t>の衆院選比例の結果を利用）</a:t>
            </a:r>
            <a:endParaRPr kumimoji="1" lang="en-US" altLang="ja-JP" dirty="0"/>
          </a:p>
          <a:p>
            <a:r>
              <a:rPr kumimoji="1" lang="ja-JP" altLang="en-US" dirty="0"/>
              <a:t>　　　→各都道府県ごとに、</a:t>
            </a:r>
            <a:endParaRPr kumimoji="1" lang="en-US" altLang="ja-JP" dirty="0"/>
          </a:p>
          <a:p>
            <a:r>
              <a:rPr kumimoji="1" lang="ja-JP" altLang="en-US" dirty="0"/>
              <a:t>　　　　各党の政党名得票数</a:t>
            </a:r>
            <a:r>
              <a:rPr kumimoji="1" lang="en-US" altLang="ja-JP" dirty="0"/>
              <a:t>/</a:t>
            </a:r>
            <a:r>
              <a:rPr kumimoji="1" lang="ja-JP" altLang="en-US" dirty="0"/>
              <a:t>全政党名投票数＆世論調査による政党支持率の関係</a:t>
            </a:r>
            <a:endParaRPr kumimoji="1" lang="en-US" altLang="ja-JP" dirty="0"/>
          </a:p>
          <a:p>
            <a:r>
              <a:rPr kumimoji="1" lang="ja-JP" altLang="en-US" dirty="0"/>
              <a:t>　　　　投票率</a:t>
            </a:r>
            <a:endParaRPr kumimoji="1" lang="en-US" altLang="ja-JP" dirty="0"/>
          </a:p>
          <a:p>
            <a:r>
              <a:rPr kumimoji="1" lang="ja-JP" altLang="en-US" dirty="0"/>
              <a:t>　　　→各都道府県の人口</a:t>
            </a:r>
            <a:r>
              <a:rPr kumimoji="1" lang="en-US" altLang="ja-JP" dirty="0"/>
              <a:t>×</a:t>
            </a:r>
            <a:r>
              <a:rPr kumimoji="1" lang="ja-JP" altLang="en-US" dirty="0"/>
              <a:t>投票率</a:t>
            </a:r>
            <a:r>
              <a:rPr kumimoji="1" lang="en-US" altLang="ja-JP" dirty="0"/>
              <a:t>×</a:t>
            </a:r>
            <a:r>
              <a:rPr kumimoji="1" lang="ja-JP" altLang="en-US" dirty="0"/>
              <a:t>世論調査を補正した政党支持率</a:t>
            </a:r>
          </a:p>
        </p:txBody>
      </p:sp>
      <p:sp>
        <p:nvSpPr>
          <p:cNvPr id="8" name="スライド番号プレースホルダー 7">
            <a:extLst>
              <a:ext uri="{FF2B5EF4-FFF2-40B4-BE49-F238E27FC236}">
                <a16:creationId xmlns:a16="http://schemas.microsoft.com/office/drawing/2014/main" id="{3DA6F4E1-4D94-4473-8AD3-623037C92DE9}"/>
              </a:ext>
            </a:extLst>
          </p:cNvPr>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6</a:t>
            </a:fld>
            <a:endParaRPr kumimoji="0" lang="en-US" dirty="0">
              <a:solidFill>
                <a:prstClr val="white"/>
              </a:solidFill>
            </a:endParaRPr>
          </a:p>
        </p:txBody>
      </p:sp>
    </p:spTree>
    <p:extLst>
      <p:ext uri="{BB962C8B-B14F-4D97-AF65-F5344CB8AC3E}">
        <p14:creationId xmlns:p14="http://schemas.microsoft.com/office/powerpoint/2010/main" val="1832476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D657F7-C862-46FF-A732-134F90DDAF0D}"/>
              </a:ext>
            </a:extLst>
          </p:cNvPr>
          <p:cNvSpPr>
            <a:spLocks noGrp="1"/>
          </p:cNvSpPr>
          <p:nvPr>
            <p:ph type="title"/>
          </p:nvPr>
        </p:nvSpPr>
        <p:spPr/>
        <p:txBody>
          <a:bodyPr/>
          <a:lstStyle/>
          <a:p>
            <a:r>
              <a:rPr kumimoji="1" lang="ja-JP" altLang="en-US" dirty="0"/>
              <a:t>比例－候補者名得票</a:t>
            </a:r>
          </a:p>
        </p:txBody>
      </p:sp>
      <p:sp>
        <p:nvSpPr>
          <p:cNvPr id="3" name="フッター プレースホルダー 2">
            <a:extLst>
              <a:ext uri="{FF2B5EF4-FFF2-40B4-BE49-F238E27FC236}">
                <a16:creationId xmlns:a16="http://schemas.microsoft.com/office/drawing/2014/main" id="{C22AE7CF-E2EC-412A-BF81-93C74453D611}"/>
              </a:ext>
            </a:extLst>
          </p:cNvPr>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5" name="テキスト プレースホルダー 4">
            <a:extLst>
              <a:ext uri="{FF2B5EF4-FFF2-40B4-BE49-F238E27FC236}">
                <a16:creationId xmlns:a16="http://schemas.microsoft.com/office/drawing/2014/main" id="{6E868F41-97C9-43B5-B231-ECD486B07DD2}"/>
              </a:ext>
            </a:extLst>
          </p:cNvPr>
          <p:cNvSpPr>
            <a:spLocks noGrp="1"/>
          </p:cNvSpPr>
          <p:nvPr>
            <p:ph type="body" sz="quarter" idx="12"/>
          </p:nvPr>
        </p:nvSpPr>
        <p:spPr/>
        <p:txBody>
          <a:bodyPr/>
          <a:lstStyle/>
          <a:p>
            <a:r>
              <a:rPr kumimoji="1" lang="ja-JP" altLang="en-US" dirty="0"/>
              <a:t>　　政党名得票数の予測（</a:t>
            </a:r>
            <a:r>
              <a:rPr kumimoji="1" lang="en-US" altLang="ja-JP" dirty="0"/>
              <a:t>2016/2013/2010/2007/2001</a:t>
            </a:r>
            <a:r>
              <a:rPr kumimoji="1" lang="ja-JP" altLang="en-US" dirty="0"/>
              <a:t>の参院選比例の結果を利用）</a:t>
            </a:r>
            <a:endParaRPr kumimoji="1" lang="en-US" altLang="ja-JP" dirty="0"/>
          </a:p>
        </p:txBody>
      </p:sp>
      <p:sp>
        <p:nvSpPr>
          <p:cNvPr id="8" name="スライド番号プレースホルダー 7">
            <a:extLst>
              <a:ext uri="{FF2B5EF4-FFF2-40B4-BE49-F238E27FC236}">
                <a16:creationId xmlns:a16="http://schemas.microsoft.com/office/drawing/2014/main" id="{3DA6F4E1-4D94-4473-8AD3-623037C92DE9}"/>
              </a:ext>
            </a:extLst>
          </p:cNvPr>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7</a:t>
            </a:fld>
            <a:endParaRPr kumimoji="0" lang="en-US" dirty="0">
              <a:solidFill>
                <a:prstClr val="white"/>
              </a:solidFill>
            </a:endParaRPr>
          </a:p>
        </p:txBody>
      </p:sp>
      <p:graphicFrame>
        <p:nvGraphicFramePr>
          <p:cNvPr id="6" name="グラフ 5">
            <a:extLst>
              <a:ext uri="{FF2B5EF4-FFF2-40B4-BE49-F238E27FC236}">
                <a16:creationId xmlns:a16="http://schemas.microsoft.com/office/drawing/2014/main" id="{754879F4-346B-4A9B-8EA5-5D90047E00D2}"/>
              </a:ext>
            </a:extLst>
          </p:cNvPr>
          <p:cNvGraphicFramePr>
            <a:graphicFrameLocks/>
          </p:cNvGraphicFramePr>
          <p:nvPr>
            <p:extLst>
              <p:ext uri="{D42A27DB-BD31-4B8C-83A1-F6EECF244321}">
                <p14:modId xmlns:p14="http://schemas.microsoft.com/office/powerpoint/2010/main" val="3195091505"/>
              </p:ext>
            </p:extLst>
          </p:nvPr>
        </p:nvGraphicFramePr>
        <p:xfrm>
          <a:off x="580293" y="1740877"/>
          <a:ext cx="5515708" cy="45807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34405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6F2E63-3072-44F5-A559-43AAEF3CCF6E}"/>
              </a:ext>
            </a:extLst>
          </p:cNvPr>
          <p:cNvSpPr>
            <a:spLocks noGrp="1"/>
          </p:cNvSpPr>
          <p:nvPr>
            <p:ph type="title"/>
          </p:nvPr>
        </p:nvSpPr>
        <p:spPr/>
        <p:txBody>
          <a:bodyPr/>
          <a:lstStyle/>
          <a:p>
            <a:r>
              <a:rPr kumimoji="1" lang="ja-JP" altLang="en-US" dirty="0"/>
              <a:t>まとめ</a:t>
            </a:r>
          </a:p>
        </p:txBody>
      </p:sp>
      <p:sp>
        <p:nvSpPr>
          <p:cNvPr id="3" name="フッター プレースホルダー 2">
            <a:extLst>
              <a:ext uri="{FF2B5EF4-FFF2-40B4-BE49-F238E27FC236}">
                <a16:creationId xmlns:a16="http://schemas.microsoft.com/office/drawing/2014/main" id="{729811CA-706C-4217-9DA6-543010F4AE48}"/>
              </a:ext>
            </a:extLst>
          </p:cNvPr>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a:extLst>
              <a:ext uri="{FF2B5EF4-FFF2-40B4-BE49-F238E27FC236}">
                <a16:creationId xmlns:a16="http://schemas.microsoft.com/office/drawing/2014/main" id="{4A504A07-9B74-4E59-B89F-FA80FEF02600}"/>
              </a:ext>
            </a:extLst>
          </p:cNvPr>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8</a:t>
            </a:fld>
            <a:endParaRPr kumimoji="0" lang="en-US" dirty="0">
              <a:solidFill>
                <a:prstClr val="white"/>
              </a:solidFill>
            </a:endParaRPr>
          </a:p>
        </p:txBody>
      </p:sp>
      <p:sp>
        <p:nvSpPr>
          <p:cNvPr id="5" name="テキスト プレースホルダー 4">
            <a:extLst>
              <a:ext uri="{FF2B5EF4-FFF2-40B4-BE49-F238E27FC236}">
                <a16:creationId xmlns:a16="http://schemas.microsoft.com/office/drawing/2014/main" id="{C28283C1-7C66-480E-A710-A196F3130B7E}"/>
              </a:ext>
            </a:extLst>
          </p:cNvPr>
          <p:cNvSpPr>
            <a:spLocks noGrp="1"/>
          </p:cNvSpPr>
          <p:nvPr>
            <p:ph type="body" sz="quarter" idx="12"/>
          </p:nvPr>
        </p:nvSpPr>
        <p:spPr>
          <a:xfrm>
            <a:off x="1104233" y="1417401"/>
            <a:ext cx="9754935" cy="4569062"/>
          </a:xfrm>
        </p:spPr>
        <p:txBody>
          <a:bodyPr>
            <a:normAutofit/>
          </a:bodyPr>
          <a:lstStyle/>
          <a:p>
            <a:r>
              <a:rPr kumimoji="1" lang="ja-JP" altLang="en-US" dirty="0"/>
              <a:t>選挙区</a:t>
            </a:r>
            <a:endParaRPr kumimoji="1" lang="en-US" altLang="ja-JP" dirty="0"/>
          </a:p>
          <a:p>
            <a:r>
              <a:rPr kumimoji="1" lang="ja-JP" altLang="en-US" dirty="0"/>
              <a:t>長所 </a:t>
            </a:r>
            <a:r>
              <a:rPr kumimoji="1" lang="en-US" altLang="ja-JP" dirty="0"/>
              <a:t>: </a:t>
            </a:r>
            <a:r>
              <a:rPr kumimoji="1" lang="ja-JP" altLang="en-US" dirty="0"/>
              <a:t>都道府県ごとの特性を取り込んだ予測モデルを考えることができた</a:t>
            </a:r>
            <a:r>
              <a:rPr kumimoji="1" lang="en-US" altLang="ja-JP" dirty="0"/>
              <a:t>. </a:t>
            </a:r>
          </a:p>
          <a:p>
            <a:r>
              <a:rPr kumimoji="1" lang="ja-JP" altLang="en-US" dirty="0"/>
              <a:t>短所 </a:t>
            </a:r>
            <a:r>
              <a:rPr kumimoji="1" lang="en-US" altLang="ja-JP" dirty="0"/>
              <a:t>: </a:t>
            </a:r>
            <a:r>
              <a:rPr kumimoji="1" lang="ja-JP" altLang="en-US" dirty="0"/>
              <a:t>少数政党や無所属の特性を考慮できていない</a:t>
            </a:r>
            <a:r>
              <a:rPr kumimoji="1" lang="en-US" altLang="ja-JP" dirty="0"/>
              <a:t>. </a:t>
            </a:r>
            <a:r>
              <a:rPr kumimoji="1" lang="ja-JP" altLang="en-US" dirty="0"/>
              <a:t>定員が多い地方都市について考えきれなかった</a:t>
            </a:r>
            <a:r>
              <a:rPr kumimoji="1" lang="en-US" altLang="ja-JP" dirty="0"/>
              <a:t>. </a:t>
            </a:r>
          </a:p>
          <a:p>
            <a:endParaRPr kumimoji="1" lang="en-US" altLang="ja-JP" dirty="0"/>
          </a:p>
          <a:p>
            <a:r>
              <a:rPr kumimoji="1" lang="ja-JP" altLang="en-US" dirty="0"/>
              <a:t>比例区</a:t>
            </a:r>
            <a:endParaRPr kumimoji="1" lang="en-US" altLang="ja-JP" dirty="0"/>
          </a:p>
          <a:p>
            <a:r>
              <a:rPr kumimoji="1" lang="ja-JP" altLang="en-US" dirty="0"/>
              <a:t>長所 </a:t>
            </a:r>
            <a:r>
              <a:rPr kumimoji="1" lang="en-US" altLang="ja-JP" dirty="0"/>
              <a:t>: </a:t>
            </a:r>
            <a:r>
              <a:rPr kumimoji="1" lang="ja-JP" altLang="en-US" dirty="0"/>
              <a:t>世論調査がわかれば自民党の予測ができる</a:t>
            </a:r>
            <a:r>
              <a:rPr kumimoji="1" lang="en-US" altLang="ja-JP" dirty="0"/>
              <a:t>. </a:t>
            </a:r>
          </a:p>
          <a:p>
            <a:r>
              <a:rPr kumimoji="1" lang="ja-JP" altLang="en-US" dirty="0"/>
              <a:t>短所 </a:t>
            </a:r>
            <a:r>
              <a:rPr kumimoji="1" lang="en-US" altLang="ja-JP" dirty="0"/>
              <a:t>: </a:t>
            </a:r>
            <a:r>
              <a:rPr kumimoji="1" lang="ja-JP" altLang="en-US" dirty="0"/>
              <a:t>新党の支持率がわからないので予測できない</a:t>
            </a:r>
            <a:r>
              <a:rPr kumimoji="1" lang="en-US" altLang="ja-JP" dirty="0"/>
              <a:t>. </a:t>
            </a:r>
          </a:p>
          <a:p>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470028429"/>
      </p:ext>
    </p:extLst>
  </p:cSld>
  <p:clrMapOvr>
    <a:masterClrMapping/>
  </p:clrMapOvr>
</p:sld>
</file>

<file path=ppt/theme/theme1.xml><?xml version="1.0" encoding="utf-8"?>
<a:theme xmlns:a="http://schemas.openxmlformats.org/drawingml/2006/main" name="2_サンプル - コンテンツ用">
  <a:themeElements>
    <a:clrScheme name="ユーザー定義 1">
      <a:dk1>
        <a:srgbClr val="333333"/>
      </a:dk1>
      <a:lt1>
        <a:sysClr val="window" lastClr="FFFFFF"/>
      </a:lt1>
      <a:dk2>
        <a:srgbClr val="4D4D4D"/>
      </a:dk2>
      <a:lt2>
        <a:srgbClr val="EEECE1"/>
      </a:lt2>
      <a:accent1>
        <a:srgbClr val="096FCA"/>
      </a:accent1>
      <a:accent2>
        <a:srgbClr val="DA6272"/>
      </a:accent2>
      <a:accent3>
        <a:srgbClr val="9BBB59"/>
      </a:accent3>
      <a:accent4>
        <a:srgbClr val="8064A2"/>
      </a:accent4>
      <a:accent5>
        <a:srgbClr val="4BACC6"/>
      </a:accent5>
      <a:accent6>
        <a:srgbClr val="F79646"/>
      </a:accent6>
      <a:hlink>
        <a:srgbClr val="0000FF"/>
      </a:hlink>
      <a:folHlink>
        <a:srgbClr val="800080"/>
      </a:folHlink>
    </a:clrScheme>
    <a:fontScheme name="ユーザー定義">
      <a:majorFont>
        <a:latin typeface="Segoe UI"/>
        <a:ea typeface="メイリオ"/>
        <a:cs typeface=""/>
      </a:majorFont>
      <a:minorFont>
        <a:latin typeface="Segoe UI"/>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502</TotalTime>
  <Words>447</Words>
  <Application>Microsoft Office PowerPoint</Application>
  <PresentationFormat>ワイド画面</PresentationFormat>
  <Paragraphs>84</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メイリオ</vt:lpstr>
      <vt:lpstr>游ゴシック</vt:lpstr>
      <vt:lpstr>Arial</vt:lpstr>
      <vt:lpstr>Segoe UI</vt:lpstr>
      <vt:lpstr>2_サンプル - コンテンツ用</vt:lpstr>
      <vt:lpstr>2019年参議院選の選挙予測について</vt:lpstr>
      <vt:lpstr>選挙区 – 概要 </vt:lpstr>
      <vt:lpstr>選挙区 – 地域特性の考慮</vt:lpstr>
      <vt:lpstr>選挙区 – 最終的なモデル</vt:lpstr>
      <vt:lpstr>比例</vt:lpstr>
      <vt:lpstr>比例－政党名得票</vt:lpstr>
      <vt:lpstr>比例－候補者名得票</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原 拓也</dc:creator>
  <cp:lastModifiedBy> ryuchelswifty13</cp:lastModifiedBy>
  <cp:revision>18</cp:revision>
  <dcterms:created xsi:type="dcterms:W3CDTF">2019-07-18T11:20:04Z</dcterms:created>
  <dcterms:modified xsi:type="dcterms:W3CDTF">2019-07-20T19:31:10Z</dcterms:modified>
</cp:coreProperties>
</file>