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5" r:id="rId3"/>
    <p:sldId id="283" r:id="rId4"/>
    <p:sldId id="286" r:id="rId5"/>
    <p:sldId id="287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85"/>
            <p14:sldId id="283"/>
            <p14:sldId id="286"/>
            <p14:sldId id="287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598" autoAdjust="0"/>
  </p:normalViewPr>
  <p:slideViewPr>
    <p:cSldViewPr snapToGrid="0">
      <p:cViewPr varScale="1">
        <p:scale>
          <a:sx n="55" d="100"/>
          <a:sy n="55" d="100"/>
        </p:scale>
        <p:origin x="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Average ACR Values by City, Age, and Gender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18–28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Hyderabad</c:v>
                </c:pt>
                <c:pt idx="4">
                  <c:v>Mumbai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301.99</c:v>
                </c:pt>
                <c:pt idx="1">
                  <c:v>186.15</c:v>
                </c:pt>
                <c:pt idx="2">
                  <c:v>329.96</c:v>
                </c:pt>
                <c:pt idx="3">
                  <c:v>268.29000000000002</c:v>
                </c:pt>
                <c:pt idx="4">
                  <c:v>309.57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96-4563-B338-E441700ACA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18–28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Hyderabad</c:v>
                </c:pt>
                <c:pt idx="4">
                  <c:v>Mumbai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416.9</c:v>
                </c:pt>
                <c:pt idx="1">
                  <c:v>279.76</c:v>
                </c:pt>
                <c:pt idx="2">
                  <c:v>137.91</c:v>
                </c:pt>
                <c:pt idx="3">
                  <c:v>231.19</c:v>
                </c:pt>
                <c:pt idx="4">
                  <c:v>388.22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96-4563-B338-E441700ACA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 &gt;28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Hyderabad</c:v>
                </c:pt>
                <c:pt idx="4">
                  <c:v>Mumbai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290.45</c:v>
                </c:pt>
                <c:pt idx="1">
                  <c:v>272.29000000000002</c:v>
                </c:pt>
                <c:pt idx="2">
                  <c:v>295.29000000000002</c:v>
                </c:pt>
                <c:pt idx="3">
                  <c:v>267.19</c:v>
                </c:pt>
                <c:pt idx="4">
                  <c:v>292.77999999999997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96-4563-B338-E441700ACAE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 &gt;28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Hyderabad</c:v>
                </c:pt>
                <c:pt idx="4">
                  <c:v>Mumbai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285.92</c:v>
                </c:pt>
                <c:pt idx="1">
                  <c:v>321.02</c:v>
                </c:pt>
                <c:pt idx="2">
                  <c:v>249.33</c:v>
                </c:pt>
                <c:pt idx="3">
                  <c:v>403.39</c:v>
                </c:pt>
                <c:pt idx="4">
                  <c:v>357.52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96-4563-B338-E441700AC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072735"/>
        <c:axId val="34081375"/>
      </c:barChart>
      <c:catAx>
        <c:axId val="34072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81375"/>
        <c:crosses val="autoZero"/>
        <c:auto val="1"/>
        <c:lblAlgn val="ctr"/>
        <c:lblOffset val="100"/>
        <c:noMultiLvlLbl val="0"/>
      </c:catAx>
      <c:valAx>
        <c:axId val="34081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72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Patient Diagnostic Data Analysis</a:t>
            </a:r>
            <a:br>
              <a:rPr lang="en-IN" dirty="0"/>
            </a:br>
            <a:r>
              <a:rPr lang="en-US" dirty="0">
                <a:solidFill>
                  <a:schemeClr val="tx1"/>
                </a:solidFill>
              </a:rPr>
              <a:t>Insights into Kidney Health Trends Across India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2926" y="5638558"/>
            <a:ext cx="7058526" cy="792443"/>
          </a:xfrm>
        </p:spPr>
        <p:txBody>
          <a:bodyPr/>
          <a:lstStyle/>
          <a:p>
            <a:r>
              <a:rPr lang="en-US" dirty="0"/>
              <a:t>By Mayank Sant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7494956" y="8945360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7756071" y="5524500"/>
            <a:ext cx="4082429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20D442-C842-BFA7-42E9-55E1832A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8838" lvl="1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Dataset: 200 patients across Bangalore (39), Chennai (40), Delhi (41), Hyderabad (43), Mumbai (37).</a:t>
            </a:r>
          </a:p>
          <a:p>
            <a:pPr marL="858838" lvl="1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Metrics: ACR Test Values (mg/g), Age, Gender, Doctor, City, Speciality, ACR Category (Normal: &lt;30, Microalbuminuria: 30–300, Macroalbuminuria: &gt;300).</a:t>
            </a:r>
          </a:p>
          <a:p>
            <a:pPr marL="858838" lvl="1" indent="-45720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ACR trends and patient distribution for Pfizer’s healthcare strategies.</a:t>
            </a:r>
          </a:p>
          <a:p>
            <a:pPr lvl="1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9AC58A-41AE-1419-D3DD-46DB61C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08930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B96EAD5-44DB-F350-9FEC-C5D5C66B5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235583"/>
              </p:ext>
            </p:extLst>
          </p:nvPr>
        </p:nvGraphicFramePr>
        <p:xfrm>
          <a:off x="604434" y="1086566"/>
          <a:ext cx="10983131" cy="3888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31A4F72-04E8-39B6-3DA4-98E6EDBF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 Distribution By ACR Category 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E943F3-8348-D5BD-D663-D4FD7A1A37D9}"/>
              </a:ext>
            </a:extLst>
          </p:cNvPr>
          <p:cNvSpPr txBox="1"/>
          <p:nvPr/>
        </p:nvSpPr>
        <p:spPr>
          <a:xfrm>
            <a:off x="253726" y="4826675"/>
            <a:ext cx="8608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Stats: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Hyderabad: 65% Macroalbuminuria (28/43).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Delhi: 56% Macroalbuminuria (23/41).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Mumbai: Highest Normal (4/37, ~11%).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Observation: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Hyderabad’s high Macroalbuminuria indicates severe kidney issues.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Mumbai shows better outcomes with more Normal cases.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ABDAB-CEFA-5652-4F5B-635AA75D19C1}"/>
              </a:ext>
            </a:extLst>
          </p:cNvPr>
          <p:cNvSpPr txBox="1"/>
          <p:nvPr/>
        </p:nvSpPr>
        <p:spPr>
          <a:xfrm>
            <a:off x="6825535" y="76487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45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D7E49F-C247-4784-01F0-A5531364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9F2D4A-C558-921A-27EF-C1F7D0B05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434" y="1637907"/>
            <a:ext cx="10257530" cy="500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indent="0"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 Trends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Hyderabad: Highest ACR (329.59 mg/g), Males &gt;28 (403.39 mg/g).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Bangalore: Males 18–28 critical (416.90 mg/g).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Delhi: Females 18–28 elevated (329.96 mg/g), Males 18–28 low (137.91 mg/g).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Mumbai: High ACR in Males (388.22 mg/g 18–28, 357.52 mg/g &gt;28).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Chennai: Moderate ACR (291.31 mg/g), Males &gt;28 (321.02 mg/g).</a:t>
            </a:r>
          </a:p>
          <a:p>
            <a:pPr lvl="1" indent="0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 Distribution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Macroalbuminuria: 51% (102/200), highest in Hyderabad (65%, 28/43), Delhi (56%, 23/41).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Microalbuminuria: 44% (88/200), highest in Mumbai (62%, 23/37).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Normal: 5% (10/200), absent in Hyderabad, highest in Mumbai (11%, 4/37).</a:t>
            </a:r>
          </a:p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7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C3842B-1791-770A-C5B1-E924121A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4538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High-Risk Regions: Hyderabad and Delhi require urgent interventions.</a:t>
            </a:r>
          </a:p>
          <a:p>
            <a:pPr marL="744538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Demographics: Males &gt;28 (Hyderabad/Bangalore), Females 18–28 (Delhi).</a:t>
            </a:r>
          </a:p>
          <a:p>
            <a:pPr marL="744538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Partners: Dr. Kapoor, Dr. Smith for severe case management.</a:t>
            </a:r>
          </a:p>
          <a:p>
            <a:pPr marL="744538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Opportunity: Replicate Mumbai’s early intervention success.</a:t>
            </a:r>
          </a:p>
          <a:p>
            <a:pPr marL="744538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Proactive Monitoring: Follow-up for Microalbuminuria patients (44%).</a:t>
            </a:r>
          </a:p>
          <a:p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CAC67D-D7CD-67CB-8B27-4E20C033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Takeaways </a:t>
            </a:r>
          </a:p>
        </p:txBody>
      </p:sp>
    </p:spTree>
    <p:extLst>
      <p:ext uri="{BB962C8B-B14F-4D97-AF65-F5344CB8AC3E}">
        <p14:creationId xmlns:p14="http://schemas.microsoft.com/office/powerpoint/2010/main" val="423330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3A1ECB-85EB-B36E-8FF4-7CF701F2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b="1" dirty="0"/>
              <a:t>Suggested Next Steps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5D16BD-10C4-8AD1-3CDC-982F38E295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3140" y="1403147"/>
            <a:ext cx="11274426" cy="307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Launch kidney health awareness campaigns in Hyderabad and Delhi (65% and 56% Macroalbuminuria).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Partner with nephrologists Dr. Kapoor and Dr. Smith (47 Macroalbuminuria patients).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Implement follow-up ACR testing for Microalbuminuria patients (88/200, 44%).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Expand data collection for Males &gt;28 (Hyderabad/Bangalore) and Females 18–28 (Delhi).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600" dirty="0" err="1"/>
              <a:t>Analyze</a:t>
            </a:r>
            <a:r>
              <a:rPr lang="en-IN" sz="1600" dirty="0"/>
              <a:t> Mumbai’s early intervention strategies (11% Normal) for scalable best practices.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E19934-F6E1-7C4B-11D3-7C1DE41C3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90615"/>
              </p:ext>
            </p:extLst>
          </p:nvPr>
        </p:nvGraphicFramePr>
        <p:xfrm>
          <a:off x="2032000" y="4251044"/>
          <a:ext cx="8128000" cy="231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19662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51400405"/>
                    </a:ext>
                  </a:extLst>
                </a:gridCol>
              </a:tblGrid>
              <a:tr h="458113">
                <a:tc>
                  <a:txBody>
                    <a:bodyPr/>
                    <a:lstStyle/>
                    <a:p>
                      <a:r>
                        <a:rPr lang="en-IN" dirty="0"/>
                        <a:t>ACTIONS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TARGETS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30139"/>
                  </a:ext>
                </a:extLst>
              </a:tr>
              <a:tr h="464474">
                <a:tc>
                  <a:txBody>
                    <a:bodyPr/>
                    <a:lstStyle/>
                    <a:p>
                      <a:r>
                        <a:rPr lang="en-IN" dirty="0"/>
                        <a:t>Awareness Campaign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Hyderabad , 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503076"/>
                  </a:ext>
                </a:extLst>
              </a:tr>
              <a:tr h="464474">
                <a:tc>
                  <a:txBody>
                    <a:bodyPr/>
                    <a:lstStyle/>
                    <a:p>
                      <a:r>
                        <a:rPr lang="en-IN" dirty="0"/>
                        <a:t>Nephrologist Partnerships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Dr. Smith , Dr. Kapoor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17412"/>
                  </a:ext>
                </a:extLst>
              </a:tr>
              <a:tr h="464474">
                <a:tc>
                  <a:txBody>
                    <a:bodyPr/>
                    <a:lstStyle/>
                    <a:p>
                      <a:r>
                        <a:rPr lang="en-IN" dirty="0"/>
                        <a:t>Follow up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Microalbuminuria Patients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36536"/>
                  </a:ext>
                </a:extLst>
              </a:tr>
              <a:tr h="464474">
                <a:tc>
                  <a:txBody>
                    <a:bodyPr/>
                    <a:lstStyle/>
                    <a:p>
                      <a:r>
                        <a:rPr lang="en-IN" dirty="0"/>
                        <a:t>Expanded Data Collections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Males &gt;28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52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564558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{EAD451D0-3058-4D42-9193-33A8D782E460}tf16411177_win32</Template>
  <TotalTime>53</TotalTime>
  <Words>479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Get Started with 3D</vt:lpstr>
      <vt:lpstr>Patient Diagnostic Data Analysis Insights into Kidney Health Trends Across India </vt:lpstr>
      <vt:lpstr>Content</vt:lpstr>
      <vt:lpstr>Patient Distribution By ACR Category  </vt:lpstr>
      <vt:lpstr>Key Insights</vt:lpstr>
      <vt:lpstr>Business Takeaways </vt:lpstr>
      <vt:lpstr>Suggested 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mainksant@outlook.com</dc:creator>
  <cp:lastModifiedBy>mainksant@outlook.com</cp:lastModifiedBy>
  <cp:revision>1</cp:revision>
  <dcterms:created xsi:type="dcterms:W3CDTF">2025-07-08T17:42:17Z</dcterms:created>
  <dcterms:modified xsi:type="dcterms:W3CDTF">2025-07-08T18:35:20Z</dcterms:modified>
</cp:coreProperties>
</file>