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385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6090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195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96874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664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00300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86848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0808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838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838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5716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6138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3860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137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2921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4945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A292-7C83-4102-A023-967FE8FF0E14}" type="datetimeFigureOut">
              <a:rPr lang="es-CR" smtClean="0"/>
              <a:t>20/5/2021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62F123-69DD-4921-BEFA-A42F1F8F9B9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7655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Repaso Direccionamiento IP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8345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IPv4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Bit es un valor que representa 0's o 1's (binario).</a:t>
            </a:r>
          </a:p>
          <a:p>
            <a:r>
              <a:rPr lang="es-ES" dirty="0"/>
              <a:t>Los 32 bits son divididos en 4 octetos denominado Notación Decimal Punteada:</a:t>
            </a:r>
          </a:p>
          <a:p>
            <a:pPr marL="0" indent="0">
              <a:buNone/>
            </a:pPr>
            <a:r>
              <a:rPr lang="es-CR" dirty="0" smtClean="0"/>
              <a:t/>
            </a:r>
            <a:br>
              <a:rPr lang="es-CR" dirty="0" smtClean="0"/>
            </a:b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15" y="3442607"/>
            <a:ext cx="6176691" cy="20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26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Conversión binario a decimal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581" y="2167345"/>
            <a:ext cx="7247436" cy="33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3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Clases de dirección IP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600" dirty="0"/>
              <a:t>Los bits iniciales son los bits más significativos del primer octeto</a:t>
            </a:r>
            <a:r>
              <a:rPr lang="es-ES" sz="3600" dirty="0" smtClean="0"/>
              <a:t>:</a:t>
            </a:r>
          </a:p>
          <a:p>
            <a:endParaRPr lang="es-ES" dirty="0"/>
          </a:p>
          <a:p>
            <a:r>
              <a:rPr lang="es-ES" dirty="0"/>
              <a:t>En clase A, el bit inicial es </a:t>
            </a:r>
            <a:r>
              <a:rPr lang="es-ES" b="1" dirty="0"/>
              <a:t>0</a:t>
            </a:r>
            <a:endParaRPr lang="es-ES" dirty="0"/>
          </a:p>
          <a:p>
            <a:r>
              <a:rPr lang="es-ES" dirty="0"/>
              <a:t>En clase B, los bits iniciales son </a:t>
            </a:r>
            <a:r>
              <a:rPr lang="es-ES" b="1" dirty="0"/>
              <a:t>10</a:t>
            </a:r>
            <a:endParaRPr lang="es-ES" dirty="0"/>
          </a:p>
          <a:p>
            <a:r>
              <a:rPr lang="es-ES" dirty="0"/>
              <a:t>En clase C, los bits iniciales son </a:t>
            </a:r>
            <a:r>
              <a:rPr lang="es-ES" b="1" dirty="0"/>
              <a:t>110</a:t>
            </a:r>
            <a:endParaRPr lang="es-ES" dirty="0"/>
          </a:p>
          <a:p>
            <a:r>
              <a:rPr lang="es-ES" dirty="0"/>
              <a:t>En clase D, los bits iniciales son </a:t>
            </a:r>
            <a:r>
              <a:rPr lang="es-ES" b="1" dirty="0"/>
              <a:t>1110</a:t>
            </a:r>
            <a:endParaRPr lang="es-ES" dirty="0"/>
          </a:p>
          <a:p>
            <a:r>
              <a:rPr lang="es-ES" dirty="0"/>
              <a:t>En clase E, los bits iniciales son </a:t>
            </a:r>
            <a:r>
              <a:rPr lang="es-ES" b="1" dirty="0"/>
              <a:t>1111</a:t>
            </a:r>
            <a:endParaRPr lang="es-ES" dirty="0"/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521" y="3009628"/>
            <a:ext cx="4196987" cy="254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Clases de dirección IP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endParaRPr lang="es-CR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23739"/>
              </p:ext>
            </p:extLst>
          </p:nvPr>
        </p:nvGraphicFramePr>
        <p:xfrm>
          <a:off x="587827" y="1825625"/>
          <a:ext cx="11351623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6470">
                  <a:extLst>
                    <a:ext uri="{9D8B030D-6E8A-4147-A177-3AD203B41FA5}">
                      <a16:colId xmlns:a16="http://schemas.microsoft.com/office/drawing/2014/main" val="263123904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2052085943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52325441"/>
                    </a:ext>
                  </a:extLst>
                </a:gridCol>
                <a:gridCol w="3213463">
                  <a:extLst>
                    <a:ext uri="{9D8B030D-6E8A-4147-A177-3AD203B41FA5}">
                      <a16:colId xmlns:a16="http://schemas.microsoft.com/office/drawing/2014/main" val="3167438751"/>
                    </a:ext>
                  </a:extLst>
                </a:gridCol>
                <a:gridCol w="1881051">
                  <a:extLst>
                    <a:ext uri="{9D8B030D-6E8A-4147-A177-3AD203B41FA5}">
                      <a16:colId xmlns:a16="http://schemas.microsoft.com/office/drawing/2014/main" val="2028455031"/>
                    </a:ext>
                  </a:extLst>
                </a:gridCol>
                <a:gridCol w="2285999">
                  <a:extLst>
                    <a:ext uri="{9D8B030D-6E8A-4147-A177-3AD203B41FA5}">
                      <a16:colId xmlns:a16="http://schemas.microsoft.com/office/drawing/2014/main" val="2821496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/>
                        <a:t>Clase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/>
                        <a:t>1</a:t>
                      </a:r>
                      <a:r>
                        <a:rPr lang="es-CR" baseline="30000"/>
                        <a:t>er</a:t>
                      </a:r>
                      <a:r>
                        <a:rPr lang="es-CR"/>
                        <a:t> octeto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/>
                        <a:t>Bits iniciales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Direcciones privadas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Máscara predeterminada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Observaciones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4014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 dirty="0">
                          <a:effectLst/>
                        </a:rPr>
                        <a:t>1 - 127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10.0.0.0 a 10.255.255.255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255.0.0.0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127 reservado para </a:t>
                      </a:r>
                      <a:r>
                        <a:rPr lang="es-ES" dirty="0" err="1">
                          <a:effectLst/>
                        </a:rPr>
                        <a:t>loopback</a:t>
                      </a:r>
                      <a:r>
                        <a:rPr lang="es-ES" dirty="0">
                          <a:effectLst/>
                        </a:rPr>
                        <a:t> y pruebas internas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057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128 – 191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172.16.0.0 a 172.31.255.255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255.255.0.0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C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10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192 – 223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192.168.0.0 a 192.168.255.255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255.255.255.0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s-CR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90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224 – 239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R">
                          <a:effectLst/>
                        </a:rPr>
                        <a:t>Reservado pata multicast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9973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240 – 255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R">
                          <a:effectLst/>
                        </a:rPr>
                        <a:t>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CR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effectLst/>
                        </a:rPr>
                        <a:t>Reservado para </a:t>
                      </a:r>
                      <a:r>
                        <a:rPr lang="es-ES" dirty="0" smtClean="0">
                          <a:effectLst/>
                        </a:rPr>
                        <a:t>experimentación </a:t>
                      </a:r>
                      <a:r>
                        <a:rPr lang="es-ES" dirty="0">
                          <a:effectLst/>
                        </a:rPr>
                        <a:t>e investigación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7239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84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Clases de dirección IP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¿A qué clase pertenece la dirección 10.250.1.1?</a:t>
            </a:r>
            <a:endParaRPr lang="es-ES" dirty="0"/>
          </a:p>
          <a:p>
            <a:pPr lvl="1"/>
            <a:r>
              <a:rPr lang="es-CR" dirty="0"/>
              <a:t>10</a:t>
            </a:r>
            <a:r>
              <a:rPr lang="es-CR" baseline="-25000" dirty="0"/>
              <a:t>10</a:t>
            </a:r>
            <a:r>
              <a:rPr lang="es-CR" dirty="0"/>
              <a:t> = 00001010</a:t>
            </a:r>
            <a:r>
              <a:rPr lang="es-CR" baseline="-25000" dirty="0"/>
              <a:t>2</a:t>
            </a:r>
            <a:endParaRPr lang="es-ES" dirty="0" smtClean="0"/>
          </a:p>
          <a:p>
            <a:endParaRPr lang="es-ES" dirty="0" smtClean="0"/>
          </a:p>
          <a:p>
            <a:r>
              <a:rPr lang="es-ES" b="1" dirty="0"/>
              <a:t>¿A qué clase pertenece la dirección 150.10.15.0?</a:t>
            </a:r>
            <a:endParaRPr lang="es-ES" dirty="0"/>
          </a:p>
          <a:p>
            <a:pPr lvl="1"/>
            <a:r>
              <a:rPr lang="es-CR" dirty="0"/>
              <a:t>150</a:t>
            </a:r>
            <a:r>
              <a:rPr lang="es-CR" baseline="-25000" dirty="0"/>
              <a:t>10</a:t>
            </a:r>
            <a:r>
              <a:rPr lang="es-CR" dirty="0"/>
              <a:t> = 10010110</a:t>
            </a:r>
            <a:r>
              <a:rPr lang="es-CR" baseline="-25000" dirty="0"/>
              <a:t>2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846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Número de redes y host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sz="4500" dirty="0"/>
              <a:t>Una dirección IP se divide en dos partes: porción de red (</a:t>
            </a:r>
            <a:r>
              <a:rPr lang="es-ES" sz="4500" b="1" dirty="0"/>
              <a:t>N</a:t>
            </a:r>
            <a:r>
              <a:rPr lang="es-ES" sz="4500" dirty="0"/>
              <a:t>) y porción de host (</a:t>
            </a:r>
            <a:r>
              <a:rPr lang="es-ES" sz="4500" b="1" dirty="0"/>
              <a:t>H</a:t>
            </a:r>
            <a:r>
              <a:rPr lang="es-ES" sz="4500" dirty="0"/>
              <a:t>).</a:t>
            </a:r>
          </a:p>
          <a:p>
            <a:pPr marL="0" indent="0">
              <a:buNone/>
            </a:pPr>
            <a:endParaRPr lang="es-ES" sz="4500" dirty="0" smtClean="0"/>
          </a:p>
          <a:p>
            <a:pPr marL="0" indent="0">
              <a:buNone/>
            </a:pPr>
            <a:r>
              <a:rPr lang="es-ES" sz="4500" dirty="0"/>
              <a:t>Respecto a los octetos de la dirección IP</a:t>
            </a:r>
            <a:r>
              <a:rPr lang="es-ES" sz="4500" dirty="0" smtClean="0"/>
              <a:t>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sz="2600" dirty="0"/>
              <a:t>En la clase A se identifica como </a:t>
            </a:r>
            <a:r>
              <a:rPr lang="es-ES" sz="2600" b="1" dirty="0"/>
              <a:t>N</a:t>
            </a:r>
            <a:r>
              <a:rPr lang="es-ES" sz="2600" dirty="0"/>
              <a:t>.H.H.H</a:t>
            </a:r>
          </a:p>
          <a:p>
            <a:r>
              <a:rPr lang="es-ES" sz="2600" dirty="0"/>
              <a:t>En la clase B se identifica como </a:t>
            </a:r>
            <a:r>
              <a:rPr lang="es-ES" sz="2600" b="1" dirty="0"/>
              <a:t>N.N</a:t>
            </a:r>
            <a:r>
              <a:rPr lang="es-ES" sz="2600" dirty="0"/>
              <a:t>.H.H</a:t>
            </a:r>
          </a:p>
          <a:p>
            <a:r>
              <a:rPr lang="es-ES" sz="2600" dirty="0"/>
              <a:t>En la clase C se identifica como </a:t>
            </a:r>
            <a:r>
              <a:rPr lang="es-ES" sz="2600" b="1" dirty="0"/>
              <a:t>N.N.N.</a:t>
            </a:r>
            <a:r>
              <a:rPr lang="es-ES" sz="2600" dirty="0"/>
              <a:t>H</a:t>
            </a:r>
          </a:p>
          <a:p>
            <a:pPr marL="0" indent="0">
              <a:buNone/>
            </a:pP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/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/>
            </a:r>
            <a:br>
              <a:rPr lang="es-ES" dirty="0" smtClean="0"/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2377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Máscara de subred por defecto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483" y="2047057"/>
            <a:ext cx="6510746" cy="29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9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Máscara de subred personalizadas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Valores de máscaras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18" y="2387657"/>
            <a:ext cx="5333184" cy="34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52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184</Words>
  <Application>Microsoft Office PowerPoint</Application>
  <PresentationFormat>Panorámica</PresentationFormat>
  <Paragraphs>65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Faceta</vt:lpstr>
      <vt:lpstr>Repaso Direccionamiento IP</vt:lpstr>
      <vt:lpstr>IPv4</vt:lpstr>
      <vt:lpstr>Conversión binario a decimal</vt:lpstr>
      <vt:lpstr>Clases de dirección IP</vt:lpstr>
      <vt:lpstr>Clases de dirección IP</vt:lpstr>
      <vt:lpstr>Clases de dirección IP</vt:lpstr>
      <vt:lpstr>Número de redes y host</vt:lpstr>
      <vt:lpstr>Máscara de subred por defecto</vt:lpstr>
      <vt:lpstr>Máscara de subred personalizadas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Mainor Alberto Cruz Alvarado</dc:creator>
  <cp:lastModifiedBy>Mainor Alberto Cruz Alvarado</cp:lastModifiedBy>
  <cp:revision>5</cp:revision>
  <dcterms:created xsi:type="dcterms:W3CDTF">2021-05-20T12:23:53Z</dcterms:created>
  <dcterms:modified xsi:type="dcterms:W3CDTF">2021-05-20T15:52:49Z</dcterms:modified>
</cp:coreProperties>
</file>