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80" r:id="rId4"/>
    <p:sldId id="281" r:id="rId5"/>
    <p:sldId id="290" r:id="rId6"/>
    <p:sldId id="286" r:id="rId7"/>
    <p:sldId id="291" r:id="rId8"/>
    <p:sldId id="287" r:id="rId9"/>
    <p:sldId id="265" r:id="rId10"/>
    <p:sldId id="288" r:id="rId11"/>
    <p:sldId id="293" r:id="rId12"/>
    <p:sldId id="289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9A7D1-ECAD-411F-AF71-EEECC1FC252C}" v="798" dt="2020-07-24T08:29:50.132"/>
    <p1510:client id="{2700BDAE-DFC4-4FE7-ABC9-46B88DC96A0A}" v="4" dt="2020-07-27T04:49:46.540"/>
    <p1510:client id="{29AF8E23-DC8F-4943-AC25-F452B5B387BB}" v="896" dt="2020-07-24T01:58:58.117"/>
    <p1510:client id="{745698AC-826C-4C9D-8F16-026516AB1B5D}" v="44" dt="2020-07-23T02:58:43.969"/>
    <p1510:client id="{D1AC8C8B-EBFF-459A-B486-0DD7CB6C345D}" v="7" dt="2020-07-27T05:56:22.043"/>
    <p1510:client id="{DB1EABB2-96D4-44A7-BDCC-1961BC0BF163}" v="60" dt="2020-07-23T02:55:22.014"/>
    <p1510:client id="{E192C887-B472-4B5B-825A-EF24EEF31564}" v="2288" dt="2020-07-27T04:37:06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AFD8-2652-3145-BF9E-BCA66853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01FB6-80EA-7649-B41B-0D6B9FB7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3A103-1DE4-254E-B4FC-6D4F9CCF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448A8-EFB1-7A41-9D02-32222051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81A5-8DE8-E949-9AC5-50C0C42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41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E743-5B74-6E4C-9277-BA8AEEE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C593B-999A-DD42-A2B8-D5F4B0A1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62416-53D5-B848-95B4-FE78A3B7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9BBF0-CFD2-C14B-AA0C-C9B459B0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565D6-DCA7-2D4A-BB14-47ADE8E8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B80AC-FBC0-4146-908B-254A4621C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B7E85-D9EF-6144-B788-08B633AB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6BBF0-5ADA-2D4F-9158-658E4B0A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3A5AF-65A0-A042-812D-570435BC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71D6B-CBCC-9A49-B9E1-8E408A08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139A-52D7-1B4C-A2E3-FDF1630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D7DC-1156-7042-BB91-79941031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34BDF-CA4A-994D-AFB7-E85ACF2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B7507-1B4A-7D46-99D3-A278799A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C2712-8DF2-EF42-B9CE-BB19C3BD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7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0CCE-9497-4149-B10F-BC17FD2A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0AFD8-4DB2-694C-863D-78E18343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C56E2-7240-A545-B5EE-BCFA696F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6DCE-BEFE-314F-AAA7-3168303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7EF0-40D4-5F40-B76C-3CCC9CC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AF64-330A-B14F-8976-5EC19714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1B830-1867-3248-A7D1-F86CCF382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937DA-073D-B746-A9B3-8B8EF0CE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2133A-99AB-B849-9AD7-D49B84DD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DF759-083C-A743-BF71-C29AC027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94E22-EB84-5C4E-B6CA-1EBD3CF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8B8F-0648-F649-8F9E-AC718A98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B6B11-19AB-1D4C-987E-E4613002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89A3D-6AAA-2A44-B808-3CB4CFC3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FA537-B35D-F445-963B-DEB5C161D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E3DFA-F2FD-C544-9AC3-1920DC88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0ADE9-ACBD-DA48-BB03-081BB5D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F48C1-C9D4-5E48-A0EA-6060593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167B05-73B4-BC43-987D-1751336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13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1E25-4650-3047-B174-0BA48EF6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3466A-9A8C-6E40-8F70-1AFD1E97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A482E-4B4D-B64A-9FC9-864DF7D9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C735-E408-1C4B-84E6-7814E7BF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6E91C-0524-2944-ADF5-8A8655AB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4DE4D-0E0F-3146-80B1-3BBE7ABF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25E86-F33A-8C42-AB9D-A464870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10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DB120-DAF1-4D4C-80A1-2986FE3F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E735-2146-AB41-9A94-CD969C98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96979-54A8-6A44-BB93-F231BFEF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7DC05-9553-FF43-9989-F1F9B0F5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B3622-74DC-3A43-9E6E-A29CB544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D721-9A0C-4F40-93F2-8F8CBBC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1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F8F0-41F4-1F4C-AE6F-A6BCB8B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6533B-4019-2142-8B8E-9AC85A47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A3B7C-7901-4848-B433-ED3BB6FA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342C7-FE20-A747-94C2-8737D9A2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6BF91-A5A8-6D4B-AD72-844BF038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8ABD7-CAD4-8440-9D1C-2CF348B2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0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6981D5-53EB-8949-B4CC-F1B1B990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08D98-60F1-A94C-B500-994A0832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FF26-9D31-1445-A9BA-B3E5F2983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B6BA7-5C34-314B-A26F-2CE9B6DE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0A85A-956D-B444-8D62-12495895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7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279051" y="2821594"/>
            <a:ext cx="9634675" cy="21544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just" defTabSz="508000"/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Open</a:t>
            </a:r>
            <a:r>
              <a:rPr lang="ko-KR" sz="8800" b="1" dirty="0">
                <a:solidFill>
                  <a:srgbClr val="44546A"/>
                </a:solidFill>
                <a:ea typeface="+mn-lt"/>
                <a:cs typeface="+mn-lt"/>
              </a:rPr>
              <a:t> </a:t>
            </a:r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Web</a:t>
            </a:r>
            <a:r>
              <a:rPr lang="ko-KR" sz="8800" b="1" dirty="0">
                <a:solidFill>
                  <a:srgbClr val="44546A"/>
                </a:solidFill>
                <a:ea typeface="+mn-lt"/>
                <a:cs typeface="+mn-lt"/>
              </a:rPr>
              <a:t> </a:t>
            </a:r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nFilter</a:t>
            </a:r>
            <a:endParaRPr lang="ko-KR" sz="600">
              <a:ea typeface="+mn-lt"/>
              <a:cs typeface="+mn-lt"/>
            </a:endParaRPr>
          </a:p>
          <a:p>
            <a:pPr marL="0" indent="0" algn="dist" defTabSz="508000">
              <a:buFontTx/>
              <a:buNone/>
            </a:pPr>
            <a:endParaRPr lang="ko-KR" altLang="en-US" sz="3200" b="1" dirty="0">
              <a:solidFill>
                <a:srgbClr val="44546A"/>
              </a:solidFill>
              <a:ea typeface="맑은 고딕"/>
            </a:endParaRPr>
          </a:p>
          <a:p>
            <a:pPr algn="ctr" defTabSz="508000"/>
            <a:r>
              <a:rPr lang="ko-KR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/>
                <a:ea typeface="NanumBarunGothic" charset="0"/>
              </a:rPr>
              <a:t>OWN에서의</a:t>
            </a:r>
            <a:r>
              <a:rPr lang="ko-K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/>
                <a:ea typeface="NanumBarunGothic" charset="0"/>
              </a:rPr>
              <a:t> 암호화 방법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22325" y="668020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3600" dirty="0">
                <a:ea typeface="맑은 고딕"/>
              </a:rPr>
              <a:t>데이터 보안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653606" y="2905350"/>
            <a:ext cx="93387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dirty="0">
                <a:ea typeface="맑은 고딕" panose="020F0502020204030204"/>
              </a:rPr>
              <a:t>데이터를 암호화 하여 해커가 최종적으로 노리는 데이터를 </a:t>
            </a:r>
            <a:r>
              <a:rPr lang="ko-KR" altLang="en-US" sz="2400" err="1">
                <a:ea typeface="맑은 고딕" panose="020F0502020204030204"/>
              </a:rPr>
              <a:t>알아볼수</a:t>
            </a:r>
            <a:r>
              <a:rPr lang="ko-KR" altLang="en-US" sz="2400" dirty="0">
                <a:ea typeface="맑은 고딕" panose="020F0502020204030204"/>
              </a:rPr>
              <a:t> 없게 </a:t>
            </a:r>
            <a:r>
              <a:rPr lang="ko-KR" altLang="en-US" sz="2400" err="1">
                <a:ea typeface="맑은 고딕" panose="020F0502020204030204"/>
              </a:rPr>
              <a:t>해야된다</a:t>
            </a:r>
            <a:r>
              <a:rPr lang="ko-KR" altLang="en-US" sz="2400" dirty="0">
                <a:ea typeface="맑은 고딕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ko-KR" altLang="en-US" sz="2400" dirty="0">
              <a:ea typeface="맑은 고딕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400" dirty="0">
                <a:ea typeface="맑은 고딕" panose="020F0502020204030204"/>
              </a:rPr>
              <a:t>데이터 암호화에 있어서 암호화된 데이터를 </a:t>
            </a:r>
            <a:r>
              <a:rPr lang="ko-KR" altLang="en-US" sz="2400" err="1">
                <a:ea typeface="맑은 고딕" panose="020F0502020204030204"/>
              </a:rPr>
              <a:t>열어볼수</a:t>
            </a:r>
            <a:r>
              <a:rPr lang="ko-KR" altLang="en-US" sz="2400" dirty="0">
                <a:ea typeface="맑은 고딕" panose="020F0502020204030204"/>
              </a:rPr>
              <a:t> 있는 키관리가 중요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D1BDF-8260-4796-899D-90C40EBF0750}"/>
              </a:ext>
            </a:extLst>
          </p:cNvPr>
          <p:cNvSpPr txBox="1">
            <a:spLocks/>
          </p:cNvSpPr>
          <p:nvPr/>
        </p:nvSpPr>
        <p:spPr>
          <a:xfrm>
            <a:off x="10101580" y="99060"/>
            <a:ext cx="181652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OWN에서는?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6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3600">
                <a:ea typeface="맑은 고딕"/>
              </a:rPr>
              <a:t>Client 복호화를 안했던이유</a:t>
            </a:r>
            <a:endParaRPr lang="ko-KR" altLang="en-US" sz="3600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653606" y="2905350"/>
            <a:ext cx="93387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 panose="020F0502020204030204"/>
              </a:rPr>
              <a:t>비대칭키 암호화 알고리즘 사용시 개인키를 내려줘야 하지만 Console창으로 모든 변수 및 함수 호출가능</a:t>
            </a:r>
          </a:p>
          <a:p>
            <a:pPr marL="285750" indent="-285750">
              <a:buFont typeface="Arial"/>
              <a:buChar char="•"/>
            </a:pPr>
            <a:endParaRPr lang="ko-KR" altLang="en-US" sz="2400" dirty="0">
              <a:ea typeface="맑은 고딕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 panose="020F0502020204030204"/>
              </a:rPr>
              <a:t>대칭키 암호화 알고리즘 사용시 중간에 키탈취 위험으로 인하여 중간에 키탈취 위험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36E9-41C4-4EDF-B3A6-AC85A1DCB988}"/>
              </a:ext>
            </a:extLst>
          </p:cNvPr>
          <p:cNvSpPr txBox="1">
            <a:spLocks/>
          </p:cNvSpPr>
          <p:nvPr/>
        </p:nvSpPr>
        <p:spPr>
          <a:xfrm>
            <a:off x="10101580" y="99060"/>
            <a:ext cx="181652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OWN에서는?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3600" dirty="0" err="1">
                <a:ea typeface="맑은 고딕"/>
              </a:rPr>
              <a:t>Open</a:t>
            </a:r>
            <a:r>
              <a:rPr lang="ko-KR" altLang="en-US" sz="3600" dirty="0">
                <a:ea typeface="맑은 고딕"/>
              </a:rPr>
              <a:t> </a:t>
            </a:r>
            <a:r>
              <a:rPr lang="ko-KR" altLang="en-US" sz="3600" dirty="0" err="1">
                <a:ea typeface="맑은 고딕"/>
              </a:rPr>
              <a:t>Web</a:t>
            </a:r>
            <a:r>
              <a:rPr lang="ko-KR" altLang="en-US" sz="3600" dirty="0">
                <a:ea typeface="맑은 고딕"/>
              </a:rPr>
              <a:t> </a:t>
            </a:r>
            <a:r>
              <a:rPr lang="ko-KR" altLang="en-US" sz="3600" dirty="0" err="1">
                <a:ea typeface="맑은 고딕"/>
              </a:rPr>
              <a:t>nFilter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066779" y="1941902"/>
            <a:ext cx="10803423" cy="4187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400" err="1">
                <a:ea typeface="맑은 고딕" panose="020F0502020204030204"/>
              </a:rPr>
              <a:t>RSA를</a:t>
            </a:r>
            <a:r>
              <a:rPr lang="ko-KR" altLang="en-US" sz="2400" dirty="0">
                <a:ea typeface="맑은 고딕" panose="020F0502020204030204"/>
              </a:rPr>
              <a:t> 사용하는 이유 </a:t>
            </a:r>
            <a:endParaRPr lang="ko-KR" sz="200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맑은 고딕" panose="020F0502020204030204"/>
              </a:rPr>
              <a:t>   - 안전성에 취약한 웹에 적합한 비대칭키 암호를 사용</a:t>
            </a:r>
            <a:br>
              <a:rPr lang="ko-KR" altLang="en-US" sz="2000" dirty="0">
                <a:ea typeface="맑은 고딕" panose="020F0502020204030204"/>
              </a:rPr>
            </a:br>
            <a:r>
              <a:rPr lang="ko-KR" altLang="en-US" sz="2000" dirty="0">
                <a:ea typeface="+mn-lt"/>
                <a:cs typeface="+mn-lt"/>
              </a:rPr>
              <a:t>   </a:t>
            </a:r>
            <a:r>
              <a:rPr lang="ko-KR" sz="2000">
                <a:ea typeface="+mn-lt"/>
                <a:cs typeface="+mn-lt"/>
              </a:rPr>
              <a:t>- 복호화 속도가 느려도 안전성을 위해</a:t>
            </a:r>
            <a:r>
              <a:rPr lang="ko-KR" altLang="en-US" sz="2000">
                <a:ea typeface="+mn-lt"/>
                <a:cs typeface="+mn-lt"/>
              </a:rPr>
              <a:t> 사용</a:t>
            </a:r>
            <a:endParaRPr lang="ko-KR" altLang="en-US" sz="2000" dirty="0">
              <a:ea typeface="+mn-lt"/>
              <a:cs typeface="+mn-lt"/>
            </a:endParaRPr>
          </a:p>
          <a:p>
            <a:endParaRPr lang="ko-KR" altLang="en-US" sz="2400" dirty="0">
              <a:latin typeface="맑은 고딕"/>
              <a:ea typeface="맑은 고딕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2400" dirty="0">
                <a:latin typeface="Malgun Gothic"/>
                <a:ea typeface="Malgun Gothic"/>
              </a:rPr>
              <a:t>ECDH</a:t>
            </a:r>
            <a:r>
              <a:rPr lang="ko-KR" sz="2400" err="1">
                <a:latin typeface="Malgun Gothic"/>
                <a:ea typeface="Malgun Gothic"/>
              </a:rPr>
              <a:t>를</a:t>
            </a:r>
            <a:r>
              <a:rPr lang="ko-KR" sz="2400" dirty="0">
                <a:latin typeface="Malgun Gothic"/>
                <a:ea typeface="Malgun Gothic"/>
              </a:rPr>
              <a:t> 사용하는 이유 </a:t>
            </a:r>
            <a:endParaRPr lang="ko-KR" sz="24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2400" dirty="0">
                <a:latin typeface="Malgun Gothic"/>
                <a:ea typeface="Malgun Gothic"/>
              </a:rPr>
              <a:t> </a:t>
            </a:r>
            <a:r>
              <a:rPr lang="ko-KR" sz="2000" dirty="0">
                <a:latin typeface="Malgun Gothic"/>
                <a:ea typeface="Malgun Gothic"/>
              </a:rPr>
              <a:t>  - 사용자의 컴퓨터가 좋아짐에 따라 </a:t>
            </a:r>
            <a:r>
              <a:rPr lang="ko-KR" altLang="en-US" sz="2000" dirty="0">
                <a:latin typeface="Malgun Gothic"/>
                <a:ea typeface="Malgun Gothic"/>
              </a:rPr>
              <a:t>안전성의 확보를 위한 키길이의 </a:t>
            </a:r>
            <a:r>
              <a:rPr lang="ko-KR" altLang="en-US" sz="2000" err="1">
                <a:latin typeface="Malgun Gothic"/>
                <a:ea typeface="Malgun Gothic"/>
              </a:rPr>
              <a:t>길어짐</a:t>
            </a:r>
            <a:endParaRPr lang="ko-KR" sz="20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algun Gothic"/>
                <a:ea typeface="Malgun Gothic"/>
              </a:rPr>
              <a:t>   - 키길이의 </a:t>
            </a:r>
            <a:r>
              <a:rPr lang="ko-KR" altLang="en-US" sz="2000" err="1">
                <a:latin typeface="Malgun Gothic"/>
                <a:ea typeface="Malgun Gothic"/>
              </a:rPr>
              <a:t>길어짐에</a:t>
            </a:r>
            <a:r>
              <a:rPr lang="ko-KR" altLang="en-US" sz="2000" dirty="0">
                <a:latin typeface="Malgun Gothic"/>
                <a:ea typeface="Malgun Gothic"/>
              </a:rPr>
              <a:t> 따라 복호화와 암호화, 키생성에 더 </a:t>
            </a:r>
            <a:r>
              <a:rPr lang="ko-KR" altLang="en-US" sz="2000" err="1">
                <a:latin typeface="Malgun Gothic"/>
                <a:ea typeface="Malgun Gothic"/>
              </a:rPr>
              <a:t>오랜시간이</a:t>
            </a:r>
            <a:r>
              <a:rPr lang="ko-KR" altLang="en-US" sz="2000" dirty="0">
                <a:latin typeface="Malgun Gothic"/>
                <a:ea typeface="Malgun Gothic"/>
              </a:rPr>
              <a:t> 필요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algun Gothic"/>
                <a:ea typeface="Malgun Gothic"/>
              </a:rPr>
              <a:t>   - </a:t>
            </a:r>
            <a:r>
              <a:rPr lang="ko-KR" sz="2000" dirty="0">
                <a:latin typeface="Malgun Gothic"/>
                <a:ea typeface="Malgun Gothic"/>
              </a:rPr>
              <a:t>개인키 </a:t>
            </a:r>
            <a:r>
              <a:rPr lang="ko-KR" altLang="en-US" sz="2000" dirty="0">
                <a:latin typeface="Malgun Gothic"/>
                <a:ea typeface="Malgun Gothic"/>
              </a:rPr>
              <a:t>공개키를 이용하여 키 유도(</a:t>
            </a:r>
            <a:r>
              <a:rPr lang="ko-KR" altLang="en-US" sz="2000" err="1">
                <a:latin typeface="Malgun Gothic"/>
                <a:ea typeface="Malgun Gothic"/>
              </a:rPr>
              <a:t>derive</a:t>
            </a:r>
            <a:r>
              <a:rPr lang="ko-KR" altLang="en-US" sz="2000" dirty="0">
                <a:latin typeface="Malgun Gothic"/>
                <a:ea typeface="Malgun Gothic"/>
              </a:rPr>
              <a:t>)로 대칭키를 교환하는 방법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algun Gothic"/>
                <a:ea typeface="Malgun Gothic"/>
              </a:rPr>
              <a:t>   - 빈번한 사용을 위하여 시간을 단축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3D015-E982-46BA-842B-BDF5B887E689}"/>
              </a:ext>
            </a:extLst>
          </p:cNvPr>
          <p:cNvSpPr txBox="1">
            <a:spLocks/>
          </p:cNvSpPr>
          <p:nvPr/>
        </p:nvSpPr>
        <p:spPr>
          <a:xfrm>
            <a:off x="10101580" y="99060"/>
            <a:ext cx="181652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OWN에서는?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4046855" y="2625725"/>
            <a:ext cx="4098925" cy="1660525"/>
          </a:xfrm>
          <a:prstGeom prst="rect">
            <a:avLst/>
          </a:prstGeom>
          <a:solidFill>
            <a:srgbClr val="44546A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508000">
              <a:buFontTx/>
              <a:buNone/>
            </a:pPr>
            <a:r>
              <a:rPr lang="ko-KR" altLang="ko-KR" sz="8800" b="1">
                <a:solidFill>
                  <a:schemeClr val="bg1"/>
                </a:solidFill>
              </a:rPr>
              <a:t>마무리 </a:t>
            </a:r>
            <a:endParaRPr lang="ko-KR" altLang="en-US" sz="8800" b="1">
              <a:solidFill>
                <a:schemeClr val="bg1"/>
              </a:solidFill>
            </a:endParaRPr>
          </a:p>
          <a:p>
            <a:pPr marL="0" indent="0" algn="dist" defTabSz="508000">
              <a:buFontTx/>
              <a:buNone/>
            </a:pPr>
            <a:r>
              <a:rPr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Thank you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NanumBarunGothic" charset="0"/>
              <a:ea typeface="NanumBarun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8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6496685" cy="6858635"/>
          </a:xfrm>
          <a:prstGeom prst="rect">
            <a:avLst/>
          </a:prstGeom>
          <a:solidFill>
            <a:srgbClr val="44546A"/>
          </a:solidFill>
        </p:spPr>
        <p:style>
          <a:lnRef idx="0">
            <a:srgbClr val="000000"/>
          </a:lnRef>
          <a:fillRef idx="1001">
            <a:schemeClr val="dk2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E9C11-2F35-F542-8C26-51B29494CCF9}"/>
              </a:ext>
            </a:extLst>
          </p:cNvPr>
          <p:cNvSpPr txBox="1"/>
          <p:nvPr/>
        </p:nvSpPr>
        <p:spPr>
          <a:xfrm>
            <a:off x="6793230" y="543560"/>
            <a:ext cx="2583815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400" b="1">
                <a:solidFill>
                  <a:srgbClr val="44546A"/>
                </a:solidFill>
              </a:rPr>
              <a:t>Contents</a:t>
            </a:r>
            <a:endParaRPr lang="ko-KR" altLang="en-US" sz="4400" b="1">
              <a:solidFill>
                <a:srgbClr val="44546A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008385" y="2971691"/>
            <a:ext cx="3148619" cy="175432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b="1" dirty="0">
              <a:latin typeface="맑은고딕"/>
              <a:ea typeface="KoreanGD12R" charset="0"/>
            </a:endParaRPr>
          </a:p>
          <a:p>
            <a:pPr defTabSz="508000"/>
            <a:r>
              <a:rPr lang="ko-KR" altLang="en-US" b="1" dirty="0">
                <a:latin typeface="맑은고딕"/>
                <a:ea typeface="KoreanGD12R" charset="0"/>
              </a:rPr>
              <a:t>1. OWN 알고리즘</a:t>
            </a:r>
          </a:p>
          <a:p>
            <a:pPr marL="0" indent="0" defTabSz="508000">
              <a:buFontTx/>
              <a:buNone/>
            </a:pPr>
            <a:endParaRPr lang="ko-KR" altLang="en-US" b="1" dirty="0">
              <a:latin typeface="맑은고딕"/>
              <a:ea typeface="KoreanGD12R" charset="0"/>
            </a:endParaRPr>
          </a:p>
          <a:p>
            <a:pPr marL="0" indent="0" defTabSz="508000">
              <a:buFontTx/>
              <a:buNone/>
            </a:pPr>
            <a:endParaRPr lang="ko-KR" altLang="en-US" b="1" dirty="0">
              <a:latin typeface="맑은고딕"/>
              <a:ea typeface="KoreanGD12R" charset="0"/>
            </a:endParaRPr>
          </a:p>
          <a:p>
            <a:pPr defTabSz="508000"/>
            <a:r>
              <a:rPr lang="ko-KR" altLang="ko-KR" b="1" dirty="0">
                <a:latin typeface="맑은고딕"/>
                <a:ea typeface="KoreanGD12R" charset="0"/>
              </a:rPr>
              <a:t>2. OWN 에서 사용하는 이유</a:t>
            </a:r>
            <a:endParaRPr lang="ko-KR" altLang="ko-KR" b="1" dirty="0">
              <a:solidFill>
                <a:schemeClr val="tx1"/>
              </a:solidFill>
              <a:latin typeface="맑은고딕"/>
              <a:ea typeface="KoreanGD12R" charset="0"/>
            </a:endParaRPr>
          </a:p>
          <a:p>
            <a:pPr marL="0" indent="0" defTabSz="508000">
              <a:buFontTx/>
              <a:buNone/>
            </a:pPr>
            <a:endParaRPr lang="ko-KR" altLang="en-US" dirty="0">
              <a:latin typeface="맑은고딕"/>
              <a:ea typeface="KoreanGD12R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04215" y="3853815"/>
            <a:ext cx="4870450" cy="25222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508000">
              <a:buFontTx/>
              <a:buNone/>
            </a:pPr>
            <a:r>
              <a:rPr lang="ko-KR" altLang="ko-KR" sz="7200" b="1">
                <a:solidFill>
                  <a:schemeClr val="bg1"/>
                </a:solidFill>
              </a:rPr>
              <a:t>Open Web nFilter</a:t>
            </a:r>
            <a:endParaRPr lang="ko-KR" altLang="en-US" sz="7200" b="1">
              <a:solidFill>
                <a:schemeClr val="bg1"/>
              </a:solidFill>
            </a:endParaRPr>
          </a:p>
          <a:p>
            <a:pPr marL="0" indent="0" algn="dist" defTabSz="508000">
              <a:buFontTx/>
              <a:buNone/>
            </a:pPr>
            <a:r>
              <a:rPr lang="ko-KR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Presentation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NanumBarunGothic" charset="0"/>
              <a:ea typeface="NanumBarunGothic" charset="0"/>
            </a:endParaRPr>
          </a:p>
        </p:txBody>
      </p:sp>
      <p:pic>
        <p:nvPicPr>
          <p:cNvPr id="10" name="그림 9" descr="C:/Users/yhsul/AppData/Roaming/PolarisOffice/ETemp/9932_15772328/fImage63867382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9430" cy="763905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810260" y="393065"/>
            <a:ext cx="1010285" cy="401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822325" y="681355"/>
            <a:ext cx="998220" cy="263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1905"/>
            <a:ext cx="12193905" cy="689292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393700" y="2607310"/>
            <a:ext cx="6955750" cy="2646878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 sz="16600" b="1">
                <a:solidFill>
                  <a:schemeClr val="bg1"/>
                </a:solidFill>
                <a:ea typeface="맑은 고딕"/>
              </a:rPr>
              <a:t>1</a:t>
            </a:r>
            <a:r>
              <a:rPr lang="ko-KR" altLang="ko-KR" sz="6000">
                <a:solidFill>
                  <a:schemeClr val="bg1"/>
                </a:solidFill>
                <a:ea typeface="맑은 고딕"/>
              </a:rPr>
              <a:t> OWN 알고리즘</a:t>
            </a:r>
            <a:endParaRPr lang="ko-KR" altLang="ko-KR" sz="6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822325" y="681355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101580" y="99060"/>
            <a:ext cx="202331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OWN 알고리즘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1.</a:t>
            </a:r>
            <a:r>
              <a:rPr lang="ko-KR" altLang="en-US" sz="3600">
                <a:latin typeface="맑은 고딕"/>
                <a:ea typeface="맑은 고딕"/>
              </a:rPr>
              <a:t> RSA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198158" y="2034524"/>
            <a:ext cx="10655834" cy="46628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dirty="0">
                <a:ea typeface="맑은 고딕"/>
              </a:rPr>
              <a:t>소수의 성질을 이용하여 공개키와 비밀키를 생성</a:t>
            </a:r>
            <a:endParaRPr lang="ko-KR" sz="280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dirty="0">
                <a:ea typeface="맑은 고딕"/>
              </a:rPr>
              <a:t>공개키를 </a:t>
            </a:r>
            <a:r>
              <a:rPr lang="ko-KR" altLang="en-US" sz="2800" err="1">
                <a:ea typeface="맑은 고딕"/>
              </a:rPr>
              <a:t>n제곱하여</a:t>
            </a:r>
            <a:r>
              <a:rPr lang="ko-KR" altLang="en-US" sz="2800" dirty="0">
                <a:ea typeface="맑은 고딕"/>
              </a:rPr>
              <a:t> %연산(</a:t>
            </a:r>
            <a:r>
              <a:rPr lang="ko-KR" altLang="en-US" sz="2800" err="1">
                <a:ea typeface="맑은 고딕"/>
              </a:rPr>
              <a:t>modulation</a:t>
            </a:r>
            <a:r>
              <a:rPr lang="ko-KR" altLang="en-US" sz="2800" dirty="0">
                <a:ea typeface="맑은 고딕"/>
              </a:rPr>
              <a:t>)을 하여 암호화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dirty="0">
                <a:ea typeface="맑은 고딕"/>
              </a:rPr>
              <a:t>연산 과정은 간단하지만 키 길이가 길어지면 소인수분해가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ea typeface="맑은 고딕"/>
              </a:rPr>
              <a:t>   힘들어진다는 점을 이용한 암호화 방법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dirty="0">
                <a:ea typeface="맑은 고딕"/>
              </a:rPr>
              <a:t>비대칭키 암호로써 </a:t>
            </a:r>
            <a:r>
              <a:rPr lang="ko-KR" altLang="en-US" sz="2800" err="1">
                <a:ea typeface="맑은 고딕"/>
              </a:rPr>
              <a:t>평문을</a:t>
            </a:r>
            <a:r>
              <a:rPr lang="ko-KR" altLang="en-US" sz="2800" dirty="0">
                <a:ea typeface="맑은 고딕"/>
              </a:rPr>
              <a:t> 비밀키를 가지고 있는 사람만 복호화 가능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endParaRPr lang="en-US" altLang="ko-KR" dirty="0" err="1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10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101580" y="99060"/>
            <a:ext cx="202331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OWN 알고리즘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1.</a:t>
            </a:r>
            <a:r>
              <a:rPr lang="ko-KR" altLang="en-US" sz="3600">
                <a:latin typeface="맑은 고딕"/>
                <a:ea typeface="맑은 고딕"/>
              </a:rPr>
              <a:t> RSA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274358" y="1910699"/>
            <a:ext cx="10284359" cy="4452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장점</a:t>
            </a:r>
            <a:endParaRPr lang="ko-KR" altLang="en-US" sz="700">
              <a:ea typeface="맑은 고딕"/>
            </a:endParaRPr>
          </a:p>
          <a:p>
            <a:endParaRPr lang="ko-KR" altLang="en-US" sz="1100" dirty="0">
              <a:ea typeface="맑은 고딕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2400" dirty="0">
                <a:latin typeface="맑은 고딕"/>
                <a:ea typeface="맑은 고딕"/>
              </a:rPr>
              <a:t>키 </a:t>
            </a:r>
            <a:r>
              <a:rPr lang="en-US" altLang="ko-KR" sz="2400" err="1">
                <a:latin typeface="맑은 고딕"/>
                <a:ea typeface="맑은 고딕"/>
              </a:rPr>
              <a:t>길이가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길수록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소인수분해가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힘들어짐을 이용하여 키 </a:t>
            </a:r>
            <a:r>
              <a:rPr lang="en-US" altLang="ko-KR" sz="2400" err="1">
                <a:latin typeface="맑은 고딕"/>
                <a:ea typeface="맑은 고딕"/>
              </a:rPr>
              <a:t>길이가</a:t>
            </a:r>
            <a:r>
              <a:rPr lang="en-US" altLang="ko-KR" sz="2400" dirty="0">
                <a:latin typeface="맑은 고딕"/>
                <a:ea typeface="맑은 고딕"/>
              </a:rPr>
              <a:t> </a:t>
            </a:r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맑은 고딕"/>
                <a:ea typeface="맑은 고딕"/>
              </a:rPr>
              <a:t>   길다면 </a:t>
            </a:r>
            <a:r>
              <a:rPr lang="en-US" altLang="ko-KR" sz="2400" err="1">
                <a:latin typeface="맑은 고딕"/>
                <a:ea typeface="맑은 고딕"/>
              </a:rPr>
              <a:t>안전한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알고리즘</a:t>
            </a:r>
            <a:r>
              <a:rPr lang="en-US" altLang="ko-KR" sz="2400" dirty="0">
                <a:latin typeface="맑은 고딕"/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따라서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모든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경우의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수를</a:t>
            </a:r>
            <a:r>
              <a:rPr lang="en-US" altLang="ko-KR" sz="2400" dirty="0">
                <a:ea typeface="맑은 고딕" panose="020F0502020204030204"/>
              </a:rPr>
              <a:t> 다 </a:t>
            </a:r>
            <a:r>
              <a:rPr lang="en-US" altLang="ko-KR" sz="2400" err="1">
                <a:ea typeface="맑은 고딕" panose="020F0502020204030204"/>
              </a:rPr>
              <a:t>해보는</a:t>
            </a:r>
            <a:r>
              <a:rPr lang="en-US" altLang="ko-KR" sz="2400" dirty="0">
                <a:ea typeface="맑은 고딕" panose="020F0502020204030204"/>
              </a:rPr>
              <a:t> Brute force </a:t>
            </a:r>
            <a:r>
              <a:rPr lang="en-US" altLang="ko-KR" sz="2400" err="1">
                <a:ea typeface="맑은 고딕" panose="020F0502020204030204"/>
              </a:rPr>
              <a:t>공격이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거의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>
                <a:ea typeface="맑은 고딕" panose="020F0502020204030204"/>
              </a:rPr>
              <a:t>불가</a:t>
            </a:r>
            <a:endParaRPr lang="en-US" altLang="ko-KR" sz="1400">
              <a:ea typeface="맑은 고딕" panose="020F0502020204030204"/>
            </a:endParaRPr>
          </a:p>
          <a:p>
            <a:endParaRPr lang="en-US" altLang="ko-KR" sz="1400" dirty="0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ea typeface="맑은 고딕" panose="020F0502020204030204"/>
              </a:rPr>
              <a:t>단점</a:t>
            </a:r>
            <a:endParaRPr lang="en-US" altLang="ko-KR" sz="1200">
              <a:ea typeface="맑은 고딕" panose="020F0502020204030204"/>
            </a:endParaRPr>
          </a:p>
          <a:p>
            <a:endParaRPr lang="ko-KR" altLang="en-US" sz="11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컴퓨터의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사양이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좋아질수록</a:t>
            </a:r>
            <a:r>
              <a:rPr lang="en-US" altLang="ko-KR" sz="2400" dirty="0">
                <a:ea typeface="맑은 고딕" panose="020F0502020204030204"/>
              </a:rPr>
              <a:t> 더 긴 </a:t>
            </a:r>
            <a:r>
              <a:rPr lang="en-US" altLang="ko-KR" sz="2400" err="1">
                <a:ea typeface="맑은 고딕" panose="020F0502020204030204"/>
              </a:rPr>
              <a:t>소수와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키가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필요</a:t>
            </a:r>
            <a:endParaRPr lang="en-US" altLang="ko-KR" sz="2400" dirty="0">
              <a:ea typeface="맑은 고딕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연산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과정은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쉬우나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연산이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복잡하고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안전성을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위한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키생성에서도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많은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연산이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필요하여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시간이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오래걸림</a:t>
            </a:r>
            <a:endParaRPr lang="en-US" altLang="ko-KR" sz="2400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21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101580" y="99060"/>
            <a:ext cx="202331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OWN 알고리즘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 dirty="0">
                <a:latin typeface="맑은 고딕"/>
                <a:ea typeface="맑은 고딕"/>
              </a:rPr>
              <a:t>2.</a:t>
            </a:r>
            <a:r>
              <a:rPr lang="ko-KR" altLang="en-US" sz="3600" dirty="0">
                <a:latin typeface="맑은 고딕"/>
                <a:ea typeface="맑은 고딕"/>
              </a:rPr>
              <a:t> ECDH</a:t>
            </a:r>
            <a:endParaRPr 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198158" y="1863074"/>
            <a:ext cx="10135790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ko-KR" altLang="en-US" sz="2800">
                <a:ea typeface="맑은 고딕"/>
              </a:rPr>
              <a:t>타원 곡선이론에 기반한 ECC방식을 이용한 공개키와 비밀키를 생성</a:t>
            </a:r>
            <a:endParaRPr lang="ko-KR" sz="280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ko-KR" sz="2800">
                <a:latin typeface="Malgun Gothic"/>
                <a:ea typeface="Malgun Gothic"/>
              </a:rPr>
              <a:t>Diffie-Hellman 키교환 방식을 이용하여 키를 교환 하는 방법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err="1">
                <a:ea typeface="맑은 고딕"/>
              </a:rPr>
              <a:t>RSA에</a:t>
            </a:r>
            <a:r>
              <a:rPr lang="ko-KR" altLang="en-US" sz="2800" dirty="0">
                <a:ea typeface="맑은 고딕"/>
              </a:rPr>
              <a:t> 비하여 동일강도 대비 </a:t>
            </a:r>
            <a:r>
              <a:rPr lang="ko-KR" altLang="en-US" sz="2800" err="1">
                <a:ea typeface="맑은 고딕"/>
              </a:rPr>
              <a:t>짧은키를</a:t>
            </a:r>
            <a:r>
              <a:rPr lang="ko-KR" altLang="en-US" sz="2800" dirty="0">
                <a:ea typeface="맑은 고딕"/>
              </a:rPr>
              <a:t> 사용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dirty="0">
                <a:ea typeface="맑은 고딕"/>
              </a:rPr>
              <a:t>무작위 타원곡선에서 이산로그를 </a:t>
            </a:r>
            <a:r>
              <a:rPr lang="ko-KR" altLang="en-US" sz="2800" err="1">
                <a:ea typeface="맑은 고딕"/>
              </a:rPr>
              <a:t>찾는것이</a:t>
            </a:r>
            <a:r>
              <a:rPr lang="ko-KR" altLang="en-US" sz="2800" dirty="0">
                <a:ea typeface="맑은 고딕"/>
              </a:rPr>
              <a:t> </a:t>
            </a:r>
            <a:r>
              <a:rPr lang="ko-KR" altLang="en-US" sz="2800" err="1">
                <a:ea typeface="맑은 고딕"/>
              </a:rPr>
              <a:t>오래걸린다는</a:t>
            </a:r>
            <a:r>
              <a:rPr lang="ko-KR" altLang="en-US" sz="2800" dirty="0">
                <a:ea typeface="맑은 고딕"/>
              </a:rPr>
              <a:t> 것</a:t>
            </a:r>
            <a:r>
              <a:rPr lang="ko-KR" altLang="en-US" sz="2800">
                <a:ea typeface="맑은 고딕"/>
              </a:rPr>
              <a:t>을 이용한 암호화 방법</a:t>
            </a:r>
          </a:p>
          <a:p>
            <a:endParaRPr lang="en-US" altLang="ko-KR" sz="1600" dirty="0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317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 dirty="0">
                <a:latin typeface="맑은 고딕"/>
                <a:ea typeface="맑은 고딕"/>
              </a:rPr>
              <a:t>2.</a:t>
            </a:r>
            <a:r>
              <a:rPr lang="ko-KR" altLang="en-US" sz="3600" dirty="0">
                <a:latin typeface="맑은 고딕"/>
                <a:ea typeface="맑은 고딕"/>
              </a:rPr>
              <a:t> ECDH</a:t>
            </a:r>
            <a:endParaRPr 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539745" y="1863074"/>
            <a:ext cx="9111032" cy="4637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장점</a:t>
            </a:r>
            <a:endParaRPr lang="ko-KR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dirty="0" err="1">
                <a:latin typeface="맑은 고딕"/>
                <a:ea typeface="맑은 고딕"/>
              </a:rPr>
              <a:t>동일한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 err="1">
                <a:latin typeface="맑은 고딕"/>
                <a:ea typeface="맑은 고딕"/>
              </a:rPr>
              <a:t>암호강도를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 err="1">
                <a:latin typeface="맑은 고딕"/>
                <a:ea typeface="맑은 고딕"/>
              </a:rPr>
              <a:t>같는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 err="1">
                <a:latin typeface="맑은 고딕"/>
                <a:ea typeface="맑은 고딕"/>
              </a:rPr>
              <a:t>ECC알고리즘의</a:t>
            </a:r>
            <a:r>
              <a:rPr lang="en-US" altLang="ko-KR" sz="2400" dirty="0">
                <a:latin typeface="맑은 고딕"/>
                <a:ea typeface="맑은 고딕"/>
              </a:rPr>
              <a:t> 키 </a:t>
            </a:r>
            <a:r>
              <a:rPr lang="en-US" altLang="ko-KR" sz="2400" dirty="0" err="1">
                <a:latin typeface="맑은 고딕"/>
                <a:ea typeface="맑은 고딕"/>
              </a:rPr>
              <a:t>길이는</a:t>
            </a: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en-US" altLang="ko-KR" sz="2400" dirty="0" err="1">
                <a:latin typeface="맑은 고딕"/>
                <a:ea typeface="맑은 고딕"/>
              </a:rPr>
              <a:t>RSA보다</a:t>
            </a:r>
            <a:r>
              <a:rPr lang="en-US" altLang="ko-KR" sz="2400" dirty="0">
                <a:latin typeface="맑은 고딕"/>
                <a:ea typeface="맑은 고딕"/>
              </a:rPr>
              <a:t> 1/9 </a:t>
            </a:r>
            <a:r>
              <a:rPr lang="en-US" altLang="ko-KR" sz="2400" dirty="0" err="1">
                <a:latin typeface="맑은 고딕"/>
                <a:ea typeface="맑은 고딕"/>
              </a:rPr>
              <a:t>감소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dirty="0" err="1">
                <a:ea typeface="맑은 고딕" panose="020F0502020204030204"/>
              </a:rPr>
              <a:t>RSA알고리즘에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비해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속도가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빨라서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데이터의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경량화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고속화가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필요한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환경에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적합</a:t>
            </a:r>
          </a:p>
          <a:p>
            <a:endParaRPr lang="en-US" altLang="ko-KR" sz="2400" dirty="0">
              <a:ea typeface="맑은 고딕" panose="020F0502020204030204"/>
            </a:endParaRPr>
          </a:p>
          <a:p>
            <a:r>
              <a:rPr lang="en-US" altLang="ko-KR" sz="2400" err="1">
                <a:ea typeface="맑은 고딕" panose="020F0502020204030204"/>
              </a:rPr>
              <a:t>단점</a:t>
            </a:r>
            <a:endParaRPr lang="en-US" altLang="ko-KR" sz="2400" dirty="0">
              <a:ea typeface="맑은 고딕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dirty="0" err="1">
                <a:ea typeface="맑은 고딕" panose="020F0502020204030204"/>
              </a:rPr>
              <a:t>RSA에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비해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수학적으로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복잡하여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통신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암복호화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시스템자원이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상대적으로</a:t>
            </a:r>
            <a:r>
              <a:rPr lang="en-US" altLang="ko-KR" sz="2400" dirty="0">
                <a:ea typeface="맑은 고딕" panose="020F0502020204030204"/>
              </a:rPr>
              <a:t> </a:t>
            </a:r>
            <a:r>
              <a:rPr lang="en-US" altLang="ko-KR" sz="2400" dirty="0" err="1">
                <a:ea typeface="맑은 고딕" panose="020F0502020204030204"/>
              </a:rPr>
              <a:t>증가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A60BD-D06A-4016-BE6C-61E86A370464}"/>
              </a:ext>
            </a:extLst>
          </p:cNvPr>
          <p:cNvSpPr txBox="1">
            <a:spLocks/>
          </p:cNvSpPr>
          <p:nvPr/>
        </p:nvSpPr>
        <p:spPr>
          <a:xfrm>
            <a:off x="10101580" y="99060"/>
            <a:ext cx="202331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OWN 알고리즘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1905"/>
            <a:ext cx="12193905" cy="689292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393700" y="2607310"/>
            <a:ext cx="7580921" cy="2646878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 sz="16600" b="1">
                <a:solidFill>
                  <a:schemeClr val="bg1"/>
                </a:solidFill>
                <a:ea typeface="맑은 고딕"/>
              </a:rPr>
              <a:t>2</a:t>
            </a:r>
            <a:r>
              <a:rPr lang="ko-KR" altLang="ko-KR" sz="6000">
                <a:solidFill>
                  <a:schemeClr val="bg1"/>
                </a:solidFill>
                <a:ea typeface="맑은 고딕"/>
              </a:rPr>
              <a:t> OWN에서는 왜?</a:t>
            </a:r>
            <a:endParaRPr lang="ko-KR" altLang="ko-KR" sz="6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822325" y="681355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0101580" y="99060"/>
            <a:ext cx="181652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OWN에서는?</a:t>
            </a:r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3DA664-F23D-47D7-9108-92024966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09" y="1177918"/>
            <a:ext cx="6069780" cy="51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13</Pages>
  <Words>118</Words>
  <Characters>0</Characters>
  <Application>Microsoft Office PowerPoint</Application>
  <DocSecurity>0</DocSecurity>
  <PresentationFormat>와이드스크린</PresentationFormat>
  <Lines>0</Lines>
  <Paragraphs>55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더블제이</dc:title>
  <dc:creator>Microsoft Office User</dc:creator>
  <cp:lastModifiedBy>설영환</cp:lastModifiedBy>
  <cp:revision>549</cp:revision>
  <dcterms:modified xsi:type="dcterms:W3CDTF">2020-09-04T11:43:39Z</dcterms:modified>
  <cp:version>9.101.23.39576</cp:version>
</cp:coreProperties>
</file>