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80" r:id="rId4"/>
    <p:sldId id="281" r:id="rId5"/>
    <p:sldId id="290" r:id="rId6"/>
    <p:sldId id="286" r:id="rId7"/>
    <p:sldId id="291" r:id="rId8"/>
    <p:sldId id="287" r:id="rId9"/>
    <p:sldId id="265" r:id="rId10"/>
    <p:sldId id="294" r:id="rId11"/>
    <p:sldId id="293" r:id="rId12"/>
    <p:sldId id="27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9A7D1-ECAD-411F-AF71-EEECC1FC252C}" v="798" dt="2020-07-24T08:29:50.132"/>
    <p1510:client id="{2700BDAE-DFC4-4FE7-ABC9-46B88DC96A0A}" v="4" dt="2020-07-27T04:49:46.540"/>
    <p1510:client id="{29AF8E23-DC8F-4943-AC25-F452B5B387BB}" v="896" dt="2020-07-24T01:58:58.117"/>
    <p1510:client id="{348ECE9A-BA40-4CC8-AF24-B0E74F95F623}" v="160" dt="2020-08-11T05:25:51.562"/>
    <p1510:client id="{388B5D39-E3D4-4DC5-8034-1321585DB933}" v="513" dt="2020-08-12T04:58:03.319"/>
    <p1510:client id="{70A28523-68D0-442F-9836-26093E99649E}" v="6" dt="2020-08-11T02:35:41.436"/>
    <p1510:client id="{745698AC-826C-4C9D-8F16-026516AB1B5D}" v="44" dt="2020-07-23T02:58:43.969"/>
    <p1510:client id="{A72F268D-CF41-4B73-99D3-C52A62E77631}" v="1002" dt="2020-08-11T02:12:28.015"/>
    <p1510:client id="{D1AC8C8B-EBFF-459A-B486-0DD7CB6C345D}" v="7" dt="2020-07-27T05:56:22.043"/>
    <p1510:client id="{DB1EABB2-96D4-44A7-BDCC-1961BC0BF163}" v="60" dt="2020-07-23T02:55:22.014"/>
    <p1510:client id="{E192C887-B472-4B5B-825A-EF24EEF31564}" v="2288" dt="2020-07-27T04:37:06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2AFD8-2652-3145-BF9E-BCA66853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B01FB6-80EA-7649-B41B-0D6B9FB7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3A103-1DE4-254E-B4FC-6D4F9CCF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448A8-EFB1-7A41-9D02-32222051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681A5-8DE8-E949-9AC5-50C0C422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41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CE743-5B74-6E4C-9277-BA8AEEE4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C593B-999A-DD42-A2B8-D5F4B0A1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62416-53D5-B848-95B4-FE78A3B7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9BBF0-CFD2-C14B-AA0C-C9B459B0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565D6-DCA7-2D4A-BB14-47ADE8E8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4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B80AC-FBC0-4146-908B-254A4621C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B7E85-D9EF-6144-B788-08B633AB0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6BBF0-5ADA-2D4F-9158-658E4B0A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3A5AF-65A0-A042-812D-570435BC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71D6B-CBCC-9A49-B9E1-8E408A08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33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139A-52D7-1B4C-A2E3-FDF1630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AD7DC-1156-7042-BB91-799410314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34BDF-CA4A-994D-AFB7-E85ACF2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B7507-1B4A-7D46-99D3-A278799A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C2712-8DF2-EF42-B9CE-BB19C3BD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579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0CCE-9497-4149-B10F-BC17FD2A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0AFD8-4DB2-694C-863D-78E18343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C56E2-7240-A545-B5EE-BCFA696F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6DCE-BEFE-314F-AAA7-3168303A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F7EF0-40D4-5F40-B76C-3CCC9CCD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3AF64-330A-B14F-8976-5EC19714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1B830-1867-3248-A7D1-F86CCF382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937DA-073D-B746-A9B3-8B8EF0CE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2133A-99AB-B849-9AD7-D49B84DD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DF759-083C-A743-BF71-C29AC027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94E22-EB84-5C4E-B6CA-1EBD3CF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77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A8B8F-0648-F649-8F9E-AC718A98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B6B11-19AB-1D4C-987E-E4613002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89A3D-6AAA-2A44-B808-3CB4CFC3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EFA537-B35D-F445-963B-DEB5C161D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E3DFA-F2FD-C544-9AC3-1920DC88E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0ADE9-ACBD-DA48-BB03-081BB5D3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F48C1-C9D4-5E48-A0EA-6060593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167B05-73B4-BC43-987D-17513363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137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21E25-4650-3047-B174-0BA48EF6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63466A-9A8C-6E40-8F70-1AFD1E97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A482E-4B4D-B64A-9FC9-864DF7D9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FC735-E408-1C4B-84E6-7814E7BF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4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F6E91C-0524-2944-ADF5-8A8655AB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84DE4D-0E0F-3146-80B1-3BBE7ABF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925E86-F33A-8C42-AB9D-A4648705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610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DB120-DAF1-4D4C-80A1-2986FE3F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4E735-2146-AB41-9A94-CD969C98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96979-54A8-6A44-BB93-F231BFEF0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7DC05-9553-FF43-9989-F1F9B0F5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B3622-74DC-3A43-9E6E-A29CB544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3D721-9A0C-4F40-93F2-8F8CBBC5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71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3F8F0-41F4-1F4C-AE6F-A6BCB8BA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86533B-4019-2142-8B8E-9AC85A47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A3B7C-7901-4848-B433-ED3BB6FA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342C7-FE20-A747-94C2-8737D9A2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6BF91-A5A8-6D4B-AD72-844BF038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8ABD7-CAD4-8440-9D1C-2CF348B2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107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6981D5-53EB-8949-B4CC-F1B1B990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08D98-60F1-A94C-B500-994A0832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FF26-9D31-1445-A9BA-B3E5F2983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377C4-6910-5149-B62B-9B695AD2A00A}" type="datetimeFigureOut">
              <a:rPr kumimoji="1" lang="ko-KR" altLang="en-US" smtClean="0"/>
              <a:t>2020-09-04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B6BA7-5C34-314B-A26F-2CE9B6DEA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0A85A-956D-B444-8D62-124958952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B8D1-B2B7-AC43-ADFE-072579F214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471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279051" y="2821594"/>
            <a:ext cx="9634675" cy="215443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just" defTabSz="508000"/>
            <a:r>
              <a:rPr lang="ko-KR" sz="8800" b="1" err="1">
                <a:solidFill>
                  <a:srgbClr val="44546A"/>
                </a:solidFill>
                <a:ea typeface="+mn-lt"/>
                <a:cs typeface="+mn-lt"/>
              </a:rPr>
              <a:t>Open</a:t>
            </a:r>
            <a:r>
              <a:rPr lang="ko-KR" sz="8800" b="1" dirty="0">
                <a:solidFill>
                  <a:srgbClr val="44546A"/>
                </a:solidFill>
                <a:ea typeface="+mn-lt"/>
                <a:cs typeface="+mn-lt"/>
              </a:rPr>
              <a:t> </a:t>
            </a:r>
            <a:r>
              <a:rPr lang="ko-KR" sz="8800" b="1" err="1">
                <a:solidFill>
                  <a:srgbClr val="44546A"/>
                </a:solidFill>
                <a:ea typeface="+mn-lt"/>
                <a:cs typeface="+mn-lt"/>
              </a:rPr>
              <a:t>Web</a:t>
            </a:r>
            <a:r>
              <a:rPr lang="ko-KR" sz="8800" b="1" dirty="0">
                <a:solidFill>
                  <a:srgbClr val="44546A"/>
                </a:solidFill>
                <a:ea typeface="+mn-lt"/>
                <a:cs typeface="+mn-lt"/>
              </a:rPr>
              <a:t> </a:t>
            </a:r>
            <a:r>
              <a:rPr lang="ko-KR" sz="8800" b="1" err="1">
                <a:solidFill>
                  <a:srgbClr val="44546A"/>
                </a:solidFill>
                <a:ea typeface="+mn-lt"/>
                <a:cs typeface="+mn-lt"/>
              </a:rPr>
              <a:t>nFilter</a:t>
            </a:r>
            <a:endParaRPr lang="ko-KR" sz="600" err="1">
              <a:solidFill>
                <a:srgbClr val="000000"/>
              </a:solidFill>
              <a:ea typeface="맑은 고딕" panose="020F0502020204030204"/>
              <a:cs typeface="+mn-lt"/>
            </a:endParaRPr>
          </a:p>
          <a:p>
            <a:pPr algn="dist" defTabSz="508000"/>
            <a:endParaRPr lang="ko-KR" altLang="en-US" sz="3200" b="1">
              <a:solidFill>
                <a:srgbClr val="44546A"/>
              </a:solidFill>
              <a:ea typeface="맑은 고딕"/>
            </a:endParaRPr>
          </a:p>
          <a:p>
            <a:pPr algn="ctr" defTabSz="508000"/>
            <a:r>
              <a:rPr lang="ko-KR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/>
                <a:ea typeface="맑은 고딕"/>
              </a:rPr>
              <a:t>외부 모듈과의 연동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295275" y="293370"/>
            <a:ext cx="518795" cy="763270"/>
          </a:xfrm>
          <a:prstGeom prst="rect">
            <a:avLst/>
          </a:prstGeom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>
            <a:off x="810260" y="393065"/>
            <a:ext cx="1009650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822325" y="668020"/>
            <a:ext cx="9975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4551352" y="2684231"/>
            <a:ext cx="10053955" cy="157094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 sz="9600">
                <a:ea typeface="맑은 고딕"/>
              </a:rPr>
              <a:t>시현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98D97-E89C-43D3-9FE8-546FEDE10268}"/>
              </a:ext>
            </a:extLst>
          </p:cNvPr>
          <p:cNvSpPr txBox="1">
            <a:spLocks/>
          </p:cNvSpPr>
          <p:nvPr/>
        </p:nvSpPr>
        <p:spPr>
          <a:xfrm>
            <a:off x="9906650" y="99060"/>
            <a:ext cx="214193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2. </a:t>
            </a:r>
            <a:r>
              <a:rPr lang="ko-KR" altLang="ko-KR" err="1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외부모듈과</a:t>
            </a:r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53672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ko-KR" altLang="en-US" sz="3600">
                <a:ea typeface="맑은 고딕"/>
              </a:rPr>
              <a:t>풀어야할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653606" y="2905350"/>
            <a:ext cx="93387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400" err="1">
                <a:ea typeface="맑은 고딕" panose="020F0502020204030204"/>
              </a:rPr>
              <a:t>Keypad</a:t>
            </a:r>
            <a:r>
              <a:rPr lang="ko-KR" altLang="en-US" sz="2400">
                <a:ea typeface="맑은 고딕" panose="020F0502020204030204"/>
              </a:rPr>
              <a:t> 에서 </a:t>
            </a:r>
            <a:r>
              <a:rPr lang="ko-KR" altLang="en-US" sz="2400" err="1">
                <a:ea typeface="맑은 고딕" panose="020F0502020204030204"/>
              </a:rPr>
              <a:t>평문을</a:t>
            </a:r>
            <a:r>
              <a:rPr lang="ko-KR" altLang="en-US" sz="2400">
                <a:ea typeface="맑은 고딕" panose="020F0502020204030204"/>
              </a:rPr>
              <a:t> 내려주려면 </a:t>
            </a:r>
            <a:r>
              <a:rPr lang="ko-KR" altLang="en-US" sz="2400" err="1">
                <a:ea typeface="맑은 고딕" panose="020F0502020204030204"/>
              </a:rPr>
              <a:t>keytable로</a:t>
            </a:r>
            <a:r>
              <a:rPr lang="ko-KR" altLang="en-US" sz="2400">
                <a:ea typeface="맑은 고딕" panose="020F0502020204030204"/>
              </a:rPr>
              <a:t> 복호화를 하여야 하는데 </a:t>
            </a:r>
            <a:r>
              <a:rPr lang="ko-KR" altLang="en-US" sz="2400" err="1">
                <a:ea typeface="맑은 고딕" panose="020F0502020204030204"/>
              </a:rPr>
              <a:t>javascript</a:t>
            </a:r>
            <a:r>
              <a:rPr lang="ko-KR" altLang="en-US" sz="2400">
                <a:ea typeface="맑은 고딕" panose="020F0502020204030204"/>
              </a:rPr>
              <a:t> 내에서 </a:t>
            </a:r>
            <a:r>
              <a:rPr lang="ko-KR" altLang="en-US" sz="2400" err="1">
                <a:ea typeface="맑은 고딕" panose="020F0502020204030204"/>
              </a:rPr>
              <a:t>평문이</a:t>
            </a:r>
            <a:r>
              <a:rPr lang="ko-KR" altLang="en-US" sz="2400">
                <a:ea typeface="맑은 고딕" panose="020F0502020204030204"/>
              </a:rPr>
              <a:t> 노출</a:t>
            </a:r>
            <a:endParaRPr lang="ko-KR"/>
          </a:p>
          <a:p>
            <a:pPr marL="285750" indent="-285750">
              <a:buFont typeface="Arial"/>
              <a:buChar char="•"/>
            </a:pPr>
            <a:endParaRPr lang="ko-KR" altLang="en-US" sz="2400" dirty="0">
              <a:ea typeface="맑은 고딕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맑은 고딕" panose="020F0502020204030204"/>
              </a:rPr>
              <a:t>자바스크립트 코드를 삽입하여 키를 탈취 </a:t>
            </a:r>
            <a:r>
              <a:rPr lang="ko-KR" altLang="en-US" sz="2400" err="1">
                <a:ea typeface="맑은 고딕" panose="020F0502020204030204"/>
              </a:rPr>
              <a:t>할수</a:t>
            </a:r>
            <a:r>
              <a:rPr lang="ko-KR" altLang="en-US" sz="2400">
                <a:ea typeface="맑은 고딕" panose="020F0502020204030204"/>
              </a:rPr>
              <a:t> 있는 가능성</a:t>
            </a:r>
          </a:p>
          <a:p>
            <a:pPr marL="285750" indent="-285750">
              <a:buFont typeface="Arial"/>
              <a:buChar char="•"/>
            </a:pPr>
            <a:endParaRPr lang="ko-KR" altLang="en-US" sz="2400">
              <a:ea typeface="맑은 고딕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400">
                <a:ea typeface="맑은 고딕" panose="020F0502020204030204"/>
              </a:rPr>
              <a:t>nSafer와의 연동은 미지수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EA6D8-D0BB-46C4-B562-71973F25CA9F}"/>
              </a:ext>
            </a:extLst>
          </p:cNvPr>
          <p:cNvSpPr txBox="1">
            <a:spLocks/>
          </p:cNvSpPr>
          <p:nvPr/>
        </p:nvSpPr>
        <p:spPr>
          <a:xfrm>
            <a:off x="9906650" y="99060"/>
            <a:ext cx="214193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2. </a:t>
            </a:r>
            <a:r>
              <a:rPr lang="ko-KR" altLang="ko-KR" err="1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외부모듈과</a:t>
            </a:r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 연동</a:t>
            </a:r>
          </a:p>
        </p:txBody>
      </p:sp>
    </p:spTree>
    <p:extLst>
      <p:ext uri="{BB962C8B-B14F-4D97-AF65-F5344CB8AC3E}">
        <p14:creationId xmlns:p14="http://schemas.microsoft.com/office/powerpoint/2010/main" val="19102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4046855" y="2625725"/>
            <a:ext cx="4098925" cy="1660525"/>
          </a:xfrm>
          <a:prstGeom prst="rect">
            <a:avLst/>
          </a:prstGeom>
          <a:solidFill>
            <a:srgbClr val="44546A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dist" defTabSz="508000">
              <a:buFontTx/>
              <a:buNone/>
            </a:pPr>
            <a:r>
              <a:rPr lang="ko-KR" altLang="ko-KR" sz="8800" b="1">
                <a:solidFill>
                  <a:schemeClr val="bg1"/>
                </a:solidFill>
              </a:rPr>
              <a:t>마무리 </a:t>
            </a:r>
            <a:endParaRPr lang="ko-KR" altLang="en-US" sz="8800" b="1">
              <a:solidFill>
                <a:schemeClr val="bg1"/>
              </a:solidFill>
            </a:endParaRPr>
          </a:p>
          <a:p>
            <a:pPr marL="0" indent="0" algn="dist" defTabSz="508000">
              <a:buFontTx/>
              <a:buNone/>
            </a:pPr>
            <a:r>
              <a:rPr altLang="ko-KR" sz="140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charset="0"/>
                <a:ea typeface="NanumBarunGothic" charset="0"/>
              </a:rPr>
              <a:t>Thank</a:t>
            </a:r>
            <a:r>
              <a:rPr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charset="0"/>
                <a:ea typeface="NanumBarunGothic" charset="0"/>
              </a:rPr>
              <a:t> </a:t>
            </a:r>
            <a:r>
              <a:rPr altLang="ko-KR" sz="1400" err="1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charset="0"/>
                <a:ea typeface="NanumBarunGothic" charset="0"/>
              </a:rPr>
              <a:t>you</a:t>
            </a:r>
            <a:endParaRPr lang="ko-KR" altLang="en-US" sz="1400" err="1">
              <a:solidFill>
                <a:schemeClr val="tx1">
                  <a:lumMod val="50000"/>
                  <a:lumOff val="50000"/>
                </a:schemeClr>
              </a:solidFill>
              <a:latin typeface="NanumBarunGothic" charset="0"/>
              <a:ea typeface="NanumBarun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8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6496685" cy="6858635"/>
          </a:xfrm>
          <a:prstGeom prst="rect">
            <a:avLst/>
          </a:prstGeom>
          <a:solidFill>
            <a:srgbClr val="44546A"/>
          </a:solidFill>
        </p:spPr>
        <p:style>
          <a:lnRef idx="0">
            <a:srgbClr val="000000"/>
          </a:lnRef>
          <a:fillRef idx="1001">
            <a:schemeClr val="dk2"/>
          </a:fillRef>
          <a:effectRef idx="0">
            <a:srgbClr val="000000"/>
          </a:effectRef>
          <a:fontRef idx="major"/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E9C11-2F35-F542-8C26-51B29494CCF9}"/>
              </a:ext>
            </a:extLst>
          </p:cNvPr>
          <p:cNvSpPr txBox="1"/>
          <p:nvPr/>
        </p:nvSpPr>
        <p:spPr>
          <a:xfrm>
            <a:off x="6793230" y="543560"/>
            <a:ext cx="2583815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r>
              <a:rPr lang="en-US" altLang="ko-KR" sz="4400" b="1">
                <a:solidFill>
                  <a:srgbClr val="44546A"/>
                </a:solidFill>
              </a:rPr>
              <a:t>Contents</a:t>
            </a:r>
            <a:endParaRPr lang="ko-KR" altLang="en-US" sz="4400" b="1">
              <a:solidFill>
                <a:srgbClr val="44546A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7008385" y="2971691"/>
            <a:ext cx="2815451" cy="175432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defTabSz="508000">
              <a:buFontTx/>
              <a:buNone/>
            </a:pPr>
            <a:endParaRPr lang="ko-KR" altLang="en-US" b="1">
              <a:latin typeface="맑은고딕"/>
              <a:ea typeface="KoreanGD12R" charset="0"/>
            </a:endParaRPr>
          </a:p>
          <a:p>
            <a:pPr defTabSz="508000"/>
            <a:r>
              <a:rPr lang="ko-KR" altLang="en-US" b="1">
                <a:latin typeface="맑은고딕"/>
                <a:ea typeface="KoreanGD12R" charset="0"/>
              </a:rPr>
              <a:t>1. </a:t>
            </a:r>
            <a:r>
              <a:rPr lang="ko-KR" altLang="en-US" b="1" err="1">
                <a:latin typeface="맑은고딕"/>
                <a:ea typeface="KoreanGD12R" charset="0"/>
              </a:rPr>
              <a:t>window.crypto.subtle</a:t>
            </a:r>
            <a:endParaRPr lang="ko-KR" altLang="en-US" b="1">
              <a:latin typeface="맑은고딕"/>
              <a:ea typeface="KoreanGD12R" charset="0"/>
            </a:endParaRPr>
          </a:p>
          <a:p>
            <a:pPr marL="0" indent="0" defTabSz="508000">
              <a:buFontTx/>
              <a:buNone/>
            </a:pPr>
            <a:endParaRPr lang="ko-KR" altLang="en-US" b="1">
              <a:latin typeface="맑은고딕"/>
              <a:ea typeface="KoreanGD12R" charset="0"/>
            </a:endParaRPr>
          </a:p>
          <a:p>
            <a:pPr marL="0" indent="0" defTabSz="508000">
              <a:buFontTx/>
              <a:buNone/>
            </a:pPr>
            <a:endParaRPr lang="ko-KR" altLang="en-US" b="1">
              <a:latin typeface="맑은고딕"/>
              <a:ea typeface="KoreanGD12R" charset="0"/>
            </a:endParaRPr>
          </a:p>
          <a:p>
            <a:pPr defTabSz="508000"/>
            <a:r>
              <a:rPr lang="ko-KR" altLang="ko-KR" b="1">
                <a:latin typeface="맑은고딕"/>
                <a:ea typeface="KoreanGD12R" charset="0"/>
              </a:rPr>
              <a:t>2. 외부 모듈과의 연동</a:t>
            </a:r>
            <a:endParaRPr lang="ko-KR" altLang="ko-KR" b="1">
              <a:solidFill>
                <a:schemeClr val="tx1"/>
              </a:solidFill>
              <a:latin typeface="맑은고딕"/>
              <a:ea typeface="KoreanGD12R" charset="0"/>
            </a:endParaRPr>
          </a:p>
          <a:p>
            <a:pPr marL="0" indent="0" defTabSz="508000">
              <a:buFontTx/>
              <a:buNone/>
            </a:pPr>
            <a:endParaRPr lang="ko-KR" altLang="en-US">
              <a:latin typeface="맑은고딕"/>
              <a:ea typeface="KoreanGD12R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704215" y="3853815"/>
            <a:ext cx="4870450" cy="25222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dist" defTabSz="508000">
              <a:buFontTx/>
              <a:buNone/>
            </a:pPr>
            <a:r>
              <a:rPr lang="ko-KR" altLang="ko-KR" sz="7200" b="1">
                <a:solidFill>
                  <a:schemeClr val="bg1"/>
                </a:solidFill>
              </a:rPr>
              <a:t>Open Web nFilter</a:t>
            </a:r>
            <a:endParaRPr lang="ko-KR" altLang="en-US" sz="7200" b="1">
              <a:solidFill>
                <a:schemeClr val="bg1"/>
              </a:solidFill>
            </a:endParaRPr>
          </a:p>
          <a:p>
            <a:pPr marL="0" indent="0" algn="dist" defTabSz="508000">
              <a:buFontTx/>
              <a:buNone/>
            </a:pPr>
            <a:r>
              <a:rPr lang="ko-KR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NanumBarunGothic" charset="0"/>
                <a:ea typeface="NanumBarunGothic" charset="0"/>
              </a:rPr>
              <a:t>Presentation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NanumBarunGothic" charset="0"/>
              <a:ea typeface="NanumBarunGothic" charset="0"/>
            </a:endParaRPr>
          </a:p>
        </p:txBody>
      </p:sp>
      <p:pic>
        <p:nvPicPr>
          <p:cNvPr id="10" name="그림 9" descr="C:/Users/yhsul/AppData/Roaming/PolarisOffice/ETemp/9932_15772328/fImage63867382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295275" y="293370"/>
            <a:ext cx="519430" cy="763905"/>
          </a:xfrm>
          <a:prstGeom prst="rect">
            <a:avLst/>
          </a:prstGeom>
          <a:noFill/>
        </p:spPr>
      </p:pic>
      <p:sp>
        <p:nvSpPr>
          <p:cNvPr id="11" name="텍스트 상자 10"/>
          <p:cNvSpPr txBox="1">
            <a:spLocks/>
          </p:cNvSpPr>
          <p:nvPr/>
        </p:nvSpPr>
        <p:spPr>
          <a:xfrm>
            <a:off x="810260" y="393065"/>
            <a:ext cx="1010285" cy="4019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822325" y="681355"/>
            <a:ext cx="998220" cy="263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0" y="1905"/>
            <a:ext cx="12193905" cy="689292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 </a:t>
            </a: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393700" y="2607310"/>
            <a:ext cx="9012467" cy="2646878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 sz="16600" b="1">
                <a:solidFill>
                  <a:schemeClr val="bg1"/>
                </a:solidFill>
                <a:ea typeface="맑은 고딕"/>
              </a:rPr>
              <a:t>1</a:t>
            </a:r>
            <a:r>
              <a:rPr lang="ko-KR" altLang="ko-KR" sz="6000">
                <a:solidFill>
                  <a:schemeClr val="bg1"/>
                </a:solidFill>
                <a:ea typeface="맑은 고딕"/>
              </a:rPr>
              <a:t> </a:t>
            </a:r>
            <a:r>
              <a:rPr lang="ko-KR" altLang="ko-KR" sz="6000" err="1">
                <a:solidFill>
                  <a:schemeClr val="bg1"/>
                </a:solidFill>
                <a:ea typeface="맑은 고딕"/>
              </a:rPr>
              <a:t>window.crypto.subtle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295275" y="293370"/>
            <a:ext cx="518795" cy="763270"/>
          </a:xfrm>
          <a:prstGeom prst="rect">
            <a:avLst/>
          </a:prstGeom>
          <a:noFill/>
        </p:spPr>
      </p:pic>
      <p:sp>
        <p:nvSpPr>
          <p:cNvPr id="12" name="Rect 0"/>
          <p:cNvSpPr txBox="1">
            <a:spLocks/>
          </p:cNvSpPr>
          <p:nvPr/>
        </p:nvSpPr>
        <p:spPr>
          <a:xfrm>
            <a:off x="810260" y="393065"/>
            <a:ext cx="1009650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822325" y="681355"/>
            <a:ext cx="9975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3600">
                <a:latin typeface="맑은 고딕"/>
                <a:ea typeface="맑은 고딕"/>
              </a:rPr>
              <a:t>1.</a:t>
            </a:r>
            <a:r>
              <a:rPr lang="ko-KR" altLang="en-US" sz="3600">
                <a:latin typeface="맑은 고딕"/>
                <a:ea typeface="맑은 고딕"/>
              </a:rPr>
              <a:t> </a:t>
            </a:r>
            <a:r>
              <a:rPr lang="ko-KR" altLang="en-US" sz="3600" err="1">
                <a:latin typeface="맑은 고딕"/>
                <a:ea typeface="맑은 고딕"/>
              </a:rPr>
              <a:t>Window.crypto.subtle</a:t>
            </a:r>
            <a:r>
              <a:rPr lang="ko-KR" altLang="en-US" sz="3600">
                <a:latin typeface="맑은 고딕"/>
                <a:ea typeface="맑은 고딕"/>
              </a:rPr>
              <a:t> 란?</a:t>
            </a:r>
            <a:endParaRPr lang="ko-KR"/>
          </a:p>
        </p:txBody>
      </p:sp>
      <p:pic>
        <p:nvPicPr>
          <p:cNvPr id="4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0269C9E-7E52-4C70-834A-9C29FF0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78" y="2067203"/>
            <a:ext cx="6700683" cy="4542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60263-4AC7-4101-AEBD-5A75DE91B92F}"/>
              </a:ext>
            </a:extLst>
          </p:cNvPr>
          <p:cNvSpPr txBox="1">
            <a:spLocks/>
          </p:cNvSpPr>
          <p:nvPr/>
        </p:nvSpPr>
        <p:spPr>
          <a:xfrm>
            <a:off x="9286417" y="54758"/>
            <a:ext cx="2639377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1. </a:t>
            </a:r>
            <a:r>
              <a:rPr lang="ko-KR" altLang="ko-KR" err="1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window.crypto.subtle</a:t>
            </a:r>
          </a:p>
        </p:txBody>
      </p:sp>
    </p:spTree>
    <p:extLst>
      <p:ext uri="{BB962C8B-B14F-4D97-AF65-F5344CB8AC3E}">
        <p14:creationId xmlns:p14="http://schemas.microsoft.com/office/powerpoint/2010/main" val="39210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3600">
                <a:latin typeface="맑은 고딕"/>
                <a:ea typeface="맑은 고딕"/>
              </a:rPr>
              <a:t>2.</a:t>
            </a:r>
            <a:r>
              <a:rPr lang="ko-KR" altLang="en-US" sz="3600">
                <a:latin typeface="맑은 고딕"/>
                <a:ea typeface="맑은 고딕"/>
              </a:rPr>
              <a:t> 키생성?</a:t>
            </a:r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274358" y="1910699"/>
            <a:ext cx="102843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400">
              <a:ea typeface="맑은 고딕"/>
            </a:endParaRPr>
          </a:p>
        </p:txBody>
      </p:sp>
      <p:pic>
        <p:nvPicPr>
          <p:cNvPr id="3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590746C-2B13-4422-9440-38D07293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66" y="2458523"/>
            <a:ext cx="7566408" cy="3149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DA1E9-484C-4A88-9D23-91594C76543D}"/>
              </a:ext>
            </a:extLst>
          </p:cNvPr>
          <p:cNvSpPr txBox="1">
            <a:spLocks/>
          </p:cNvSpPr>
          <p:nvPr/>
        </p:nvSpPr>
        <p:spPr>
          <a:xfrm>
            <a:off x="9286417" y="54758"/>
            <a:ext cx="2639377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1. </a:t>
            </a:r>
            <a:r>
              <a:rPr lang="ko-KR" altLang="ko-KR" err="1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window.crypto.subtle</a:t>
            </a:r>
          </a:p>
        </p:txBody>
      </p:sp>
    </p:spTree>
    <p:extLst>
      <p:ext uri="{BB962C8B-B14F-4D97-AF65-F5344CB8AC3E}">
        <p14:creationId xmlns:p14="http://schemas.microsoft.com/office/powerpoint/2010/main" val="36421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1217586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3600">
                <a:latin typeface="맑은 고딕"/>
                <a:ea typeface="맑은 고딕"/>
              </a:rPr>
              <a:t>3.</a:t>
            </a:r>
            <a:r>
              <a:rPr lang="ko-KR" altLang="en-US" sz="3600">
                <a:latin typeface="맑은 고딕"/>
                <a:ea typeface="맑은 고딕"/>
              </a:rPr>
              <a:t> Key 추출</a:t>
            </a:r>
            <a:endParaRPr lang="ko-KR"/>
          </a:p>
        </p:txBody>
      </p:sp>
      <p:pic>
        <p:nvPicPr>
          <p:cNvPr id="4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F2235A4-8AB7-47B0-B6E9-2C20B9626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9" r="-110"/>
          <a:stretch/>
        </p:blipFill>
        <p:spPr>
          <a:xfrm>
            <a:off x="2120202" y="2306401"/>
            <a:ext cx="7960365" cy="3923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93BECE-98F6-4091-A017-1C118310E17F}"/>
              </a:ext>
            </a:extLst>
          </p:cNvPr>
          <p:cNvSpPr txBox="1">
            <a:spLocks/>
          </p:cNvSpPr>
          <p:nvPr/>
        </p:nvSpPr>
        <p:spPr>
          <a:xfrm>
            <a:off x="9286417" y="54758"/>
            <a:ext cx="2639377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1. </a:t>
            </a:r>
            <a:r>
              <a:rPr lang="ko-KR" altLang="ko-KR" err="1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window.crypto.subtle</a:t>
            </a:r>
          </a:p>
        </p:txBody>
      </p:sp>
    </p:spTree>
    <p:extLst>
      <p:ext uri="{BB962C8B-B14F-4D97-AF65-F5344CB8AC3E}">
        <p14:creationId xmlns:p14="http://schemas.microsoft.com/office/powerpoint/2010/main" val="122317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774126" y="771869"/>
            <a:ext cx="1005395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3600">
                <a:latin typeface="맑은 고딕"/>
                <a:ea typeface="맑은 고딕"/>
              </a:rPr>
              <a:t>4.</a:t>
            </a:r>
            <a:r>
              <a:rPr lang="ko-KR" altLang="en-US" sz="3600">
                <a:latin typeface="맑은 고딕"/>
                <a:ea typeface="맑은 고딕"/>
              </a:rPr>
              <a:t> 장단점</a:t>
            </a:r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01519-7EB3-4FF0-BD86-17BCEC2AF1AD}"/>
              </a:ext>
            </a:extLst>
          </p:cNvPr>
          <p:cNvSpPr txBox="1"/>
          <p:nvPr/>
        </p:nvSpPr>
        <p:spPr>
          <a:xfrm>
            <a:off x="1539745" y="1417357"/>
            <a:ext cx="9111032" cy="53301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ea typeface="맑은 고딕"/>
              </a:rPr>
              <a:t>장점</a:t>
            </a:r>
            <a:endParaRPr lang="ko-KR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err="1">
                <a:latin typeface="맑은 고딕"/>
                <a:ea typeface="맑은 고딕"/>
              </a:rPr>
              <a:t>서버나</a:t>
            </a:r>
            <a:r>
              <a:rPr lang="en-US" altLang="ko-KR" sz="240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다른</a:t>
            </a:r>
            <a:r>
              <a:rPr lang="en-US" altLang="ko-KR" sz="240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모듈을</a:t>
            </a:r>
            <a:r>
              <a:rPr lang="en-US" altLang="ko-KR" sz="240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사용하지</a:t>
            </a:r>
            <a:r>
              <a:rPr lang="en-US" altLang="ko-KR" sz="240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않고</a:t>
            </a:r>
            <a:r>
              <a:rPr lang="en-US" altLang="ko-KR" sz="240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암복호화가</a:t>
            </a:r>
            <a:r>
              <a:rPr lang="en-US" altLang="ko-KR" sz="2400">
                <a:latin typeface="맑은 고딕"/>
                <a:ea typeface="맑은 고딕"/>
              </a:rPr>
              <a:t> </a:t>
            </a:r>
            <a:r>
              <a:rPr lang="en-US" altLang="ko-KR" sz="2400" err="1">
                <a:latin typeface="맑은 고딕"/>
                <a:ea typeface="맑은 고딕"/>
              </a:rPr>
              <a:t>가능</a:t>
            </a:r>
            <a:r>
              <a:rPr lang="en-US" altLang="ko-KR" sz="2400">
                <a:latin typeface="맑은 고딕"/>
                <a:ea typeface="맑은 고딕"/>
              </a:rPr>
              <a:t> 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err="1">
                <a:ea typeface="맑은 고딕" panose="020F0502020204030204"/>
              </a:rPr>
              <a:t>키관리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자체를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javascript</a:t>
            </a:r>
            <a:r>
              <a:rPr lang="en-US" altLang="ko-KR" sz="2400">
                <a:ea typeface="맑은 고딕" panose="020F0502020204030204"/>
              </a:rPr>
              <a:t> window </a:t>
            </a:r>
            <a:r>
              <a:rPr lang="en-US" altLang="ko-KR" sz="2400" err="1">
                <a:ea typeface="맑은 고딕" panose="020F0502020204030204"/>
              </a:rPr>
              <a:t>객체에서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해주기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때문에</a:t>
            </a:r>
            <a:endParaRPr lang="en-US" altLang="ko-KR" sz="2400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ea typeface="맑은 고딕" panose="020F0502020204030204"/>
              </a:rPr>
              <a:t>   </a:t>
            </a:r>
            <a:r>
              <a:rPr lang="en-US" altLang="ko-KR" sz="2400" err="1">
                <a:ea typeface="맑은 고딕" panose="020F0502020204030204"/>
              </a:rPr>
              <a:t>보안성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상승</a:t>
            </a:r>
            <a:endParaRPr lang="en-US" altLang="ko-KR" err="1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endParaRPr lang="en-US" altLang="ko-KR" sz="1100">
              <a:ea typeface="맑은 고딕" panose="020F0502020204030204"/>
            </a:endParaRPr>
          </a:p>
          <a:p>
            <a:pPr>
              <a:lnSpc>
                <a:spcPct val="150000"/>
              </a:lnSpc>
            </a:pPr>
            <a:r>
              <a:rPr lang="en-US" altLang="ko-KR" sz="2400" err="1">
                <a:ea typeface="맑은 고딕" panose="020F0502020204030204"/>
              </a:rPr>
              <a:t>단점</a:t>
            </a:r>
            <a:endParaRPr lang="en-US" altLang="ko-KR" sz="2400">
              <a:ea typeface="맑은 고딕" panose="020F0502020204030204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err="1">
                <a:ea typeface="맑은 고딕" panose="020F0502020204030204"/>
              </a:rPr>
              <a:t>서버에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있는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nSafer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모듈과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연동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불가</a:t>
            </a:r>
            <a:endParaRPr lang="en-US" altLang="ko-KR" sz="2400">
              <a:ea typeface="맑은 고딕" panose="020F0502020204030204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err="1">
                <a:ea typeface="맑은 고딕" panose="020F0502020204030204"/>
              </a:rPr>
              <a:t>자바스크립트를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따로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생성하여</a:t>
            </a:r>
            <a:r>
              <a:rPr lang="en-US" altLang="ko-KR" sz="2400">
                <a:ea typeface="맑은 고딕" panose="020F0502020204030204"/>
              </a:rPr>
              <a:t> </a:t>
            </a:r>
            <a:r>
              <a:rPr lang="en-US" altLang="ko-KR" sz="2400" err="1">
                <a:ea typeface="맑은 고딕" panose="020F0502020204030204"/>
              </a:rPr>
              <a:t>사용하는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Polyfill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공격에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취약</a:t>
            </a:r>
            <a:endParaRPr lang="en-US" altLang="ko-KR" sz="2400">
              <a:ea typeface="맑은 고딕" panose="020F0502020204030204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altLang="ko-KR" sz="2400" err="1">
                <a:ea typeface="맑은 고딕" panose="020F0502020204030204"/>
              </a:rPr>
              <a:t>Promise가</a:t>
            </a:r>
            <a:r>
              <a:rPr lang="en-US" altLang="ko-KR" sz="2400">
                <a:ea typeface="맑은 고딕" panose="020F0502020204030204"/>
              </a:rPr>
              <a:t> Internet </a:t>
            </a:r>
            <a:r>
              <a:rPr lang="en-US" altLang="ko-KR" sz="2400" err="1">
                <a:ea typeface="맑은 고딕" panose="020F0502020204030204"/>
              </a:rPr>
              <a:t>Explorer에서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지원이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안되는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관계로</a:t>
            </a:r>
            <a:r>
              <a:rPr lang="en-US" altLang="ko-KR" sz="2400">
                <a:ea typeface="맑은 고딕" panose="020F0502020204030204"/>
              </a:rPr>
              <a:t> </a:t>
            </a:r>
            <a:r>
              <a:rPr lang="en-US" altLang="ko-KR" sz="2400" err="1">
                <a:ea typeface="맑은 고딕" panose="020F0502020204030204"/>
              </a:rPr>
              <a:t>외부</a:t>
            </a:r>
            <a:r>
              <a:rPr lang="en-US" altLang="ko-KR" sz="2400">
                <a:ea typeface="맑은 고딕" panose="020F0502020204030204"/>
              </a:rPr>
              <a:t> 모듈(bluebird.js 등)을 </a:t>
            </a:r>
            <a:r>
              <a:rPr lang="en-US" altLang="ko-KR" sz="2400" err="1">
                <a:ea typeface="맑은 고딕" panose="020F0502020204030204"/>
              </a:rPr>
              <a:t>사용해야</a:t>
            </a:r>
            <a:r>
              <a:rPr lang="en-US" altLang="ko-KR" sz="2400">
                <a:ea typeface="맑은 고딕" panose="020F0502020204030204"/>
              </a:rPr>
              <a:t> 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F3BFE-3CF0-41EA-9418-8A8DB84F2CAC}"/>
              </a:ext>
            </a:extLst>
          </p:cNvPr>
          <p:cNvSpPr txBox="1">
            <a:spLocks/>
          </p:cNvSpPr>
          <p:nvPr/>
        </p:nvSpPr>
        <p:spPr>
          <a:xfrm>
            <a:off x="9286417" y="54758"/>
            <a:ext cx="2639377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1. </a:t>
            </a:r>
            <a:r>
              <a:rPr lang="ko-KR" altLang="ko-KR" err="1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window.crypto.subtle</a:t>
            </a:r>
          </a:p>
        </p:txBody>
      </p:sp>
    </p:spTree>
    <p:extLst>
      <p:ext uri="{BB962C8B-B14F-4D97-AF65-F5344CB8AC3E}">
        <p14:creationId xmlns:p14="http://schemas.microsoft.com/office/powerpoint/2010/main" val="421776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>
            <a:spLocks/>
          </p:cNvSpPr>
          <p:nvPr/>
        </p:nvSpPr>
        <p:spPr>
          <a:xfrm>
            <a:off x="0" y="1905"/>
            <a:ext cx="12193905" cy="689292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/>
              <a:t> </a:t>
            </a:r>
          </a:p>
        </p:txBody>
      </p:sp>
      <p:sp>
        <p:nvSpPr>
          <p:cNvPr id="2" name="Rect 0"/>
          <p:cNvSpPr>
            <a:spLocks/>
          </p:cNvSpPr>
          <p:nvPr/>
        </p:nvSpPr>
        <p:spPr>
          <a:xfrm>
            <a:off x="393700" y="2607310"/>
            <a:ext cx="9534983" cy="2646878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 sz="16600" b="1">
                <a:solidFill>
                  <a:schemeClr val="bg1"/>
                </a:solidFill>
                <a:ea typeface="맑은 고딕"/>
              </a:rPr>
              <a:t>2</a:t>
            </a:r>
            <a:r>
              <a:rPr lang="ko-KR" altLang="ko-KR" sz="6000">
                <a:solidFill>
                  <a:schemeClr val="bg1"/>
                </a:solidFill>
                <a:ea typeface="맑은 고딕"/>
              </a:rPr>
              <a:t> OWN의 외부모듈 연동</a:t>
            </a:r>
          </a:p>
        </p:txBody>
      </p:sp>
      <p:pic>
        <p:nvPicPr>
          <p:cNvPr id="1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295275" y="293370"/>
            <a:ext cx="518795" cy="763270"/>
          </a:xfrm>
          <a:prstGeom prst="rect">
            <a:avLst/>
          </a:prstGeom>
          <a:noFill/>
        </p:spPr>
      </p:pic>
      <p:sp>
        <p:nvSpPr>
          <p:cNvPr id="12" name="Rect 0"/>
          <p:cNvSpPr txBox="1">
            <a:spLocks/>
          </p:cNvSpPr>
          <p:nvPr/>
        </p:nvSpPr>
        <p:spPr>
          <a:xfrm>
            <a:off x="810260" y="393065"/>
            <a:ext cx="1009650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>
            <a:off x="822325" y="681355"/>
            <a:ext cx="9975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9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>
            <a:spLocks/>
          </p:cNvSpPr>
          <p:nvPr/>
        </p:nvSpPr>
        <p:spPr>
          <a:xfrm>
            <a:off x="0" y="-26035"/>
            <a:ext cx="12193270" cy="575945"/>
          </a:xfrm>
          <a:prstGeom prst="rect">
            <a:avLst/>
          </a:prstGeom>
          <a:solidFill>
            <a:srgbClr val="4454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9906650" y="99060"/>
            <a:ext cx="2141933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defTabSz="508000"/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2. </a:t>
            </a:r>
            <a:r>
              <a:rPr lang="ko-KR" altLang="ko-KR" err="1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외부모듈과</a:t>
            </a:r>
            <a:r>
              <a:rPr lang="ko-KR" altLang="ko-KR">
                <a:solidFill>
                  <a:schemeClr val="accent6">
                    <a:lumMod val="20000"/>
                    <a:lumOff val="80000"/>
                  </a:schemeClr>
                </a:solidFill>
                <a:ea typeface="맑은 고딕"/>
              </a:rPr>
              <a:t> 연동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014"/>
          <a:stretch>
            <a:fillRect/>
          </a:stretch>
        </p:blipFill>
        <p:spPr>
          <a:xfrm>
            <a:off x="170815" y="-53975"/>
            <a:ext cx="419735" cy="645160"/>
          </a:xfrm>
          <a:prstGeom prst="rect">
            <a:avLst/>
          </a:prstGeom>
          <a:noFill/>
        </p:spPr>
      </p:pic>
      <p:sp>
        <p:nvSpPr>
          <p:cNvPr id="12" name="텍스트 상자 11"/>
          <p:cNvSpPr txBox="1">
            <a:spLocks/>
          </p:cNvSpPr>
          <p:nvPr/>
        </p:nvSpPr>
        <p:spPr>
          <a:xfrm>
            <a:off x="586509" y="3810"/>
            <a:ext cx="1043997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NSHC</a:t>
            </a:r>
            <a:endParaRPr lang="ko-KR" altLang="en-US" sz="200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89280" y="287424"/>
            <a:ext cx="1067203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dist" defTabSz="508000" hangingPunct="1">
              <a:buFontTx/>
              <a:buNone/>
            </a:pPr>
            <a:r>
              <a:rPr lang="ko-KR" sz="11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security</a:t>
            </a:r>
            <a:endParaRPr lang="ko-KR" altLang="en-US" sz="11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86AE072-8438-4718-991D-7C686C48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61" y="1002820"/>
            <a:ext cx="6209070" cy="540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8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더블제이</dc:title>
  <dc:creator>Microsoft Office User</dc:creator>
  <cp:revision>16</cp:revision>
  <dcterms:modified xsi:type="dcterms:W3CDTF">2020-09-04T11:43:07Z</dcterms:modified>
</cp:coreProperties>
</file>