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8" r:id="rId3"/>
    <p:sldId id="329" r:id="rId4"/>
    <p:sldId id="322" r:id="rId5"/>
    <p:sldId id="356" r:id="rId6"/>
    <p:sldId id="354" r:id="rId7"/>
    <p:sldId id="327" r:id="rId8"/>
    <p:sldId id="357" r:id="rId9"/>
    <p:sldId id="326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5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56" r:id="rId38"/>
    <p:sldId id="454" r:id="rId39"/>
    <p:sldId id="447" r:id="rId40"/>
    <p:sldId id="448" r:id="rId41"/>
    <p:sldId id="449" r:id="rId42"/>
    <p:sldId id="450" r:id="rId43"/>
    <p:sldId id="451" r:id="rId44"/>
    <p:sldId id="452" r:id="rId45"/>
    <p:sldId id="453" r:id="rId4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368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C71001-DACF-FB48-91A8-8F28CB2BD8D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CAF12B-CB61-49E1-B017-69E996641A3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5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popular </a:t>
            </a:r>
            <a:r>
              <a:rPr lang="en-US" dirty="0" err="1"/>
              <a:t>NoSQL</a:t>
            </a:r>
            <a:r>
              <a:rPr lang="en-US" dirty="0"/>
              <a:t> database used by big websites (Google, Facebook, Twitter, </a:t>
            </a:r>
            <a:r>
              <a:rPr lang="en-US" dirty="0" err="1"/>
              <a:t>Lindle</a:t>
            </a:r>
            <a:r>
              <a:rPr lang="en-US" dirty="0"/>
              <a:t>) are (check from https://</a:t>
            </a:r>
            <a:r>
              <a:rPr lang="en-US" dirty="0" err="1"/>
              <a:t>stackshare.io</a:t>
            </a:r>
            <a:r>
              <a:rPr lang="en-US" dirty="0"/>
              <a:t>/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facebook</a:t>
            </a:r>
            <a:r>
              <a:rPr lang="en-US" dirty="0"/>
              <a:t>):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(Twitter)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MongoDB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Cassandra  (Facebook,)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Redis</a:t>
            </a:r>
            <a:r>
              <a:rPr lang="en-US" dirty="0"/>
              <a:t> (Twitter)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DynamoDB</a:t>
            </a:r>
            <a:r>
              <a:rPr lang="en-US" dirty="0"/>
              <a:t> (</a:t>
            </a:r>
            <a:r>
              <a:rPr lang="en-US" dirty="0" err="1"/>
              <a:t>Linkedln</a:t>
            </a:r>
            <a:r>
              <a:rPr lang="en-US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Google’s </a:t>
            </a:r>
            <a:r>
              <a:rPr lang="en-US" dirty="0" err="1"/>
              <a:t>BigTable</a:t>
            </a: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The main reasons for using these </a:t>
            </a:r>
            <a:r>
              <a:rPr lang="en-US" dirty="0" err="1"/>
              <a:t>NoSQL</a:t>
            </a:r>
            <a:r>
              <a:rPr lang="en-US" dirty="0"/>
              <a:t> databases are: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Ability to handle unlimited data: Imagine the amount of data generated by 1 billion users of Facebook, Google etc.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Real time Data Stream processing needs: These all websites are on top of their game in real-time feeds and machine learning.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Use of commodity hardware to run </a:t>
            </a:r>
            <a:r>
              <a:rPr lang="en-US" dirty="0" err="1"/>
              <a:t>NoSQL</a:t>
            </a:r>
            <a:r>
              <a:rPr lang="en-US" dirty="0"/>
              <a:t> database: None of these websites want to get locked into specialized hardware from an infra-structure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3CFBB-B6EE-C542-944E-EA02434BE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42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43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44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45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popular </a:t>
            </a:r>
            <a:r>
              <a:rPr lang="en-US" dirty="0" err="1"/>
              <a:t>NoSQL</a:t>
            </a:r>
            <a:r>
              <a:rPr lang="en-US" dirty="0"/>
              <a:t> database used by big websites (Google, Facebook, Twitter, </a:t>
            </a:r>
            <a:r>
              <a:rPr lang="en-US" dirty="0" err="1"/>
              <a:t>Lindle</a:t>
            </a:r>
            <a:r>
              <a:rPr lang="en-US" dirty="0"/>
              <a:t>) are (check from https://</a:t>
            </a:r>
            <a:r>
              <a:rPr lang="en-US" dirty="0" err="1"/>
              <a:t>stackshare.io</a:t>
            </a:r>
            <a:r>
              <a:rPr lang="en-US" dirty="0"/>
              <a:t>/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facebook</a:t>
            </a:r>
            <a:r>
              <a:rPr lang="en-US" dirty="0"/>
              <a:t>):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(Twitter)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MongoDB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Cassandra  (Facebook,)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Redis</a:t>
            </a:r>
            <a:r>
              <a:rPr lang="en-US" dirty="0"/>
              <a:t> (Twitter)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DynamoDB</a:t>
            </a:r>
            <a:r>
              <a:rPr lang="en-US" dirty="0"/>
              <a:t> (</a:t>
            </a:r>
            <a:r>
              <a:rPr lang="en-US" dirty="0" err="1"/>
              <a:t>Linkedln</a:t>
            </a:r>
            <a:r>
              <a:rPr lang="en-US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Google’s </a:t>
            </a:r>
            <a:r>
              <a:rPr lang="en-US" dirty="0" err="1"/>
              <a:t>BigTable</a:t>
            </a: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The main reasons for using these </a:t>
            </a:r>
            <a:r>
              <a:rPr lang="en-US" dirty="0" err="1"/>
              <a:t>NoSQL</a:t>
            </a:r>
            <a:r>
              <a:rPr lang="en-US" dirty="0"/>
              <a:t> databases are:</a:t>
            </a:r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Ability to handle unlimited data: Imagine the amount of data generated by 1 billion users of Facebook, Google etc.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Real time Data Stream processing needs: These all websites are on top of their game in real-time feeds and machine learning.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Use of commodity hardware to run </a:t>
            </a:r>
            <a:r>
              <a:rPr lang="en-US" dirty="0" err="1"/>
              <a:t>NoSQL</a:t>
            </a:r>
            <a:r>
              <a:rPr lang="en-US" dirty="0"/>
              <a:t> database: None of these websites want to get locked into specialized hardware from an infra-structure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3CFBB-B6EE-C542-944E-EA02434BE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12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13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603EFA-0B4C-1A4D-9916-0C45AF9E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129288" cy="273685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FUNDAMENTALS OF DATABASE SYSTEMS</a:t>
            </a: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sz="2000" b="1" dirty="0">
                <a:solidFill>
                  <a:srgbClr val="4F81BD"/>
                </a:solidFill>
                <a:latin typeface="Verdana" charset="0"/>
              </a:rPr>
              <a:t>LESSON 1</a:t>
            </a:r>
            <a:r>
              <a:rPr lang="en-US" sz="2000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: INTRODUCTION</a:t>
            </a:r>
            <a:endParaRPr lang="en-US" sz="2000" b="1" dirty="0">
              <a:solidFill>
                <a:srgbClr val="4F81B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87624" y="5085184"/>
            <a:ext cx="7094537" cy="72886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University of Engineering and Technology, 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Vietnam National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</a:rPr>
              <a:t>U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niversity in Hanoi (UET-VNU)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1400" dirty="0">
              <a:latin typeface="Verdana" charset="0"/>
              <a:ea typeface="+mn-ea"/>
            </a:endParaRPr>
          </a:p>
        </p:txBody>
      </p:sp>
      <p:pic>
        <p:nvPicPr>
          <p:cNvPr id="15363" name="Picture 1" descr="logo-U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3338"/>
            <a:ext cx="14732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endParaRPr lang="en-US" altLang="en-US" sz="1700" dirty="0"/>
          </a:p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1: Theory </a:t>
            </a:r>
            <a:r>
              <a:rPr lang="en-US" sz="2800" dirty="0"/>
              <a:t>(60%: attendance, assignments, project, test 1-3 at week 6, 10, 15 (online tests))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Basic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ER modeling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relational database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Functional dependency, Normalization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2: Practice </a:t>
            </a:r>
            <a:r>
              <a:rPr lang="en-US" sz="2800" dirty="0"/>
              <a:t>(40%: attendance, assignments, tests)</a:t>
            </a:r>
          </a:p>
          <a:p>
            <a:r>
              <a:rPr lang="en-US" sz="2800" dirty="0"/>
              <a:t>MySQL, week 2-15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F2264AE-90D9-479E-8532-FB64B142E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2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60662"/>
            <a:ext cx="3952875" cy="43293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Ramez</a:t>
            </a:r>
            <a:r>
              <a:rPr lang="en-US" sz="2400" dirty="0"/>
              <a:t> </a:t>
            </a:r>
            <a:r>
              <a:rPr lang="en-US" sz="2400" dirty="0" err="1"/>
              <a:t>Elmasri</a:t>
            </a:r>
            <a:r>
              <a:rPr lang="en-US" sz="2400" dirty="0"/>
              <a:t> &amp; </a:t>
            </a:r>
            <a:r>
              <a:rPr lang="en-US" sz="2400" dirty="0" err="1"/>
              <a:t>Shamkant</a:t>
            </a:r>
            <a:r>
              <a:rPr lang="en-US" sz="2400" dirty="0"/>
              <a:t> B. </a:t>
            </a:r>
            <a:r>
              <a:rPr lang="en-US" sz="2400" dirty="0" err="1"/>
              <a:t>Navathe</a:t>
            </a:r>
            <a:r>
              <a:rPr lang="en-US" sz="2400" dirty="0"/>
              <a:t>, Fundamentals of Database Systems, 7th Edition, Pearson 2015.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CORONEL, C., and MORRIS, S. 2017, Database Systems: Design, Implementation, and  Management. 13</a:t>
            </a:r>
            <a:r>
              <a:rPr lang="en-US" sz="2400" baseline="30000" dirty="0"/>
              <a:t>th</a:t>
            </a:r>
            <a:r>
              <a:rPr lang="en-US" sz="2400" dirty="0"/>
              <a:t>  Ed., Thomson Course Technology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F2264AE-90D9-479E-8532-FB64B142E2D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/>
          <a:srcRect l="47832" t="16185" r="19441" b="10121"/>
          <a:stretch/>
        </p:blipFill>
        <p:spPr>
          <a:xfrm>
            <a:off x="6090313" y="1553286"/>
            <a:ext cx="2425037" cy="3070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160662"/>
            <a:ext cx="3829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hottest IT positions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3C06921E-B4AC-6943-8138-894207DFCC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4048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Glassdoor.com</a:t>
            </a:r>
            <a:r>
              <a:rPr lang="en-US" i="1" dirty="0"/>
              <a:t>]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992887" cy="434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3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job openings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DevOps</a:t>
                      </a:r>
                      <a:r>
                        <a:rPr lang="en-US" dirty="0"/>
                        <a:t>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$106 000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49 007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$102 000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0" dirty="0"/>
                        <a:t> 683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0" dirty="0"/>
                        <a:t> 636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1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0" dirty="0"/>
                        <a:t> 456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4048" y="6093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[Glassdoor.com, 2019]</a:t>
            </a:r>
          </a:p>
        </p:txBody>
      </p:sp>
    </p:spTree>
    <p:extLst>
      <p:ext uri="{BB962C8B-B14F-4D97-AF65-F5344CB8AC3E}">
        <p14:creationId xmlns:p14="http://schemas.microsoft.com/office/powerpoint/2010/main" val="54048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33CD-4D7E-7F45-2405-7E1B0AF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10 Best Jobs in America for 2021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8BD8EB-7577-4BF0-F5B2-702F33021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52" y="1719946"/>
            <a:ext cx="5740695" cy="428647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520A0-F86D-09BA-917D-63F3CF3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3C06921E-B4AC-6943-8138-894207DFCC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28451" y="188640"/>
            <a:ext cx="6172200" cy="8024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925" dirty="0">
                <a:ea typeface="ＭＳ Ｐゴシック" charset="-128"/>
              </a:rPr>
              <a:t>Database Career Opportunities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0503B9-D05A-40B1-87F6-7879BAE38469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4608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1121"/>
            <a:ext cx="8580553" cy="53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70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523433"/>
            <a:ext cx="6436680" cy="1021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FFFF"/>
                </a:solidFill>
                <a:latin typeface="Times New Roman" charset="0"/>
                <a:ea typeface="+mj-ea"/>
                <a:cs typeface="Times New Roman" charset="0"/>
              </a:rPr>
              <a:t>Top 10 DBMS 2020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F51DD-068E-D44A-AEC6-C6D5702A1DA8}" type="slidenum">
              <a:rPr lang="en-US" sz="1200">
                <a:latin typeface="Verdana" charset="0"/>
              </a:rPr>
              <a:pPr eaLnBrk="1" hangingPunct="1"/>
              <a:t>7</a:t>
            </a:fld>
            <a:endParaRPr lang="en-US" sz="120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924"/>
            <a:ext cx="9144000" cy="4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898-11B4-EEC0-FFF3-9EE72B0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  <a:latin typeface="Times New Roman" charset="0"/>
                <a:ea typeface="+mj-ea"/>
                <a:cs typeface="Times New Roman" charset="0"/>
              </a:rPr>
              <a:t>Top 10 DBMS 2022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C7C4-E0B4-FEC3-B57C-0B6E5E42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dirty="0"/>
              <a:t>According to </a:t>
            </a:r>
            <a:r>
              <a:rPr lang="en-US" dirty="0">
                <a:hlinkClick r:id="rId2"/>
              </a:rPr>
              <a:t>DB-Engines ranking</a:t>
            </a:r>
            <a:r>
              <a:rPr lang="en-US" dirty="0"/>
              <a:t>, as of March 2022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1. Oracle</a:t>
            </a:r>
          </a:p>
          <a:p>
            <a:pPr marL="76200" indent="0">
              <a:buNone/>
            </a:pPr>
            <a:r>
              <a:rPr lang="en-US" dirty="0"/>
              <a:t>2. MySQL</a:t>
            </a:r>
          </a:p>
          <a:p>
            <a:pPr marL="76200" indent="0">
              <a:buNone/>
            </a:pPr>
            <a:r>
              <a:rPr lang="en-US" dirty="0"/>
              <a:t>3. Microsoft SQL Server</a:t>
            </a:r>
          </a:p>
          <a:p>
            <a:pPr marL="76200" indent="0">
              <a:buNone/>
            </a:pPr>
            <a:r>
              <a:rPr lang="en-US" dirty="0"/>
              <a:t>4. PostgreSQL</a:t>
            </a:r>
          </a:p>
          <a:p>
            <a:pPr marL="76200" indent="0">
              <a:buNone/>
            </a:pPr>
            <a:r>
              <a:rPr lang="en-US" dirty="0"/>
              <a:t>5. MongoDB</a:t>
            </a:r>
          </a:p>
          <a:p>
            <a:pPr marL="76200" indent="0">
              <a:buNone/>
            </a:pPr>
            <a:r>
              <a:rPr lang="en-US" dirty="0"/>
              <a:t>6. Redis</a:t>
            </a:r>
          </a:p>
          <a:p>
            <a:pPr marL="76200" indent="0">
              <a:buNone/>
            </a:pPr>
            <a:r>
              <a:rPr lang="en-US" dirty="0"/>
              <a:t>7. IBM DB2</a:t>
            </a:r>
          </a:p>
          <a:p>
            <a:pPr marL="76200" indent="0">
              <a:buNone/>
            </a:pPr>
            <a:r>
              <a:rPr lang="en-US" dirty="0"/>
              <a:t>8. Elasticsearch</a:t>
            </a:r>
          </a:p>
          <a:p>
            <a:pPr marL="76200" indent="0">
              <a:buNone/>
            </a:pPr>
            <a:r>
              <a:rPr lang="en-US" dirty="0"/>
              <a:t>9. Microsoft Access</a:t>
            </a:r>
          </a:p>
          <a:p>
            <a:pPr marL="76200" indent="0">
              <a:buNone/>
            </a:pPr>
            <a:r>
              <a:rPr lang="en-US" dirty="0"/>
              <a:t>10. SQLite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EAFE-990C-07A2-E68C-2F02FDAF5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603EFA-0B4C-1A4D-9916-0C45AF9E0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99" y="2749697"/>
            <a:ext cx="2451100" cy="3314700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-1" y="220989"/>
            <a:ext cx="6946876" cy="154937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err="1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 HQT CSDL </a:t>
            </a:r>
            <a:r>
              <a:rPr lang="en-US" sz="4000" dirty="0" err="1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dùng</a:t>
            </a:r>
            <a:r>
              <a:rPr lang="en-US" sz="4000" dirty="0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bởi</a:t>
            </a:r>
            <a:r>
              <a:rPr lang="en-US" sz="4000" dirty="0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 Google, Facebook, Twitter</a:t>
            </a:r>
            <a:r>
              <a:rPr lang="mr-IN" sz="4000" dirty="0">
                <a:solidFill>
                  <a:schemeClr val="bg1"/>
                </a:solidFill>
                <a:latin typeface="Times New Roman" charset="0"/>
                <a:ea typeface="+mj-ea"/>
                <a:cs typeface="Times New Roman" charset="0"/>
              </a:rPr>
              <a:t>…</a:t>
            </a:r>
            <a:endParaRPr lang="en-US" sz="4000" dirty="0">
              <a:solidFill>
                <a:schemeClr val="bg1"/>
              </a:solidFill>
              <a:latin typeface="Times New Roman" charset="0"/>
              <a:ea typeface="+mj-ea"/>
              <a:cs typeface="Times New Roman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F51DD-068E-D44A-AEC6-C6D5702A1DA8}" type="slidenum">
              <a:rPr lang="en-US" sz="1200">
                <a:latin typeface="Verdana" charset="0"/>
              </a:rPr>
              <a:pPr eaLnBrk="1" hangingPunct="1"/>
              <a:t>9</a:t>
            </a:fld>
            <a:endParaRPr lang="en-US" sz="1200">
              <a:latin typeface="Verdana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606195" y="1171514"/>
            <a:ext cx="2499205" cy="426674"/>
          </a:xfrm>
        </p:spPr>
        <p:txBody>
          <a:bodyPr>
            <a:normAutofit fontScale="77500" lnSpcReduction="20000"/>
          </a:bodyPr>
          <a:lstStyle/>
          <a:p>
            <a:pPr marL="76200" indent="0">
              <a:buNone/>
            </a:pPr>
            <a:r>
              <a:rPr lang="en-US" i="1" dirty="0"/>
              <a:t>[</a:t>
            </a:r>
            <a:r>
              <a:rPr lang="en-US" i="1" dirty="0" err="1"/>
              <a:t>stackshare.io</a:t>
            </a:r>
            <a:r>
              <a:rPr lang="en-US" i="1" dirty="0"/>
              <a:t>]</a:t>
            </a: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8188"/>
            <a:ext cx="4500800" cy="1272012"/>
          </a:xfrm>
          <a:prstGeom prst="rect">
            <a:avLst/>
          </a:prstGeom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00" y="3212957"/>
            <a:ext cx="2628900" cy="3086100"/>
          </a:xfrm>
          <a:prstGeom prst="rect">
            <a:avLst/>
          </a:prstGeom>
        </p:spPr>
      </p:pic>
      <p:pic>
        <p:nvPicPr>
          <p:cNvPr id="9" name="Picture 8" descr="download (2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" y="2870200"/>
            <a:ext cx="3091842" cy="2076273"/>
          </a:xfrm>
          <a:prstGeom prst="rect">
            <a:avLst/>
          </a:prstGeom>
        </p:spPr>
      </p:pic>
      <p:pic>
        <p:nvPicPr>
          <p:cNvPr id="10" name="Picture 9" descr="download (3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8" y="5366497"/>
            <a:ext cx="4176663" cy="1395800"/>
          </a:xfrm>
          <a:prstGeom prst="rect">
            <a:avLst/>
          </a:prstGeom>
        </p:spPr>
      </p:pic>
      <p:pic>
        <p:nvPicPr>
          <p:cNvPr id="11" name="Picture 10" descr="download (4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5" y="1598188"/>
            <a:ext cx="4203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4180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96311</TotalTime>
  <Words>2851</Words>
  <Application>Microsoft Office PowerPoint</Application>
  <PresentationFormat>On-screen Show (4:3)</PresentationFormat>
  <Paragraphs>426</Paragraphs>
  <Slides>45</Slides>
  <Notes>39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Arial</vt:lpstr>
      <vt:lpstr>Arvo</vt:lpstr>
      <vt:lpstr>Helvetica</vt:lpstr>
      <vt:lpstr>Monotype Sorts</vt:lpstr>
      <vt:lpstr>Times New Roman</vt:lpstr>
      <vt:lpstr>Verdana</vt:lpstr>
      <vt:lpstr>Webdings</vt:lpstr>
      <vt:lpstr>Wingdings</vt:lpstr>
      <vt:lpstr>2_db-5-grey</vt:lpstr>
      <vt:lpstr>FUNDAMENTALS OF DATABASE SYSTEMS  LESSON 1: INTRODUCTION</vt:lpstr>
      <vt:lpstr>Contents </vt:lpstr>
      <vt:lpstr>Readings</vt:lpstr>
      <vt:lpstr>10 hottest IT positions 2019</vt:lpstr>
      <vt:lpstr>Top 10 Best Jobs in America for 2021</vt:lpstr>
      <vt:lpstr>Database Career Opportunities </vt:lpstr>
      <vt:lpstr>Top 10 DBMS 2020</vt:lpstr>
      <vt:lpstr>Top 10 DBMS 2022</vt:lpstr>
      <vt:lpstr>Các HQT CSDL dùng bởi Google, Facebook, Twitter…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Phương Hạnh Dư</cp:lastModifiedBy>
  <cp:revision>459</cp:revision>
  <cp:lastPrinted>1999-06-28T19:27:31Z</cp:lastPrinted>
  <dcterms:created xsi:type="dcterms:W3CDTF">2009-12-21T15:40:22Z</dcterms:created>
  <dcterms:modified xsi:type="dcterms:W3CDTF">2022-08-29T03:17:22Z</dcterms:modified>
</cp:coreProperties>
</file>